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4"/>
  </p:notesMasterIdLst>
  <p:sldIdLst>
    <p:sldId id="256" r:id="rId5"/>
    <p:sldId id="257" r:id="rId6"/>
    <p:sldId id="258" r:id="rId7"/>
    <p:sldId id="262" r:id="rId8"/>
    <p:sldId id="259" r:id="rId9"/>
    <p:sldId id="260" r:id="rId10"/>
    <p:sldId id="261" r:id="rId11"/>
    <p:sldId id="269" r:id="rId12"/>
    <p:sldId id="264" r:id="rId13"/>
    <p:sldId id="263" r:id="rId14"/>
    <p:sldId id="265" r:id="rId15"/>
    <p:sldId id="266" r:id="rId16"/>
    <p:sldId id="267" r:id="rId17"/>
    <p:sldId id="268"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EN, Mary" initials="SM"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92CC"/>
    <a:srgbClr val="83C2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7A3E82-8A95-49F3-8A49-A1A15DD524CE}" v="2" dt="2020-06-11T11:03:57.220"/>
    <p1510:client id="{1482DB99-72CD-411A-921C-AA7951AF3CA0}" v="2" dt="2020-06-11T11:04:39.0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LL, Allan" userId="S::abell@who.int::8ad7c1ce-8c94-400e-aa87-31e9b379df10" providerId="AD" clId="Web-{107A3E82-8A95-49F3-8A49-A1A15DD524CE}"/>
    <pc:docChg chg="modSld">
      <pc:chgData name="BELL, Allan" userId="S::abell@who.int::8ad7c1ce-8c94-400e-aa87-31e9b379df10" providerId="AD" clId="Web-{107A3E82-8A95-49F3-8A49-A1A15DD524CE}" dt="2020-06-11T11:03:57.158" v="0"/>
      <pc:docMkLst>
        <pc:docMk/>
      </pc:docMkLst>
      <pc:sldChg chg="mod setBg">
        <pc:chgData name="BELL, Allan" userId="S::abell@who.int::8ad7c1ce-8c94-400e-aa87-31e9b379df10" providerId="AD" clId="Web-{107A3E82-8A95-49F3-8A49-A1A15DD524CE}" dt="2020-06-11T11:03:57.158" v="0"/>
        <pc:sldMkLst>
          <pc:docMk/>
          <pc:sldMk cId="3823025987" sldId="275"/>
        </pc:sldMkLst>
      </pc:sldChg>
    </pc:docChg>
  </pc:docChgLst>
  <pc:docChgLst>
    <pc:chgData name="BELL, Allan" userId="S::abell@who.int::8ad7c1ce-8c94-400e-aa87-31e9b379df10" providerId="AD" clId="Web-{1482DB99-72CD-411A-921C-AA7951AF3CA0}"/>
    <pc:docChg chg="modSld">
      <pc:chgData name="BELL, Allan" userId="S::abell@who.int::8ad7c1ce-8c94-400e-aa87-31e9b379df10" providerId="AD" clId="Web-{1482DB99-72CD-411A-921C-AA7951AF3CA0}" dt="2020-06-11T11:04:38.574" v="1"/>
      <pc:docMkLst>
        <pc:docMk/>
      </pc:docMkLst>
      <pc:sldChg chg="addSp delSp">
        <pc:chgData name="BELL, Allan" userId="S::abell@who.int::8ad7c1ce-8c94-400e-aa87-31e9b379df10" providerId="AD" clId="Web-{1482DB99-72CD-411A-921C-AA7951AF3CA0}" dt="2020-06-11T11:04:38.574" v="1"/>
        <pc:sldMkLst>
          <pc:docMk/>
          <pc:sldMk cId="2482468584" sldId="283"/>
        </pc:sldMkLst>
        <pc:picChg chg="add del">
          <ac:chgData name="BELL, Allan" userId="S::abell@who.int::8ad7c1ce-8c94-400e-aa87-31e9b379df10" providerId="AD" clId="Web-{1482DB99-72CD-411A-921C-AA7951AF3CA0}" dt="2020-06-11T11:04:38.574" v="1"/>
          <ac:picMkLst>
            <pc:docMk/>
            <pc:sldMk cId="2482468584" sldId="283"/>
            <ac:picMk id="5" creationId="{AA21543E-2F7F-4042-8216-FCCE11A24EE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07C470-A009-2044-B44F-6A7871058655}" type="datetimeFigureOut">
              <a:rPr lang="en-US" smtClean="0"/>
              <a:t>6/11/2020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B8519F-97CE-3A4E-A32A-1B643286747F}" type="slidenum">
              <a:rPr lang="en-US" smtClean="0"/>
              <a:t>‹#›</a:t>
            </a:fld>
            <a:endParaRPr lang="en-US"/>
          </a:p>
        </p:txBody>
      </p:sp>
    </p:spTree>
    <p:extLst>
      <p:ext uri="{BB962C8B-B14F-4D97-AF65-F5344CB8AC3E}">
        <p14:creationId xmlns:p14="http://schemas.microsoft.com/office/powerpoint/2010/main" val="2642403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r" rtl="1">
              <a:spcBef>
                <a:spcPts val="0"/>
              </a:spcBef>
              <a:spcAft>
                <a:spcPts val="0"/>
              </a:spcAft>
            </a:pPr>
            <a:r>
              <a:rPr lang="ar-EG" sz="1200" b="1">
                <a:effectLst/>
                <a:latin typeface="Calibri" panose="020F0502020204030204" pitchFamily="34" charset="0"/>
                <a:ea typeface="Calibri" panose="020F0502020204030204" pitchFamily="34" charset="0"/>
              </a:rPr>
              <a:t>يتمثل الغرض </a:t>
            </a:r>
            <a:r>
              <a:rPr lang="ar-EG" sz="1200" b="0">
                <a:effectLst/>
                <a:latin typeface="Calibri" panose="020F0502020204030204" pitchFamily="34" charset="0"/>
                <a:ea typeface="Calibri" panose="020F0502020204030204" pitchFamily="34" charset="0"/>
              </a:rPr>
              <a:t>من هذا التمرين المكتبي في مناقشة القضايا الحيوية في البيئات الحضرية، وفقا</a:t>
            </a:r>
            <a:r>
              <a:rPr lang="ar-EG" sz="1200" b="0" baseline="0">
                <a:effectLst/>
                <a:latin typeface="Calibri" panose="020F0502020204030204" pitchFamily="34" charset="0"/>
                <a:ea typeface="Calibri" panose="020F0502020204030204" pitchFamily="34" charset="0"/>
              </a:rPr>
              <a:t> ل</a:t>
            </a:r>
            <a:r>
              <a:rPr lang="ar-EG" sz="1200" b="0">
                <a:effectLst/>
                <a:latin typeface="Calibri" panose="020F0502020204030204" pitchFamily="34" charset="0"/>
                <a:ea typeface="Calibri" panose="020F0502020204030204" pitchFamily="34" charset="0"/>
              </a:rPr>
              <a:t>تطور الجائحة وتحولها إلى مرض معد ثابت، قد تكون له فترات يزيد فيها انتشاره وعدد الأشخاص المصابين به. </a:t>
            </a:r>
            <a:endParaRPr lang="en-GB" sz="1200" b="0">
              <a:effectLst/>
              <a:latin typeface="Calibri" panose="020F0502020204030204" pitchFamily="34" charset="0"/>
              <a:ea typeface="Calibri" panose="020F0502020204030204" pitchFamily="34" charset="0"/>
            </a:endParaRPr>
          </a:p>
          <a:p>
            <a:pPr marL="0" marR="0" algn="r" rtl="1">
              <a:spcBef>
                <a:spcPts val="0"/>
              </a:spcBef>
              <a:spcAft>
                <a:spcPts val="0"/>
              </a:spcAft>
            </a:pPr>
            <a:r>
              <a:rPr lang="en-US" sz="1200" b="1">
                <a:effectLst/>
                <a:latin typeface="Calibri" panose="020F0502020204030204" pitchFamily="34" charset="0"/>
                <a:ea typeface="Calibri" panose="020F0502020204030204" pitchFamily="34" charset="0"/>
              </a:rPr>
              <a:t> </a:t>
            </a:r>
            <a:endParaRPr lang="en-GB" sz="1200">
              <a:effectLst/>
              <a:latin typeface="Calibri" panose="020F0502020204030204" pitchFamily="34" charset="0"/>
              <a:ea typeface="Calibri" panose="020F0502020204030204" pitchFamily="34" charset="0"/>
            </a:endParaRPr>
          </a:p>
          <a:p>
            <a:pPr marL="0" marR="0" algn="r" rtl="1">
              <a:spcBef>
                <a:spcPts val="0"/>
              </a:spcBef>
              <a:spcAft>
                <a:spcPts val="0"/>
              </a:spcAft>
            </a:pPr>
            <a:r>
              <a:rPr lang="ar-EG" sz="1200" b="1">
                <a:effectLst/>
                <a:latin typeface="Calibri" panose="020F0502020204030204" pitchFamily="34" charset="0"/>
                <a:ea typeface="Calibri" panose="020F0502020204030204" pitchFamily="34" charset="0"/>
              </a:rPr>
              <a:t>النطاق</a:t>
            </a:r>
            <a:endParaRPr lang="en-GB" sz="1200">
              <a:effectLst/>
              <a:latin typeface="Calibri" panose="020F0502020204030204" pitchFamily="34" charset="0"/>
              <a:ea typeface="Calibri" panose="020F0502020204030204" pitchFamily="34" charset="0"/>
            </a:endParaRPr>
          </a:p>
          <a:p>
            <a:pPr marL="0" marR="0" algn="r" rtl="1">
              <a:spcBef>
                <a:spcPts val="0"/>
              </a:spcBef>
              <a:spcAft>
                <a:spcPts val="0"/>
              </a:spcAft>
            </a:pPr>
            <a:r>
              <a:rPr lang="ar-EG" sz="1200">
                <a:effectLst/>
                <a:latin typeface="Calibri" panose="020F0502020204030204" pitchFamily="34" charset="0"/>
                <a:ea typeface="Calibri" panose="020F0502020204030204" pitchFamily="34" charset="0"/>
              </a:rPr>
              <a:t>سيتم في هذا</a:t>
            </a:r>
            <a:r>
              <a:rPr lang="ar-EG" sz="1200" baseline="0">
                <a:effectLst/>
                <a:latin typeface="Calibri" panose="020F0502020204030204" pitchFamily="34" charset="0"/>
                <a:ea typeface="Calibri" panose="020F0502020204030204" pitchFamily="34" charset="0"/>
              </a:rPr>
              <a:t> التمرين مناقشة استراتيجيات الصحة العمومية المختلفة، ذات الصلة بإدارة انتشار العدوى في المناطق ذات الكثافة السكانية المرتفعة. كما سيتم النظر إلى عدد من التحديات الرئيسية في مجال الصحة العمومية، التي تواجهها المجتمعات والسلطات الصحية المحلية في سعيها إلى المضي قدما، بما في ذلك إدارة التدابير والقيود، وتأثير ذلك.</a:t>
            </a:r>
            <a:endParaRPr lang="en-GB" sz="1200">
              <a:effectLst/>
              <a:latin typeface="Calibri" panose="020F0502020204030204" pitchFamily="34" charset="0"/>
              <a:ea typeface="Calibri" panose="020F0502020204030204" pitchFamily="34" charset="0"/>
            </a:endParaRPr>
          </a:p>
          <a:p>
            <a:pPr marL="0" marR="0" algn="r" rtl="1">
              <a:spcBef>
                <a:spcPts val="0"/>
              </a:spcBef>
              <a:spcAft>
                <a:spcPts val="0"/>
              </a:spcAft>
            </a:pPr>
            <a:r>
              <a:rPr lang="en-US" sz="1200" b="1">
                <a:effectLst/>
                <a:latin typeface="Calibri" panose="020F0502020204030204" pitchFamily="34" charset="0"/>
                <a:ea typeface="Calibri" panose="020F0502020204030204" pitchFamily="34" charset="0"/>
              </a:rPr>
              <a:t> </a:t>
            </a:r>
            <a:endParaRPr lang="en-GB" sz="1200">
              <a:effectLst/>
              <a:latin typeface="Calibri" panose="020F0502020204030204" pitchFamily="34" charset="0"/>
              <a:ea typeface="Calibri" panose="020F0502020204030204" pitchFamily="34" charset="0"/>
            </a:endParaRPr>
          </a:p>
          <a:p>
            <a:pPr marL="0" marR="0" algn="r" rtl="1">
              <a:spcBef>
                <a:spcPts val="0"/>
              </a:spcBef>
              <a:spcAft>
                <a:spcPts val="0"/>
              </a:spcAft>
            </a:pPr>
            <a:r>
              <a:rPr lang="ar-EG" sz="1200" b="1">
                <a:effectLst/>
                <a:latin typeface="Calibri" panose="020F0502020204030204" pitchFamily="34" charset="0"/>
                <a:ea typeface="Calibri" panose="020F0502020204030204" pitchFamily="34" charset="0"/>
              </a:rPr>
              <a:t>الأهداف المحددة</a:t>
            </a:r>
            <a:endParaRPr lang="en-GB" sz="1200">
              <a:effectLst/>
              <a:latin typeface="Calibri" panose="020F0502020204030204" pitchFamily="34" charset="0"/>
              <a:ea typeface="Calibri" panose="020F0502020204030204" pitchFamily="34" charset="0"/>
            </a:endParaRPr>
          </a:p>
          <a:p>
            <a:pPr marL="0" marR="0" algn="r" rtl="1">
              <a:spcBef>
                <a:spcPts val="0"/>
              </a:spcBef>
              <a:spcAft>
                <a:spcPts val="0"/>
              </a:spcAft>
            </a:pPr>
            <a:r>
              <a:rPr lang="ar-EG" sz="1200">
                <a:effectLst/>
                <a:latin typeface="Calibri" panose="020F0502020204030204" pitchFamily="34" charset="0"/>
                <a:ea typeface="Calibri" panose="020F0502020204030204" pitchFamily="34" charset="0"/>
              </a:rPr>
              <a:t>سيقدم هذا التمرين منصات مأمونة لمناقشة الآتي:</a:t>
            </a:r>
            <a:endParaRPr lang="en-GB" sz="1200">
              <a:effectLst/>
              <a:latin typeface="Calibri" panose="020F0502020204030204" pitchFamily="34" charset="0"/>
              <a:ea typeface="Calibri" panose="020F0502020204030204" pitchFamily="34" charset="0"/>
            </a:endParaRPr>
          </a:p>
          <a:p>
            <a:pPr marL="342900" marR="0" lvl="0" indent="-342900" algn="r" rtl="1">
              <a:spcBef>
                <a:spcPts val="0"/>
              </a:spcBef>
              <a:spcAft>
                <a:spcPts val="0"/>
              </a:spcAft>
              <a:buFont typeface="+mj-lt"/>
              <a:buAutoNum type="arabicPeriod"/>
              <a:tabLst>
                <a:tab pos="457200" algn="l"/>
              </a:tabLst>
            </a:pPr>
            <a:r>
              <a:rPr lang="ar-EG" sz="1200">
                <a:effectLst/>
                <a:latin typeface="Calibri" panose="020F0502020204030204" pitchFamily="34" charset="0"/>
                <a:ea typeface="Times New Roman" panose="02020603050405020304" pitchFamily="18" charset="0"/>
              </a:rPr>
              <a:t>التدابير الشاملة في مجال الصحة العمومية؛</a:t>
            </a:r>
            <a:endParaRPr lang="en-GB" sz="1200">
              <a:effectLst/>
              <a:latin typeface="Calibri" panose="020F0502020204030204" pitchFamily="34" charset="0"/>
              <a:ea typeface="Calibri" panose="020F0502020204030204" pitchFamily="34" charset="0"/>
            </a:endParaRPr>
          </a:p>
          <a:p>
            <a:pPr marL="342900" marR="0" lvl="0" indent="-342900" algn="r" rtl="1">
              <a:spcBef>
                <a:spcPts val="0"/>
              </a:spcBef>
              <a:spcAft>
                <a:spcPts val="0"/>
              </a:spcAft>
              <a:buFont typeface="+mj-lt"/>
              <a:buAutoNum type="arabicPeriod"/>
              <a:tabLst>
                <a:tab pos="457200" algn="l"/>
              </a:tabLst>
            </a:pPr>
            <a:r>
              <a:rPr lang="ar-EG" sz="1200">
                <a:effectLst/>
                <a:latin typeface="Calibri" panose="020F0502020204030204" pitchFamily="34" charset="0"/>
                <a:ea typeface="Times New Roman" panose="02020603050405020304" pitchFamily="18" charset="0"/>
              </a:rPr>
              <a:t>الحفاظ على الخدمات الصحية والبنية</a:t>
            </a:r>
            <a:r>
              <a:rPr lang="ar-EG" sz="1200" baseline="0">
                <a:effectLst/>
                <a:latin typeface="Calibri" panose="020F0502020204030204" pitchFamily="34" charset="0"/>
                <a:ea typeface="Times New Roman" panose="02020603050405020304" pitchFamily="18" charset="0"/>
              </a:rPr>
              <a:t> الأساسية الحيوية؛</a:t>
            </a:r>
            <a:endParaRPr lang="en-GB" sz="1200">
              <a:effectLst/>
              <a:latin typeface="Calibri" panose="020F0502020204030204" pitchFamily="34" charset="0"/>
              <a:ea typeface="Calibri" panose="020F0502020204030204" pitchFamily="34" charset="0"/>
            </a:endParaRPr>
          </a:p>
          <a:p>
            <a:pPr marL="342900" marR="0" lvl="0" indent="-342900" algn="r" rtl="1">
              <a:spcBef>
                <a:spcPts val="0"/>
              </a:spcBef>
              <a:spcAft>
                <a:spcPts val="0"/>
              </a:spcAft>
              <a:buFont typeface="+mj-lt"/>
              <a:buAutoNum type="arabicPeriod"/>
              <a:tabLst>
                <a:tab pos="457200" algn="l"/>
              </a:tabLst>
            </a:pPr>
            <a:r>
              <a:rPr lang="ar-EG" sz="1200">
                <a:effectLst/>
                <a:latin typeface="Calibri" panose="020F0502020204030204" pitchFamily="34" charset="0"/>
                <a:ea typeface="Times New Roman" panose="02020603050405020304" pitchFamily="18" charset="0"/>
              </a:rPr>
              <a:t>التبليغ عن المخاطر بما يشمل إدارة المواد غير الدقيقة والخبيثة</a:t>
            </a:r>
            <a:endParaRPr lang="en-GB" sz="1200">
              <a:effectLst/>
              <a:latin typeface="Calibri" panose="020F0502020204030204" pitchFamily="34" charset="0"/>
              <a:ea typeface="Calibri" panose="020F0502020204030204" pitchFamily="34" charset="0"/>
            </a:endParaRPr>
          </a:p>
          <a:p>
            <a:pPr marL="342900" marR="0" lvl="0" indent="-342900" algn="r" rtl="1">
              <a:spcBef>
                <a:spcPts val="0"/>
              </a:spcBef>
              <a:spcAft>
                <a:spcPts val="0"/>
              </a:spcAft>
              <a:buFont typeface="+mj-lt"/>
              <a:buAutoNum type="arabicPeriod"/>
              <a:tabLst>
                <a:tab pos="457200" algn="l"/>
              </a:tabLst>
            </a:pPr>
            <a:r>
              <a:rPr lang="ar-EG" sz="1200">
                <a:effectLst/>
                <a:latin typeface="Calibri" panose="020F0502020204030204" pitchFamily="34" charset="0"/>
                <a:ea typeface="Times New Roman" panose="02020603050405020304" pitchFamily="18" charset="0"/>
              </a:rPr>
              <a:t>الحد من الآثار الاجتماعية والاقتصادية</a:t>
            </a:r>
            <a:endParaRPr lang="en-GB" sz="1200">
              <a:effectLst/>
              <a:latin typeface="Calibri" panose="020F0502020204030204" pitchFamily="34" charset="0"/>
              <a:ea typeface="Calibri" panose="020F0502020204030204" pitchFamily="34" charset="0"/>
            </a:endParaRPr>
          </a:p>
          <a:p>
            <a:pPr marL="342900" marR="0" lvl="0" indent="-342900" algn="r" rtl="1">
              <a:spcBef>
                <a:spcPts val="0"/>
              </a:spcBef>
              <a:spcAft>
                <a:spcPts val="0"/>
              </a:spcAft>
              <a:buFont typeface="+mj-lt"/>
              <a:buAutoNum type="arabicPeriod"/>
              <a:tabLst>
                <a:tab pos="457200" algn="l"/>
              </a:tabLst>
            </a:pPr>
            <a:r>
              <a:rPr lang="ar-EG" sz="1200">
                <a:effectLst/>
                <a:latin typeface="Calibri" panose="020F0502020204030204" pitchFamily="34" charset="0"/>
                <a:ea typeface="Times New Roman" panose="02020603050405020304" pitchFamily="18" charset="0"/>
              </a:rPr>
              <a:t>تخفيف القيود والمضي قدما صوب التعافي</a:t>
            </a:r>
            <a:endParaRPr lang="en-GB" sz="1200">
              <a:effectLst/>
              <a:latin typeface="Calibri" panose="020F0502020204030204" pitchFamily="34" charset="0"/>
              <a:ea typeface="Calibri" panose="020F0502020204030204" pitchFamily="34" charset="0"/>
            </a:endParaRPr>
          </a:p>
          <a:p>
            <a:pPr marL="0" marR="0" algn="r" rtl="1">
              <a:spcBef>
                <a:spcPts val="0"/>
              </a:spcBef>
              <a:spcAft>
                <a:spcPts val="0"/>
              </a:spcAft>
            </a:pPr>
            <a:r>
              <a:rPr lang="en-GB" sz="1200">
                <a:effectLst/>
                <a:latin typeface="Calibri" panose="020F0502020204030204" pitchFamily="34" charset="0"/>
                <a:ea typeface="Calibri" panose="020F0502020204030204" pitchFamily="34" charset="0"/>
              </a:rPr>
              <a:t> </a:t>
            </a:r>
          </a:p>
          <a:p>
            <a:pPr marL="0" marR="0" algn="r" rtl="1">
              <a:spcBef>
                <a:spcPts val="0"/>
              </a:spcBef>
              <a:spcAft>
                <a:spcPts val="0"/>
              </a:spcAft>
            </a:pPr>
            <a:r>
              <a:rPr lang="ar-EG" sz="1200" b="1">
                <a:effectLst/>
                <a:latin typeface="Calibri" panose="020F0502020204030204" pitchFamily="34" charset="0"/>
                <a:ea typeface="Calibri" panose="020F0502020204030204" pitchFamily="34" charset="0"/>
              </a:rPr>
              <a:t>الفئة المستهدفة </a:t>
            </a:r>
            <a:r>
              <a:rPr lang="ar-EG" sz="1200" b="0">
                <a:effectLst/>
                <a:latin typeface="Calibri" panose="020F0502020204030204" pitchFamily="34" charset="0"/>
                <a:ea typeface="Calibri" panose="020F0502020204030204" pitchFamily="34" charset="0"/>
              </a:rPr>
              <a:t>هي قادة المدن والمجتمعات المحلية، وأصحاب القرار السياسي في البيئات الحضرية، والخبراء التقنيون في مختلف القطاعات. </a:t>
            </a:r>
            <a:endParaRPr lang="en-GB" sz="1200" b="0">
              <a:effectLst/>
              <a:latin typeface="Calibri" panose="020F0502020204030204" pitchFamily="34" charset="0"/>
              <a:ea typeface="Calibri" panose="020F0502020204030204" pitchFamily="34" charset="0"/>
            </a:endParaRPr>
          </a:p>
          <a:p>
            <a:pPr marL="0" marR="0" algn="r" rtl="1">
              <a:spcBef>
                <a:spcPts val="0"/>
              </a:spcBef>
              <a:spcAft>
                <a:spcPts val="0"/>
              </a:spcAft>
            </a:pPr>
            <a:endParaRPr lang="en-US" sz="1200">
              <a:effectLst/>
              <a:latin typeface="Calibri" panose="020F0502020204030204" pitchFamily="34" charset="0"/>
              <a:ea typeface="Calibri" panose="020F0502020204030204" pitchFamily="34" charset="0"/>
            </a:endParaRPr>
          </a:p>
          <a:p>
            <a:pPr marL="0" marR="0" algn="r" rtl="1">
              <a:spcBef>
                <a:spcPts val="0"/>
              </a:spcBef>
              <a:spcAft>
                <a:spcPts val="0"/>
              </a:spcAft>
            </a:pPr>
            <a:r>
              <a:rPr lang="ar-EG" sz="1200">
                <a:effectLst/>
                <a:latin typeface="Calibri" panose="020F0502020204030204" pitchFamily="34" charset="0"/>
                <a:ea typeface="Calibri" panose="020F0502020204030204" pitchFamily="34" charset="0"/>
              </a:rPr>
              <a:t>لكي يمكن إتاحة الوقت الكافي لمناقشة الجلسات الخمس، فإن التمرين مصمم</a:t>
            </a:r>
            <a:r>
              <a:rPr lang="ar-EG" sz="1200" baseline="0">
                <a:effectLst/>
                <a:latin typeface="Calibri" panose="020F0502020204030204" pitchFamily="34" charset="0"/>
                <a:ea typeface="Calibri" panose="020F0502020204030204" pitchFamily="34" charset="0"/>
              </a:rPr>
              <a:t> بحيث يستمر ليوم كامل، غير إنه، في ضوء ضيق الوقت، يمكن اختيار عدد أقل من الجلسات، وإجراء التمرين في نصف يوم (في الصباح أو بعد الظهر)، وجعل المناقشة كلها مخصصة لمناقشة تلك الجلسات التي تم اختيارها فقط.</a:t>
            </a:r>
            <a:endParaRPr lang="en-GB" sz="1200">
              <a:effectLst/>
              <a:latin typeface="Calibri" panose="020F0502020204030204" pitchFamily="34" charset="0"/>
              <a:ea typeface="Calibri" panose="020F0502020204030204" pitchFamily="34" charset="0"/>
            </a:endParaRPr>
          </a:p>
          <a:p>
            <a:pPr algn="r" rtl="1"/>
            <a:endParaRPr lang="en-GB"/>
          </a:p>
        </p:txBody>
      </p:sp>
      <p:sp>
        <p:nvSpPr>
          <p:cNvPr id="4" name="Slide Number Placeholder 3"/>
          <p:cNvSpPr>
            <a:spLocks noGrp="1"/>
          </p:cNvSpPr>
          <p:nvPr>
            <p:ph type="sldNum" sz="quarter" idx="10"/>
          </p:nvPr>
        </p:nvSpPr>
        <p:spPr/>
        <p:txBody>
          <a:bodyPr/>
          <a:lstStyle/>
          <a:p>
            <a:fld id="{DDB8519F-97CE-3A4E-A32A-1B643286747F}" type="slidenum">
              <a:rPr lang="en-US" smtClean="0"/>
              <a:t>1</a:t>
            </a:fld>
            <a:endParaRPr lang="en-US"/>
          </a:p>
        </p:txBody>
      </p:sp>
    </p:spTree>
    <p:extLst>
      <p:ext uri="{BB962C8B-B14F-4D97-AF65-F5344CB8AC3E}">
        <p14:creationId xmlns:p14="http://schemas.microsoft.com/office/powerpoint/2010/main" val="19045853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DB8519F-97CE-3A4E-A32A-1B643286747F}" type="slidenum">
              <a:rPr lang="en-US" smtClean="0"/>
              <a:t>11</a:t>
            </a:fld>
            <a:endParaRPr lang="en-US"/>
          </a:p>
        </p:txBody>
      </p:sp>
    </p:spTree>
    <p:extLst>
      <p:ext uri="{BB962C8B-B14F-4D97-AF65-F5344CB8AC3E}">
        <p14:creationId xmlns:p14="http://schemas.microsoft.com/office/powerpoint/2010/main" val="26149464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DB8519F-97CE-3A4E-A32A-1B643286747F}" type="slidenum">
              <a:rPr lang="en-US" smtClean="0"/>
              <a:t>12</a:t>
            </a:fld>
            <a:endParaRPr lang="en-US"/>
          </a:p>
        </p:txBody>
      </p:sp>
    </p:spTree>
    <p:extLst>
      <p:ext uri="{BB962C8B-B14F-4D97-AF65-F5344CB8AC3E}">
        <p14:creationId xmlns:p14="http://schemas.microsoft.com/office/powerpoint/2010/main" val="1396674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a:t>مصدر الصورة: </a:t>
            </a:r>
            <a:r>
              <a:rPr lang="en"/>
              <a:t> https://www.google.ch/search?q=questions+images&amp;source=lnms&amp;tbm=isch&amp;sa=X&amp;ved=0ahUKEwjeycL-yanVAhVGPxQKHYlzD7EQ_AUICigB&amp;biw=1920&amp;bih=901#imgrc=NnCxqJcZr_C-MM:</a:t>
            </a:r>
          </a:p>
          <a:p>
            <a:endParaRPr lang="en-US"/>
          </a:p>
        </p:txBody>
      </p:sp>
      <p:sp>
        <p:nvSpPr>
          <p:cNvPr id="4" name="Slide Number Placeholder 3"/>
          <p:cNvSpPr>
            <a:spLocks noGrp="1"/>
          </p:cNvSpPr>
          <p:nvPr>
            <p:ph type="sldNum" sz="quarter" idx="5"/>
          </p:nvPr>
        </p:nvSpPr>
        <p:spPr/>
        <p:txBody>
          <a:bodyPr/>
          <a:lstStyle/>
          <a:p>
            <a:fld id="{DDB8519F-97CE-3A4E-A32A-1B643286747F}" type="slidenum">
              <a:rPr lang="en-US" smtClean="0"/>
              <a:t>13</a:t>
            </a:fld>
            <a:endParaRPr lang="en-US"/>
          </a:p>
        </p:txBody>
      </p:sp>
    </p:spTree>
    <p:extLst>
      <p:ext uri="{BB962C8B-B14F-4D97-AF65-F5344CB8AC3E}">
        <p14:creationId xmlns:p14="http://schemas.microsoft.com/office/powerpoint/2010/main" val="33067792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gn="r" rtl="1">
              <a:buFont typeface="Arial" panose="020B0604020202020204" pitchFamily="34" charset="0"/>
              <a:buChar char="•"/>
            </a:pPr>
            <a:endParaRPr lang="ar-EG"/>
          </a:p>
          <a:p>
            <a:pPr marL="171450" indent="-171450" algn="r" rtl="1">
              <a:buFont typeface="Arial" panose="020B0604020202020204" pitchFamily="34" charset="0"/>
              <a:buChar char="•"/>
            </a:pPr>
            <a:r>
              <a:rPr lang="en-US"/>
              <a:t>2,397,216 </a:t>
            </a:r>
            <a:r>
              <a:rPr lang="ar-EG"/>
              <a:t>حتى </a:t>
            </a:r>
            <a:r>
              <a:rPr lang="en-US"/>
              <a:t>21-4-2020 </a:t>
            </a:r>
            <a:r>
              <a:rPr lang="ar-EG" baseline="0"/>
              <a:t> تقرير المنظمة عن الموقف:</a:t>
            </a:r>
            <a:endParaRPr lang="en-US"/>
          </a:p>
          <a:p>
            <a:pPr marL="0" indent="0" algn="r" rtl="1">
              <a:buFont typeface="Arial" panose="020B0604020202020204" pitchFamily="34" charset="0"/>
              <a:buNone/>
            </a:pPr>
            <a:r>
              <a:rPr lang="en-US"/>
              <a:t>https://www.who.int/docs/default-source/coronaviruse/situation-reports/20200421-sitrep-92-covid-19.pdf?sfvrsn=38e6b06d_4</a:t>
            </a:r>
          </a:p>
        </p:txBody>
      </p:sp>
      <p:sp>
        <p:nvSpPr>
          <p:cNvPr id="4" name="Slide Number Placeholder 3"/>
          <p:cNvSpPr>
            <a:spLocks noGrp="1"/>
          </p:cNvSpPr>
          <p:nvPr>
            <p:ph type="sldNum" sz="quarter" idx="5"/>
          </p:nvPr>
        </p:nvSpPr>
        <p:spPr/>
        <p:txBody>
          <a:bodyPr/>
          <a:lstStyle/>
          <a:p>
            <a:fld id="{DDB8519F-97CE-3A4E-A32A-1B643286747F}" type="slidenum">
              <a:rPr lang="en-US" smtClean="0"/>
              <a:t>14</a:t>
            </a:fld>
            <a:endParaRPr lang="en-US"/>
          </a:p>
        </p:txBody>
      </p:sp>
    </p:spTree>
    <p:extLst>
      <p:ext uri="{BB962C8B-B14F-4D97-AF65-F5344CB8AC3E}">
        <p14:creationId xmlns:p14="http://schemas.microsoft.com/office/powerpoint/2010/main" val="23225429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buNone/>
            </a:pPr>
            <a:r>
              <a:rPr lang="ar-EG" sz="1200"/>
              <a:t>دعت المنظمة بشدة، في</a:t>
            </a:r>
            <a:r>
              <a:rPr lang="ar-EG" sz="1200" baseline="0"/>
              <a:t> وقت مبكر من اندلاع الفاشية، عندما كانت أعداد الحالات منخفضة، إلى اعتماد أربع ركائز أساسية هي: البحث عن الحالات، وعزلها، وإجراء الاختبارات لها، ومعالجتها. ومع اتساع نطاق الفاشية، وزيادة أعداد الناس الذين يصابون بالعدوى، فسوف يتم إجراء المزيد من البحث في هذا النهج. وهناك الكثير من المناطق الحضرية التي تتخذ نهوجا مختلفة، حيث يركز البعض أكثر على ترصد الأعراض بدلا من إجراء الاختبارات بشكل جموعي، في حين ينصب تركيز البعض الآخر أكثر على العزل والطلب من الناس إجراء عزل ذاتي لأنفسهم إذا ظهرت لديهم أعراض تتسق مع هذا المرض، وإجراء الاختبارات بشكل موسع للسكان المحليين، استنادا إلى التقارير الخاصة بالعدوى. </a:t>
            </a:r>
            <a:endParaRPr lang="en-US" sz="1200"/>
          </a:p>
          <a:p>
            <a:pPr algn="r" rtl="1">
              <a:buNone/>
            </a:pPr>
            <a:r>
              <a:rPr lang="ar-EG" sz="1200"/>
              <a:t>وقام العديد من البلدان بإنفاذ تدابير</a:t>
            </a:r>
            <a:r>
              <a:rPr lang="ar-EG" sz="1200" baseline="0"/>
              <a:t> التباعد البدني في المناطق الحضرية. وقد ركز بعضها تماما على المناطق الحضرية وترك المناطق الريفية دون مساس تقريبا، في حين قام البعض الآخر بإنفاذ حظر شامل في جميع أنحاء </a:t>
            </a:r>
            <a:r>
              <a:rPr lang="ar-BH" sz="1200" baseline="0"/>
              <a:t>البلد</a:t>
            </a:r>
            <a:r>
              <a:rPr lang="ar-EG" sz="1200" baseline="0"/>
              <a:t>.</a:t>
            </a:r>
            <a:endParaRPr lang="en-US" sz="1200"/>
          </a:p>
          <a:p>
            <a:pPr algn="r" rtl="1">
              <a:buNone/>
            </a:pPr>
            <a:endParaRPr lang="en-US" sz="1200"/>
          </a:p>
          <a:p>
            <a:pPr marL="171450" indent="-171450" algn="r" rtl="1"/>
            <a:endParaRPr lang="en-US" sz="1200"/>
          </a:p>
          <a:p>
            <a:pPr algn="r" rtl="1">
              <a:buNone/>
            </a:pPr>
            <a:r>
              <a:rPr lang="ar-EG" sz="1200"/>
              <a:t>كل</a:t>
            </a:r>
            <a:r>
              <a:rPr lang="ar-EG" sz="1200" baseline="0"/>
              <a:t> هذه النهوج لها مزايا ولها عيوب، وعدد الحالات مستمر في الارتفاع على مستوى العالم، بما يشير إلى أنه ما من نهج من هذه النهوج أثبت فعالية تامة بنسبة 100%</a:t>
            </a:r>
            <a:endParaRPr lang="en-US" sz="1200"/>
          </a:p>
          <a:p>
            <a:endParaRPr lang="en-US"/>
          </a:p>
        </p:txBody>
      </p:sp>
      <p:sp>
        <p:nvSpPr>
          <p:cNvPr id="4" name="Slide Number Placeholder 3"/>
          <p:cNvSpPr>
            <a:spLocks noGrp="1"/>
          </p:cNvSpPr>
          <p:nvPr>
            <p:ph type="sldNum" sz="quarter" idx="5"/>
          </p:nvPr>
        </p:nvSpPr>
        <p:spPr/>
        <p:txBody>
          <a:bodyPr/>
          <a:lstStyle/>
          <a:p>
            <a:fld id="{DDB8519F-97CE-3A4E-A32A-1B643286747F}" type="slidenum">
              <a:rPr lang="en-US" smtClean="0"/>
              <a:t>15</a:t>
            </a:fld>
            <a:endParaRPr lang="en-US"/>
          </a:p>
        </p:txBody>
      </p:sp>
    </p:spTree>
    <p:extLst>
      <p:ext uri="{BB962C8B-B14F-4D97-AF65-F5344CB8AC3E}">
        <p14:creationId xmlns:p14="http://schemas.microsoft.com/office/powerpoint/2010/main" val="33174783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a:effectLst/>
                <a:latin typeface="Calibri" panose="020F0502020204030204" pitchFamily="34" charset="0"/>
                <a:ea typeface="Calibri" panose="020F0502020204030204" pitchFamily="34" charset="0"/>
              </a:rPr>
              <a:t>ينبغي دعم تدابير التباعد البدني (لم يعد مصطلح التباعد</a:t>
            </a:r>
            <a:r>
              <a:rPr lang="ar-EG" sz="1200" baseline="0">
                <a:effectLst/>
                <a:latin typeface="Calibri" panose="020F0502020204030204" pitchFamily="34" charset="0"/>
                <a:ea typeface="Calibri" panose="020F0502020204030204" pitchFamily="34" charset="0"/>
              </a:rPr>
              <a:t> الاجتماعي قيد الاستخدام) أيضا من خلال التدابير الاقتصادية والاجتماعية المنسَّقة، التي تقدم حوافز للتعاون والتخفيف من الأضرار الاجتماعية والاقتصادية التي نتجت عن هذه الجائحة. فالأمن الغذائي، في ظل هذه الظروف، يمثل هاجسا كبيرا.</a:t>
            </a:r>
            <a:endParaRPr lang="en-GB"/>
          </a:p>
          <a:p>
            <a:endParaRPr lang="en-US"/>
          </a:p>
        </p:txBody>
      </p:sp>
      <p:sp>
        <p:nvSpPr>
          <p:cNvPr id="4" name="Slide Number Placeholder 3"/>
          <p:cNvSpPr>
            <a:spLocks noGrp="1"/>
          </p:cNvSpPr>
          <p:nvPr>
            <p:ph type="sldNum" sz="quarter" idx="5"/>
          </p:nvPr>
        </p:nvSpPr>
        <p:spPr/>
        <p:txBody>
          <a:bodyPr/>
          <a:lstStyle/>
          <a:p>
            <a:fld id="{DDB8519F-97CE-3A4E-A32A-1B643286747F}" type="slidenum">
              <a:rPr lang="en-US" smtClean="0"/>
              <a:t>16</a:t>
            </a:fld>
            <a:endParaRPr lang="en-US"/>
          </a:p>
        </p:txBody>
      </p:sp>
    </p:spTree>
    <p:extLst>
      <p:ext uri="{BB962C8B-B14F-4D97-AF65-F5344CB8AC3E}">
        <p14:creationId xmlns:p14="http://schemas.microsoft.com/office/powerpoint/2010/main" val="33820924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DB8519F-97CE-3A4E-A32A-1B643286747F}" type="slidenum">
              <a:rPr lang="en-US" smtClean="0"/>
              <a:t>17</a:t>
            </a:fld>
            <a:endParaRPr lang="en-US"/>
          </a:p>
        </p:txBody>
      </p:sp>
    </p:spTree>
    <p:extLst>
      <p:ext uri="{BB962C8B-B14F-4D97-AF65-F5344CB8AC3E}">
        <p14:creationId xmlns:p14="http://schemas.microsoft.com/office/powerpoint/2010/main" val="5346548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DB8519F-97CE-3A4E-A32A-1B643286747F}" type="slidenum">
              <a:rPr lang="en-US" smtClean="0"/>
              <a:t>18</a:t>
            </a:fld>
            <a:endParaRPr lang="en-US"/>
          </a:p>
        </p:txBody>
      </p:sp>
    </p:spTree>
    <p:extLst>
      <p:ext uri="{BB962C8B-B14F-4D97-AF65-F5344CB8AC3E}">
        <p14:creationId xmlns:p14="http://schemas.microsoft.com/office/powerpoint/2010/main" val="4003270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DB8519F-97CE-3A4E-A32A-1B643286747F}" type="slidenum">
              <a:rPr lang="en-US" smtClean="0"/>
              <a:t>20</a:t>
            </a:fld>
            <a:endParaRPr lang="en-US"/>
          </a:p>
        </p:txBody>
      </p:sp>
    </p:spTree>
    <p:extLst>
      <p:ext uri="{BB962C8B-B14F-4D97-AF65-F5344CB8AC3E}">
        <p14:creationId xmlns:p14="http://schemas.microsoft.com/office/powerpoint/2010/main" val="22123088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DB8519F-97CE-3A4E-A32A-1B643286747F}" type="slidenum">
              <a:rPr lang="en-US" smtClean="0"/>
              <a:t>21</a:t>
            </a:fld>
            <a:endParaRPr lang="en-US"/>
          </a:p>
        </p:txBody>
      </p:sp>
    </p:spTree>
    <p:extLst>
      <p:ext uri="{BB962C8B-B14F-4D97-AF65-F5344CB8AC3E}">
        <p14:creationId xmlns:p14="http://schemas.microsoft.com/office/powerpoint/2010/main" val="166832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r" rtl="1">
              <a:spcBef>
                <a:spcPts val="0"/>
              </a:spcBef>
              <a:spcAft>
                <a:spcPts val="0"/>
              </a:spcAft>
            </a:pPr>
            <a:r>
              <a:rPr lang="ar-EG" sz="1200">
                <a:effectLst/>
                <a:latin typeface="Calibri" panose="020F0502020204030204" pitchFamily="34" charset="0"/>
                <a:ea typeface="Calibri" panose="020F0502020204030204" pitchFamily="34" charset="0"/>
              </a:rPr>
              <a:t>لكي يمكن إتاحة الوقت الكافي لمناقشة الجلسات الخمس، فإن التمرين مصمم</a:t>
            </a:r>
            <a:r>
              <a:rPr lang="ar-EG" sz="1200" baseline="0">
                <a:effectLst/>
                <a:latin typeface="Calibri" panose="020F0502020204030204" pitchFamily="34" charset="0"/>
                <a:ea typeface="Calibri" panose="020F0502020204030204" pitchFamily="34" charset="0"/>
              </a:rPr>
              <a:t> بحيث يستمر ليوم كامل، غير إنه، في ضوء ضيق الوقت، يمكن اختيار عدد أقل من الجلسات، وإجراء التمرين في نصف يوم (في الصباح أو بعد الظهر، وجعل المناقشة كلها مخصصة لمناقشة تلك الجلسات التي يتم اختيارها فقط.</a:t>
            </a:r>
            <a:endParaRPr lang="en-GB" sz="1200">
              <a:effectLst/>
              <a:latin typeface="Calibri" panose="020F0502020204030204" pitchFamily="34" charset="0"/>
              <a:ea typeface="Calibri" panose="020F0502020204030204" pitchFamily="34" charset="0"/>
            </a:endParaRPr>
          </a:p>
        </p:txBody>
      </p:sp>
      <p:sp>
        <p:nvSpPr>
          <p:cNvPr id="4" name="Slide Number Placeholder 3"/>
          <p:cNvSpPr>
            <a:spLocks noGrp="1"/>
          </p:cNvSpPr>
          <p:nvPr>
            <p:ph type="sldNum" sz="quarter" idx="10"/>
          </p:nvPr>
        </p:nvSpPr>
        <p:spPr/>
        <p:txBody>
          <a:bodyPr/>
          <a:lstStyle/>
          <a:p>
            <a:fld id="{DDB8519F-97CE-3A4E-A32A-1B643286747F}" type="slidenum">
              <a:rPr lang="en-US" smtClean="0"/>
              <a:t>2</a:t>
            </a:fld>
            <a:endParaRPr lang="en-US"/>
          </a:p>
        </p:txBody>
      </p:sp>
    </p:spTree>
    <p:extLst>
      <p:ext uri="{BB962C8B-B14F-4D97-AF65-F5344CB8AC3E}">
        <p14:creationId xmlns:p14="http://schemas.microsoft.com/office/powerpoint/2010/main" val="16007280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Char char="●"/>
              <a:tabLst/>
              <a:defRPr/>
            </a:pPr>
            <a:r>
              <a:rPr lang="ar-EG"/>
              <a:t>من الوجهة الاقتصادية</a:t>
            </a:r>
            <a:r>
              <a:rPr lang="ar-EG" baseline="0"/>
              <a:t>، فإن من المرجح أن تنهار قطاعات اقتصادية عديدة، وسوف تحتاج إلى مساعدة كبيرة. وستتعرض الأعمال الصغيرة، بصفة خاصة، لأضرار بالغة، شأنها في ذلك شأن الأشخاص الذين يشتغلون في مجال الاقتصاد غير الرسمي. وسوف تتجاوز معدلات البطالة في بعض الحالات 15%، تاركة العديد من الأشخاص يعانون من البؤس والحرمان.</a:t>
            </a:r>
            <a:endParaRPr lang="en-US"/>
          </a:p>
          <a:p>
            <a:endParaRPr lang="en-GB"/>
          </a:p>
          <a:p>
            <a:endParaRPr lang="en-US"/>
          </a:p>
        </p:txBody>
      </p:sp>
      <p:sp>
        <p:nvSpPr>
          <p:cNvPr id="4" name="Slide Number Placeholder 3"/>
          <p:cNvSpPr>
            <a:spLocks noGrp="1"/>
          </p:cNvSpPr>
          <p:nvPr>
            <p:ph type="sldNum" sz="quarter" idx="5"/>
          </p:nvPr>
        </p:nvSpPr>
        <p:spPr/>
        <p:txBody>
          <a:bodyPr/>
          <a:lstStyle/>
          <a:p>
            <a:fld id="{DDB8519F-97CE-3A4E-A32A-1B643286747F}" type="slidenum">
              <a:rPr lang="en-US" smtClean="0"/>
              <a:t>25</a:t>
            </a:fld>
            <a:endParaRPr lang="en-US"/>
          </a:p>
        </p:txBody>
      </p:sp>
    </p:spTree>
    <p:extLst>
      <p:ext uri="{BB962C8B-B14F-4D97-AF65-F5344CB8AC3E}">
        <p14:creationId xmlns:p14="http://schemas.microsoft.com/office/powerpoint/2010/main" val="4095075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gn="r" rtl="1">
              <a:lnSpc>
                <a:spcPct val="117999"/>
              </a:lnSpc>
              <a:spcBef>
                <a:spcPts val="0"/>
              </a:spcBef>
              <a:buClr>
                <a:srgbClr val="000000"/>
              </a:buClr>
              <a:buSzPct val="110000"/>
              <a:buFont typeface="Arial"/>
              <a:buNone/>
            </a:pPr>
            <a:r>
              <a:rPr lang="ar-EG" sz="1200">
                <a:latin typeface="Roboto" panose="02000000000000000000" pitchFamily="2" charset="0"/>
                <a:ea typeface="Roboto" panose="02000000000000000000" pitchFamily="2" charset="0"/>
                <a:cs typeface="Roboto" panose="02000000000000000000" pitchFamily="2" charset="0"/>
                <a:sym typeface="Helvetica Neue"/>
              </a:rPr>
              <a:t>كلمة ترحيب يقدمها أحد قدامى الموظفين</a:t>
            </a:r>
            <a:endParaRPr lang="en" sz="1200">
              <a:latin typeface="Roboto" panose="02000000000000000000" pitchFamily="2" charset="0"/>
              <a:ea typeface="Roboto" panose="02000000000000000000" pitchFamily="2" charset="0"/>
              <a:cs typeface="Roboto" panose="02000000000000000000" pitchFamily="2" charset="0"/>
              <a:sym typeface="Helvetica Neue"/>
            </a:endParaRPr>
          </a:p>
          <a:p>
            <a:pPr lvl="0" algn="r" rtl="1">
              <a:lnSpc>
                <a:spcPct val="117999"/>
              </a:lnSpc>
              <a:spcBef>
                <a:spcPts val="0"/>
              </a:spcBef>
              <a:buClr>
                <a:srgbClr val="000000"/>
              </a:buClr>
              <a:buSzPct val="110000"/>
              <a:buFont typeface="Arial"/>
              <a:buNone/>
            </a:pPr>
            <a:r>
              <a:rPr lang="ar-EG" sz="1200">
                <a:latin typeface="Roboto" panose="02000000000000000000" pitchFamily="2" charset="0"/>
                <a:ea typeface="Roboto" panose="02000000000000000000" pitchFamily="2" charset="0"/>
                <a:cs typeface="Roboto" panose="02000000000000000000" pitchFamily="2" charset="0"/>
                <a:sym typeface="Helvetica Neue"/>
              </a:rPr>
              <a:t>تقديم فريق</a:t>
            </a:r>
            <a:r>
              <a:rPr lang="ar-EG" sz="1200" baseline="0">
                <a:latin typeface="Roboto" panose="02000000000000000000" pitchFamily="2" charset="0"/>
                <a:ea typeface="Roboto" panose="02000000000000000000" pitchFamily="2" charset="0"/>
                <a:cs typeface="Roboto" panose="02000000000000000000" pitchFamily="2" charset="0"/>
                <a:sym typeface="Helvetica Neue"/>
              </a:rPr>
              <a:t> الميسير ين والبدء بتقديمات القاعة </a:t>
            </a:r>
            <a:endParaRPr lang="en" sz="1200">
              <a:latin typeface="Roboto" panose="02000000000000000000" pitchFamily="2" charset="0"/>
              <a:ea typeface="Roboto" panose="02000000000000000000" pitchFamily="2" charset="0"/>
              <a:cs typeface="Roboto" panose="02000000000000000000" pitchFamily="2" charset="0"/>
              <a:sym typeface="Helvetica Neue"/>
            </a:endParaRPr>
          </a:p>
          <a:p>
            <a:pPr algn="r" rtl="1"/>
            <a:endParaRPr lang="en-US"/>
          </a:p>
          <a:p>
            <a:pPr algn="r" rtl="1"/>
            <a:r>
              <a:rPr lang="ar-EG" sz="1200">
                <a:effectLst/>
                <a:latin typeface="Calibri" panose="020F0502020204030204" pitchFamily="34" charset="0"/>
                <a:ea typeface="Times New Roman" panose="02020603050405020304" pitchFamily="18" charset="0"/>
              </a:rPr>
              <a:t>حقائق حول ال</a:t>
            </a:r>
            <a:r>
              <a:rPr lang="ar-BH" sz="1200">
                <a:effectLst/>
                <a:latin typeface="Calibri" panose="020F0502020204030204" pitchFamily="34" charset="0"/>
                <a:ea typeface="Times New Roman" panose="02020603050405020304" pitchFamily="18" charset="0"/>
              </a:rPr>
              <a:t>بلد</a:t>
            </a:r>
            <a:r>
              <a:rPr lang="ar-EG" sz="1200">
                <a:effectLst/>
                <a:latin typeface="Calibri" panose="020F0502020204030204" pitchFamily="34" charset="0"/>
                <a:ea typeface="Times New Roman" panose="02020603050405020304" pitchFamily="18" charset="0"/>
              </a:rPr>
              <a:t>، والفئات السكانية المعرضة للخطر «البقع الساخنة»</a:t>
            </a:r>
            <a:endParaRPr lang="en-US" sz="1200">
              <a:effectLst/>
              <a:latin typeface="Calibri" panose="020F0502020204030204" pitchFamily="34" charset="0"/>
              <a:ea typeface="Times New Roman" panose="02020603050405020304" pitchFamily="18" charset="0"/>
            </a:endParaRPr>
          </a:p>
          <a:p>
            <a:pPr algn="r" rtl="1"/>
            <a:r>
              <a:rPr lang="ar-EG" sz="1200">
                <a:effectLst/>
                <a:latin typeface="Calibri" panose="020F0502020204030204" pitchFamily="34" charset="0"/>
                <a:ea typeface="Times New Roman" panose="02020603050405020304" pitchFamily="18" charset="0"/>
              </a:rPr>
              <a:t>قد يساعد ذلك بشدة في جعل المحاكاة مناسبة جدا للسياق</a:t>
            </a:r>
            <a:endParaRPr lang="en-US"/>
          </a:p>
        </p:txBody>
      </p:sp>
      <p:sp>
        <p:nvSpPr>
          <p:cNvPr id="4" name="Slide Number Placeholder 3"/>
          <p:cNvSpPr>
            <a:spLocks noGrp="1"/>
          </p:cNvSpPr>
          <p:nvPr>
            <p:ph type="sldNum" sz="quarter" idx="5"/>
          </p:nvPr>
        </p:nvSpPr>
        <p:spPr/>
        <p:txBody>
          <a:bodyPr/>
          <a:lstStyle/>
          <a:p>
            <a:fld id="{DDB8519F-97CE-3A4E-A32A-1B643286747F}" type="slidenum">
              <a:rPr lang="en-US" smtClean="0"/>
              <a:t>3</a:t>
            </a:fld>
            <a:endParaRPr lang="en-US"/>
          </a:p>
        </p:txBody>
      </p:sp>
    </p:spTree>
    <p:extLst>
      <p:ext uri="{BB962C8B-B14F-4D97-AF65-F5344CB8AC3E}">
        <p14:creationId xmlns:p14="http://schemas.microsoft.com/office/powerpoint/2010/main" val="1227182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gn="r" rtl="1">
              <a:lnSpc>
                <a:spcPct val="117999"/>
              </a:lnSpc>
              <a:spcBef>
                <a:spcPts val="0"/>
              </a:spcBef>
              <a:buNone/>
            </a:pPr>
            <a:r>
              <a:rPr lang="ar-EG">
                <a:latin typeface="Roboto" panose="02000000000000000000" pitchFamily="2" charset="0"/>
                <a:ea typeface="Roboto" panose="02000000000000000000" pitchFamily="2" charset="0"/>
                <a:cs typeface="Roboto" panose="02000000000000000000" pitchFamily="2" charset="0"/>
                <a:sym typeface="Helvetica Neue"/>
              </a:rPr>
              <a:t>سيبرز الميسِّر فوائد خطط الاختبار والممارسة عندما لا تكون حياة أي شخص معرضة للخطر، والأهم أنها</a:t>
            </a:r>
            <a:r>
              <a:rPr lang="ar-EG" baseline="0">
                <a:latin typeface="Roboto" panose="02000000000000000000" pitchFamily="2" charset="0"/>
                <a:ea typeface="Roboto" panose="02000000000000000000" pitchFamily="2" charset="0"/>
                <a:cs typeface="Roboto" panose="02000000000000000000" pitchFamily="2" charset="0"/>
                <a:sym typeface="Helvetica Neue"/>
              </a:rPr>
              <a:t> بيئة آمنة للتعلم</a:t>
            </a:r>
            <a:endParaRPr lang="en-GB">
              <a:latin typeface="Roboto" panose="02000000000000000000" pitchFamily="2" charset="0"/>
              <a:ea typeface="Roboto" panose="02000000000000000000" pitchFamily="2" charset="0"/>
              <a:cs typeface="Roboto" panose="02000000000000000000" pitchFamily="2" charset="0"/>
              <a:sym typeface="Helvetica Neue"/>
            </a:endParaRPr>
          </a:p>
          <a:p>
            <a:pPr lvl="0" algn="r" rtl="1">
              <a:lnSpc>
                <a:spcPct val="117999"/>
              </a:lnSpc>
              <a:spcBef>
                <a:spcPts val="0"/>
              </a:spcBef>
              <a:buNone/>
            </a:pPr>
            <a:endParaRPr lang="en-GB">
              <a:latin typeface="Roboto" panose="02000000000000000000" pitchFamily="2" charset="0"/>
              <a:ea typeface="Roboto" panose="02000000000000000000" pitchFamily="2" charset="0"/>
              <a:cs typeface="Roboto" panose="02000000000000000000" pitchFamily="2" charset="0"/>
              <a:sym typeface="Helvetica Neue"/>
            </a:endParaRPr>
          </a:p>
          <a:p>
            <a:pPr marL="171450" lvl="0" indent="-171450" algn="r" rtl="1">
              <a:lnSpc>
                <a:spcPct val="117999"/>
              </a:lnSpc>
              <a:spcBef>
                <a:spcPts val="0"/>
              </a:spcBef>
            </a:pPr>
            <a:r>
              <a:rPr lang="ar-EG">
                <a:latin typeface="Roboto" panose="02000000000000000000" pitchFamily="2" charset="0"/>
                <a:ea typeface="Roboto" panose="02000000000000000000" pitchFamily="2" charset="0"/>
                <a:cs typeface="Roboto" panose="02000000000000000000" pitchFamily="2" charset="0"/>
                <a:sym typeface="Helvetica Neue"/>
              </a:rPr>
              <a:t>هذه الشريحة تقدم نظرة عامة واسعة النطاق عن تمرين المحاكاة</a:t>
            </a:r>
            <a:endParaRPr lang="en-GB">
              <a:latin typeface="Roboto" panose="02000000000000000000" pitchFamily="2" charset="0"/>
              <a:ea typeface="Roboto" panose="02000000000000000000" pitchFamily="2" charset="0"/>
              <a:cs typeface="Roboto" panose="02000000000000000000" pitchFamily="2" charset="0"/>
              <a:sym typeface="Helvetica Neue"/>
            </a:endParaRPr>
          </a:p>
          <a:p>
            <a:pPr marL="171450" lvl="0" indent="-171450" algn="r" rtl="1">
              <a:lnSpc>
                <a:spcPct val="117999"/>
              </a:lnSpc>
              <a:spcBef>
                <a:spcPts val="0"/>
              </a:spcBef>
            </a:pPr>
            <a:r>
              <a:rPr lang="ar-EG" sz="1400">
                <a:latin typeface="+mn-lt"/>
                <a:ea typeface="Calibri"/>
                <a:cs typeface="Calibri"/>
                <a:sym typeface="Calibri"/>
              </a:rPr>
              <a:t>هناك تعريفات عديدة بشأن ماهية التمرين</a:t>
            </a:r>
            <a:endParaRPr lang="en-GB" sz="1400">
              <a:latin typeface="+mn-lt"/>
              <a:ea typeface="Calibri"/>
              <a:cs typeface="Calibri"/>
              <a:sym typeface="Calibri"/>
            </a:endParaRPr>
          </a:p>
          <a:p>
            <a:pPr marL="171450" lvl="0" indent="-171450" algn="r" rtl="1">
              <a:lnSpc>
                <a:spcPct val="115000"/>
              </a:lnSpc>
              <a:spcBef>
                <a:spcPts val="0"/>
              </a:spcBef>
            </a:pPr>
            <a:r>
              <a:rPr lang="ar-EG" sz="1400">
                <a:latin typeface="+mn-lt"/>
                <a:ea typeface="Calibri"/>
                <a:cs typeface="Calibri"/>
                <a:sym typeface="Calibri"/>
              </a:rPr>
              <a:t>وتتمثل العناصر الأساسية في أنه عبارة عن بيئة تعليمية آمنة لتقييم النظم والخطط والأشخاص والتأكيد عليها. وبالنسبة للمنهجيات فهي قابلة للمواءمة والقياس، ويمكن استخدامها لبرامج</a:t>
            </a:r>
            <a:r>
              <a:rPr lang="ar-EG" sz="1400" baseline="0">
                <a:latin typeface="+mn-lt"/>
                <a:ea typeface="Calibri"/>
                <a:cs typeface="Calibri"/>
                <a:sym typeface="Calibri"/>
              </a:rPr>
              <a:t> </a:t>
            </a:r>
            <a:r>
              <a:rPr lang="ar-EG" sz="1400">
                <a:latin typeface="+mn-lt"/>
                <a:ea typeface="Calibri"/>
                <a:cs typeface="Calibri"/>
                <a:sym typeface="Calibri"/>
              </a:rPr>
              <a:t>تدريبية</a:t>
            </a:r>
            <a:r>
              <a:rPr lang="ar-EG" sz="1400" baseline="0">
                <a:latin typeface="+mn-lt"/>
                <a:ea typeface="Calibri"/>
                <a:cs typeface="Calibri"/>
                <a:sym typeface="Calibri"/>
              </a:rPr>
              <a:t> بسيطة أو مركبة.</a:t>
            </a:r>
            <a:endParaRPr lang="en-GB" sz="1400">
              <a:latin typeface="+mn-lt"/>
              <a:ea typeface="Calibri"/>
              <a:cs typeface="Calibri"/>
              <a:sym typeface="Calibri"/>
            </a:endParaRPr>
          </a:p>
          <a:p>
            <a:pPr lvl="0" algn="r" rtl="1">
              <a:lnSpc>
                <a:spcPct val="117999"/>
              </a:lnSpc>
              <a:spcBef>
                <a:spcPts val="0"/>
              </a:spcBef>
              <a:buNone/>
            </a:pPr>
            <a:endParaRPr lang="en-GB">
              <a:latin typeface="Roboto" panose="02000000000000000000" pitchFamily="2" charset="0"/>
              <a:ea typeface="Roboto" panose="02000000000000000000" pitchFamily="2" charset="0"/>
              <a:cs typeface="Roboto" panose="02000000000000000000" pitchFamily="2" charset="0"/>
              <a:sym typeface="Helvetica Neue"/>
            </a:endParaRPr>
          </a:p>
          <a:p>
            <a:pPr lvl="0" algn="r" rtl="1">
              <a:spcBef>
                <a:spcPts val="0"/>
              </a:spcBef>
              <a:buClr>
                <a:srgbClr val="000000"/>
              </a:buClr>
              <a:buSzPct val="110000"/>
              <a:buFont typeface="Arial"/>
              <a:buNone/>
            </a:pPr>
            <a:r>
              <a:rPr lang="en-GB" sz="1050">
                <a:latin typeface="+mn-lt"/>
                <a:ea typeface="Calibri"/>
                <a:cs typeface="Calibri"/>
                <a:sym typeface="Calibri"/>
              </a:rPr>
              <a:t>[1]</a:t>
            </a:r>
            <a:r>
              <a:rPr lang="en-GB"/>
              <a:t> </a:t>
            </a:r>
            <a:r>
              <a:rPr lang="ar-EG"/>
              <a:t>إلينا سكريابينا وآخرون (كانون الأول / ديسمبر 2016)، ما هي قيمة تمارين التأهب لمواجهة الطوارئ الصحية؛ المجلة</a:t>
            </a:r>
            <a:r>
              <a:rPr lang="ar-EG" baseline="0"/>
              <a:t> الدولية للحد من المخاطر</a:t>
            </a:r>
            <a:endParaRPr lang="en-GB"/>
          </a:p>
          <a:p>
            <a:pPr algn="r" rtl="1"/>
            <a:endParaRPr lang="en-US"/>
          </a:p>
        </p:txBody>
      </p:sp>
      <p:sp>
        <p:nvSpPr>
          <p:cNvPr id="4" name="Slide Number Placeholder 3"/>
          <p:cNvSpPr>
            <a:spLocks noGrp="1"/>
          </p:cNvSpPr>
          <p:nvPr>
            <p:ph type="sldNum" sz="quarter" idx="5"/>
          </p:nvPr>
        </p:nvSpPr>
        <p:spPr/>
        <p:txBody>
          <a:bodyPr/>
          <a:lstStyle/>
          <a:p>
            <a:fld id="{DDB8519F-97CE-3A4E-A32A-1B643286747F}" type="slidenum">
              <a:rPr lang="en-US" smtClean="0"/>
              <a:t>4</a:t>
            </a:fld>
            <a:endParaRPr lang="en-US"/>
          </a:p>
        </p:txBody>
      </p:sp>
    </p:spTree>
    <p:extLst>
      <p:ext uri="{BB962C8B-B14F-4D97-AF65-F5344CB8AC3E}">
        <p14:creationId xmlns:p14="http://schemas.microsoft.com/office/powerpoint/2010/main" val="4002425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10000"/>
              </a:lnSpc>
              <a:spcBef>
                <a:spcPts val="0"/>
              </a:spcBef>
              <a:spcAft>
                <a:spcPts val="0"/>
              </a:spcAft>
              <a:buClrTx/>
              <a:buSzTx/>
              <a:buFont typeface="Arial" panose="020B0604020202020204" pitchFamily="34" charset="0"/>
              <a:buNone/>
              <a:tabLst/>
              <a:defRPr/>
            </a:pPr>
            <a:r>
              <a:rPr kumimoji="0" lang="ar-EG" sz="2000" b="1" i="0" u="none" strike="noStrike" kern="1200" cap="none" spc="0" normalizeH="0" baseline="0" noProof="0">
                <a:ln>
                  <a:noFill/>
                </a:ln>
                <a:solidFill>
                  <a:srgbClr val="000000"/>
                </a:solidFill>
                <a:effectLst/>
                <a:uLnTx/>
                <a:uFillTx/>
                <a:latin typeface="+mn-lt"/>
                <a:ea typeface="+mn-ea"/>
                <a:cs typeface="+mn-cs"/>
                <a:sym typeface="Arial"/>
              </a:rPr>
              <a:t>يتمثل الغرض </a:t>
            </a:r>
            <a:r>
              <a:rPr kumimoji="0" lang="ar-EG" sz="2000" b="0" i="0" u="none" strike="noStrike" kern="1200" cap="none" spc="0" normalizeH="0" baseline="0" noProof="0">
                <a:ln>
                  <a:noFill/>
                </a:ln>
                <a:solidFill>
                  <a:srgbClr val="000000"/>
                </a:solidFill>
                <a:effectLst/>
                <a:uLnTx/>
                <a:uFillTx/>
                <a:latin typeface="+mn-lt"/>
                <a:ea typeface="+mn-ea"/>
                <a:cs typeface="+mn-cs"/>
                <a:sym typeface="Arial"/>
              </a:rPr>
              <a:t>من هذا التمرين في مناقشة القضايا الحيوية في البيئات الحضرية وفقا لتطور الجائحة وتحولها إلى مرض معد ثابت، قد تكون له فترات يزيد فيها انتشاره وعدد الأشخاص الذين يصابون به </a:t>
            </a:r>
            <a:endParaRPr kumimoji="0" lang="en-US" sz="2000" b="0" i="0" u="none" strike="noStrike" kern="1200" cap="none" spc="0" normalizeH="0" baseline="0" noProof="0">
              <a:ln>
                <a:noFill/>
              </a:ln>
              <a:solidFill>
                <a:srgbClr val="000000"/>
              </a:solidFill>
              <a:effectLst/>
              <a:uLnTx/>
              <a:uFillTx/>
              <a:latin typeface="+mn-lt"/>
              <a:ea typeface="+mn-ea"/>
              <a:cs typeface="+mn-cs"/>
              <a:sym typeface="Arial"/>
            </a:endParaRPr>
          </a:p>
          <a:p>
            <a:pPr marL="228600" marR="0" lvl="0" indent="-228600" algn="r" defTabSz="914400" rtl="1" eaLnBrk="1" fontAlgn="auto" latinLnBrk="0" hangingPunct="1">
              <a:lnSpc>
                <a:spcPct val="120000"/>
              </a:lnSpc>
              <a:spcBef>
                <a:spcPts val="1000"/>
              </a:spcBef>
              <a:spcAft>
                <a:spcPts val="0"/>
              </a:spcAft>
              <a:buClrTx/>
              <a:buSzTx/>
              <a:buFont typeface="Arial" panose="020B0604020202020204" pitchFamily="34" charset="0"/>
              <a:buNone/>
              <a:tabLst/>
              <a:defRPr/>
            </a:pPr>
            <a:endParaRPr kumimoji="0" lang="en-US" sz="2000" b="0" i="0" u="none" strike="noStrike" kern="1200" cap="none" spc="0" normalizeH="0" baseline="0" noProof="0">
              <a:ln>
                <a:noFill/>
              </a:ln>
              <a:solidFill>
                <a:srgbClr val="000000"/>
              </a:solidFill>
              <a:effectLst/>
              <a:uLnTx/>
              <a:uFillTx/>
              <a:latin typeface="+mn-lt"/>
              <a:ea typeface="+mn-ea"/>
              <a:cs typeface="+mn-cs"/>
              <a:sym typeface="Arial"/>
            </a:endParaRPr>
          </a:p>
          <a:p>
            <a:pPr marL="228600" marR="0" lvl="0" indent="-228600" algn="r" defTabSz="914400" rtl="1"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ar-EG" sz="2000" b="0" i="0" u="none" strike="noStrike" kern="1200" cap="none" spc="0" normalizeH="0" baseline="0" noProof="0">
                <a:ln>
                  <a:noFill/>
                </a:ln>
                <a:solidFill>
                  <a:srgbClr val="000000"/>
                </a:solidFill>
                <a:effectLst/>
                <a:uLnTx/>
                <a:uFillTx/>
                <a:latin typeface="+mn-lt"/>
                <a:ea typeface="+mn-ea"/>
                <a:cs typeface="+mn-cs"/>
                <a:sym typeface="Arial"/>
              </a:rPr>
              <a:t>لذلك، فإن الفئة المستهدفة هي قادة المدن والمجتمعات المحلية، وأصحاب القرار السياسي في البيئات الحضرية، والخبراء التقنيون من مختلف القطاعات، بما يشمل:</a:t>
            </a:r>
            <a:endParaRPr kumimoji="0" lang="en-GB" sz="2600" b="0" i="0" u="none" strike="noStrike" kern="1200" cap="none" spc="0" normalizeH="0" baseline="0" noProof="0">
              <a:ln>
                <a:noFill/>
              </a:ln>
              <a:solidFill>
                <a:prstClr val="black"/>
              </a:solidFill>
              <a:effectLst/>
              <a:uLnTx/>
              <a:uFillTx/>
              <a:latin typeface="+mn-lt"/>
              <a:ea typeface="+mn-ea"/>
              <a:cs typeface="+mn-cs"/>
            </a:endParaRPr>
          </a:p>
          <a:p>
            <a:pPr marL="228600" marR="0" lvl="0" indent="-228600" algn="r" defTabSz="914400" rtl="1"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ar-EG" sz="2600" b="0" i="0" u="none" strike="noStrike" kern="1200" cap="none" spc="0" normalizeH="0" baseline="0" noProof="0">
                <a:ln>
                  <a:noFill/>
                </a:ln>
                <a:solidFill>
                  <a:prstClr val="black"/>
                </a:solidFill>
                <a:effectLst/>
                <a:uLnTx/>
                <a:uFillTx/>
                <a:latin typeface="+mn-lt"/>
                <a:ea typeface="+mn-ea"/>
                <a:cs typeface="+mn-cs"/>
              </a:rPr>
              <a:t>قطاع الصحة</a:t>
            </a:r>
            <a:endParaRPr kumimoji="0" lang="en-GB" sz="2600" b="0" i="0" u="none" strike="noStrike" kern="1200" cap="none" spc="0" normalizeH="0" baseline="0" noProof="0">
              <a:ln>
                <a:noFill/>
              </a:ln>
              <a:solidFill>
                <a:prstClr val="black"/>
              </a:solidFill>
              <a:effectLst/>
              <a:uLnTx/>
              <a:uFillTx/>
              <a:latin typeface="+mn-lt"/>
              <a:ea typeface="+mn-ea"/>
              <a:cs typeface="+mn-cs"/>
            </a:endParaRPr>
          </a:p>
          <a:p>
            <a:pPr marL="228600" marR="0" lvl="0" indent="-228600" algn="r" defTabSz="914400" rtl="1"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ar-EG" sz="2600" b="0" i="0" u="none" strike="noStrike" kern="1200" cap="none" spc="0" normalizeH="0" baseline="0" noProof="0">
                <a:ln>
                  <a:noFill/>
                </a:ln>
                <a:solidFill>
                  <a:prstClr val="black"/>
                </a:solidFill>
                <a:effectLst/>
                <a:uLnTx/>
                <a:uFillTx/>
                <a:latin typeface="+mn-lt"/>
                <a:ea typeface="+mn-ea"/>
                <a:cs typeface="+mn-cs"/>
              </a:rPr>
              <a:t>القطاع الاجتماعي والاقتصادي</a:t>
            </a:r>
            <a:endParaRPr kumimoji="0" lang="en-GB" sz="2600" b="0" i="0" u="none" strike="noStrike" kern="1200" cap="none" spc="0" normalizeH="0" baseline="0" noProof="0">
              <a:ln>
                <a:noFill/>
              </a:ln>
              <a:solidFill>
                <a:prstClr val="black"/>
              </a:solidFill>
              <a:effectLst/>
              <a:uLnTx/>
              <a:uFillTx/>
              <a:latin typeface="+mn-lt"/>
              <a:ea typeface="+mn-ea"/>
              <a:cs typeface="+mn-cs"/>
            </a:endParaRPr>
          </a:p>
          <a:p>
            <a:pPr marL="228600" marR="0" lvl="0" indent="-228600" algn="r" defTabSz="914400" rtl="1"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ar-EG" sz="2600" b="0" i="0" u="none" strike="noStrike" kern="1200" cap="none" spc="0" normalizeH="0" baseline="0" noProof="0">
                <a:ln>
                  <a:noFill/>
                </a:ln>
                <a:solidFill>
                  <a:prstClr val="black"/>
                </a:solidFill>
                <a:effectLst/>
                <a:uLnTx/>
                <a:uFillTx/>
                <a:latin typeface="+mn-lt"/>
                <a:ea typeface="+mn-ea"/>
                <a:cs typeface="+mn-cs"/>
              </a:rPr>
              <a:t>القطاع المالي</a:t>
            </a:r>
            <a:endParaRPr kumimoji="0" lang="en-GB" sz="2600" b="0" i="0" u="none" strike="noStrike" kern="1200" cap="none" spc="0" normalizeH="0" baseline="0" noProof="0">
              <a:ln>
                <a:noFill/>
              </a:ln>
              <a:solidFill>
                <a:prstClr val="black"/>
              </a:solidFill>
              <a:effectLst/>
              <a:uLnTx/>
              <a:uFillTx/>
              <a:latin typeface="+mn-lt"/>
              <a:ea typeface="+mn-ea"/>
              <a:cs typeface="+mn-cs"/>
            </a:endParaRPr>
          </a:p>
          <a:p>
            <a:pPr marL="228600" marR="0" lvl="0" indent="-228600" algn="r" defTabSz="914400" rtl="1"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ar-EG" sz="2600" b="0" i="0" u="none" strike="noStrike" kern="1200" cap="none" spc="0" normalizeH="0" baseline="0" noProof="0">
                <a:ln>
                  <a:noFill/>
                </a:ln>
                <a:solidFill>
                  <a:prstClr val="black"/>
                </a:solidFill>
                <a:effectLst/>
                <a:uLnTx/>
                <a:uFillTx/>
                <a:latin typeface="+mn-lt"/>
                <a:ea typeface="+mn-ea"/>
                <a:cs typeface="+mn-cs"/>
              </a:rPr>
              <a:t>الخدمات اللوجستية</a:t>
            </a:r>
            <a:endParaRPr kumimoji="0" lang="en-GB" sz="2600" b="0" i="0" u="none" strike="noStrike" kern="1200" cap="none" spc="0" normalizeH="0" baseline="0" noProof="0">
              <a:ln>
                <a:noFill/>
              </a:ln>
              <a:solidFill>
                <a:prstClr val="black"/>
              </a:solidFill>
              <a:effectLst/>
              <a:uLnTx/>
              <a:uFillTx/>
              <a:latin typeface="+mn-lt"/>
              <a:ea typeface="+mn-ea"/>
              <a:cs typeface="+mn-cs"/>
            </a:endParaRPr>
          </a:p>
          <a:p>
            <a:pPr marL="228600" marR="0" lvl="0" indent="-228600" algn="r" defTabSz="914400" rtl="1"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ar-EG" sz="2600" b="0" i="0" u="none" strike="noStrike" kern="1200" cap="none" spc="0" normalizeH="0" baseline="0" noProof="0">
                <a:ln>
                  <a:noFill/>
                </a:ln>
                <a:solidFill>
                  <a:prstClr val="black"/>
                </a:solidFill>
                <a:effectLst/>
                <a:uLnTx/>
                <a:uFillTx/>
                <a:latin typeface="+mn-lt"/>
                <a:ea typeface="+mn-ea"/>
                <a:cs typeface="+mn-cs"/>
              </a:rPr>
              <a:t>الخدمات الأمنية وخدمات الطوارئ (الإطفائية والإسعاف والشرطة)</a:t>
            </a:r>
            <a:endParaRPr kumimoji="0" lang="en-GB" sz="2600" b="0" i="0" u="none" strike="noStrike" kern="1200" cap="none" spc="0" normalizeH="0" baseline="0" noProof="0">
              <a:ln>
                <a:noFill/>
              </a:ln>
              <a:solidFill>
                <a:prstClr val="black"/>
              </a:solidFill>
              <a:effectLst/>
              <a:uLnTx/>
              <a:uFillTx/>
              <a:latin typeface="+mn-lt"/>
              <a:ea typeface="+mn-ea"/>
              <a:cs typeface="+mn-cs"/>
            </a:endParaRPr>
          </a:p>
          <a:p>
            <a:pPr marL="228600" marR="0" lvl="0" indent="-228600" algn="r" defTabSz="914400" rtl="1"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ar-EG" sz="2600" b="0" i="0" u="none" strike="noStrike" kern="1200" cap="none" spc="0" normalizeH="0" baseline="0" noProof="0">
                <a:ln>
                  <a:noFill/>
                </a:ln>
                <a:solidFill>
                  <a:prstClr val="black"/>
                </a:solidFill>
                <a:effectLst/>
                <a:uLnTx/>
                <a:uFillTx/>
                <a:latin typeface="+mn-lt"/>
                <a:ea typeface="+mn-ea"/>
                <a:cs typeface="+mn-cs"/>
              </a:rPr>
              <a:t>الاتصالات العامة والعلاقات الإعلامية</a:t>
            </a:r>
            <a:endParaRPr lang="en-GB"/>
          </a:p>
        </p:txBody>
      </p:sp>
      <p:sp>
        <p:nvSpPr>
          <p:cNvPr id="4" name="Slide Number Placeholder 3"/>
          <p:cNvSpPr>
            <a:spLocks noGrp="1"/>
          </p:cNvSpPr>
          <p:nvPr>
            <p:ph type="sldNum" sz="quarter" idx="10"/>
          </p:nvPr>
        </p:nvSpPr>
        <p:spPr/>
        <p:txBody>
          <a:bodyPr/>
          <a:lstStyle/>
          <a:p>
            <a:fld id="{DDB8519F-97CE-3A4E-A32A-1B643286747F}" type="slidenum">
              <a:rPr lang="en-US" smtClean="0"/>
              <a:t>5</a:t>
            </a:fld>
            <a:endParaRPr lang="en-US"/>
          </a:p>
        </p:txBody>
      </p:sp>
    </p:spTree>
    <p:extLst>
      <p:ext uri="{BB962C8B-B14F-4D97-AF65-F5344CB8AC3E}">
        <p14:creationId xmlns:p14="http://schemas.microsoft.com/office/powerpoint/2010/main" val="1962133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buSzPts val="1100"/>
              <a:buFont typeface="Arial" panose="020B0604020202020204" pitchFamily="34" charset="0"/>
              <a:buChar char="●"/>
            </a:pPr>
            <a:r>
              <a:rPr lang="ar-EG" sz="1200" b="1" i="0" u="none" strike="noStrike" baseline="0">
                <a:solidFill>
                  <a:srgbClr val="000000"/>
                </a:solidFill>
                <a:latin typeface="Arial" panose="020B0604020202020204" pitchFamily="34" charset="0"/>
              </a:rPr>
              <a:t> الموقف يتطور بسرعة</a:t>
            </a:r>
            <a:endParaRPr lang="en-US" sz="1200" b="1" i="0" u="none" strike="noStrike" baseline="0">
              <a:solidFill>
                <a:srgbClr val="000000"/>
              </a:solidFill>
              <a:latin typeface="Arial" panose="020B0604020202020204" pitchFamily="34" charset="0"/>
            </a:endParaRPr>
          </a:p>
          <a:p>
            <a:pPr algn="r" rtl="1"/>
            <a:endParaRPr lang="en-US" sz="1200" b="1" i="0" u="none" strike="noStrike" baseline="0">
              <a:solidFill>
                <a:srgbClr val="000000"/>
              </a:solidFill>
              <a:latin typeface="Arial" panose="020B0604020202020204" pitchFamily="34" charset="0"/>
            </a:endParaRPr>
          </a:p>
          <a:p>
            <a:pPr algn="r" rtl="1">
              <a:buSzPts val="1100"/>
              <a:buFont typeface="Arial" panose="020B0604020202020204" pitchFamily="34" charset="0"/>
              <a:buChar char="●"/>
            </a:pPr>
            <a:r>
              <a:rPr lang="ar-EG" sz="1200" b="1" i="0" u="none" strike="noStrike" baseline="0">
                <a:solidFill>
                  <a:srgbClr val="000000"/>
                </a:solidFill>
                <a:latin typeface="Arial" panose="020B0604020202020204" pitchFamily="34" charset="0"/>
              </a:rPr>
              <a:t> احصل على المعلومات من آخر تقرير للمنظمة أو لوزارة الصحة عن الموقف</a:t>
            </a:r>
            <a:endParaRPr lang="en-US" sz="1200" b="1" i="0" u="none" strike="noStrike" baseline="0">
              <a:solidFill>
                <a:srgbClr val="000000"/>
              </a:solidFill>
              <a:latin typeface="Arial" panose="020B0604020202020204" pitchFamily="34" charset="0"/>
            </a:endParaRPr>
          </a:p>
          <a:p>
            <a:pPr algn="r" rtl="1"/>
            <a:endParaRPr lang="en-US" sz="1200" b="1" i="0" u="none" strike="noStrike" baseline="0">
              <a:solidFill>
                <a:srgbClr val="FF0000"/>
              </a:solidFill>
              <a:latin typeface="Arial" panose="020B0604020202020204" pitchFamily="34" charset="0"/>
            </a:endParaRPr>
          </a:p>
          <a:p>
            <a:pPr algn="r" rtl="1">
              <a:buSzPts val="1100"/>
              <a:buFont typeface="Arial" panose="020B0604020202020204" pitchFamily="34" charset="0"/>
              <a:buChar char="●"/>
            </a:pPr>
            <a:r>
              <a:rPr lang="ar-EG" sz="1200" b="1" i="0" u="none" strike="noStrike" baseline="0">
                <a:solidFill>
                  <a:srgbClr val="000000"/>
                </a:solidFill>
                <a:latin typeface="Arial" panose="020B0604020202020204" pitchFamily="34" charset="0"/>
              </a:rPr>
              <a:t> إذا نقرت على الصورة، فسوف تأخذك إلى صفحة تقرير المنظمة عن الموقف</a:t>
            </a:r>
            <a:endParaRPr lang="en-US" sz="1200" b="1" i="0" u="none" strike="noStrike" baseline="0">
              <a:solidFill>
                <a:srgbClr val="000000"/>
              </a:solidFill>
              <a:latin typeface="Arial" panose="020B0604020202020204" pitchFamily="34" charset="0"/>
            </a:endParaRPr>
          </a:p>
          <a:p>
            <a:pPr algn="r" rtl="1"/>
            <a:endParaRPr lang="en-US" sz="1200" b="1" i="0" u="none" strike="noStrike" baseline="0">
              <a:solidFill>
                <a:srgbClr val="000000"/>
              </a:solidFill>
              <a:latin typeface="Arial" panose="020B0604020202020204" pitchFamily="34" charset="0"/>
            </a:endParaRPr>
          </a:p>
          <a:p>
            <a:pPr algn="r" rtl="1">
              <a:buSzPts val="1100"/>
              <a:buFont typeface="Arial" panose="020B0604020202020204" pitchFamily="34" charset="0"/>
              <a:buChar char="●"/>
            </a:pPr>
            <a:r>
              <a:rPr lang="ar-EG" sz="1200" b="1" i="0" u="none" strike="noStrike" baseline="0">
                <a:solidFill>
                  <a:srgbClr val="000000"/>
                </a:solidFill>
                <a:latin typeface="Arial" panose="020B0604020202020204" pitchFamily="34" charset="0"/>
              </a:rPr>
              <a:t> يمكنك أيضا توفير نسخ مطبوعة</a:t>
            </a:r>
            <a:endParaRPr lang="en-US" sz="1200" b="1" i="0" u="none" strike="noStrike" baseline="0">
              <a:solidFill>
                <a:srgbClr val="000000"/>
              </a:solidFill>
              <a:latin typeface="Arial" panose="020B0604020202020204" pitchFamily="34" charset="0"/>
            </a:endParaRPr>
          </a:p>
          <a:p>
            <a:pPr algn="r" rtl="1"/>
            <a:endParaRPr lang="en-US" sz="1200" b="1" i="0" u="sng" strike="noStrike" baseline="0">
              <a:solidFill>
                <a:srgbClr val="000000"/>
              </a:solidFill>
              <a:latin typeface="Arial" panose="020B0604020202020204" pitchFamily="34" charset="0"/>
            </a:endParaRPr>
          </a:p>
          <a:p>
            <a:pPr algn="r" rtl="1">
              <a:buSzPts val="1100"/>
              <a:buFont typeface="Arial" panose="020B0604020202020204" pitchFamily="34" charset="0"/>
              <a:buChar char="●"/>
            </a:pPr>
            <a:r>
              <a:rPr lang="ar-EG" sz="1200" b="1" i="0" u="sng" strike="noStrike" baseline="0">
                <a:solidFill>
                  <a:srgbClr val="000000"/>
                </a:solidFill>
                <a:latin typeface="Arial" panose="020B0604020202020204" pitchFamily="34" charset="0"/>
              </a:rPr>
              <a:t> المصدر:</a:t>
            </a:r>
            <a:endParaRPr lang="en-US" sz="1200" b="1" i="0" u="sng" strike="noStrike" baseline="0">
              <a:solidFill>
                <a:srgbClr val="000000"/>
              </a:solidFill>
              <a:latin typeface="Arial" panose="020B0604020202020204" pitchFamily="34" charset="0"/>
            </a:endParaRPr>
          </a:p>
          <a:p>
            <a:pPr algn="r" rtl="1"/>
            <a:r>
              <a:rPr lang="en-US" sz="1200" b="0" i="0" u="none" strike="noStrike" baseline="0">
                <a:solidFill>
                  <a:srgbClr val="000000"/>
                </a:solidFill>
                <a:latin typeface="Arial" panose="020B0604020202020204" pitchFamily="34" charset="0"/>
              </a:rPr>
              <a:t>https://</a:t>
            </a:r>
            <a:r>
              <a:rPr lang="en-US" sz="1200" b="0" i="0" u="none" strike="noStrike" baseline="0" err="1">
                <a:solidFill>
                  <a:srgbClr val="000000"/>
                </a:solidFill>
                <a:latin typeface="Arial" panose="020B0604020202020204" pitchFamily="34" charset="0"/>
              </a:rPr>
              <a:t>www.who.int</a:t>
            </a:r>
            <a:r>
              <a:rPr lang="en-US" sz="1200" b="0" i="0" u="none" strike="noStrike" baseline="0">
                <a:solidFill>
                  <a:srgbClr val="000000"/>
                </a:solidFill>
                <a:latin typeface="Arial" panose="020B0604020202020204" pitchFamily="34" charset="0"/>
              </a:rPr>
              <a:t>/emergencies/diseases/novel-coronavirus-2019/situation-reports</a:t>
            </a:r>
          </a:p>
          <a:p>
            <a:pPr algn="r" rtl="1"/>
            <a:endParaRPr lang="en-US"/>
          </a:p>
        </p:txBody>
      </p:sp>
      <p:sp>
        <p:nvSpPr>
          <p:cNvPr id="4" name="Slide Number Placeholder 3"/>
          <p:cNvSpPr>
            <a:spLocks noGrp="1"/>
          </p:cNvSpPr>
          <p:nvPr>
            <p:ph type="sldNum" sz="quarter" idx="5"/>
          </p:nvPr>
        </p:nvSpPr>
        <p:spPr/>
        <p:txBody>
          <a:bodyPr/>
          <a:lstStyle/>
          <a:p>
            <a:fld id="{DDB8519F-97CE-3A4E-A32A-1B643286747F}" type="slidenum">
              <a:rPr lang="en-US" smtClean="0"/>
              <a:t>6</a:t>
            </a:fld>
            <a:endParaRPr lang="en-US"/>
          </a:p>
        </p:txBody>
      </p:sp>
    </p:spTree>
    <p:extLst>
      <p:ext uri="{BB962C8B-B14F-4D97-AF65-F5344CB8AC3E}">
        <p14:creationId xmlns:p14="http://schemas.microsoft.com/office/powerpoint/2010/main" val="37197335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DB8519F-97CE-3A4E-A32A-1B643286747F}" type="slidenum">
              <a:rPr lang="en-US" smtClean="0"/>
              <a:t>7</a:t>
            </a:fld>
            <a:endParaRPr lang="en-US"/>
          </a:p>
        </p:txBody>
      </p:sp>
    </p:spTree>
    <p:extLst>
      <p:ext uri="{BB962C8B-B14F-4D97-AF65-F5344CB8AC3E}">
        <p14:creationId xmlns:p14="http://schemas.microsoft.com/office/powerpoint/2010/main" val="11797680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DB8519F-97CE-3A4E-A32A-1B643286747F}" type="slidenum">
              <a:rPr lang="en-US" smtClean="0"/>
              <a:t>8</a:t>
            </a:fld>
            <a:endParaRPr lang="en-US"/>
          </a:p>
        </p:txBody>
      </p:sp>
    </p:spTree>
    <p:extLst>
      <p:ext uri="{BB962C8B-B14F-4D97-AF65-F5344CB8AC3E}">
        <p14:creationId xmlns:p14="http://schemas.microsoft.com/office/powerpoint/2010/main" val="29993679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DB8519F-97CE-3A4E-A32A-1B643286747F}" type="slidenum">
              <a:rPr lang="en-US" smtClean="0"/>
              <a:t>10</a:t>
            </a:fld>
            <a:endParaRPr lang="en-US"/>
          </a:p>
        </p:txBody>
      </p:sp>
    </p:spTree>
    <p:extLst>
      <p:ext uri="{BB962C8B-B14F-4D97-AF65-F5344CB8AC3E}">
        <p14:creationId xmlns:p14="http://schemas.microsoft.com/office/powerpoint/2010/main" val="3115829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30AA3-60B8-064D-808D-F7F165F88C5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CD03293B-2DE5-1543-8170-D345433A24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57DF29EF-39BB-AD4C-BFB4-B6E6A9FD514B}"/>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5" name="Footer Placeholder 4">
            <a:extLst>
              <a:ext uri="{FF2B5EF4-FFF2-40B4-BE49-F238E27FC236}">
                <a16:creationId xmlns:a16="http://schemas.microsoft.com/office/drawing/2014/main" id="{FCF4161A-D34F-9442-97E8-61E37359F6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F8ED48-1173-9A4F-B94F-438B7EB472B0}"/>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2057938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2D36D-D6E1-3D43-82B7-1A6C776EDF0E}"/>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953DC2C-946B-9F47-8AF4-F3E26BD6FAF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5748535-16E2-7741-9BAD-E7BA5D537667}"/>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5" name="Footer Placeholder 4">
            <a:extLst>
              <a:ext uri="{FF2B5EF4-FFF2-40B4-BE49-F238E27FC236}">
                <a16:creationId xmlns:a16="http://schemas.microsoft.com/office/drawing/2014/main" id="{60CB3F0B-62AB-4849-89C4-B8B5C722CB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B00461-9128-7043-BEAF-28D90195452F}"/>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407549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9DB1B9-1F0D-EA49-9489-92305DFB3DD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C2BD4A0-B439-3C42-AA34-C9C7AA8896D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879AEE8-4472-0F4C-86A5-FFEAE651C484}"/>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5" name="Footer Placeholder 4">
            <a:extLst>
              <a:ext uri="{FF2B5EF4-FFF2-40B4-BE49-F238E27FC236}">
                <a16:creationId xmlns:a16="http://schemas.microsoft.com/office/drawing/2014/main" id="{8B06A735-C62F-B24D-8FE6-26FCC81D65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9B6F1F-73FC-664B-87F5-447668B8D432}"/>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3371478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BCAB3-1863-E349-9885-D0E6A826B8F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0B81083-A514-264B-8EA6-7396A64F88D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451C95D-6564-9442-8C87-2119E795027C}"/>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5" name="Footer Placeholder 4">
            <a:extLst>
              <a:ext uri="{FF2B5EF4-FFF2-40B4-BE49-F238E27FC236}">
                <a16:creationId xmlns:a16="http://schemas.microsoft.com/office/drawing/2014/main" id="{03FF87DB-47A8-1345-81FB-6CA3F4BD58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5A2EEC-C4EE-9740-83AE-9A0E48BF9899}"/>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1490811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961A6-631C-F546-9FC2-40D8AB6D975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0D9156D5-6446-504B-BA9B-616F89A934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2B6C888-F9C3-D14A-8F06-E7F859B32844}"/>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5" name="Footer Placeholder 4">
            <a:extLst>
              <a:ext uri="{FF2B5EF4-FFF2-40B4-BE49-F238E27FC236}">
                <a16:creationId xmlns:a16="http://schemas.microsoft.com/office/drawing/2014/main" id="{CD70426A-D02A-694D-AC37-06AF6162A6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67BA07-AC1E-8B41-9A3E-571FAEC91D26}"/>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2782888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76B7F-5821-D64F-A6CA-7B1D94048C0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5FA4581-1329-6944-9B93-90BC9B29662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717D6E69-C6E0-3D4D-822A-6316CE23901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157CF799-9C2F-3E42-ABE6-015B7CE7A964}"/>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6" name="Footer Placeholder 5">
            <a:extLst>
              <a:ext uri="{FF2B5EF4-FFF2-40B4-BE49-F238E27FC236}">
                <a16:creationId xmlns:a16="http://schemas.microsoft.com/office/drawing/2014/main" id="{126DFB92-0104-9944-A465-8459D89A05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884269-B952-9C43-9F72-DFB401D97AAA}"/>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313177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FCF70-6167-4B4E-82D2-812C031515F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2C9720E-EF8D-C74B-964D-A07C417BFD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6FF0884-681A-2846-BF4F-BB3E3F186EF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BDE07589-D340-5446-84CC-C3BAC627BC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A04939D-2D59-8D4D-A335-CB1948AA460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69C42CC3-0C76-FB49-AF4C-88D2420AB3DB}"/>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8" name="Footer Placeholder 7">
            <a:extLst>
              <a:ext uri="{FF2B5EF4-FFF2-40B4-BE49-F238E27FC236}">
                <a16:creationId xmlns:a16="http://schemas.microsoft.com/office/drawing/2014/main" id="{538B4F93-384E-B646-9CAD-98F87987CDD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4F67E26-03B0-7543-9EF4-20E0846E8C5F}"/>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1606090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1A06E-861F-9A48-BD44-023B06EAC630}"/>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3AC4D0D-AC4D-794D-A733-6A832CBC3E76}"/>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4" name="Footer Placeholder 3">
            <a:extLst>
              <a:ext uri="{FF2B5EF4-FFF2-40B4-BE49-F238E27FC236}">
                <a16:creationId xmlns:a16="http://schemas.microsoft.com/office/drawing/2014/main" id="{4EDBFF21-5556-F449-A8F7-AA6713FDFD4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3BA1AA3-21BE-C94A-BD7B-8A98AA17B9A5}"/>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1211694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274474-9F6A-C04C-AC70-A0931BC144D3}"/>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3" name="Footer Placeholder 2">
            <a:extLst>
              <a:ext uri="{FF2B5EF4-FFF2-40B4-BE49-F238E27FC236}">
                <a16:creationId xmlns:a16="http://schemas.microsoft.com/office/drawing/2014/main" id="{4F68C6C4-DD67-DD44-8992-AA9CD26D57F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313A6E9-DD85-3F48-B578-EA22703D04B6}"/>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3919589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EB165-EB84-8E46-9FA6-7F452DBE1A5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5414CEB-E64C-4241-9521-2C130A983F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D47FD64-3F7D-874F-BAB9-A0C9F0A480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63DD980-1704-DF41-8FA4-72C76893921E}"/>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6" name="Footer Placeholder 5">
            <a:extLst>
              <a:ext uri="{FF2B5EF4-FFF2-40B4-BE49-F238E27FC236}">
                <a16:creationId xmlns:a16="http://schemas.microsoft.com/office/drawing/2014/main" id="{3C4955DB-E543-704C-B747-630AB56D2B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45A7DF-FDE6-7E48-9D00-F643EECA7381}"/>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1452596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5D60A-5D9F-5441-98B0-D0D7F31CD7D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69D340D3-193B-5740-A5A4-FC689BB11C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CF0E81-F8B3-EF42-AA4E-EA8D85D69F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CD04640-EF22-C04E-9360-536FCFB7B5A1}"/>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6" name="Footer Placeholder 5">
            <a:extLst>
              <a:ext uri="{FF2B5EF4-FFF2-40B4-BE49-F238E27FC236}">
                <a16:creationId xmlns:a16="http://schemas.microsoft.com/office/drawing/2014/main" id="{E33D0C4C-ADF8-BD41-BF5D-1B08EF4FF2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B979AC-4E50-0D4F-AF78-A876CD12C7BF}"/>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3787569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96C850-26A1-804B-873C-27717AC253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4BA9ED7-09C7-0C4D-B16C-9470761CA7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99F5CFC-BF6C-384D-AE28-D906A428E2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4D1D34-B7B1-F04E-B07A-841272007CDF}" type="datetimeFigureOut">
              <a:rPr lang="en-US" smtClean="0"/>
              <a:t>6/11/2020</a:t>
            </a:fld>
            <a:endParaRPr lang="en-US"/>
          </a:p>
        </p:txBody>
      </p:sp>
      <p:sp>
        <p:nvSpPr>
          <p:cNvPr id="5" name="Footer Placeholder 4">
            <a:extLst>
              <a:ext uri="{FF2B5EF4-FFF2-40B4-BE49-F238E27FC236}">
                <a16:creationId xmlns:a16="http://schemas.microsoft.com/office/drawing/2014/main" id="{3B282EC0-14AC-1C40-ADBA-C7BAD012A3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DCA98D2-A57C-2643-8194-BF3FF7DB7D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A731B6-D421-F84A-AE34-0EE6158AE277}" type="slidenum">
              <a:rPr lang="en-US" smtClean="0"/>
              <a:t>‹#›</a:t>
            </a:fld>
            <a:endParaRPr lang="en-US"/>
          </a:p>
        </p:txBody>
      </p:sp>
    </p:spTree>
    <p:extLst>
      <p:ext uri="{BB962C8B-B14F-4D97-AF65-F5344CB8AC3E}">
        <p14:creationId xmlns:p14="http://schemas.microsoft.com/office/powerpoint/2010/main" val="3883802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s://www.who.int/emergencies/diseases/novel-coronavirus-2019" TargetMode="Externa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hyperlink" Target="https://www.who.int/health-topics/coronaviru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who.int/emergencies/diseases/novel-coronavirus-2019/situation-report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logo&#10;&#10;Description automatically generated">
            <a:extLst>
              <a:ext uri="{FF2B5EF4-FFF2-40B4-BE49-F238E27FC236}">
                <a16:creationId xmlns:a16="http://schemas.microsoft.com/office/drawing/2014/main" id="{35AA5530-9BB3-7841-82CB-056447C39542}"/>
              </a:ext>
            </a:extLst>
          </p:cNvPr>
          <p:cNvPicPr>
            <a:picLocks noChangeAspect="1"/>
          </p:cNvPicPr>
          <p:nvPr/>
        </p:nvPicPr>
        <p:blipFill>
          <a:blip r:embed="rId3"/>
          <a:stretch>
            <a:fillRect/>
          </a:stretch>
        </p:blipFill>
        <p:spPr>
          <a:xfrm>
            <a:off x="0" y="-14306"/>
            <a:ext cx="12192000" cy="6860583"/>
          </a:xfrm>
          <a:prstGeom prst="rect">
            <a:avLst/>
          </a:prstGeom>
        </p:spPr>
      </p:pic>
      <p:sp>
        <p:nvSpPr>
          <p:cNvPr id="2" name="Title 1">
            <a:extLst>
              <a:ext uri="{FF2B5EF4-FFF2-40B4-BE49-F238E27FC236}">
                <a16:creationId xmlns:a16="http://schemas.microsoft.com/office/drawing/2014/main" id="{E0EA9A4D-86C8-6544-AF69-87FED4048C20}"/>
              </a:ext>
            </a:extLst>
          </p:cNvPr>
          <p:cNvSpPr>
            <a:spLocks noGrp="1"/>
          </p:cNvSpPr>
          <p:nvPr>
            <p:ph type="ctrTitle"/>
          </p:nvPr>
        </p:nvSpPr>
        <p:spPr>
          <a:xfrm>
            <a:off x="-330351" y="1931500"/>
            <a:ext cx="5418170" cy="2387600"/>
          </a:xfrm>
        </p:spPr>
        <p:txBody>
          <a:bodyPr>
            <a:normAutofit/>
          </a:bodyPr>
          <a:lstStyle/>
          <a:p>
            <a:pPr algn="r" rtl="1"/>
            <a:r>
              <a:rPr lang="ar-EG" sz="4000" b="1">
                <a:solidFill>
                  <a:schemeClr val="bg1"/>
                </a:solidFill>
                <a:latin typeface="Arial" panose="020B0604020202020204" pitchFamily="34" charset="0"/>
                <a:cs typeface="Arial" panose="020B0604020202020204" pitchFamily="34" charset="0"/>
              </a:rPr>
              <a:t>فيروس كورونا المستجد</a:t>
            </a:r>
            <a:br>
              <a:rPr lang="en-US" sz="4000" b="1">
                <a:solidFill>
                  <a:schemeClr val="bg1"/>
                </a:solidFill>
                <a:latin typeface="Arial" panose="020B0604020202020204" pitchFamily="34" charset="0"/>
                <a:cs typeface="Arial" panose="020B0604020202020204" pitchFamily="34" charset="0"/>
              </a:rPr>
            </a:br>
            <a:r>
              <a:rPr lang="ar-EG" sz="4000" b="1">
                <a:solidFill>
                  <a:schemeClr val="bg1"/>
                </a:solidFill>
                <a:latin typeface="Arial" panose="020B0604020202020204" pitchFamily="34" charset="0"/>
                <a:cs typeface="Arial" panose="020B0604020202020204" pitchFamily="34" charset="0"/>
              </a:rPr>
              <a:t>(المسبب لمرض كوفيد – 19)</a:t>
            </a:r>
            <a:endParaRPr lang="en-US" sz="4000" b="1">
              <a:solidFill>
                <a:schemeClr val="bg1"/>
              </a:solidFill>
              <a:latin typeface="Roboto" panose="02000000000000000000" pitchFamily="2" charset="0"/>
              <a:ea typeface="Roboto" panose="02000000000000000000" pitchFamily="2" charset="0"/>
              <a:cs typeface="Roboto" panose="02000000000000000000" pitchFamily="2" charset="0"/>
            </a:endParaRPr>
          </a:p>
        </p:txBody>
      </p:sp>
      <p:sp>
        <p:nvSpPr>
          <p:cNvPr id="3" name="Subtitle 2">
            <a:extLst>
              <a:ext uri="{FF2B5EF4-FFF2-40B4-BE49-F238E27FC236}">
                <a16:creationId xmlns:a16="http://schemas.microsoft.com/office/drawing/2014/main" id="{C0002C97-2EBF-F74D-8822-2E3F5ADF91A6}"/>
              </a:ext>
            </a:extLst>
          </p:cNvPr>
          <p:cNvSpPr>
            <a:spLocks noGrp="1"/>
          </p:cNvSpPr>
          <p:nvPr>
            <p:ph type="subTitle" idx="1"/>
          </p:nvPr>
        </p:nvSpPr>
        <p:spPr>
          <a:xfrm>
            <a:off x="7931649" y="4660500"/>
            <a:ext cx="4051443" cy="1097229"/>
          </a:xfrm>
        </p:spPr>
        <p:txBody>
          <a:bodyPr>
            <a:normAutofit/>
          </a:bodyPr>
          <a:lstStyle/>
          <a:p>
            <a:pPr algn="r"/>
            <a:r>
              <a:rPr lang="ar-EG" sz="2200" b="1">
                <a:solidFill>
                  <a:schemeClr val="accent2">
                    <a:lumMod val="75000"/>
                  </a:schemeClr>
                </a:solidFill>
                <a:latin typeface="Roboto" panose="02000000000000000000" pitchFamily="2" charset="0"/>
              </a:rPr>
              <a:t>إدارة الأماكن الحضرية وتعافيها</a:t>
            </a:r>
            <a:endParaRPr lang="en-US" sz="2200" b="1">
              <a:solidFill>
                <a:schemeClr val="accent2">
                  <a:lumMod val="75000"/>
                </a:schemeClr>
              </a:solidFill>
              <a:latin typeface="Roboto" panose="02000000000000000000" pitchFamily="2" charset="0"/>
            </a:endParaRPr>
          </a:p>
        </p:txBody>
      </p:sp>
      <p:sp>
        <p:nvSpPr>
          <p:cNvPr id="6" name="Subtitle 2">
            <a:extLst>
              <a:ext uri="{FF2B5EF4-FFF2-40B4-BE49-F238E27FC236}">
                <a16:creationId xmlns:a16="http://schemas.microsoft.com/office/drawing/2014/main" id="{C4DDB70F-098B-A34C-9DCC-027F7025EC0F}"/>
              </a:ext>
            </a:extLst>
          </p:cNvPr>
          <p:cNvSpPr txBox="1">
            <a:spLocks/>
          </p:cNvSpPr>
          <p:nvPr/>
        </p:nvSpPr>
        <p:spPr>
          <a:xfrm>
            <a:off x="5231256" y="4809715"/>
            <a:ext cx="2340291" cy="7988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ar-EG" sz="2700" b="1">
                <a:solidFill>
                  <a:srgbClr val="0092CB"/>
                </a:solidFill>
                <a:latin typeface="Roboto" panose="02000000000000000000" pitchFamily="2" charset="0"/>
                <a:ea typeface="Roboto" panose="02000000000000000000" pitchFamily="2" charset="0"/>
                <a:cs typeface="Roboto" panose="02000000000000000000" pitchFamily="2" charset="0"/>
              </a:rPr>
              <a:t>اسم المدينة</a:t>
            </a:r>
            <a:endParaRPr lang="en-US" sz="2700">
              <a:solidFill>
                <a:srgbClr val="0092CB"/>
              </a:solidFill>
              <a:latin typeface="Roboto" panose="02000000000000000000" pitchFamily="2" charset="0"/>
              <a:ea typeface="Roboto" panose="02000000000000000000" pitchFamily="2" charset="0"/>
              <a:cs typeface="Roboto" panose="02000000000000000000" pitchFamily="2" charset="0"/>
            </a:endParaRPr>
          </a:p>
          <a:p>
            <a:r>
              <a:rPr lang="ar-EG" sz="1500" b="1">
                <a:solidFill>
                  <a:srgbClr val="0092CB"/>
                </a:solidFill>
                <a:latin typeface="Roboto" panose="02000000000000000000" pitchFamily="2" charset="0"/>
                <a:ea typeface="Roboto" panose="02000000000000000000" pitchFamily="2" charset="0"/>
                <a:cs typeface="Roboto" panose="02000000000000000000" pitchFamily="2" charset="0"/>
              </a:rPr>
              <a:t>التاريخ والموقع</a:t>
            </a:r>
            <a:endParaRPr lang="en-US" sz="1500">
              <a:solidFill>
                <a:srgbClr val="0092CB"/>
              </a:solidFill>
              <a:latin typeface="Roboto" panose="02000000000000000000" pitchFamily="2" charset="0"/>
              <a:ea typeface="Roboto" panose="02000000000000000000" pitchFamily="2" charset="0"/>
              <a:cs typeface="Roboto" panose="02000000000000000000" pitchFamily="2" charset="0"/>
            </a:endParaRPr>
          </a:p>
        </p:txBody>
      </p:sp>
      <p:pic>
        <p:nvPicPr>
          <p:cNvPr id="11" name="Picture 10">
            <a:extLst>
              <a:ext uri="{FF2B5EF4-FFF2-40B4-BE49-F238E27FC236}">
                <a16:creationId xmlns:a16="http://schemas.microsoft.com/office/drawing/2014/main" id="{36AF0388-E07F-4509-9418-2BF27CB8EE54}"/>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572621" y="5994386"/>
            <a:ext cx="1606232" cy="694361"/>
          </a:xfrm>
          <a:prstGeom prst="rect">
            <a:avLst/>
          </a:prstGeom>
        </p:spPr>
      </p:pic>
      <p:sp>
        <p:nvSpPr>
          <p:cNvPr id="13" name="Rectangle 12"/>
          <p:cNvSpPr/>
          <p:nvPr/>
        </p:nvSpPr>
        <p:spPr>
          <a:xfrm>
            <a:off x="6797514" y="6049059"/>
            <a:ext cx="676981" cy="532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EG" b="1">
                <a:solidFill>
                  <a:srgbClr val="32B855"/>
                </a:solidFill>
              </a:rPr>
              <a:t>وضع</a:t>
            </a:r>
            <a:endParaRPr lang="en-US" b="1">
              <a:solidFill>
                <a:srgbClr val="32B855"/>
              </a:solidFill>
            </a:endParaRPr>
          </a:p>
        </p:txBody>
      </p:sp>
      <p:sp>
        <p:nvSpPr>
          <p:cNvPr id="14" name="Rectangle 13"/>
          <p:cNvSpPr/>
          <p:nvPr/>
        </p:nvSpPr>
        <p:spPr>
          <a:xfrm>
            <a:off x="5501967" y="6049022"/>
            <a:ext cx="502169" cy="532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EG" b="1">
                <a:solidFill>
                  <a:srgbClr val="32B855"/>
                </a:solidFill>
              </a:rPr>
              <a:t>هنا</a:t>
            </a:r>
            <a:endParaRPr lang="en-US" b="1">
              <a:solidFill>
                <a:srgbClr val="32B855"/>
              </a:solidFill>
            </a:endParaRPr>
          </a:p>
        </p:txBody>
      </p:sp>
      <p:sp>
        <p:nvSpPr>
          <p:cNvPr id="15" name="Rectangle 14"/>
          <p:cNvSpPr/>
          <p:nvPr/>
        </p:nvSpPr>
        <p:spPr>
          <a:xfrm>
            <a:off x="6154669" y="6284744"/>
            <a:ext cx="488865" cy="1350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ysClr val="windowText" lastClr="000000"/>
              </a:solidFill>
            </a:endParaRPr>
          </a:p>
        </p:txBody>
      </p:sp>
      <p:sp>
        <p:nvSpPr>
          <p:cNvPr id="12" name="Rectangle 11"/>
          <p:cNvSpPr/>
          <p:nvPr/>
        </p:nvSpPr>
        <p:spPr>
          <a:xfrm>
            <a:off x="5856219" y="6036583"/>
            <a:ext cx="1116106" cy="5321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EG" b="1">
                <a:solidFill>
                  <a:sysClr val="windowText" lastClr="000000"/>
                </a:solidFill>
              </a:rPr>
              <a:t>شعاركم</a:t>
            </a:r>
            <a:endParaRPr lang="en-US" b="1">
              <a:solidFill>
                <a:sysClr val="windowText" lastClr="000000"/>
              </a:solidFill>
            </a:endParaRPr>
          </a:p>
        </p:txBody>
      </p:sp>
      <p:grpSp>
        <p:nvGrpSpPr>
          <p:cNvPr id="4" name="Group 3"/>
          <p:cNvGrpSpPr/>
          <p:nvPr/>
        </p:nvGrpSpPr>
        <p:grpSpPr>
          <a:xfrm>
            <a:off x="276343" y="6112566"/>
            <a:ext cx="1715829" cy="630666"/>
            <a:chOff x="276343" y="6112566"/>
            <a:chExt cx="1715829" cy="630666"/>
          </a:xfrm>
        </p:grpSpPr>
        <p:pic>
          <p:nvPicPr>
            <p:cNvPr id="8" name="Picture 7" descr="A close up of a logo&#10;&#10;Description automatically generated">
              <a:extLst>
                <a:ext uri="{FF2B5EF4-FFF2-40B4-BE49-F238E27FC236}">
                  <a16:creationId xmlns:a16="http://schemas.microsoft.com/office/drawing/2014/main" id="{378CE5BE-4196-E54B-B9BD-71F7D3AECAA4}"/>
                </a:ext>
              </a:extLst>
            </p:cNvPr>
            <p:cNvPicPr/>
            <p:nvPr/>
          </p:nvPicPr>
          <p:blipFill rotWithShape="1">
            <a:blip r:embed="rId5" cstate="email">
              <a:extLst>
                <a:ext uri="{28A0092B-C50C-407E-A947-70E740481C1C}">
                  <a14:useLocalDpi xmlns:a14="http://schemas.microsoft.com/office/drawing/2010/main" val="0"/>
                </a:ext>
              </a:extLst>
            </a:blip>
            <a:srcRect l="9504" t="16901" r="59636" b="19115"/>
            <a:stretch/>
          </p:blipFill>
          <p:spPr bwMode="auto">
            <a:xfrm>
              <a:off x="276343" y="6112566"/>
              <a:ext cx="415320" cy="381078"/>
            </a:xfrm>
            <a:prstGeom prst="rect">
              <a:avLst/>
            </a:prstGeom>
            <a:ln>
              <a:noFill/>
            </a:ln>
            <a:extLst>
              <a:ext uri="{53640926-AAD7-44D8-BBD7-CCE9431645EC}">
                <a14:shadowObscured xmlns:a14="http://schemas.microsoft.com/office/drawing/2010/main"/>
              </a:ext>
            </a:extLst>
          </p:spPr>
        </p:pic>
        <p:sp>
          <p:nvSpPr>
            <p:cNvPr id="16" name="Rectangle 15"/>
            <p:cNvSpPr/>
            <p:nvPr/>
          </p:nvSpPr>
          <p:spPr>
            <a:xfrm>
              <a:off x="595172" y="6157846"/>
              <a:ext cx="1397000" cy="3206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EG" sz="1200" b="1">
                  <a:solidFill>
                    <a:srgbClr val="2B92CC"/>
                  </a:solidFill>
                </a:rPr>
                <a:t>منظمة الصحة العالمية</a:t>
              </a:r>
              <a:endParaRPr lang="en-US" sz="1200" b="1">
                <a:solidFill>
                  <a:srgbClr val="2B92CC"/>
                </a:solidFill>
              </a:endParaRPr>
            </a:p>
          </p:txBody>
        </p:sp>
        <p:sp>
          <p:nvSpPr>
            <p:cNvPr id="17" name="Rectangle 16"/>
            <p:cNvSpPr/>
            <p:nvPr/>
          </p:nvSpPr>
          <p:spPr>
            <a:xfrm>
              <a:off x="284712" y="6448936"/>
              <a:ext cx="1397000" cy="294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EG" sz="1200" b="1">
                  <a:solidFill>
                    <a:srgbClr val="2B92CC"/>
                  </a:solidFill>
                </a:rPr>
                <a:t>برنامج الطوارئ الصحية</a:t>
              </a:r>
              <a:endParaRPr lang="en-US" sz="1200" b="1">
                <a:solidFill>
                  <a:srgbClr val="2B92CC"/>
                </a:solidFill>
              </a:endParaRPr>
            </a:p>
          </p:txBody>
        </p:sp>
      </p:grpSp>
      <p:sp>
        <p:nvSpPr>
          <p:cNvPr id="18" name="Rectangle 17"/>
          <p:cNvSpPr/>
          <p:nvPr/>
        </p:nvSpPr>
        <p:spPr>
          <a:xfrm>
            <a:off x="10699147" y="6104791"/>
            <a:ext cx="1397000" cy="6300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EG" sz="1400" b="1">
                <a:solidFill>
                  <a:srgbClr val="2B92CC"/>
                </a:solidFill>
              </a:rPr>
              <a:t>موئل الأمم المتحدة</a:t>
            </a:r>
          </a:p>
          <a:p>
            <a:pPr algn="ctr"/>
            <a:r>
              <a:rPr lang="ar-EG" sz="1200" b="1">
                <a:solidFill>
                  <a:srgbClr val="2B92CC"/>
                </a:solidFill>
              </a:rPr>
              <a:t> </a:t>
            </a:r>
            <a:r>
              <a:rPr lang="ar-EG" sz="1000" b="1">
                <a:solidFill>
                  <a:srgbClr val="2B92CC"/>
                </a:solidFill>
              </a:rPr>
              <a:t>من أجل مستقبل أفضل للمناطق الحضرية</a:t>
            </a:r>
            <a:endParaRPr lang="en-US" sz="1000" b="1">
              <a:solidFill>
                <a:srgbClr val="2B92CC"/>
              </a:solidFill>
            </a:endParaRPr>
          </a:p>
        </p:txBody>
      </p:sp>
    </p:spTree>
    <p:extLst>
      <p:ext uri="{BB962C8B-B14F-4D97-AF65-F5344CB8AC3E}">
        <p14:creationId xmlns:p14="http://schemas.microsoft.com/office/powerpoint/2010/main" val="1785443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18">
            <a:extLst>
              <a:ext uri="{FF2B5EF4-FFF2-40B4-BE49-F238E27FC236}">
                <a16:creationId xmlns:a16="http://schemas.microsoft.com/office/drawing/2014/main" id="{D97A283A-F53D-5B4C-BF2C-06FCDF7D606C}"/>
              </a:ext>
            </a:extLst>
          </p:cNvPr>
          <p:cNvSpPr txBox="1">
            <a:spLocks noGrp="1"/>
          </p:cNvSpPr>
          <p:nvPr>
            <p:ph type="title"/>
          </p:nvPr>
        </p:nvSpPr>
        <p:spPr>
          <a:xfrm>
            <a:off x="0" y="1"/>
            <a:ext cx="12192000" cy="783900"/>
          </a:xfrm>
          <a:prstGeom prst="rect">
            <a:avLst/>
          </a:prstGeom>
          <a:solidFill>
            <a:srgbClr val="2B92CB"/>
          </a:solidFill>
        </p:spPr>
        <p:txBody>
          <a:bodyPr lIns="91425" tIns="91425" rIns="91425" bIns="91425" anchor="ctr" anchorCtr="0">
            <a:noAutofit/>
          </a:bodyPr>
          <a:lstStyle/>
          <a:p>
            <a:pPr lvl="0" algn="r" rtl="1">
              <a:spcBef>
                <a:spcPts val="0"/>
              </a:spcBef>
              <a:buNone/>
            </a:pPr>
            <a:r>
              <a:rPr lang="en">
                <a:latin typeface="Arial" pitchFamily="34" charset="0"/>
                <a:ea typeface="Roboto" panose="02000000000000000000" pitchFamily="2" charset="0"/>
                <a:cs typeface="Arial" pitchFamily="34" charset="0"/>
              </a:rPr>
              <a:t>	</a:t>
            </a:r>
            <a:r>
              <a:rPr lang="ar-EG" sz="3600">
                <a:solidFill>
                  <a:schemeClr val="bg1"/>
                </a:solidFill>
                <a:latin typeface="Arial" pitchFamily="34" charset="0"/>
                <a:ea typeface="Roboto" panose="02000000000000000000" pitchFamily="2" charset="0"/>
                <a:cs typeface="Arial" pitchFamily="34" charset="0"/>
              </a:rPr>
              <a:t>وصف التمرين</a:t>
            </a:r>
            <a:endParaRPr lang="en" sz="3600">
              <a:solidFill>
                <a:schemeClr val="bg1"/>
              </a:solidFill>
              <a:latin typeface="Arial" pitchFamily="34" charset="0"/>
              <a:ea typeface="Roboto" panose="02000000000000000000" pitchFamily="2" charset="0"/>
              <a:cs typeface="Arial" pitchFamily="34" charset="0"/>
            </a:endParaRPr>
          </a:p>
        </p:txBody>
      </p:sp>
      <p:sp>
        <p:nvSpPr>
          <p:cNvPr id="5" name="Shape 119">
            <a:extLst>
              <a:ext uri="{FF2B5EF4-FFF2-40B4-BE49-F238E27FC236}">
                <a16:creationId xmlns:a16="http://schemas.microsoft.com/office/drawing/2014/main" id="{4D2C2F26-DA06-E843-9F62-D571F680A26D}"/>
              </a:ext>
            </a:extLst>
          </p:cNvPr>
          <p:cNvSpPr txBox="1">
            <a:spLocks/>
          </p:cNvSpPr>
          <p:nvPr/>
        </p:nvSpPr>
        <p:spPr>
          <a:xfrm>
            <a:off x="881149" y="968049"/>
            <a:ext cx="10557164" cy="4767733"/>
          </a:xfrm>
          <a:prstGeom prst="rect">
            <a:avLst/>
          </a:prstGeom>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355600" algn="r" rtl="1">
              <a:spcBef>
                <a:spcPts val="700"/>
              </a:spcBef>
              <a:buClr>
                <a:schemeClr val="accent1"/>
              </a:buClr>
              <a:buSzPct val="100000"/>
              <a:buFont typeface="Calibri"/>
              <a:buAutoNum type="arabicPeriod"/>
            </a:pPr>
            <a:r>
              <a:rPr lang="ar-EG" b="1">
                <a:solidFill>
                  <a:schemeClr val="accent1"/>
                </a:solidFill>
                <a:sym typeface="Calibri"/>
              </a:rPr>
              <a:t>المشاركون</a:t>
            </a:r>
            <a:endParaRPr lang="en" b="1">
              <a:solidFill>
                <a:schemeClr val="accent1"/>
              </a:solidFill>
              <a:sym typeface="Calibri"/>
            </a:endParaRPr>
          </a:p>
          <a:p>
            <a:pPr marL="457200" indent="-355600" algn="r" rtl="1">
              <a:spcBef>
                <a:spcPts val="700"/>
              </a:spcBef>
              <a:buClr>
                <a:schemeClr val="accent1"/>
              </a:buClr>
              <a:buSzPct val="100000"/>
              <a:buFont typeface="Calibri"/>
              <a:buAutoNum type="arabicPeriod"/>
            </a:pPr>
            <a:r>
              <a:rPr lang="ar-EG" b="1">
                <a:solidFill>
                  <a:schemeClr val="accent1"/>
                </a:solidFill>
                <a:sym typeface="Calibri"/>
              </a:rPr>
              <a:t>فريق التمرين</a:t>
            </a:r>
            <a:endParaRPr lang="en" b="1">
              <a:solidFill>
                <a:schemeClr val="accent1"/>
              </a:solidFill>
              <a:sym typeface="Calibri"/>
            </a:endParaRPr>
          </a:p>
          <a:p>
            <a:pPr marL="914400" indent="-336550" algn="r" rtl="1">
              <a:spcBef>
                <a:spcPts val="700"/>
              </a:spcBef>
              <a:buClr>
                <a:srgbClr val="000000"/>
              </a:buClr>
              <a:buSzPct val="100000"/>
              <a:buFont typeface="Calibri"/>
              <a:buChar char="•"/>
            </a:pPr>
            <a:r>
              <a:rPr lang="ar-EG">
                <a:solidFill>
                  <a:srgbClr val="000000"/>
                </a:solidFill>
                <a:sym typeface="Calibri"/>
              </a:rPr>
              <a:t>الميسرون</a:t>
            </a:r>
            <a:endParaRPr lang="en">
              <a:solidFill>
                <a:srgbClr val="000000"/>
              </a:solidFill>
              <a:sym typeface="Calibri"/>
            </a:endParaRPr>
          </a:p>
          <a:p>
            <a:pPr marL="914400" indent="-336550" algn="r" rtl="1">
              <a:spcBef>
                <a:spcPts val="700"/>
              </a:spcBef>
              <a:buClr>
                <a:srgbClr val="000000"/>
              </a:buClr>
              <a:buSzPct val="100000"/>
              <a:buFont typeface="Calibri"/>
              <a:buChar char="•"/>
            </a:pPr>
            <a:r>
              <a:rPr lang="ar-EG">
                <a:solidFill>
                  <a:srgbClr val="000000"/>
                </a:solidFill>
                <a:sym typeface="Calibri"/>
              </a:rPr>
              <a:t>المشاورون التقنيون</a:t>
            </a:r>
            <a:endParaRPr lang="en">
              <a:solidFill>
                <a:srgbClr val="000000"/>
              </a:solidFill>
              <a:sym typeface="Calibri"/>
            </a:endParaRPr>
          </a:p>
          <a:p>
            <a:pPr marL="914400" indent="-336550" algn="r" rtl="1">
              <a:spcBef>
                <a:spcPts val="700"/>
              </a:spcBef>
              <a:buClr>
                <a:srgbClr val="000000"/>
              </a:buClr>
              <a:buSzPct val="100000"/>
              <a:buFont typeface="Calibri"/>
              <a:buChar char="•"/>
            </a:pPr>
            <a:r>
              <a:rPr lang="ar-EG">
                <a:solidFill>
                  <a:srgbClr val="000000"/>
                </a:solidFill>
                <a:sym typeface="Calibri"/>
              </a:rPr>
              <a:t>موظفو الدعم</a:t>
            </a:r>
            <a:endParaRPr lang="en" b="1">
              <a:solidFill>
                <a:schemeClr val="accent1"/>
              </a:solidFill>
              <a:sym typeface="Calibri"/>
            </a:endParaRPr>
          </a:p>
          <a:p>
            <a:pPr marL="558800" indent="-457200" algn="r" rtl="1">
              <a:spcBef>
                <a:spcPts val="700"/>
              </a:spcBef>
              <a:buClr>
                <a:schemeClr val="accent1"/>
              </a:buClr>
              <a:buSzPct val="100000"/>
              <a:buFont typeface="+mj-lt"/>
              <a:buAutoNum type="arabicPeriod" startAt="3"/>
            </a:pPr>
            <a:r>
              <a:rPr lang="ar-EG" b="1">
                <a:solidFill>
                  <a:schemeClr val="accent1"/>
                </a:solidFill>
                <a:sym typeface="Calibri"/>
              </a:rPr>
              <a:t>السرد والمناقشة</a:t>
            </a:r>
            <a:endParaRPr lang="en" b="1">
              <a:solidFill>
                <a:schemeClr val="accent1"/>
              </a:solidFill>
              <a:sym typeface="Calibri"/>
            </a:endParaRPr>
          </a:p>
          <a:p>
            <a:pPr marL="914400" indent="-330200" algn="r" rtl="1">
              <a:spcBef>
                <a:spcPts val="700"/>
              </a:spcBef>
              <a:buClr>
                <a:srgbClr val="000000"/>
              </a:buClr>
              <a:buSzPct val="100000"/>
              <a:buFont typeface="Calibri"/>
              <a:buChar char="●"/>
            </a:pPr>
            <a:r>
              <a:rPr lang="ar-EG" i="1">
                <a:solidFill>
                  <a:srgbClr val="000000"/>
                </a:solidFill>
                <a:sym typeface="Calibri"/>
              </a:rPr>
              <a:t>5 جلسات تتضمن أسئلة / مهام ستخضع للمناقشة</a:t>
            </a:r>
            <a:endParaRPr lang="en">
              <a:solidFill>
                <a:srgbClr val="000000"/>
              </a:solidFill>
              <a:sym typeface="Calibri"/>
            </a:endParaRPr>
          </a:p>
          <a:p>
            <a:pPr marL="558800" indent="-457200" algn="r" rtl="1">
              <a:spcBef>
                <a:spcPts val="700"/>
              </a:spcBef>
              <a:buClr>
                <a:schemeClr val="accent1"/>
              </a:buClr>
              <a:buSzPct val="100000"/>
              <a:buFont typeface="+mj-lt"/>
              <a:buAutoNum type="arabicPeriod" startAt="4"/>
            </a:pPr>
            <a:r>
              <a:rPr lang="ar-EG" b="1">
                <a:solidFill>
                  <a:schemeClr val="accent1"/>
                </a:solidFill>
                <a:sym typeface="Calibri"/>
              </a:rPr>
              <a:t>الخلاصة وخطة العمل</a:t>
            </a:r>
            <a:endParaRPr lang="en" b="1">
              <a:solidFill>
                <a:schemeClr val="accent1"/>
              </a:solidFill>
              <a:sym typeface="Calibri"/>
            </a:endParaRPr>
          </a:p>
          <a:p>
            <a:pPr marL="558800" indent="-457200" algn="r" rtl="1">
              <a:spcBef>
                <a:spcPts val="700"/>
              </a:spcBef>
              <a:buClr>
                <a:schemeClr val="accent1"/>
              </a:buClr>
              <a:buSzPct val="100000"/>
              <a:buFont typeface="+mj-lt"/>
              <a:buAutoNum type="arabicPeriod" startAt="4"/>
            </a:pPr>
            <a:endParaRPr lang="en" b="1" i="1">
              <a:solidFill>
                <a:schemeClr val="accent1"/>
              </a:solidFill>
              <a:sym typeface="Calibri"/>
            </a:endParaRPr>
          </a:p>
          <a:p>
            <a:pPr marL="101600" indent="0" algn="ctr" rtl="1">
              <a:spcBef>
                <a:spcPts val="700"/>
              </a:spcBef>
              <a:buClr>
                <a:schemeClr val="accent1"/>
              </a:buClr>
              <a:buSzPct val="100000"/>
              <a:buFont typeface="Arial" panose="020B0604020202020204" pitchFamily="34" charset="0"/>
              <a:buNone/>
            </a:pPr>
            <a:r>
              <a:rPr lang="ar-EG" b="1" i="1">
                <a:solidFill>
                  <a:srgbClr val="000000"/>
                </a:solidFill>
                <a:sym typeface="Calibri"/>
              </a:rPr>
              <a:t>اقبل السيناريو، لا تتصادم مع السيناريو</a:t>
            </a:r>
            <a:endParaRPr lang="en" b="1">
              <a:solidFill>
                <a:schemeClr val="accent1"/>
              </a:solidFill>
              <a:sym typeface="Calibri"/>
            </a:endParaRPr>
          </a:p>
          <a:p>
            <a:pPr marL="914400" indent="-336550" algn="r" rtl="1">
              <a:spcBef>
                <a:spcPts val="700"/>
              </a:spcBef>
              <a:buClr>
                <a:srgbClr val="000000"/>
              </a:buClr>
              <a:buSzPct val="100000"/>
              <a:buFont typeface="Calibri"/>
              <a:buChar char="•"/>
            </a:pPr>
            <a:endParaRPr lang="en" sz="170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489024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07">
            <a:extLst>
              <a:ext uri="{FF2B5EF4-FFF2-40B4-BE49-F238E27FC236}">
                <a16:creationId xmlns:a16="http://schemas.microsoft.com/office/drawing/2014/main" id="{D3F682A5-A8DB-9642-A53C-79AACF7AF11B}"/>
              </a:ext>
            </a:extLst>
          </p:cNvPr>
          <p:cNvSpPr txBox="1">
            <a:spLocks noGrp="1"/>
          </p:cNvSpPr>
          <p:nvPr>
            <p:ph type="title"/>
          </p:nvPr>
        </p:nvSpPr>
        <p:spPr>
          <a:xfrm>
            <a:off x="0" y="-5001"/>
            <a:ext cx="12192000" cy="699325"/>
          </a:xfrm>
          <a:prstGeom prst="rect">
            <a:avLst/>
          </a:prstGeom>
          <a:solidFill>
            <a:srgbClr val="2B92CB"/>
          </a:solidFill>
        </p:spPr>
        <p:txBody>
          <a:bodyPr lIns="91425" tIns="91425" rIns="91425" bIns="91425" anchor="ctr" anchorCtr="0">
            <a:noAutofit/>
          </a:bodyPr>
          <a:lstStyle/>
          <a:p>
            <a:pPr lvl="0" algn="r" rtl="1">
              <a:spcBef>
                <a:spcPts val="0"/>
              </a:spcBef>
              <a:buNone/>
            </a:pPr>
            <a:r>
              <a:rPr lang="en">
                <a:latin typeface="Arial" pitchFamily="34" charset="0"/>
                <a:ea typeface="Roboto" panose="02000000000000000000" pitchFamily="2" charset="0"/>
                <a:cs typeface="Arial" pitchFamily="34" charset="0"/>
              </a:rPr>
              <a:t>	</a:t>
            </a:r>
            <a:r>
              <a:rPr lang="ar-EG" sz="3600">
                <a:solidFill>
                  <a:schemeClr val="bg1"/>
                </a:solidFill>
                <a:latin typeface="Arial" pitchFamily="34" charset="0"/>
                <a:ea typeface="Roboto" panose="02000000000000000000" pitchFamily="2" charset="0"/>
                <a:cs typeface="Arial" pitchFamily="34" charset="0"/>
              </a:rPr>
              <a:t>سير التمرين</a:t>
            </a:r>
            <a:endParaRPr lang="en" sz="3600">
              <a:solidFill>
                <a:schemeClr val="bg1"/>
              </a:solidFill>
              <a:latin typeface="Arial" pitchFamily="34" charset="0"/>
              <a:ea typeface="Roboto" panose="02000000000000000000" pitchFamily="2" charset="0"/>
              <a:cs typeface="Arial" pitchFamily="34" charset="0"/>
            </a:endParaRPr>
          </a:p>
        </p:txBody>
      </p:sp>
      <p:grpSp>
        <p:nvGrpSpPr>
          <p:cNvPr id="5" name="Group 4">
            <a:extLst>
              <a:ext uri="{FF2B5EF4-FFF2-40B4-BE49-F238E27FC236}">
                <a16:creationId xmlns:a16="http://schemas.microsoft.com/office/drawing/2014/main" id="{FA49D66D-4A44-FE4F-8AA2-F0402C35195A}"/>
              </a:ext>
            </a:extLst>
          </p:cNvPr>
          <p:cNvGrpSpPr/>
          <p:nvPr/>
        </p:nvGrpSpPr>
        <p:grpSpPr>
          <a:xfrm>
            <a:off x="1023614" y="1626110"/>
            <a:ext cx="10010980" cy="4661775"/>
            <a:chOff x="1028322" y="1207010"/>
            <a:chExt cx="7598828" cy="3220279"/>
          </a:xfrm>
        </p:grpSpPr>
        <p:sp>
          <p:nvSpPr>
            <p:cNvPr id="6" name="TextBox 5">
              <a:extLst>
                <a:ext uri="{FF2B5EF4-FFF2-40B4-BE49-F238E27FC236}">
                  <a16:creationId xmlns:a16="http://schemas.microsoft.com/office/drawing/2014/main" id="{32626ACF-10E6-FB41-9A48-168BC31026E8}"/>
                </a:ext>
              </a:extLst>
            </p:cNvPr>
            <p:cNvSpPr txBox="1"/>
            <p:nvPr/>
          </p:nvSpPr>
          <p:spPr>
            <a:xfrm>
              <a:off x="5211550" y="1207010"/>
              <a:ext cx="3415600" cy="3220279"/>
            </a:xfrm>
            <a:prstGeom prst="rect">
              <a:avLst/>
            </a:prstGeom>
            <a:noFill/>
            <a:ln>
              <a:solidFill>
                <a:schemeClr val="dk2"/>
              </a:solidFill>
            </a:ln>
            <a:effectLst>
              <a:outerShdw blurRad="50800" dist="38100" dir="2700000" algn="tl" rotWithShape="0">
                <a:schemeClr val="tx1">
                  <a:alpha val="40000"/>
                </a:schemeClr>
              </a:outerShdw>
            </a:effectLst>
          </p:spPr>
          <p:txBody>
            <a:bodyPr wrap="square" rtlCol="0">
              <a:spAutoFit/>
            </a:bodyPr>
            <a:lstStyle/>
            <a:p>
              <a:endParaRPr lang="en-US"/>
            </a:p>
          </p:txBody>
        </p:sp>
        <p:pic>
          <p:nvPicPr>
            <p:cNvPr id="7" name="Shape 108">
              <a:extLst>
                <a:ext uri="{FF2B5EF4-FFF2-40B4-BE49-F238E27FC236}">
                  <a16:creationId xmlns:a16="http://schemas.microsoft.com/office/drawing/2014/main" id="{CB39C9FF-6262-C448-A2DE-48E2C42992B0}"/>
                </a:ext>
              </a:extLst>
            </p:cNvPr>
            <p:cNvPicPr preferRelativeResize="0"/>
            <p:nvPr/>
          </p:nvPicPr>
          <p:blipFill rotWithShape="1">
            <a:blip r:embed="rId3" cstate="email">
              <a:alphaModFix/>
              <a:extLst>
                <a:ext uri="{28A0092B-C50C-407E-A947-70E740481C1C}">
                  <a14:useLocalDpi xmlns:a14="http://schemas.microsoft.com/office/drawing/2010/main" val="0"/>
                </a:ext>
              </a:extLst>
            </a:blip>
            <a:srcRect/>
            <a:stretch/>
          </p:blipFill>
          <p:spPr>
            <a:xfrm>
              <a:off x="1028322" y="1432297"/>
              <a:ext cx="3413815" cy="2769704"/>
            </a:xfrm>
            <a:prstGeom prst="rect">
              <a:avLst/>
            </a:prstGeom>
            <a:noFill/>
            <a:ln>
              <a:noFill/>
            </a:ln>
            <a:effectLst>
              <a:outerShdw blurRad="50800" dist="38100" dir="5400000" algn="t" rotWithShape="0">
                <a:prstClr val="black">
                  <a:alpha val="40000"/>
                </a:prstClr>
              </a:outerShdw>
            </a:effectLst>
          </p:spPr>
        </p:pic>
        <p:sp>
          <p:nvSpPr>
            <p:cNvPr id="8" name="Shape 109">
              <a:extLst>
                <a:ext uri="{FF2B5EF4-FFF2-40B4-BE49-F238E27FC236}">
                  <a16:creationId xmlns:a16="http://schemas.microsoft.com/office/drawing/2014/main" id="{75D57610-23BC-8544-A23B-4867542D9986}"/>
                </a:ext>
              </a:extLst>
            </p:cNvPr>
            <p:cNvSpPr/>
            <p:nvPr/>
          </p:nvSpPr>
          <p:spPr>
            <a:xfrm rot="5400000">
              <a:off x="6639400" y="2094742"/>
              <a:ext cx="460200" cy="245400"/>
            </a:xfrm>
            <a:prstGeom prst="rightArrow">
              <a:avLst>
                <a:gd name="adj1" fmla="val 50000"/>
                <a:gd name="adj2" fmla="val 50000"/>
              </a:avLst>
            </a:prstGeom>
            <a:solidFill>
              <a:srgbClr val="FF9900"/>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 name="Shape 111">
              <a:extLst>
                <a:ext uri="{FF2B5EF4-FFF2-40B4-BE49-F238E27FC236}">
                  <a16:creationId xmlns:a16="http://schemas.microsoft.com/office/drawing/2014/main" id="{31112B4A-7339-FD4D-8AC1-94B36B9E0655}"/>
                </a:ext>
              </a:extLst>
            </p:cNvPr>
            <p:cNvSpPr txBox="1"/>
            <p:nvPr/>
          </p:nvSpPr>
          <p:spPr>
            <a:xfrm>
              <a:off x="5209762" y="1207010"/>
              <a:ext cx="3413815" cy="729301"/>
            </a:xfrm>
            <a:prstGeom prst="rect">
              <a:avLst/>
            </a:prstGeom>
            <a:solidFill>
              <a:srgbClr val="2B92CC"/>
            </a:solidFill>
            <a:ln>
              <a:noFill/>
            </a:ln>
          </p:spPr>
          <p:txBody>
            <a:bodyPr lIns="91425" tIns="91425" rIns="91425" bIns="91425" anchor="ctr" anchorCtr="0">
              <a:noAutofit/>
            </a:bodyPr>
            <a:lstStyle/>
            <a:p>
              <a:pPr lvl="0" algn="ctr" rtl="1">
                <a:spcBef>
                  <a:spcPts val="0"/>
                </a:spcBef>
                <a:buNone/>
              </a:pPr>
              <a:r>
                <a:rPr lang="ar-EG" sz="2400">
                  <a:solidFill>
                    <a:schemeClr val="bg1"/>
                  </a:solidFill>
                  <a:latin typeface="Arial" pitchFamily="34" charset="0"/>
                  <a:ea typeface="Roboto" panose="02000000000000000000" pitchFamily="2" charset="0"/>
                  <a:cs typeface="Arial" pitchFamily="34" charset="0"/>
                  <a:sym typeface="Lato"/>
                </a:rPr>
                <a:t>الثغرات والفرص والدروس المستفادة</a:t>
              </a:r>
              <a:endParaRPr lang="en" sz="2400">
                <a:solidFill>
                  <a:schemeClr val="bg1"/>
                </a:solidFill>
                <a:latin typeface="Arial" pitchFamily="34" charset="0"/>
                <a:ea typeface="Roboto" panose="02000000000000000000" pitchFamily="2" charset="0"/>
                <a:cs typeface="Arial" pitchFamily="34" charset="0"/>
                <a:sym typeface="Lato"/>
              </a:endParaRPr>
            </a:p>
          </p:txBody>
        </p:sp>
        <p:sp>
          <p:nvSpPr>
            <p:cNvPr id="10" name="Shape 112">
              <a:extLst>
                <a:ext uri="{FF2B5EF4-FFF2-40B4-BE49-F238E27FC236}">
                  <a16:creationId xmlns:a16="http://schemas.microsoft.com/office/drawing/2014/main" id="{D7FA716A-4B08-4545-97E7-B9BB42CD82A2}"/>
                </a:ext>
              </a:extLst>
            </p:cNvPr>
            <p:cNvSpPr/>
            <p:nvPr/>
          </p:nvSpPr>
          <p:spPr>
            <a:xfrm>
              <a:off x="5920300" y="2635360"/>
              <a:ext cx="1898400" cy="1740900"/>
            </a:xfrm>
            <a:prstGeom prst="star5">
              <a:avLst>
                <a:gd name="adj" fmla="val 19098"/>
                <a:gd name="hf" fmla="val 105146"/>
                <a:gd name="vf" fmla="val 110557"/>
              </a:avLst>
            </a:prstGeom>
            <a:solidFill>
              <a:srgbClr val="E06666"/>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 name="Shape 113">
              <a:extLst>
                <a:ext uri="{FF2B5EF4-FFF2-40B4-BE49-F238E27FC236}">
                  <a16:creationId xmlns:a16="http://schemas.microsoft.com/office/drawing/2014/main" id="{5708D381-D0C1-8545-9331-ADA1585A610F}"/>
                </a:ext>
              </a:extLst>
            </p:cNvPr>
            <p:cNvSpPr txBox="1"/>
            <p:nvPr/>
          </p:nvSpPr>
          <p:spPr>
            <a:xfrm>
              <a:off x="6336400" y="3329710"/>
              <a:ext cx="1066200" cy="352200"/>
            </a:xfrm>
            <a:prstGeom prst="rect">
              <a:avLst/>
            </a:prstGeom>
            <a:noFill/>
            <a:ln>
              <a:noFill/>
            </a:ln>
          </p:spPr>
          <p:txBody>
            <a:bodyPr lIns="91425" tIns="91425" rIns="91425" bIns="91425" anchor="t" anchorCtr="0">
              <a:noAutofit/>
            </a:bodyPr>
            <a:lstStyle/>
            <a:p>
              <a:pPr lvl="0" algn="ctr">
                <a:spcBef>
                  <a:spcPts val="0"/>
                </a:spcBef>
                <a:buNone/>
              </a:pPr>
              <a:r>
                <a:rPr lang="ar-EG" sz="2000">
                  <a:solidFill>
                    <a:schemeClr val="bg1"/>
                  </a:solidFill>
                  <a:latin typeface="Arial" pitchFamily="34" charset="0"/>
                  <a:ea typeface="Roboto" panose="02000000000000000000" pitchFamily="2" charset="0"/>
                  <a:cs typeface="Arial" pitchFamily="34" charset="0"/>
                  <a:sym typeface="Lato"/>
                </a:rPr>
                <a:t>خطة </a:t>
              </a:r>
              <a:br>
                <a:rPr lang="ar-EG" sz="2000">
                  <a:solidFill>
                    <a:schemeClr val="bg1"/>
                  </a:solidFill>
                  <a:latin typeface="Arial" pitchFamily="34" charset="0"/>
                  <a:ea typeface="Roboto" panose="02000000000000000000" pitchFamily="2" charset="0"/>
                  <a:cs typeface="Arial" pitchFamily="34" charset="0"/>
                  <a:sym typeface="Lato"/>
                </a:rPr>
              </a:br>
              <a:r>
                <a:rPr lang="ar-EG" sz="2000">
                  <a:solidFill>
                    <a:schemeClr val="bg1"/>
                  </a:solidFill>
                  <a:latin typeface="Arial" pitchFamily="34" charset="0"/>
                  <a:ea typeface="Roboto" panose="02000000000000000000" pitchFamily="2" charset="0"/>
                  <a:cs typeface="Arial" pitchFamily="34" charset="0"/>
                  <a:sym typeface="Lato"/>
                </a:rPr>
                <a:t>العمل</a:t>
              </a:r>
              <a:endParaRPr lang="en" sz="2000">
                <a:solidFill>
                  <a:schemeClr val="bg1"/>
                </a:solidFill>
                <a:latin typeface="Arial" pitchFamily="34" charset="0"/>
                <a:ea typeface="Roboto" panose="02000000000000000000" pitchFamily="2" charset="0"/>
                <a:cs typeface="Arial" pitchFamily="34" charset="0"/>
                <a:sym typeface="Lato"/>
              </a:endParaRPr>
            </a:p>
          </p:txBody>
        </p:sp>
        <p:sp>
          <p:nvSpPr>
            <p:cNvPr id="12" name="Shape 109">
              <a:extLst>
                <a:ext uri="{FF2B5EF4-FFF2-40B4-BE49-F238E27FC236}">
                  <a16:creationId xmlns:a16="http://schemas.microsoft.com/office/drawing/2014/main" id="{08FE7869-1179-E94D-9997-505261C59B36}"/>
                </a:ext>
              </a:extLst>
            </p:cNvPr>
            <p:cNvSpPr/>
            <p:nvPr/>
          </p:nvSpPr>
          <p:spPr>
            <a:xfrm>
              <a:off x="4651650" y="2571750"/>
              <a:ext cx="460200" cy="245400"/>
            </a:xfrm>
            <a:prstGeom prst="rightArrow">
              <a:avLst>
                <a:gd name="adj1" fmla="val 50000"/>
                <a:gd name="adj2" fmla="val 50000"/>
              </a:avLst>
            </a:prstGeom>
            <a:solidFill>
              <a:srgbClr val="FF9900"/>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sp>
        <p:nvSpPr>
          <p:cNvPr id="2" name="TextBox 1">
            <a:extLst>
              <a:ext uri="{FF2B5EF4-FFF2-40B4-BE49-F238E27FC236}">
                <a16:creationId xmlns:a16="http://schemas.microsoft.com/office/drawing/2014/main" id="{ED3CAAC6-4E0E-4933-AF1B-210AAEC70141}"/>
              </a:ext>
            </a:extLst>
          </p:cNvPr>
          <p:cNvSpPr txBox="1"/>
          <p:nvPr/>
        </p:nvSpPr>
        <p:spPr>
          <a:xfrm>
            <a:off x="2660635" y="975551"/>
            <a:ext cx="1223444" cy="461665"/>
          </a:xfrm>
          <a:prstGeom prst="rect">
            <a:avLst/>
          </a:prstGeom>
          <a:noFill/>
          <a:ln>
            <a:solidFill>
              <a:schemeClr val="tx2"/>
            </a:solidFill>
          </a:ln>
        </p:spPr>
        <p:txBody>
          <a:bodyPr wrap="square" rtlCol="0">
            <a:spAutoFit/>
          </a:bodyPr>
          <a:lstStyle/>
          <a:p>
            <a:pPr algn="ctr"/>
            <a:r>
              <a:rPr lang="ar-EG" sz="2400"/>
              <a:t>التمرين</a:t>
            </a:r>
            <a:endParaRPr lang="en-GB" sz="2400"/>
          </a:p>
        </p:txBody>
      </p:sp>
      <p:sp>
        <p:nvSpPr>
          <p:cNvPr id="13" name="TextBox 12">
            <a:extLst>
              <a:ext uri="{FF2B5EF4-FFF2-40B4-BE49-F238E27FC236}">
                <a16:creationId xmlns:a16="http://schemas.microsoft.com/office/drawing/2014/main" id="{05C895B8-3A83-40A7-BCD7-69BAE71391E6}"/>
              </a:ext>
            </a:extLst>
          </p:cNvPr>
          <p:cNvSpPr txBox="1"/>
          <p:nvPr/>
        </p:nvSpPr>
        <p:spPr>
          <a:xfrm>
            <a:off x="8107278" y="897118"/>
            <a:ext cx="1223444" cy="461665"/>
          </a:xfrm>
          <a:prstGeom prst="rect">
            <a:avLst/>
          </a:prstGeom>
          <a:noFill/>
          <a:ln>
            <a:solidFill>
              <a:schemeClr val="tx2"/>
            </a:solidFill>
          </a:ln>
        </p:spPr>
        <p:txBody>
          <a:bodyPr wrap="square" rtlCol="0">
            <a:spAutoFit/>
          </a:bodyPr>
          <a:lstStyle/>
          <a:p>
            <a:pPr algn="ctr"/>
            <a:r>
              <a:rPr lang="ar-EG" sz="2400"/>
              <a:t>الخلاصة</a:t>
            </a:r>
            <a:endParaRPr lang="en-GB" sz="2400"/>
          </a:p>
        </p:txBody>
      </p:sp>
      <p:sp>
        <p:nvSpPr>
          <p:cNvPr id="14" name="Rounded Rectangle 13"/>
          <p:cNvSpPr/>
          <p:nvPr/>
        </p:nvSpPr>
        <p:spPr>
          <a:xfrm>
            <a:off x="1295400" y="3418370"/>
            <a:ext cx="3825307" cy="559531"/>
          </a:xfrm>
          <a:prstGeom prst="roundRect">
            <a:avLst/>
          </a:prstGeom>
          <a:solidFill>
            <a:schemeClr val="accent5">
              <a:lumMod val="20000"/>
              <a:lumOff val="8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EG" b="1">
                <a:solidFill>
                  <a:schemeClr val="tx1"/>
                </a:solidFill>
              </a:rPr>
              <a:t>أسئلة المناقشة</a:t>
            </a:r>
            <a:endParaRPr lang="en-US" b="1">
              <a:solidFill>
                <a:schemeClr val="tx1"/>
              </a:solidFill>
            </a:endParaRPr>
          </a:p>
        </p:txBody>
      </p:sp>
      <p:sp>
        <p:nvSpPr>
          <p:cNvPr id="15" name="Rounded Rectangle 14"/>
          <p:cNvSpPr/>
          <p:nvPr/>
        </p:nvSpPr>
        <p:spPr>
          <a:xfrm>
            <a:off x="1023614" y="1866900"/>
            <a:ext cx="4497487" cy="1089893"/>
          </a:xfrm>
          <a:prstGeom prst="roundRect">
            <a:avLst/>
          </a:prstGeom>
          <a:solidFill>
            <a:srgbClr val="83C2E5"/>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EG" b="1">
                <a:solidFill>
                  <a:schemeClr val="tx1"/>
                </a:solidFill>
              </a:rPr>
              <a:t>السرد</a:t>
            </a:r>
            <a:endParaRPr lang="en-US" b="1">
              <a:solidFill>
                <a:schemeClr val="tx1"/>
              </a:solidFill>
            </a:endParaRPr>
          </a:p>
        </p:txBody>
      </p:sp>
    </p:spTree>
    <p:extLst>
      <p:ext uri="{BB962C8B-B14F-4D97-AF65-F5344CB8AC3E}">
        <p14:creationId xmlns:p14="http://schemas.microsoft.com/office/powerpoint/2010/main" val="1261619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26">
            <a:extLst>
              <a:ext uri="{FF2B5EF4-FFF2-40B4-BE49-F238E27FC236}">
                <a16:creationId xmlns:a16="http://schemas.microsoft.com/office/drawing/2014/main" id="{F004F807-C921-9E4B-8DCE-F3DCC072B827}"/>
              </a:ext>
            </a:extLst>
          </p:cNvPr>
          <p:cNvSpPr txBox="1">
            <a:spLocks noGrp="1"/>
          </p:cNvSpPr>
          <p:nvPr>
            <p:ph type="title"/>
          </p:nvPr>
        </p:nvSpPr>
        <p:spPr>
          <a:xfrm>
            <a:off x="0" y="0"/>
            <a:ext cx="12192000" cy="768626"/>
          </a:xfrm>
          <a:prstGeom prst="rect">
            <a:avLst/>
          </a:prstGeom>
          <a:solidFill>
            <a:srgbClr val="2B92CB"/>
          </a:solidFill>
        </p:spPr>
        <p:txBody>
          <a:bodyPr lIns="91425" tIns="91425" rIns="91425" bIns="91425" anchor="ctr" anchorCtr="0">
            <a:noAutofit/>
          </a:bodyPr>
          <a:lstStyle/>
          <a:p>
            <a:pPr lvl="0" algn="r" rtl="1">
              <a:spcBef>
                <a:spcPts val="0"/>
              </a:spcBef>
              <a:buNone/>
            </a:pPr>
            <a:r>
              <a:rPr lang="en">
                <a:latin typeface="Arial" pitchFamily="34" charset="0"/>
                <a:ea typeface="Roboto" panose="02000000000000000000" pitchFamily="2" charset="0"/>
                <a:cs typeface="Arial" pitchFamily="34" charset="0"/>
              </a:rPr>
              <a:t>	</a:t>
            </a:r>
            <a:r>
              <a:rPr lang="ar-EG" sz="3600">
                <a:solidFill>
                  <a:schemeClr val="bg1"/>
                </a:solidFill>
                <a:latin typeface="Arial" pitchFamily="34" charset="0"/>
                <a:ea typeface="Roboto" panose="02000000000000000000" pitchFamily="2" charset="0"/>
                <a:cs typeface="Arial" pitchFamily="34" charset="0"/>
              </a:rPr>
              <a:t>كيفية الأداء</a:t>
            </a:r>
            <a:endParaRPr lang="en" sz="3600">
              <a:solidFill>
                <a:schemeClr val="bg1"/>
              </a:solidFill>
              <a:latin typeface="Arial" pitchFamily="34" charset="0"/>
              <a:ea typeface="Roboto" panose="02000000000000000000" pitchFamily="2" charset="0"/>
              <a:cs typeface="Arial" pitchFamily="34" charset="0"/>
            </a:endParaRPr>
          </a:p>
        </p:txBody>
      </p:sp>
      <p:sp>
        <p:nvSpPr>
          <p:cNvPr id="5" name="Shape 127">
            <a:extLst>
              <a:ext uri="{FF2B5EF4-FFF2-40B4-BE49-F238E27FC236}">
                <a16:creationId xmlns:a16="http://schemas.microsoft.com/office/drawing/2014/main" id="{D5DA1985-0843-154F-9565-92666BE13EC6}"/>
              </a:ext>
            </a:extLst>
          </p:cNvPr>
          <p:cNvSpPr txBox="1">
            <a:spLocks/>
          </p:cNvSpPr>
          <p:nvPr/>
        </p:nvSpPr>
        <p:spPr>
          <a:xfrm>
            <a:off x="914400" y="768624"/>
            <a:ext cx="10706792" cy="5565673"/>
          </a:xfrm>
          <a:prstGeom prst="rect">
            <a:avLst/>
          </a:prstGeom>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rtl="1">
              <a:lnSpc>
                <a:spcPct val="100000"/>
              </a:lnSpc>
              <a:spcBef>
                <a:spcPts val="0"/>
              </a:spcBef>
              <a:buFont typeface="Arial" panose="020B0604020202020204" pitchFamily="34" charset="0"/>
              <a:buNone/>
            </a:pPr>
            <a:r>
              <a:rPr lang="en-GB" sz="2400">
                <a:solidFill>
                  <a:schemeClr val="accent1"/>
                </a:solidFill>
                <a:sym typeface="Calibri"/>
              </a:rPr>
              <a:t> </a:t>
            </a:r>
            <a:r>
              <a:rPr lang="ar-EG" sz="2400" b="1">
                <a:solidFill>
                  <a:schemeClr val="accent1"/>
                </a:solidFill>
                <a:sym typeface="Calibri"/>
              </a:rPr>
              <a:t>القواعد</a:t>
            </a:r>
            <a:endParaRPr lang="en-GB" sz="2400" b="1">
              <a:solidFill>
                <a:schemeClr val="accent1"/>
              </a:solidFill>
              <a:sym typeface="Calibri"/>
            </a:endParaRPr>
          </a:p>
          <a:p>
            <a:pPr marL="457200" indent="-336550" algn="r" rtl="1">
              <a:lnSpc>
                <a:spcPct val="100000"/>
              </a:lnSpc>
              <a:spcBef>
                <a:spcPts val="700"/>
              </a:spcBef>
              <a:buClr>
                <a:srgbClr val="000000"/>
              </a:buClr>
              <a:buSzPct val="100000"/>
              <a:buFont typeface="Calibri"/>
              <a:buChar char="❖"/>
            </a:pPr>
            <a:r>
              <a:rPr lang="ar-EG" sz="2400">
                <a:solidFill>
                  <a:srgbClr val="000000"/>
                </a:solidFill>
                <a:sym typeface="Calibri"/>
              </a:rPr>
              <a:t>استخدام خطط الصحة العمومية الخاصة بكم، بما يشمل الإجراءات التشغيلية المعيارية، وذلك للاسترشاد بها في استجاباتكم</a:t>
            </a:r>
            <a:endParaRPr lang="en-GB" sz="2400">
              <a:solidFill>
                <a:srgbClr val="000000"/>
              </a:solidFill>
              <a:sym typeface="Calibri"/>
            </a:endParaRPr>
          </a:p>
          <a:p>
            <a:pPr marL="457200" indent="-336550" algn="r" rtl="1">
              <a:lnSpc>
                <a:spcPct val="100000"/>
              </a:lnSpc>
              <a:spcBef>
                <a:spcPts val="700"/>
              </a:spcBef>
              <a:buClr>
                <a:srgbClr val="000000"/>
              </a:buClr>
              <a:buSzPct val="100000"/>
              <a:buFont typeface="Calibri"/>
              <a:buChar char="❖"/>
            </a:pPr>
            <a:r>
              <a:rPr lang="ar-EG" sz="2400">
                <a:solidFill>
                  <a:srgbClr val="000000"/>
                </a:solidFill>
                <a:sym typeface="Calibri"/>
              </a:rPr>
              <a:t>القيام بالدور الخاص بكم (الدور الذي تقومون به يوميا)</a:t>
            </a:r>
            <a:endParaRPr lang="en-GB" sz="2400">
              <a:solidFill>
                <a:srgbClr val="000000"/>
              </a:solidFill>
              <a:sym typeface="Calibri"/>
            </a:endParaRPr>
          </a:p>
          <a:p>
            <a:pPr marL="457200" indent="-336550" algn="r" rtl="1">
              <a:lnSpc>
                <a:spcPct val="100000"/>
              </a:lnSpc>
              <a:spcBef>
                <a:spcPts val="700"/>
              </a:spcBef>
              <a:buClr>
                <a:srgbClr val="000000"/>
              </a:buClr>
              <a:buSzPct val="100000"/>
              <a:buFont typeface="Calibri"/>
              <a:buChar char="❖"/>
            </a:pPr>
            <a:r>
              <a:rPr lang="ar-EG" sz="2400">
                <a:solidFill>
                  <a:srgbClr val="000000"/>
                </a:solidFill>
                <a:sym typeface="Calibri"/>
              </a:rPr>
              <a:t>العمل كفريق</a:t>
            </a:r>
            <a:endParaRPr lang="en-GB" sz="2400">
              <a:solidFill>
                <a:srgbClr val="000000"/>
              </a:solidFill>
              <a:sym typeface="Calibri"/>
            </a:endParaRPr>
          </a:p>
          <a:p>
            <a:pPr marL="457200" indent="-336550" algn="r" rtl="1">
              <a:lnSpc>
                <a:spcPct val="100000"/>
              </a:lnSpc>
              <a:spcBef>
                <a:spcPts val="700"/>
              </a:spcBef>
              <a:buClr>
                <a:srgbClr val="000000"/>
              </a:buClr>
              <a:buSzPct val="100000"/>
              <a:buFont typeface="Calibri"/>
              <a:buChar char="❖"/>
            </a:pPr>
            <a:r>
              <a:rPr lang="ar-EG" sz="2400">
                <a:solidFill>
                  <a:srgbClr val="000000"/>
                </a:solidFill>
                <a:sym typeface="Calibri"/>
              </a:rPr>
              <a:t>التركيز على الحلول</a:t>
            </a:r>
            <a:endParaRPr lang="en-GB" sz="2400">
              <a:solidFill>
                <a:srgbClr val="000000"/>
              </a:solidFill>
              <a:sym typeface="Calibri"/>
            </a:endParaRPr>
          </a:p>
          <a:p>
            <a:pPr algn="r" rtl="1">
              <a:lnSpc>
                <a:spcPct val="100000"/>
              </a:lnSpc>
              <a:spcBef>
                <a:spcPts val="700"/>
              </a:spcBef>
              <a:buFont typeface="Arial" panose="020B0604020202020204" pitchFamily="34" charset="0"/>
              <a:buNone/>
            </a:pPr>
            <a:endParaRPr lang="en-GB" sz="2400" b="1">
              <a:solidFill>
                <a:schemeClr val="accent1"/>
              </a:solidFill>
              <a:sym typeface="Calibri"/>
            </a:endParaRPr>
          </a:p>
          <a:p>
            <a:pPr algn="r" rtl="1">
              <a:lnSpc>
                <a:spcPct val="100000"/>
              </a:lnSpc>
              <a:spcBef>
                <a:spcPts val="700"/>
              </a:spcBef>
              <a:buFont typeface="Arial" panose="020B0604020202020204" pitchFamily="34" charset="0"/>
              <a:buNone/>
            </a:pPr>
            <a:r>
              <a:rPr lang="ar-EG" sz="2400" b="1">
                <a:solidFill>
                  <a:schemeClr val="accent1"/>
                </a:solidFill>
                <a:sym typeface="Calibri"/>
              </a:rPr>
              <a:t>تذكَّر</a:t>
            </a:r>
            <a:endParaRPr lang="en-GB" sz="2400" b="1">
              <a:solidFill>
                <a:schemeClr val="accent1"/>
              </a:solidFill>
              <a:sym typeface="Calibri"/>
            </a:endParaRPr>
          </a:p>
          <a:p>
            <a:pPr algn="ctr" rtl="1">
              <a:lnSpc>
                <a:spcPct val="100000"/>
              </a:lnSpc>
              <a:spcBef>
                <a:spcPts val="0"/>
              </a:spcBef>
              <a:spcAft>
                <a:spcPts val="1000"/>
              </a:spcAft>
              <a:buFont typeface="Arial" panose="020B0604020202020204" pitchFamily="34" charset="0"/>
              <a:buNone/>
            </a:pPr>
            <a:endParaRPr lang="en-GB" sz="2400" b="1" u="sng">
              <a:solidFill>
                <a:srgbClr val="000000"/>
              </a:solidFill>
              <a:sym typeface="Calibri"/>
            </a:endParaRPr>
          </a:p>
          <a:p>
            <a:pPr algn="ctr" rtl="1">
              <a:lnSpc>
                <a:spcPct val="100000"/>
              </a:lnSpc>
              <a:spcAft>
                <a:spcPts val="1000"/>
              </a:spcAft>
              <a:buFont typeface="Arial" panose="020B0604020202020204" pitchFamily="34" charset="0"/>
              <a:buNone/>
            </a:pPr>
            <a:r>
              <a:rPr lang="ar-EG" sz="2400" b="1" u="sng">
                <a:solidFill>
                  <a:srgbClr val="000000"/>
                </a:solidFill>
                <a:sym typeface="Calibri"/>
              </a:rPr>
              <a:t>هذا التمرين مصمم لبحث القضايا الحيوية في البيئات الحضرية</a:t>
            </a:r>
            <a:endParaRPr lang="en-GB" sz="2400" b="1" u="sng">
              <a:solidFill>
                <a:srgbClr val="000000"/>
              </a:solidFill>
              <a:sym typeface="Calibri"/>
            </a:endParaRPr>
          </a:p>
          <a:p>
            <a:pPr algn="ctr" rtl="1">
              <a:lnSpc>
                <a:spcPct val="100000"/>
              </a:lnSpc>
              <a:spcAft>
                <a:spcPts val="1000"/>
              </a:spcAft>
              <a:buFont typeface="Arial" panose="020B0604020202020204" pitchFamily="34" charset="0"/>
              <a:buNone/>
            </a:pPr>
            <a:r>
              <a:rPr lang="ar-EG" sz="2400" b="1" u="sng">
                <a:solidFill>
                  <a:srgbClr val="000000"/>
                </a:solidFill>
                <a:sym typeface="Calibri"/>
              </a:rPr>
              <a:t>هذا التمرين لا يختبر أو يقيم فرادى المشاركين</a:t>
            </a:r>
            <a:endParaRPr lang="en-GB" sz="2400" b="1" u="sng">
              <a:solidFill>
                <a:srgbClr val="000000"/>
              </a:solidFill>
              <a:sym typeface="Calibri"/>
            </a:endParaRPr>
          </a:p>
          <a:p>
            <a:pPr algn="r" rtl="1">
              <a:lnSpc>
                <a:spcPct val="100000"/>
              </a:lnSpc>
              <a:spcBef>
                <a:spcPts val="0"/>
              </a:spcBef>
              <a:buFont typeface="Arial" panose="020B0604020202020204" pitchFamily="34" charset="0"/>
              <a:buNone/>
            </a:pPr>
            <a:endParaRPr lang="en-GB" sz="2000">
              <a:sym typeface="Calibri"/>
            </a:endParaRPr>
          </a:p>
        </p:txBody>
      </p:sp>
    </p:spTree>
    <p:extLst>
      <p:ext uri="{BB962C8B-B14F-4D97-AF65-F5344CB8AC3E}">
        <p14:creationId xmlns:p14="http://schemas.microsoft.com/office/powerpoint/2010/main" val="2096131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32">
            <a:extLst>
              <a:ext uri="{FF2B5EF4-FFF2-40B4-BE49-F238E27FC236}">
                <a16:creationId xmlns:a16="http://schemas.microsoft.com/office/drawing/2014/main" id="{14B85DFF-C261-3241-9CAE-5710B356CAD3}"/>
              </a:ext>
            </a:extLst>
          </p:cNvPr>
          <p:cNvSpPr txBox="1">
            <a:spLocks noGrp="1"/>
          </p:cNvSpPr>
          <p:nvPr>
            <p:ph type="title"/>
          </p:nvPr>
        </p:nvSpPr>
        <p:spPr>
          <a:xfrm>
            <a:off x="0" y="0"/>
            <a:ext cx="12192000" cy="768626"/>
          </a:xfrm>
          <a:prstGeom prst="rect">
            <a:avLst/>
          </a:prstGeom>
          <a:solidFill>
            <a:srgbClr val="2B92CB"/>
          </a:solidFill>
        </p:spPr>
        <p:txBody>
          <a:bodyPr lIns="91425" tIns="91425" rIns="91425" bIns="91425" anchor="ctr" anchorCtr="0">
            <a:noAutofit/>
          </a:bodyPr>
          <a:lstStyle/>
          <a:p>
            <a:pPr lvl="0" algn="r" rtl="1">
              <a:spcBef>
                <a:spcPts val="0"/>
              </a:spcBef>
              <a:buNone/>
            </a:pPr>
            <a:r>
              <a:rPr lang="en">
                <a:latin typeface="Arial" pitchFamily="34" charset="0"/>
                <a:ea typeface="Roboto" panose="02000000000000000000" pitchFamily="2" charset="0"/>
                <a:cs typeface="Arial" pitchFamily="34" charset="0"/>
              </a:rPr>
              <a:t>	</a:t>
            </a:r>
            <a:r>
              <a:rPr lang="ar-EG" sz="3600">
                <a:solidFill>
                  <a:schemeClr val="bg1"/>
                </a:solidFill>
                <a:latin typeface="Arial" pitchFamily="34" charset="0"/>
                <a:ea typeface="Roboto" panose="02000000000000000000" pitchFamily="2" charset="0"/>
                <a:cs typeface="Arial" pitchFamily="34" charset="0"/>
              </a:rPr>
              <a:t>الأسئلة؟</a:t>
            </a:r>
            <a:endParaRPr lang="en" sz="3600">
              <a:solidFill>
                <a:schemeClr val="bg1"/>
              </a:solidFill>
              <a:latin typeface="Arial" pitchFamily="34" charset="0"/>
              <a:ea typeface="Roboto" panose="02000000000000000000" pitchFamily="2" charset="0"/>
              <a:cs typeface="Arial" pitchFamily="34" charset="0"/>
            </a:endParaRPr>
          </a:p>
        </p:txBody>
      </p:sp>
      <p:pic>
        <p:nvPicPr>
          <p:cNvPr id="5" name="Shape 133">
            <a:extLst>
              <a:ext uri="{FF2B5EF4-FFF2-40B4-BE49-F238E27FC236}">
                <a16:creationId xmlns:a16="http://schemas.microsoft.com/office/drawing/2014/main" id="{B2210C07-6073-9D4B-86EB-D4653C30078C}"/>
              </a:ext>
            </a:extLst>
          </p:cNvPr>
          <p:cNvPicPr preferRelativeResize="0"/>
          <p:nvPr/>
        </p:nvPicPr>
        <p:blipFill>
          <a:blip r:embed="rId3" cstate="email">
            <a:alphaModFix/>
            <a:extLst>
              <a:ext uri="{28A0092B-C50C-407E-A947-70E740481C1C}">
                <a14:useLocalDpi xmlns:a14="http://schemas.microsoft.com/office/drawing/2010/main" val="0"/>
              </a:ext>
            </a:extLst>
          </a:blip>
          <a:stretch>
            <a:fillRect/>
          </a:stretch>
        </p:blipFill>
        <p:spPr>
          <a:xfrm>
            <a:off x="3310444" y="1571962"/>
            <a:ext cx="5571112" cy="3714075"/>
          </a:xfrm>
          <a:prstGeom prst="rect">
            <a:avLst/>
          </a:prstGeom>
          <a:noFill/>
          <a:ln>
            <a:noFill/>
          </a:ln>
        </p:spPr>
      </p:pic>
    </p:spTree>
    <p:extLst>
      <p:ext uri="{BB962C8B-B14F-4D97-AF65-F5344CB8AC3E}">
        <p14:creationId xmlns:p14="http://schemas.microsoft.com/office/powerpoint/2010/main" val="1459779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38">
            <a:extLst>
              <a:ext uri="{FF2B5EF4-FFF2-40B4-BE49-F238E27FC236}">
                <a16:creationId xmlns:a16="http://schemas.microsoft.com/office/drawing/2014/main" id="{8CC51CF4-D5F4-9C4A-B0CC-9B20F81F5529}"/>
              </a:ext>
            </a:extLst>
          </p:cNvPr>
          <p:cNvSpPr txBox="1">
            <a:spLocks noGrp="1"/>
          </p:cNvSpPr>
          <p:nvPr>
            <p:ph type="title"/>
          </p:nvPr>
        </p:nvSpPr>
        <p:spPr>
          <a:xfrm>
            <a:off x="-1" y="0"/>
            <a:ext cx="12192001" cy="768626"/>
          </a:xfrm>
          <a:prstGeom prst="rect">
            <a:avLst/>
          </a:prstGeom>
          <a:solidFill>
            <a:srgbClr val="2B92CB"/>
          </a:solidFill>
        </p:spPr>
        <p:txBody>
          <a:bodyPr lIns="91425" tIns="91425" rIns="91425" bIns="91425" anchor="ctr" anchorCtr="0">
            <a:noAutofit/>
          </a:bodyPr>
          <a:lstStyle/>
          <a:p>
            <a:pPr lvl="0" algn="r" rtl="1">
              <a:spcBef>
                <a:spcPts val="0"/>
              </a:spcBef>
              <a:buNone/>
            </a:pPr>
            <a:r>
              <a:rPr lang="en">
                <a:latin typeface="Arial" pitchFamily="34" charset="0"/>
                <a:cs typeface="Arial" pitchFamily="34" charset="0"/>
              </a:rPr>
              <a:t>	</a:t>
            </a:r>
            <a:r>
              <a:rPr lang="ar-EG" sz="3600">
                <a:solidFill>
                  <a:schemeClr val="bg1"/>
                </a:solidFill>
                <a:latin typeface="Arial" pitchFamily="34" charset="0"/>
                <a:ea typeface="Roboto" panose="02000000000000000000" pitchFamily="2" charset="0"/>
                <a:cs typeface="Arial" pitchFamily="34" charset="0"/>
              </a:rPr>
              <a:t>مرض كوفيد – 19 – ملخص </a:t>
            </a:r>
            <a:endParaRPr lang="en" sz="3600">
              <a:solidFill>
                <a:schemeClr val="bg1"/>
              </a:solidFill>
              <a:latin typeface="Arial" pitchFamily="34" charset="0"/>
              <a:ea typeface="Roboto" panose="02000000000000000000" pitchFamily="2" charset="0"/>
              <a:cs typeface="Arial" pitchFamily="34" charset="0"/>
            </a:endParaRPr>
          </a:p>
        </p:txBody>
      </p:sp>
      <p:sp>
        <p:nvSpPr>
          <p:cNvPr id="6" name="Shape 139">
            <a:extLst>
              <a:ext uri="{FF2B5EF4-FFF2-40B4-BE49-F238E27FC236}">
                <a16:creationId xmlns:a16="http://schemas.microsoft.com/office/drawing/2014/main" id="{16A6B724-918C-1E47-A22A-09AF6A976D95}"/>
              </a:ext>
            </a:extLst>
          </p:cNvPr>
          <p:cNvSpPr txBox="1">
            <a:spLocks/>
          </p:cNvSpPr>
          <p:nvPr/>
        </p:nvSpPr>
        <p:spPr>
          <a:xfrm>
            <a:off x="3314701" y="768627"/>
            <a:ext cx="8565600" cy="5798428"/>
          </a:xfrm>
          <a:prstGeom prst="rect">
            <a:avLst/>
          </a:prstGeom>
          <a:noFill/>
          <a:ln>
            <a:noFill/>
          </a:ln>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rtl="1">
              <a:lnSpc>
                <a:spcPct val="100000"/>
              </a:lnSpc>
              <a:spcBef>
                <a:spcPts val="0"/>
              </a:spcBef>
            </a:pPr>
            <a:r>
              <a:rPr lang="ar-EG" sz="2000">
                <a:solidFill>
                  <a:srgbClr val="000000"/>
                </a:solidFill>
                <a:latin typeface="Arial" pitchFamily="34" charset="0"/>
                <a:ea typeface="Roboto" panose="02000000000000000000" pitchFamily="2" charset="0"/>
                <a:cs typeface="Arial" pitchFamily="34" charset="0"/>
                <a:sym typeface="Arial"/>
              </a:rPr>
              <a:t>تم، في 31 كانون الأول / ديسمبر 2019، إبلاغ مكتب منظمة الصحة العالمية القطري في الصين، لأول مرة، عن اكتشاف حالة إصابة بالتهاب رئوي لسبب غير معروف.</a:t>
            </a:r>
            <a:endParaRPr lang="en-GB" sz="2000">
              <a:solidFill>
                <a:srgbClr val="000000"/>
              </a:solidFill>
              <a:latin typeface="Arial" pitchFamily="34" charset="0"/>
              <a:ea typeface="Roboto" panose="02000000000000000000" pitchFamily="2" charset="0"/>
              <a:cs typeface="Arial" pitchFamily="34" charset="0"/>
              <a:sym typeface="Arial"/>
            </a:endParaRPr>
          </a:p>
          <a:p>
            <a:pPr marL="285750" indent="-285750" algn="just" rtl="1">
              <a:lnSpc>
                <a:spcPct val="100000"/>
              </a:lnSpc>
              <a:spcBef>
                <a:spcPts val="0"/>
              </a:spcBef>
            </a:pPr>
            <a:endParaRPr lang="en-GB" sz="2000">
              <a:solidFill>
                <a:srgbClr val="000000"/>
              </a:solidFill>
              <a:latin typeface="Arial" pitchFamily="34" charset="0"/>
              <a:ea typeface="Roboto" panose="02000000000000000000" pitchFamily="2" charset="0"/>
              <a:cs typeface="Arial" pitchFamily="34" charset="0"/>
              <a:sym typeface="Arial"/>
            </a:endParaRPr>
          </a:p>
          <a:p>
            <a:pPr marL="285750" indent="-285750" algn="just" rtl="1">
              <a:lnSpc>
                <a:spcPct val="100000"/>
              </a:lnSpc>
              <a:spcBef>
                <a:spcPts val="0"/>
              </a:spcBef>
            </a:pPr>
            <a:r>
              <a:rPr lang="ar-EG" sz="2000">
                <a:solidFill>
                  <a:srgbClr val="000000"/>
                </a:solidFill>
                <a:latin typeface="Arial" pitchFamily="34" charset="0"/>
                <a:ea typeface="Roboto" panose="02000000000000000000" pitchFamily="2" charset="0"/>
                <a:cs typeface="Arial" pitchFamily="34" charset="0"/>
                <a:sym typeface="Arial"/>
              </a:rPr>
              <a:t>أُعلنت الفاشية طارئة صحية عمومية تثير قلقا دوليا، في 20 كانون الثاني / يناير 2020.</a:t>
            </a:r>
            <a:endParaRPr lang="en-GB" sz="2000">
              <a:solidFill>
                <a:srgbClr val="000000"/>
              </a:solidFill>
              <a:latin typeface="Arial" pitchFamily="34" charset="0"/>
              <a:ea typeface="Roboto" panose="02000000000000000000" pitchFamily="2" charset="0"/>
              <a:cs typeface="Arial" pitchFamily="34" charset="0"/>
              <a:sym typeface="Arial"/>
            </a:endParaRPr>
          </a:p>
          <a:p>
            <a:pPr marL="285750" indent="-285750" algn="just" rtl="1">
              <a:lnSpc>
                <a:spcPct val="100000"/>
              </a:lnSpc>
              <a:spcBef>
                <a:spcPts val="0"/>
              </a:spcBef>
            </a:pPr>
            <a:endParaRPr lang="en-GB" sz="2000">
              <a:solidFill>
                <a:srgbClr val="000000"/>
              </a:solidFill>
              <a:latin typeface="Arial" pitchFamily="34" charset="0"/>
              <a:ea typeface="Roboto" panose="02000000000000000000" pitchFamily="2" charset="0"/>
              <a:cs typeface="Arial" pitchFamily="34" charset="0"/>
              <a:sym typeface="Arial"/>
            </a:endParaRPr>
          </a:p>
          <a:p>
            <a:pPr marL="285750" indent="-285750" algn="just" rtl="1">
              <a:lnSpc>
                <a:spcPct val="100000"/>
              </a:lnSpc>
              <a:spcBef>
                <a:spcPts val="0"/>
              </a:spcBef>
            </a:pPr>
            <a:r>
              <a:rPr lang="ar-EG" sz="2000">
                <a:solidFill>
                  <a:srgbClr val="000000"/>
                </a:solidFill>
                <a:latin typeface="Arial" pitchFamily="34" charset="0"/>
                <a:ea typeface="Roboto" panose="02000000000000000000" pitchFamily="2" charset="0"/>
                <a:cs typeface="Arial" pitchFamily="34" charset="0"/>
                <a:sym typeface="Arial"/>
              </a:rPr>
              <a:t>في 11 شباط / فبراير 2020، أعلنت المنظمة اسما للمرض الجديد الذي يسببه فيروس كورونا، هو: كوفيد – 19. </a:t>
            </a:r>
            <a:endParaRPr lang="en-GB" sz="2000">
              <a:solidFill>
                <a:srgbClr val="000000"/>
              </a:solidFill>
              <a:latin typeface="Arial" pitchFamily="34" charset="0"/>
              <a:ea typeface="Roboto" panose="02000000000000000000" pitchFamily="2" charset="0"/>
              <a:cs typeface="Arial" pitchFamily="34" charset="0"/>
              <a:sym typeface="Arial"/>
            </a:endParaRPr>
          </a:p>
          <a:p>
            <a:pPr marL="285750" indent="-285750" algn="just" rtl="1">
              <a:lnSpc>
                <a:spcPct val="100000"/>
              </a:lnSpc>
              <a:spcBef>
                <a:spcPts val="0"/>
              </a:spcBef>
            </a:pPr>
            <a:endParaRPr lang="en-GB" sz="2000">
              <a:solidFill>
                <a:srgbClr val="000000"/>
              </a:solidFill>
              <a:latin typeface="Arial" pitchFamily="34" charset="0"/>
              <a:ea typeface="Roboto" panose="02000000000000000000" pitchFamily="2" charset="0"/>
              <a:cs typeface="Arial" pitchFamily="34" charset="0"/>
              <a:sym typeface="Arial"/>
            </a:endParaRPr>
          </a:p>
          <a:p>
            <a:pPr marL="285750" indent="-285750" algn="just" rtl="1">
              <a:lnSpc>
                <a:spcPct val="100000"/>
              </a:lnSpc>
              <a:spcBef>
                <a:spcPts val="0"/>
              </a:spcBef>
            </a:pPr>
            <a:r>
              <a:rPr lang="ar-EG" sz="2000">
                <a:solidFill>
                  <a:srgbClr val="000000"/>
                </a:solidFill>
                <a:latin typeface="Arial" pitchFamily="34" charset="0"/>
                <a:ea typeface="Roboto" panose="02000000000000000000" pitchFamily="2" charset="0"/>
                <a:cs typeface="Arial" pitchFamily="34" charset="0"/>
                <a:sym typeface="Arial"/>
              </a:rPr>
              <a:t>في الثاني عشر من آذار / مارس، أعلنت المنظمة مرض كوفيد – 19، جائحة عالمية.</a:t>
            </a:r>
            <a:endParaRPr lang="en-GB" sz="2000">
              <a:solidFill>
                <a:srgbClr val="000000"/>
              </a:solidFill>
              <a:latin typeface="Arial" pitchFamily="34" charset="0"/>
              <a:ea typeface="Roboto" panose="02000000000000000000" pitchFamily="2" charset="0"/>
              <a:cs typeface="Arial" pitchFamily="34" charset="0"/>
              <a:sym typeface="Arial"/>
            </a:endParaRPr>
          </a:p>
          <a:p>
            <a:pPr marL="285750" indent="-285750" algn="just" rtl="1">
              <a:lnSpc>
                <a:spcPct val="100000"/>
              </a:lnSpc>
              <a:spcBef>
                <a:spcPts val="0"/>
              </a:spcBef>
            </a:pPr>
            <a:endParaRPr lang="en-GB" sz="2000">
              <a:solidFill>
                <a:srgbClr val="000000"/>
              </a:solidFill>
              <a:latin typeface="Arial" pitchFamily="34" charset="0"/>
              <a:ea typeface="Roboto" panose="02000000000000000000" pitchFamily="2" charset="0"/>
              <a:cs typeface="Arial" pitchFamily="34" charset="0"/>
              <a:sym typeface="Arial"/>
            </a:endParaRPr>
          </a:p>
          <a:p>
            <a:pPr marL="285750" indent="-285750" algn="just" rtl="1">
              <a:lnSpc>
                <a:spcPct val="100000"/>
              </a:lnSpc>
              <a:spcBef>
                <a:spcPts val="0"/>
              </a:spcBef>
            </a:pPr>
            <a:r>
              <a:rPr lang="ar-EG" sz="2000">
                <a:solidFill>
                  <a:srgbClr val="000000"/>
                </a:solidFill>
                <a:latin typeface="Arial" pitchFamily="34" charset="0"/>
                <a:ea typeface="Roboto" panose="02000000000000000000" pitchFamily="2" charset="0"/>
                <a:cs typeface="Arial" pitchFamily="34" charset="0"/>
                <a:sym typeface="Arial"/>
              </a:rPr>
              <a:t>تقوم الدول حول العالم، منذ أوائل آذار / مارس، باعتماد تدابير أكثر صرامة، في محاولة للسيطرة على انتشار المرض.</a:t>
            </a:r>
            <a:endParaRPr lang="en-GB" sz="2000">
              <a:solidFill>
                <a:srgbClr val="000000"/>
              </a:solidFill>
              <a:latin typeface="Arial" pitchFamily="34" charset="0"/>
              <a:ea typeface="Roboto" panose="02000000000000000000" pitchFamily="2" charset="0"/>
              <a:cs typeface="Arial" pitchFamily="34" charset="0"/>
              <a:sym typeface="Arial"/>
            </a:endParaRPr>
          </a:p>
          <a:p>
            <a:pPr marL="285750" indent="-285750" algn="just" rtl="1">
              <a:lnSpc>
                <a:spcPct val="100000"/>
              </a:lnSpc>
              <a:spcBef>
                <a:spcPts val="0"/>
              </a:spcBef>
            </a:pPr>
            <a:endParaRPr lang="en-GB" sz="2000">
              <a:solidFill>
                <a:srgbClr val="000000"/>
              </a:solidFill>
              <a:latin typeface="Arial" pitchFamily="34" charset="0"/>
              <a:ea typeface="Roboto" panose="02000000000000000000" pitchFamily="2" charset="0"/>
              <a:cs typeface="Arial" pitchFamily="34" charset="0"/>
              <a:sym typeface="Arial"/>
            </a:endParaRPr>
          </a:p>
          <a:p>
            <a:pPr marL="285750" indent="-285750" algn="just" rtl="1">
              <a:lnSpc>
                <a:spcPct val="100000"/>
              </a:lnSpc>
              <a:spcBef>
                <a:spcPts val="0"/>
              </a:spcBef>
            </a:pPr>
            <a:r>
              <a:rPr lang="ar-EG" sz="2000">
                <a:solidFill>
                  <a:srgbClr val="000000"/>
                </a:solidFill>
                <a:latin typeface="Arial" pitchFamily="34" charset="0"/>
                <a:ea typeface="Roboto" panose="02000000000000000000" pitchFamily="2" charset="0"/>
                <a:cs typeface="Arial" pitchFamily="34" charset="0"/>
                <a:sym typeface="Arial"/>
              </a:rPr>
              <a:t>من بين هذه التدابير، التباعد البدني، وإغلاق المدارس، وتقييد السفر، وتقييد الواردات، وفي حالات كثيرة، إبقاء الناس في بيوتهم.</a:t>
            </a:r>
            <a:endParaRPr lang="en-GB" sz="2000">
              <a:solidFill>
                <a:srgbClr val="000000"/>
              </a:solidFill>
              <a:latin typeface="Arial" pitchFamily="34" charset="0"/>
              <a:ea typeface="Roboto" panose="02000000000000000000" pitchFamily="2" charset="0"/>
              <a:cs typeface="Arial" pitchFamily="34" charset="0"/>
              <a:sym typeface="Arial"/>
            </a:endParaRPr>
          </a:p>
          <a:p>
            <a:pPr marL="285750" indent="-285750" algn="just" rtl="1">
              <a:lnSpc>
                <a:spcPct val="100000"/>
              </a:lnSpc>
              <a:spcBef>
                <a:spcPts val="0"/>
              </a:spcBef>
            </a:pPr>
            <a:endParaRPr lang="en-GB" sz="2000">
              <a:solidFill>
                <a:srgbClr val="000000"/>
              </a:solidFill>
              <a:latin typeface="Arial" pitchFamily="34" charset="0"/>
              <a:ea typeface="Roboto" panose="02000000000000000000" pitchFamily="2" charset="0"/>
              <a:cs typeface="Arial" pitchFamily="34" charset="0"/>
              <a:sym typeface="Arial"/>
            </a:endParaRPr>
          </a:p>
          <a:p>
            <a:pPr marL="285750" indent="-285750" algn="just" rtl="1">
              <a:lnSpc>
                <a:spcPct val="100000"/>
              </a:lnSpc>
              <a:spcBef>
                <a:spcPts val="0"/>
              </a:spcBef>
            </a:pPr>
            <a:r>
              <a:rPr lang="ar-EG" sz="2000">
                <a:solidFill>
                  <a:srgbClr val="000000"/>
                </a:solidFill>
                <a:latin typeface="Arial" pitchFamily="34" charset="0"/>
                <a:ea typeface="Roboto" panose="02000000000000000000" pitchFamily="2" charset="0"/>
                <a:cs typeface="Arial" pitchFamily="34" charset="0"/>
                <a:sym typeface="Arial"/>
              </a:rPr>
              <a:t>أبلغ جميع بلدان العالم تقريبا، عن وجود حالات بلغ مجموعها نحو 2.5 مليون حالة مؤكدة على مستوى العالم</a:t>
            </a:r>
            <a:r>
              <a:rPr lang="en-GB" sz="2000">
                <a:solidFill>
                  <a:srgbClr val="000000"/>
                </a:solidFill>
                <a:latin typeface="Roboto" panose="02000000000000000000" pitchFamily="2" charset="0"/>
                <a:ea typeface="Roboto" panose="02000000000000000000" pitchFamily="2" charset="0"/>
                <a:cs typeface="Roboto" panose="02000000000000000000" pitchFamily="2" charset="0"/>
                <a:sym typeface="Arial"/>
              </a:rPr>
              <a:t> *</a:t>
            </a:r>
            <a:r>
              <a:rPr lang="ar-EG" sz="2000">
                <a:solidFill>
                  <a:srgbClr val="000000"/>
                </a:solidFill>
                <a:latin typeface="Arial" pitchFamily="34" charset="0"/>
                <a:ea typeface="Roboto" panose="02000000000000000000" pitchFamily="2" charset="0"/>
                <a:cs typeface="Arial" pitchFamily="34" charset="0"/>
                <a:sym typeface="Arial"/>
              </a:rPr>
              <a:t>.</a:t>
            </a:r>
            <a:endParaRPr lang="en" sz="2000">
              <a:solidFill>
                <a:srgbClr val="000000"/>
              </a:solidFill>
              <a:latin typeface="Arial" pitchFamily="34" charset="0"/>
              <a:ea typeface="Roboto" panose="02000000000000000000" pitchFamily="2" charset="0"/>
              <a:cs typeface="Arial" pitchFamily="34" charset="0"/>
              <a:sym typeface="Arial"/>
            </a:endParaRPr>
          </a:p>
        </p:txBody>
      </p:sp>
      <p:pic>
        <p:nvPicPr>
          <p:cNvPr id="7" name="Picture 2" descr="Image result for Covid 19 pictures">
            <a:extLst>
              <a:ext uri="{FF2B5EF4-FFF2-40B4-BE49-F238E27FC236}">
                <a16:creationId xmlns:a16="http://schemas.microsoft.com/office/drawing/2014/main" id="{3C3CF0FE-55E8-4F49-8F83-B11947046C7A}"/>
              </a:ext>
            </a:extLst>
          </p:cNvPr>
          <p:cNvPicPr>
            <a:picLocks noChangeAspect="1" noChangeArrowheads="1"/>
          </p:cNvPicPr>
          <p:nvPr/>
        </p:nvPicPr>
        <p:blipFill rotWithShape="1">
          <a:blip r:embed="rId3" cstate="email">
            <a:extLst>
              <a:ext uri="{28A0092B-C50C-407E-A947-70E740481C1C}">
                <a14:useLocalDpi xmlns:a14="http://schemas.microsoft.com/office/drawing/2010/main" val="0"/>
              </a:ext>
            </a:extLst>
          </a:blip>
          <a:srcRect/>
          <a:stretch/>
        </p:blipFill>
        <p:spPr bwMode="auto">
          <a:xfrm>
            <a:off x="139213" y="1661486"/>
            <a:ext cx="2939988" cy="20063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67848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87158DD-EC3B-E542-88C4-3EFC408642A5}"/>
              </a:ext>
            </a:extLst>
          </p:cNvPr>
          <p:cNvSpPr>
            <a:spLocks noGrp="1"/>
          </p:cNvSpPr>
          <p:nvPr>
            <p:ph type="title"/>
          </p:nvPr>
        </p:nvSpPr>
        <p:spPr>
          <a:xfrm>
            <a:off x="0" y="0"/>
            <a:ext cx="12192000" cy="768626"/>
          </a:xfrm>
          <a:solidFill>
            <a:srgbClr val="2B92CB"/>
          </a:solidFill>
        </p:spPr>
        <p:txBody>
          <a:bodyPr anchor="ctr">
            <a:normAutofit/>
          </a:bodyPr>
          <a:lstStyle/>
          <a:p>
            <a:pPr algn="r" rtl="1"/>
            <a:r>
              <a:rPr lang="en-US" sz="3600">
                <a:solidFill>
                  <a:schemeClr val="bg1"/>
                </a:solidFill>
                <a:latin typeface="Arial" pitchFamily="34" charset="0"/>
                <a:ea typeface="Roboto" panose="02000000000000000000" pitchFamily="2" charset="0"/>
                <a:cs typeface="Arial" pitchFamily="34" charset="0"/>
              </a:rPr>
              <a:t>	</a:t>
            </a:r>
            <a:r>
              <a:rPr lang="ar-EG" sz="3600">
                <a:solidFill>
                  <a:schemeClr val="bg1"/>
                </a:solidFill>
                <a:latin typeface="Arial" pitchFamily="34" charset="0"/>
                <a:ea typeface="Roboto" panose="02000000000000000000" pitchFamily="2" charset="0"/>
                <a:cs typeface="Arial" pitchFamily="34" charset="0"/>
              </a:rPr>
              <a:t>الجلسة 1: التدابير الصحية الشاملة</a:t>
            </a:r>
            <a:endParaRPr lang="en-US" sz="3600">
              <a:solidFill>
                <a:schemeClr val="bg1"/>
              </a:solidFill>
              <a:latin typeface="Arial" pitchFamily="34" charset="0"/>
              <a:ea typeface="Roboto" panose="02000000000000000000" pitchFamily="2" charset="0"/>
              <a:cs typeface="Arial" pitchFamily="34" charset="0"/>
            </a:endParaRPr>
          </a:p>
        </p:txBody>
      </p:sp>
      <p:sp>
        <p:nvSpPr>
          <p:cNvPr id="5" name="Text Placeholder 2">
            <a:extLst>
              <a:ext uri="{FF2B5EF4-FFF2-40B4-BE49-F238E27FC236}">
                <a16:creationId xmlns:a16="http://schemas.microsoft.com/office/drawing/2014/main" id="{6D721872-4300-C14D-B527-3FF55AC201CF}"/>
              </a:ext>
            </a:extLst>
          </p:cNvPr>
          <p:cNvSpPr txBox="1">
            <a:spLocks/>
          </p:cNvSpPr>
          <p:nvPr/>
        </p:nvSpPr>
        <p:spPr>
          <a:xfrm>
            <a:off x="311699" y="964276"/>
            <a:ext cx="11226365" cy="527026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rtl="1">
              <a:lnSpc>
                <a:spcPct val="110000"/>
              </a:lnSpc>
            </a:pPr>
            <a:r>
              <a:rPr lang="ar-EG" sz="1600">
                <a:latin typeface="Arial" pitchFamily="34" charset="0"/>
                <a:ea typeface="Roboto" panose="02000000000000000000" pitchFamily="2" charset="0"/>
                <a:cs typeface="Arial" pitchFamily="34" charset="0"/>
              </a:rPr>
              <a:t>يشهد العديد من المناطق الحضرية سراية مجتمعية للعدوى، ولاسيما في الأماكن ذات الكثافة السكانية المرتفعة. وقد اعتمدت البلدان والمدن، حول العالم، تدابير تهدف إلى الحد من انتشار العدوى، أو منعها، في المناطق الحضرية.</a:t>
            </a:r>
            <a:endParaRPr lang="en-US" sz="1600">
              <a:latin typeface="Arial" pitchFamily="34" charset="0"/>
              <a:ea typeface="Roboto" panose="02000000000000000000" pitchFamily="2" charset="0"/>
              <a:cs typeface="Arial" pitchFamily="34" charset="0"/>
            </a:endParaRPr>
          </a:p>
          <a:p>
            <a:pPr algn="just" rtl="1">
              <a:lnSpc>
                <a:spcPct val="110000"/>
              </a:lnSpc>
              <a:spcAft>
                <a:spcPts val="800"/>
              </a:spcAft>
            </a:pPr>
            <a:r>
              <a:rPr lang="ar-EG" sz="1600">
                <a:latin typeface="Arial" pitchFamily="34" charset="0"/>
                <a:ea typeface="Roboto" panose="02000000000000000000" pitchFamily="2" charset="0"/>
                <a:cs typeface="Arial" pitchFamily="34" charset="0"/>
              </a:rPr>
              <a:t>وقد دعت المنظمة بشدة، في خضم استجابة الصحة العمومية لجائحة كوفيد – 19، إلى اعتماد خمس ركائز أساسية هي: </a:t>
            </a:r>
            <a:r>
              <a:rPr lang="ar-EG" sz="1600" b="1">
                <a:latin typeface="Arial" pitchFamily="34" charset="0"/>
                <a:ea typeface="Roboto" panose="02000000000000000000" pitchFamily="2" charset="0"/>
                <a:cs typeface="Arial" pitchFamily="34" charset="0"/>
              </a:rPr>
              <a:t>البحث عن الحالات، وعزلها، وإجراء الاختبارات لها، ومعالجتها، وتَتبُّعها</a:t>
            </a:r>
            <a:r>
              <a:rPr lang="ar-EG" sz="1600">
                <a:latin typeface="Arial" pitchFamily="34" charset="0"/>
                <a:ea typeface="Roboto" panose="02000000000000000000" pitchFamily="2" charset="0"/>
                <a:cs typeface="Arial" pitchFamily="34" charset="0"/>
              </a:rPr>
              <a:t>. ويعد إجراء الاختبارات للحالات المشتبهة، كلما أمكن، حتى يمكن عزلها بشكل فوري (ومعالجتها عند الاقتضاء)، وعزل المخالطين طوال فترة حضانة الفيروس (14 يوما في حالة عدوى كوفيد – 19)، يعد أمرا حيويا لكسر سلاسل السراية، وتوفير الحماية، في ذات الوقت، للوظائف الحيوية للرعاية الاجتماعية والصحية.</a:t>
            </a:r>
            <a:endParaRPr lang="en-GB" sz="1600">
              <a:latin typeface="Arial" pitchFamily="34" charset="0"/>
              <a:ea typeface="Roboto" panose="02000000000000000000" pitchFamily="2" charset="0"/>
              <a:cs typeface="Arial" pitchFamily="34" charset="0"/>
            </a:endParaRPr>
          </a:p>
          <a:p>
            <a:pPr algn="just" rtl="1">
              <a:lnSpc>
                <a:spcPct val="110000"/>
              </a:lnSpc>
            </a:pPr>
            <a:r>
              <a:rPr lang="ar-EG" sz="1600">
                <a:latin typeface="Arial" pitchFamily="34" charset="0"/>
                <a:ea typeface="Roboto" panose="02000000000000000000" pitchFamily="2" charset="0"/>
                <a:cs typeface="Arial" pitchFamily="34" charset="0"/>
              </a:rPr>
              <a:t>وإلى جانب البحث عن الحالات وعزلها وإجراء الاختبارات لها ومعالجتها وتتبعها، هناك عدد من الاستراتيجيات الصحية المترابطة، التي يمكن أخذها في الاعتبار، ومن بينها:</a:t>
            </a:r>
            <a:endParaRPr lang="en-US" sz="1600">
              <a:latin typeface="Arial" pitchFamily="34" charset="0"/>
              <a:ea typeface="Roboto" panose="02000000000000000000" pitchFamily="2" charset="0"/>
              <a:cs typeface="Arial" pitchFamily="34" charset="0"/>
            </a:endParaRPr>
          </a:p>
          <a:p>
            <a:pPr lvl="1" algn="just" rtl="1">
              <a:lnSpc>
                <a:spcPct val="110000"/>
              </a:lnSpc>
            </a:pPr>
            <a:r>
              <a:rPr lang="ar-EG" sz="1600">
                <a:latin typeface="Arial" pitchFamily="34" charset="0"/>
                <a:ea typeface="Roboto" panose="02000000000000000000" pitchFamily="2" charset="0"/>
                <a:cs typeface="Arial" pitchFamily="34" charset="0"/>
              </a:rPr>
              <a:t>التوجيه باستخدام الاحتياطات الفردية في كل مكان، بما في ذلك تدابير الحماية الشخصية، كالغسل المتكرر للأيدي، وآداب السعال، والحفاظ على مسافة 1 – 2 مترا بين الأشخاص بعضهم البعض.</a:t>
            </a:r>
            <a:endParaRPr lang="en-US" sz="1600">
              <a:latin typeface="Arial" pitchFamily="34" charset="0"/>
              <a:ea typeface="Roboto" panose="02000000000000000000" pitchFamily="2" charset="0"/>
              <a:cs typeface="Arial" pitchFamily="34" charset="0"/>
            </a:endParaRPr>
          </a:p>
          <a:p>
            <a:pPr lvl="1" algn="just" rtl="1">
              <a:lnSpc>
                <a:spcPct val="110000"/>
              </a:lnSpc>
            </a:pPr>
            <a:r>
              <a:rPr lang="ar-EG" sz="1600">
                <a:latin typeface="Arial" pitchFamily="34" charset="0"/>
                <a:ea typeface="Roboto" panose="02000000000000000000" pitchFamily="2" charset="0"/>
                <a:cs typeface="Arial" pitchFamily="34" charset="0"/>
              </a:rPr>
              <a:t>اعتماد تدابير صحية عمومية أخرى، كمرافق غسل الأيدي المتنقلة، وأماكن التعقيم داخل، أو بالقرب من المتاجر التي تظل مفتوحة، وتوفير إرشادات ونصائح في هذا الشأن.</a:t>
            </a:r>
            <a:endParaRPr lang="en-US" sz="1600">
              <a:latin typeface="Arial" pitchFamily="34" charset="0"/>
              <a:ea typeface="Roboto" panose="02000000000000000000" pitchFamily="2" charset="0"/>
              <a:cs typeface="Arial" pitchFamily="34" charset="0"/>
            </a:endParaRPr>
          </a:p>
          <a:p>
            <a:pPr lvl="1" algn="just" rtl="1">
              <a:lnSpc>
                <a:spcPct val="110000"/>
              </a:lnSpc>
            </a:pPr>
            <a:r>
              <a:rPr lang="ar-EG" sz="1600">
                <a:latin typeface="Arial" pitchFamily="34" charset="0"/>
                <a:ea typeface="Roboto" panose="02000000000000000000" pitchFamily="2" charset="0"/>
                <a:cs typeface="Arial" pitchFamily="34" charset="0"/>
              </a:rPr>
              <a:t>الإشراك السريع لجميع القطاعات والمجتمعات المحلية، لضمان ترسيخ مفهوم الملكية لدى المجتمع كله، ومشاركته في جهود الاستجابة.</a:t>
            </a:r>
            <a:endParaRPr lang="en-US" sz="1600">
              <a:latin typeface="Arial" pitchFamily="34" charset="0"/>
              <a:ea typeface="Roboto" panose="02000000000000000000" pitchFamily="2" charset="0"/>
              <a:cs typeface="Arial" pitchFamily="34" charset="0"/>
            </a:endParaRPr>
          </a:p>
          <a:p>
            <a:pPr lvl="1" algn="just" rtl="1">
              <a:lnSpc>
                <a:spcPct val="110000"/>
              </a:lnSpc>
            </a:pPr>
            <a:r>
              <a:rPr lang="ar-EG" sz="1600">
                <a:latin typeface="Arial" pitchFamily="34" charset="0"/>
                <a:ea typeface="Roboto" panose="02000000000000000000" pitchFamily="2" charset="0"/>
                <a:cs typeface="Arial" pitchFamily="34" charset="0"/>
              </a:rPr>
              <a:t>إبطاء السراية المجتمعية للعدوى، من خلال تدابير تباعد بدني مناسبة للسياق ومحددة المدة (نظر الشريحة التالية).</a:t>
            </a:r>
            <a:endParaRPr lang="en-US" sz="1600">
              <a:latin typeface="Arial" pitchFamily="34" charset="0"/>
              <a:ea typeface="Roboto" panose="02000000000000000000" pitchFamily="2" charset="0"/>
              <a:cs typeface="Arial" pitchFamily="34" charset="0"/>
            </a:endParaRPr>
          </a:p>
          <a:p>
            <a:pPr lvl="1" algn="just" rtl="1">
              <a:lnSpc>
                <a:spcPct val="110000"/>
              </a:lnSpc>
            </a:pPr>
            <a:r>
              <a:rPr lang="ar-EG" sz="1600">
                <a:latin typeface="Arial" pitchFamily="34" charset="0"/>
                <a:ea typeface="Roboto" panose="02000000000000000000" pitchFamily="2" charset="0"/>
                <a:cs typeface="Arial" pitchFamily="34" charset="0"/>
              </a:rPr>
              <a:t>حظر أو تقييد الأحداث التي تنطوي على تجمعات بشرية، والتي قد تمثل الأساس لتسارع انتشار العدوى.</a:t>
            </a:r>
            <a:endParaRPr lang="en-GB" sz="1600">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val="7469993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09BB4DA-BFA5-5A49-880D-C4DEC25DCC1B}"/>
              </a:ext>
            </a:extLst>
          </p:cNvPr>
          <p:cNvSpPr>
            <a:spLocks noGrp="1"/>
          </p:cNvSpPr>
          <p:nvPr>
            <p:ph type="title"/>
          </p:nvPr>
        </p:nvSpPr>
        <p:spPr>
          <a:xfrm>
            <a:off x="0" y="0"/>
            <a:ext cx="12192000" cy="768626"/>
          </a:xfrm>
          <a:solidFill>
            <a:srgbClr val="2B92CB"/>
          </a:solidFill>
        </p:spPr>
        <p:txBody>
          <a:bodyPr anchor="ctr">
            <a:normAutofit/>
          </a:bodyPr>
          <a:lstStyle/>
          <a:p>
            <a:pPr algn="r" rtl="1"/>
            <a:r>
              <a:rPr lang="en-US" sz="3600">
                <a:solidFill>
                  <a:schemeClr val="bg1"/>
                </a:solidFill>
                <a:latin typeface="Arial" pitchFamily="34" charset="0"/>
                <a:ea typeface="Roboto" panose="02000000000000000000" pitchFamily="2" charset="0"/>
                <a:cs typeface="Arial" pitchFamily="34" charset="0"/>
              </a:rPr>
              <a:t>	</a:t>
            </a:r>
            <a:r>
              <a:rPr lang="ar-EG" sz="3600">
                <a:solidFill>
                  <a:schemeClr val="bg1"/>
                </a:solidFill>
                <a:latin typeface="Arial" pitchFamily="34" charset="0"/>
                <a:ea typeface="Roboto" panose="02000000000000000000" pitchFamily="2" charset="0"/>
                <a:cs typeface="Arial" pitchFamily="34" charset="0"/>
              </a:rPr>
              <a:t>الجلسة 1ب: التباعد البدني</a:t>
            </a:r>
            <a:endParaRPr lang="en-US" sz="3600">
              <a:solidFill>
                <a:schemeClr val="bg1"/>
              </a:solidFill>
              <a:latin typeface="Arial" pitchFamily="34" charset="0"/>
              <a:ea typeface="Roboto" panose="02000000000000000000" pitchFamily="2" charset="0"/>
              <a:cs typeface="Arial" pitchFamily="34" charset="0"/>
            </a:endParaRPr>
          </a:p>
        </p:txBody>
      </p:sp>
      <p:sp>
        <p:nvSpPr>
          <p:cNvPr id="6" name="Text Placeholder 2">
            <a:extLst>
              <a:ext uri="{FF2B5EF4-FFF2-40B4-BE49-F238E27FC236}">
                <a16:creationId xmlns:a16="http://schemas.microsoft.com/office/drawing/2014/main" id="{C9863FA8-9D3A-A44C-9418-D382B26B628B}"/>
              </a:ext>
            </a:extLst>
          </p:cNvPr>
          <p:cNvSpPr txBox="1">
            <a:spLocks/>
          </p:cNvSpPr>
          <p:nvPr/>
        </p:nvSpPr>
        <p:spPr>
          <a:xfrm>
            <a:off x="714895" y="964276"/>
            <a:ext cx="10723418" cy="543652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2700" indent="-12700" algn="just" rtl="1">
              <a:lnSpc>
                <a:spcPct val="100000"/>
              </a:lnSpc>
              <a:spcBef>
                <a:spcPts val="0"/>
              </a:spcBef>
              <a:buFont typeface="Arial" panose="020B0604020202020204" pitchFamily="34" charset="0"/>
              <a:buNone/>
            </a:pPr>
            <a:r>
              <a:rPr lang="ar-EG" sz="2000">
                <a:solidFill>
                  <a:srgbClr val="000000"/>
                </a:solidFill>
                <a:latin typeface="Arial" pitchFamily="34" charset="0"/>
                <a:ea typeface="Roboto" panose="02000000000000000000" pitchFamily="2" charset="0"/>
                <a:cs typeface="Arial" pitchFamily="34" charset="0"/>
                <a:sym typeface="Arial"/>
              </a:rPr>
              <a:t>فرض العديد من البلدان والمناطق الحضرية، تدابير عدة خاصة بالتباعد البدني، لمحاولة الحد من انتشار الفيروس. وقد تفاوتت هذه التدابير، من مجرد توصيات إرشادية، إلى تدابير يتم إنفاذها بموجب القانون. ومن بين هذه التدابير:</a:t>
            </a:r>
            <a:endParaRPr lang="en-US" sz="2000">
              <a:solidFill>
                <a:srgbClr val="000000"/>
              </a:solidFill>
              <a:latin typeface="Arial" pitchFamily="34" charset="0"/>
              <a:ea typeface="Roboto" panose="02000000000000000000" pitchFamily="2" charset="0"/>
              <a:cs typeface="Arial" pitchFamily="34" charset="0"/>
              <a:sym typeface="Arial"/>
            </a:endParaRPr>
          </a:p>
          <a:p>
            <a:pPr marL="12700" indent="-12700" algn="just" rtl="1">
              <a:lnSpc>
                <a:spcPct val="100000"/>
              </a:lnSpc>
              <a:spcBef>
                <a:spcPts val="0"/>
              </a:spcBef>
              <a:buFont typeface="Arial" panose="020B0604020202020204" pitchFamily="34" charset="0"/>
              <a:buNone/>
            </a:pPr>
            <a:endParaRPr lang="en-US" sz="2000">
              <a:solidFill>
                <a:srgbClr val="000000"/>
              </a:solidFill>
              <a:latin typeface="Arial" pitchFamily="34" charset="0"/>
              <a:ea typeface="Roboto" panose="02000000000000000000" pitchFamily="2" charset="0"/>
              <a:cs typeface="Arial" pitchFamily="34" charset="0"/>
              <a:sym typeface="Arial"/>
            </a:endParaRPr>
          </a:p>
          <a:p>
            <a:pPr marL="342900" indent="-342900" algn="just" rtl="1">
              <a:lnSpc>
                <a:spcPct val="100000"/>
              </a:lnSpc>
              <a:spcBef>
                <a:spcPts val="0"/>
              </a:spcBef>
              <a:buFont typeface="+mj-lt"/>
              <a:buAutoNum type="arabicPeriod"/>
            </a:pPr>
            <a:r>
              <a:rPr lang="ar-EG" sz="2000">
                <a:solidFill>
                  <a:srgbClr val="000000"/>
                </a:solidFill>
                <a:latin typeface="Arial" pitchFamily="34" charset="0"/>
                <a:ea typeface="Roboto" panose="02000000000000000000" pitchFamily="2" charset="0"/>
                <a:cs typeface="Arial" pitchFamily="34" charset="0"/>
              </a:rPr>
              <a:t>الإغلاق الفوري لأماكن العمل والمدارس، أو مواءمتها، واعتماد العمل عبر شبكة الانترنت و / أو التعلم عن بعد، كلما أمكن.</a:t>
            </a:r>
            <a:endParaRPr lang="en-US" sz="2000">
              <a:solidFill>
                <a:srgbClr val="000000"/>
              </a:solidFill>
              <a:latin typeface="Arial" pitchFamily="34" charset="0"/>
              <a:ea typeface="Roboto" panose="02000000000000000000" pitchFamily="2" charset="0"/>
              <a:cs typeface="Arial" pitchFamily="34" charset="0"/>
            </a:endParaRPr>
          </a:p>
          <a:p>
            <a:pPr marL="342900" indent="-342900" algn="just" rtl="1">
              <a:lnSpc>
                <a:spcPct val="100000"/>
              </a:lnSpc>
              <a:spcBef>
                <a:spcPts val="0"/>
              </a:spcBef>
              <a:buFont typeface="+mj-lt"/>
              <a:buAutoNum type="arabicPeriod"/>
            </a:pPr>
            <a:r>
              <a:rPr lang="ar-EG" sz="2000">
                <a:solidFill>
                  <a:srgbClr val="000000"/>
                </a:solidFill>
                <a:latin typeface="Arial" pitchFamily="34" charset="0"/>
                <a:ea typeface="Roboto" panose="02000000000000000000" pitchFamily="2" charset="0"/>
                <a:cs typeface="Arial" pitchFamily="34" charset="0"/>
              </a:rPr>
              <a:t>اعتماد تدابير لتجنب الازدحام في أي مكان عمومي أو خاص، وإصدار أوامر بالبقاء في المنازل، وغير ذلك من التدابير التي تحد من الحركة ومن السفر (وجود الموظفين الأساسيين فقط)؛ وهناك غرامات تطبق في حال عدم الامتثال.</a:t>
            </a:r>
            <a:endParaRPr lang="en-US" sz="2000">
              <a:solidFill>
                <a:srgbClr val="000000"/>
              </a:solidFill>
              <a:latin typeface="Arial" pitchFamily="34" charset="0"/>
              <a:ea typeface="Roboto" panose="02000000000000000000" pitchFamily="2" charset="0"/>
              <a:cs typeface="Arial" pitchFamily="34" charset="0"/>
              <a:sym typeface="Arial"/>
            </a:endParaRPr>
          </a:p>
          <a:p>
            <a:pPr marL="342900" indent="-342900" algn="just" rtl="1">
              <a:lnSpc>
                <a:spcPct val="100000"/>
              </a:lnSpc>
              <a:spcBef>
                <a:spcPts val="0"/>
              </a:spcBef>
              <a:buFont typeface="+mj-lt"/>
              <a:buAutoNum type="arabicPeriod"/>
            </a:pPr>
            <a:r>
              <a:rPr lang="ar-EG" sz="2000">
                <a:solidFill>
                  <a:srgbClr val="000000"/>
                </a:solidFill>
                <a:latin typeface="Arial" pitchFamily="34" charset="0"/>
                <a:ea typeface="Roboto" panose="02000000000000000000" pitchFamily="2" charset="0"/>
                <a:cs typeface="Arial" pitchFamily="34" charset="0"/>
              </a:rPr>
              <a:t>إغلاق المرافق غير الأساسية (باستثناء المتاجر الكبرى والصيدليات).</a:t>
            </a:r>
            <a:endParaRPr lang="en-US" sz="2000">
              <a:solidFill>
                <a:srgbClr val="000000"/>
              </a:solidFill>
              <a:latin typeface="Arial" pitchFamily="34" charset="0"/>
              <a:ea typeface="Roboto" panose="02000000000000000000" pitchFamily="2" charset="0"/>
              <a:cs typeface="Arial" pitchFamily="34" charset="0"/>
            </a:endParaRPr>
          </a:p>
          <a:p>
            <a:pPr marL="342900" indent="-342900" algn="just" rtl="1">
              <a:lnSpc>
                <a:spcPct val="100000"/>
              </a:lnSpc>
              <a:spcBef>
                <a:spcPts val="0"/>
              </a:spcBef>
              <a:buFont typeface="+mj-lt"/>
              <a:buAutoNum type="arabicPeriod"/>
            </a:pPr>
            <a:r>
              <a:rPr lang="ar-EG" sz="2000">
                <a:solidFill>
                  <a:srgbClr val="000000"/>
                </a:solidFill>
                <a:latin typeface="Arial" pitchFamily="34" charset="0"/>
                <a:ea typeface="Roboto" panose="02000000000000000000" pitchFamily="2" charset="0"/>
                <a:cs typeface="Arial" pitchFamily="34" charset="0"/>
                <a:sym typeface="Arial"/>
              </a:rPr>
              <a:t>تقييد حضور المناسبات الهامة كالولادات والجنازات.</a:t>
            </a:r>
            <a:endParaRPr lang="en-US" sz="2000">
              <a:solidFill>
                <a:srgbClr val="000000"/>
              </a:solidFill>
              <a:latin typeface="Arial" pitchFamily="34" charset="0"/>
              <a:ea typeface="Roboto" panose="02000000000000000000" pitchFamily="2" charset="0"/>
              <a:cs typeface="Arial" pitchFamily="34" charset="0"/>
              <a:sym typeface="Arial"/>
            </a:endParaRPr>
          </a:p>
          <a:p>
            <a:pPr marL="342900" indent="-342900" algn="just" rtl="1">
              <a:lnSpc>
                <a:spcPct val="100000"/>
              </a:lnSpc>
              <a:spcBef>
                <a:spcPts val="0"/>
              </a:spcBef>
              <a:buFont typeface="+mj-lt"/>
              <a:buAutoNum type="arabicPeriod"/>
            </a:pPr>
            <a:r>
              <a:rPr lang="ar-EG" sz="2000">
                <a:solidFill>
                  <a:srgbClr val="000000"/>
                </a:solidFill>
                <a:latin typeface="Arial" pitchFamily="34" charset="0"/>
                <a:ea typeface="Roboto" panose="02000000000000000000" pitchFamily="2" charset="0"/>
                <a:cs typeface="Arial" pitchFamily="34" charset="0"/>
                <a:sym typeface="Arial"/>
              </a:rPr>
              <a:t>المحافظة على الفئات سريعة التأثر وحمايتها، كتقييد الدخول إلى دور رعاية المسنين.</a:t>
            </a:r>
            <a:endParaRPr lang="en-US" sz="2000">
              <a:solidFill>
                <a:srgbClr val="000000"/>
              </a:solidFill>
              <a:latin typeface="Arial" pitchFamily="34" charset="0"/>
              <a:ea typeface="Roboto" panose="02000000000000000000" pitchFamily="2" charset="0"/>
              <a:cs typeface="Arial" pitchFamily="34" charset="0"/>
              <a:sym typeface="Arial"/>
            </a:endParaRPr>
          </a:p>
          <a:p>
            <a:pPr marL="342900" indent="-342900" algn="just" rtl="1">
              <a:lnSpc>
                <a:spcPct val="100000"/>
              </a:lnSpc>
              <a:spcBef>
                <a:spcPts val="0"/>
              </a:spcBef>
              <a:buFont typeface="+mj-lt"/>
              <a:buAutoNum type="arabicPeriod"/>
            </a:pPr>
            <a:endParaRPr lang="en-US" sz="2000">
              <a:solidFill>
                <a:srgbClr val="000000"/>
              </a:solidFill>
              <a:latin typeface="Arial" pitchFamily="34" charset="0"/>
              <a:ea typeface="Roboto" panose="02000000000000000000" pitchFamily="2" charset="0"/>
              <a:cs typeface="Arial" pitchFamily="34" charset="0"/>
              <a:sym typeface="Arial"/>
            </a:endParaRPr>
          </a:p>
          <a:p>
            <a:pPr marL="12700" indent="-12700" algn="just" rtl="1">
              <a:lnSpc>
                <a:spcPct val="100000"/>
              </a:lnSpc>
              <a:spcBef>
                <a:spcPts val="0"/>
              </a:spcBef>
              <a:buFont typeface="Arial" panose="020B0604020202020204" pitchFamily="34" charset="0"/>
              <a:buNone/>
            </a:pPr>
            <a:r>
              <a:rPr lang="ar-EG" sz="2000">
                <a:solidFill>
                  <a:srgbClr val="000000"/>
                </a:solidFill>
                <a:latin typeface="Arial" pitchFamily="34" charset="0"/>
                <a:ea typeface="Roboto" panose="02000000000000000000" pitchFamily="2" charset="0"/>
                <a:cs typeface="Arial" pitchFamily="34" charset="0"/>
                <a:sym typeface="Arial"/>
              </a:rPr>
              <a:t>وقد أدى ذلك إلى ارتفاع كبير في نسبة البطالة، وجعل أعدادا كبيرة من الناس، ولاسيما الفقراء في المناطق الحضرية الذين يعتمدون على الدخول اليومية، يكافحون من أجل الحصول على احتياجاتهم الأساسية من النقد ومن الإمدادات. وقد شهد بعض البلدان التي حاولت تخفيف القيود، مزيدا من الفاشيات جراء تلك المحاولات. وتعاني الاقتصادات، على الصعيد العالمي، ركودا كبيرا، ويرجَّح أن يتجاوز ذلك الركود الذي نجم عن الانهيار المالي عام 2008.</a:t>
            </a:r>
            <a:endParaRPr lang="en-US" sz="2000">
              <a:solidFill>
                <a:srgbClr val="000000"/>
              </a:solidFill>
              <a:latin typeface="Arial" pitchFamily="34" charset="0"/>
              <a:ea typeface="Roboto" panose="02000000000000000000" pitchFamily="2" charset="0"/>
              <a:cs typeface="Arial" pitchFamily="34" charset="0"/>
              <a:sym typeface="Arial"/>
            </a:endParaRPr>
          </a:p>
        </p:txBody>
      </p:sp>
    </p:spTree>
    <p:extLst>
      <p:ext uri="{BB962C8B-B14F-4D97-AF65-F5344CB8AC3E}">
        <p14:creationId xmlns:p14="http://schemas.microsoft.com/office/powerpoint/2010/main" val="4177491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9CB7B98-2CE3-904B-89C9-655092DDFEC8}"/>
              </a:ext>
            </a:extLst>
          </p:cNvPr>
          <p:cNvSpPr>
            <a:spLocks noGrp="1"/>
          </p:cNvSpPr>
          <p:nvPr>
            <p:ph type="title"/>
          </p:nvPr>
        </p:nvSpPr>
        <p:spPr>
          <a:xfrm>
            <a:off x="0" y="0"/>
            <a:ext cx="12192000" cy="768626"/>
          </a:xfrm>
          <a:solidFill>
            <a:schemeClr val="tx2"/>
          </a:solidFill>
        </p:spPr>
        <p:txBody>
          <a:bodyPr anchor="ctr">
            <a:normAutofit/>
          </a:bodyPr>
          <a:lstStyle/>
          <a:p>
            <a:pPr algn="r" rtl="1"/>
            <a:r>
              <a:rPr lang="en-US" sz="3600">
                <a:solidFill>
                  <a:schemeClr val="bg1"/>
                </a:solidFill>
                <a:latin typeface="Arial" pitchFamily="34" charset="0"/>
                <a:ea typeface="Roboto" panose="02000000000000000000" pitchFamily="2" charset="0"/>
                <a:cs typeface="Arial" pitchFamily="34" charset="0"/>
              </a:rPr>
              <a:t>	</a:t>
            </a:r>
            <a:r>
              <a:rPr lang="ar-EG" sz="3600">
                <a:solidFill>
                  <a:schemeClr val="bg1"/>
                </a:solidFill>
                <a:latin typeface="Arial" pitchFamily="34" charset="0"/>
                <a:ea typeface="Roboto" panose="02000000000000000000" pitchFamily="2" charset="0"/>
                <a:cs typeface="Arial" pitchFamily="34" charset="0"/>
              </a:rPr>
              <a:t>المهمة 1: التدابير الصحية – القضايا أو المهام الأساسية</a:t>
            </a:r>
            <a:endParaRPr lang="en-US" sz="3600">
              <a:solidFill>
                <a:schemeClr val="bg1"/>
              </a:solidFill>
              <a:latin typeface="Arial" pitchFamily="34" charset="0"/>
              <a:ea typeface="Roboto" panose="02000000000000000000" pitchFamily="2" charset="0"/>
              <a:cs typeface="Arial" pitchFamily="34" charset="0"/>
            </a:endParaRPr>
          </a:p>
        </p:txBody>
      </p:sp>
      <p:sp>
        <p:nvSpPr>
          <p:cNvPr id="5" name="Text Placeholder 2">
            <a:extLst>
              <a:ext uri="{FF2B5EF4-FFF2-40B4-BE49-F238E27FC236}">
                <a16:creationId xmlns:a16="http://schemas.microsoft.com/office/drawing/2014/main" id="{8F91C7EB-5895-A848-8A0B-3E1869B03789}"/>
              </a:ext>
            </a:extLst>
          </p:cNvPr>
          <p:cNvSpPr txBox="1">
            <a:spLocks/>
          </p:cNvSpPr>
          <p:nvPr/>
        </p:nvSpPr>
        <p:spPr>
          <a:xfrm>
            <a:off x="258418" y="914762"/>
            <a:ext cx="11767930" cy="57019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rtl="1">
              <a:lnSpc>
                <a:spcPct val="100000"/>
              </a:lnSpc>
              <a:spcBef>
                <a:spcPts val="0"/>
              </a:spcBef>
              <a:buFont typeface="+mj-lt"/>
              <a:buAutoNum type="arabicPeriod"/>
            </a:pPr>
            <a:r>
              <a:rPr lang="ar-EG" sz="1600">
                <a:latin typeface="Arial" pitchFamily="34" charset="0"/>
                <a:ea typeface="Roboto" panose="02000000000000000000" pitchFamily="2" charset="0"/>
                <a:cs typeface="Arial" pitchFamily="34" charset="0"/>
              </a:rPr>
              <a:t>ناقش النهج الذي تعتمده منطقتكم / مدينتكم حيال احتواء الفاشية والمنطق وراء اعتماد هذا النهج.</a:t>
            </a:r>
            <a:endParaRPr lang="en-US" sz="1600">
              <a:latin typeface="Arial" pitchFamily="34" charset="0"/>
              <a:ea typeface="Roboto" panose="02000000000000000000" pitchFamily="2" charset="0"/>
              <a:cs typeface="Arial" pitchFamily="34" charset="0"/>
            </a:endParaRPr>
          </a:p>
          <a:p>
            <a:pPr marL="342900" indent="-342900" algn="just" rtl="1">
              <a:lnSpc>
                <a:spcPct val="100000"/>
              </a:lnSpc>
              <a:spcBef>
                <a:spcPts val="0"/>
              </a:spcBef>
              <a:buFont typeface="+mj-lt"/>
              <a:buAutoNum type="arabicPeriod"/>
            </a:pPr>
            <a:r>
              <a:rPr lang="ar-EG" sz="1600">
                <a:latin typeface="Arial" pitchFamily="34" charset="0"/>
                <a:ea typeface="Roboto" panose="02000000000000000000" pitchFamily="2" charset="0"/>
                <a:cs typeface="Arial" pitchFamily="34" charset="0"/>
              </a:rPr>
              <a:t>صف كيف تتم مواءمة المبادئ التوجيهية / التدابير العالمية، لتلائم السياق المحلي، والمزايا والعيوب في هذا الخصوص. </a:t>
            </a:r>
            <a:endParaRPr lang="en-US" sz="1600">
              <a:latin typeface="Arial" pitchFamily="34" charset="0"/>
              <a:ea typeface="Roboto" panose="02000000000000000000" pitchFamily="2" charset="0"/>
              <a:cs typeface="Arial" pitchFamily="34" charset="0"/>
            </a:endParaRPr>
          </a:p>
          <a:p>
            <a:pPr marL="342900" indent="-342900" algn="just" rtl="1">
              <a:lnSpc>
                <a:spcPct val="100000"/>
              </a:lnSpc>
              <a:spcBef>
                <a:spcPts val="0"/>
              </a:spcBef>
              <a:buFont typeface="+mj-lt"/>
              <a:buAutoNum type="arabicPeriod"/>
            </a:pPr>
            <a:r>
              <a:rPr lang="ar-EG" sz="1600">
                <a:latin typeface="Arial" pitchFamily="34" charset="0"/>
                <a:ea typeface="Roboto" panose="02000000000000000000" pitchFamily="2" charset="0"/>
                <a:cs typeface="Arial" pitchFamily="34" charset="0"/>
              </a:rPr>
              <a:t>كيف يتم تنفيذ القرارات، وكيف ترون أنتم تطور الموقف؟</a:t>
            </a:r>
            <a:endParaRPr lang="en-US" sz="1600">
              <a:latin typeface="Arial" pitchFamily="34" charset="0"/>
              <a:ea typeface="Roboto" panose="02000000000000000000" pitchFamily="2" charset="0"/>
              <a:cs typeface="Arial" pitchFamily="34" charset="0"/>
            </a:endParaRPr>
          </a:p>
          <a:p>
            <a:pPr marL="342900" indent="-342900" algn="just" rtl="1">
              <a:lnSpc>
                <a:spcPct val="100000"/>
              </a:lnSpc>
              <a:spcBef>
                <a:spcPts val="0"/>
              </a:spcBef>
              <a:buFont typeface="+mj-lt"/>
              <a:buAutoNum type="arabicPeriod"/>
            </a:pPr>
            <a:r>
              <a:rPr lang="ar-EG" sz="1600">
                <a:latin typeface="Arial" pitchFamily="34" charset="0"/>
                <a:ea typeface="Roboto" panose="02000000000000000000" pitchFamily="2" charset="0"/>
                <a:cs typeface="Arial" pitchFamily="34" charset="0"/>
              </a:rPr>
              <a:t>كيف تقومون بتوصيل ذلك إلى الجمهور، وما هو الدور الذي يقوم به الإعلام في هذه الحالة؟ (كل من الإعلام التقليدي ووسائل التواصل الاجتماعي).</a:t>
            </a:r>
            <a:endParaRPr lang="en-US" sz="1600">
              <a:latin typeface="Arial" pitchFamily="34" charset="0"/>
              <a:ea typeface="Roboto" panose="02000000000000000000" pitchFamily="2" charset="0"/>
              <a:cs typeface="Arial" pitchFamily="34" charset="0"/>
            </a:endParaRPr>
          </a:p>
          <a:p>
            <a:pPr marL="342900" lvl="0" indent="-342900" algn="just" rtl="1">
              <a:lnSpc>
                <a:spcPct val="100000"/>
              </a:lnSpc>
              <a:spcBef>
                <a:spcPts val="0"/>
              </a:spcBef>
              <a:buFont typeface="+mj-lt"/>
              <a:buAutoNum type="arabicPeriod"/>
            </a:pPr>
            <a:r>
              <a:rPr lang="ar-EG" sz="1600">
                <a:latin typeface="Arial" pitchFamily="34" charset="0"/>
                <a:cs typeface="Arial" pitchFamily="34" charset="0"/>
              </a:rPr>
              <a:t>هل تتحققون من أن كل شخص لديه الإمكانية العملية لتطبيق تدابير التباعد البدني؟</a:t>
            </a:r>
            <a:endParaRPr lang="en-US" sz="1600">
              <a:latin typeface="Arial" pitchFamily="34" charset="0"/>
              <a:cs typeface="Arial" pitchFamily="34" charset="0"/>
            </a:endParaRPr>
          </a:p>
          <a:p>
            <a:pPr marL="539750" indent="-357188" algn="just" rtl="1">
              <a:lnSpc>
                <a:spcPct val="100000"/>
              </a:lnSpc>
              <a:spcBef>
                <a:spcPts val="0"/>
              </a:spcBef>
            </a:pPr>
            <a:r>
              <a:rPr lang="ar-EG" sz="1600">
                <a:latin typeface="Arial" pitchFamily="34" charset="0"/>
                <a:cs typeface="Arial" pitchFamily="34" charset="0"/>
              </a:rPr>
              <a:t>هل يتم توفير مأوى طوارئ أو مأوى مؤقت ملائم لأولئك الأشخاص الذين ليس لديهم مسكن آمن، بمن فيهم أولئك الذين يعيشون مشردين، وفي مستوطنات غير رسمية؟ (يمكن تقييم «الملاءمة» من خلال الرجوع إلى المبادئ التوجيهية لمنظمة الصحة العالمية بشأن الإسكان والصحة، وإلى «أداة </a:t>
            </a:r>
            <a:r>
              <a:rPr lang="ar-EG" sz="1600" b="1">
                <a:latin typeface="Arial" pitchFamily="34" charset="0"/>
                <a:cs typeface="Arial" pitchFamily="34" charset="0"/>
              </a:rPr>
              <a:t>شيربا </a:t>
            </a:r>
            <a:r>
              <a:rPr lang="ar-EG" sz="1600">
                <a:latin typeface="Arial" pitchFamily="34" charset="0"/>
                <a:cs typeface="Arial" pitchFamily="34" charset="0"/>
              </a:rPr>
              <a:t>لمشروعات الإسكان المستدامة»). </a:t>
            </a:r>
            <a:endParaRPr lang="en-US" sz="1600">
              <a:latin typeface="Arial" pitchFamily="34" charset="0"/>
              <a:cs typeface="Arial" pitchFamily="34" charset="0"/>
            </a:endParaRPr>
          </a:p>
          <a:p>
            <a:pPr marL="539750" indent="-357188" algn="just" rtl="1">
              <a:lnSpc>
                <a:spcPct val="100000"/>
              </a:lnSpc>
              <a:spcBef>
                <a:spcPts val="0"/>
              </a:spcBef>
            </a:pPr>
            <a:r>
              <a:rPr lang="ar-EG" sz="1600">
                <a:latin typeface="Arial" pitchFamily="34" charset="0"/>
                <a:cs typeface="Arial" pitchFamily="34" charset="0"/>
              </a:rPr>
              <a:t>هل تقومون بتخفيف مخاطر تحول الناس إلى مشردين، مما يفاقم التهديد الصحي بالنسبة لهم وللمجتمع بأسره؟ (مثلا: حظرعمليات الإخلاء، وتعليق المدفوعات الخاصة بالرهون، وغير ذلك).</a:t>
            </a:r>
            <a:endParaRPr lang="en-US" sz="1600">
              <a:latin typeface="Arial" pitchFamily="34" charset="0"/>
              <a:cs typeface="Arial" pitchFamily="34" charset="0"/>
            </a:endParaRPr>
          </a:p>
          <a:p>
            <a:pPr marL="342900" indent="-342900" algn="just" rtl="1">
              <a:lnSpc>
                <a:spcPct val="100000"/>
              </a:lnSpc>
              <a:spcBef>
                <a:spcPts val="0"/>
              </a:spcBef>
              <a:buFont typeface="+mj-lt"/>
              <a:buAutoNum type="arabicPeriod" startAt="6"/>
            </a:pPr>
            <a:r>
              <a:rPr lang="ar-EG" sz="1600">
                <a:latin typeface="Arial" pitchFamily="34" charset="0"/>
                <a:cs typeface="Arial" pitchFamily="34" charset="0"/>
              </a:rPr>
              <a:t>ما هي الصعوبات التي تواجهونها سواء في التنفيذ المادي لاستراتيجيتكم أو في توصيل الاستراتيجية إلى الجمهور؟</a:t>
            </a:r>
            <a:endParaRPr lang="en-US" sz="1600">
              <a:latin typeface="Arial" pitchFamily="34" charset="0"/>
              <a:cs typeface="Arial" pitchFamily="34" charset="0"/>
            </a:endParaRPr>
          </a:p>
          <a:p>
            <a:pPr marL="342900" indent="-342900" algn="just" rtl="1">
              <a:lnSpc>
                <a:spcPct val="100000"/>
              </a:lnSpc>
              <a:spcBef>
                <a:spcPts val="0"/>
              </a:spcBef>
              <a:buFont typeface="+mj-lt"/>
              <a:buAutoNum type="arabicPeriod" startAt="6"/>
            </a:pPr>
            <a:r>
              <a:rPr lang="ar-EG" sz="1600">
                <a:latin typeface="Arial" pitchFamily="34" charset="0"/>
                <a:ea typeface="Roboto" panose="02000000000000000000" pitchFamily="2" charset="0"/>
                <a:cs typeface="Arial" pitchFamily="34" charset="0"/>
              </a:rPr>
              <a:t>كيف تتأكدون من تقديم الدعم للأشخاص الأشد عرضة للإصابة بالعدوى في المجتمع؟</a:t>
            </a:r>
            <a:endParaRPr lang="en-US" sz="1600">
              <a:latin typeface="Arial" pitchFamily="34" charset="0"/>
              <a:ea typeface="Roboto" panose="02000000000000000000" pitchFamily="2" charset="0"/>
              <a:cs typeface="Arial" pitchFamily="34" charset="0"/>
            </a:endParaRPr>
          </a:p>
          <a:p>
            <a:pPr marL="342900" indent="-342900" algn="just" rtl="1">
              <a:lnSpc>
                <a:spcPct val="100000"/>
              </a:lnSpc>
              <a:spcBef>
                <a:spcPts val="0"/>
              </a:spcBef>
              <a:buFont typeface="+mj-lt"/>
              <a:buAutoNum type="arabicPeriod" startAt="6"/>
            </a:pPr>
            <a:r>
              <a:rPr lang="ar-EG" sz="1600">
                <a:latin typeface="Arial" pitchFamily="34" charset="0"/>
                <a:ea typeface="Roboto" panose="02000000000000000000" pitchFamily="2" charset="0"/>
                <a:cs typeface="Arial" pitchFamily="34" charset="0"/>
              </a:rPr>
              <a:t>ناقش قضية التباعد البدني الطويل الأمد.</a:t>
            </a:r>
            <a:endParaRPr lang="en-US" sz="1600">
              <a:latin typeface="Arial" pitchFamily="34" charset="0"/>
              <a:ea typeface="Roboto" panose="02000000000000000000" pitchFamily="2" charset="0"/>
              <a:cs typeface="Arial" pitchFamily="34" charset="0"/>
            </a:endParaRPr>
          </a:p>
          <a:p>
            <a:pPr marL="558900" indent="-342900" algn="just" rtl="1">
              <a:lnSpc>
                <a:spcPct val="100000"/>
              </a:lnSpc>
              <a:spcBef>
                <a:spcPts val="0"/>
              </a:spcBef>
            </a:pPr>
            <a:r>
              <a:rPr lang="ar-EG" sz="1600">
                <a:latin typeface="Arial" pitchFamily="34" charset="0"/>
                <a:ea typeface="Roboto" panose="02000000000000000000" pitchFamily="2" charset="0"/>
                <a:cs typeface="Arial" pitchFamily="34" charset="0"/>
              </a:rPr>
              <a:t>إلى متى تعتقد أن يظل ذلك قائما، بدون حل القضايا الاجتماعية والاقتصادية الطويلة الأمد؟</a:t>
            </a:r>
            <a:endParaRPr lang="en-US" sz="1600">
              <a:latin typeface="Arial" pitchFamily="34" charset="0"/>
              <a:ea typeface="Roboto" panose="02000000000000000000" pitchFamily="2" charset="0"/>
              <a:cs typeface="Arial" pitchFamily="34" charset="0"/>
            </a:endParaRPr>
          </a:p>
          <a:p>
            <a:pPr marL="558900" indent="-342900" algn="just" rtl="1">
              <a:lnSpc>
                <a:spcPct val="100000"/>
              </a:lnSpc>
              <a:spcBef>
                <a:spcPts val="0"/>
              </a:spcBef>
            </a:pPr>
            <a:r>
              <a:rPr lang="ar-EG" sz="1600">
                <a:latin typeface="Arial" pitchFamily="34" charset="0"/>
                <a:ea typeface="Roboto" panose="02000000000000000000" pitchFamily="2" charset="0"/>
                <a:cs typeface="Arial" pitchFamily="34" charset="0"/>
              </a:rPr>
              <a:t>كيف تدعمون الفئات الفقيرة السريعة التأثر التي تعتمد في حياتها على الدخل اليومي؟</a:t>
            </a:r>
            <a:endParaRPr lang="en-US" sz="1600">
              <a:latin typeface="Arial" pitchFamily="34" charset="0"/>
              <a:ea typeface="Roboto" panose="02000000000000000000" pitchFamily="2" charset="0"/>
              <a:cs typeface="Arial" pitchFamily="34" charset="0"/>
            </a:endParaRPr>
          </a:p>
          <a:p>
            <a:pPr marL="558900" indent="-342900" algn="just" rtl="1">
              <a:lnSpc>
                <a:spcPct val="100000"/>
              </a:lnSpc>
              <a:spcBef>
                <a:spcPts val="0"/>
              </a:spcBef>
            </a:pPr>
            <a:r>
              <a:rPr lang="ar-EG" sz="1600">
                <a:latin typeface="Arial" pitchFamily="34" charset="0"/>
                <a:ea typeface="Roboto" panose="02000000000000000000" pitchFamily="2" charset="0"/>
                <a:cs typeface="Arial" pitchFamily="34" charset="0"/>
              </a:rPr>
              <a:t>كيف يمكنكم إدارة الموقف، وتمنعون انتشار عدوى كوفيد – 19 في نفس الوقت؟</a:t>
            </a:r>
            <a:endParaRPr lang="en-US" sz="1600">
              <a:latin typeface="Arial" pitchFamily="34" charset="0"/>
              <a:ea typeface="Roboto" panose="02000000000000000000" pitchFamily="2" charset="0"/>
              <a:cs typeface="Arial" pitchFamily="34" charset="0"/>
            </a:endParaRPr>
          </a:p>
          <a:p>
            <a:pPr marL="558900" indent="-342900" algn="just" rtl="1">
              <a:lnSpc>
                <a:spcPct val="100000"/>
              </a:lnSpc>
              <a:spcBef>
                <a:spcPts val="0"/>
              </a:spcBef>
            </a:pPr>
            <a:r>
              <a:rPr lang="ar-EG" sz="1600">
                <a:latin typeface="Arial" pitchFamily="34" charset="0"/>
                <a:ea typeface="Roboto" panose="02000000000000000000" pitchFamily="2" charset="0"/>
                <a:cs typeface="Arial" pitchFamily="34" charset="0"/>
              </a:rPr>
              <a:t>هل هناك نظام متدرج يمكن استخدامه (كفتح بعض مظاهر الحياة الطبيعية)؟</a:t>
            </a:r>
            <a:endParaRPr lang="en-US" sz="1600">
              <a:latin typeface="Arial" pitchFamily="34" charset="0"/>
              <a:ea typeface="Roboto" panose="02000000000000000000" pitchFamily="2" charset="0"/>
              <a:cs typeface="Arial" pitchFamily="34" charset="0"/>
            </a:endParaRPr>
          </a:p>
          <a:p>
            <a:pPr marL="558900" indent="-342900" algn="just" rtl="1">
              <a:lnSpc>
                <a:spcPct val="100000"/>
              </a:lnSpc>
              <a:spcBef>
                <a:spcPts val="0"/>
              </a:spcBef>
            </a:pPr>
            <a:r>
              <a:rPr lang="ar-EG" sz="1600">
                <a:latin typeface="Arial" pitchFamily="34" charset="0"/>
                <a:ea typeface="Roboto" panose="02000000000000000000" pitchFamily="2" charset="0"/>
                <a:cs typeface="Arial" pitchFamily="34" charset="0"/>
              </a:rPr>
              <a:t>كيف سيتم دعم الأشخاص الذين يعيشون بمفردهم ويخضعون للعزل؟</a:t>
            </a:r>
            <a:endParaRPr lang="en-US" sz="1600">
              <a:latin typeface="Arial" pitchFamily="34" charset="0"/>
              <a:ea typeface="Roboto" panose="02000000000000000000" pitchFamily="2" charset="0"/>
              <a:cs typeface="Arial" pitchFamily="34" charset="0"/>
            </a:endParaRPr>
          </a:p>
          <a:p>
            <a:pPr marL="558900" indent="-342900" algn="just" rtl="1">
              <a:lnSpc>
                <a:spcPct val="100000"/>
              </a:lnSpc>
              <a:spcBef>
                <a:spcPts val="0"/>
              </a:spcBef>
            </a:pPr>
            <a:r>
              <a:rPr lang="ar-EG" sz="1600">
                <a:latin typeface="Arial" pitchFamily="34" charset="0"/>
                <a:ea typeface="Roboto" panose="02000000000000000000" pitchFamily="2" charset="0"/>
                <a:cs typeface="Arial" pitchFamily="34" charset="0"/>
              </a:rPr>
              <a:t>كيف سيجرى دعم الأشخاص الذين يعيشون في الأحياء الفقيرة داخل المناطق الحضرية، وغير قادرين على تحقيق الحجر الذاتي بصورة فعالة؟</a:t>
            </a:r>
            <a:endParaRPr lang="en-US" sz="1600">
              <a:latin typeface="Arial" pitchFamily="34" charset="0"/>
              <a:ea typeface="Roboto" panose="02000000000000000000" pitchFamily="2" charset="0"/>
              <a:cs typeface="Arial" pitchFamily="34" charset="0"/>
            </a:endParaRPr>
          </a:p>
          <a:p>
            <a:pPr marL="558900" indent="-342900" algn="just" rtl="1">
              <a:lnSpc>
                <a:spcPct val="100000"/>
              </a:lnSpc>
              <a:spcBef>
                <a:spcPts val="0"/>
              </a:spcBef>
            </a:pPr>
            <a:r>
              <a:rPr lang="ar-EG" sz="1600">
                <a:latin typeface="Arial" pitchFamily="34" charset="0"/>
                <a:ea typeface="Roboto" panose="02000000000000000000" pitchFamily="2" charset="0"/>
                <a:cs typeface="Arial" pitchFamily="34" charset="0"/>
              </a:rPr>
              <a:t>كيف سيتم دعم الأشخاص ممن يعانون من التحديات المتعلقة بالصحة النفسية؟</a:t>
            </a:r>
            <a:endParaRPr lang="en-US" sz="1600">
              <a:latin typeface="Arial" pitchFamily="34" charset="0"/>
              <a:ea typeface="Roboto" panose="02000000000000000000" pitchFamily="2" charset="0"/>
              <a:cs typeface="Arial" pitchFamily="34" charset="0"/>
            </a:endParaRPr>
          </a:p>
          <a:p>
            <a:pPr marL="558900" indent="-342900" algn="just" rtl="1">
              <a:lnSpc>
                <a:spcPct val="100000"/>
              </a:lnSpc>
              <a:spcBef>
                <a:spcPts val="0"/>
              </a:spcBef>
            </a:pPr>
            <a:r>
              <a:rPr lang="ar-EG" sz="1600">
                <a:latin typeface="Arial" pitchFamily="34" charset="0"/>
                <a:ea typeface="Roboto" panose="02000000000000000000" pitchFamily="2" charset="0"/>
                <a:cs typeface="Arial" pitchFamily="34" charset="0"/>
              </a:rPr>
              <a:t>هل هناك حزمة رعاية اجتماعية متوفرة ويجرى العمل بها؟</a:t>
            </a:r>
            <a:endParaRPr lang="en-US" sz="1600">
              <a:latin typeface="Arial" pitchFamily="34" charset="0"/>
              <a:ea typeface="Roboto" panose="02000000000000000000" pitchFamily="2" charset="0"/>
              <a:cs typeface="Arial" pitchFamily="34" charset="0"/>
            </a:endParaRPr>
          </a:p>
          <a:p>
            <a:pPr marL="342900" indent="-342900" algn="just" rtl="1">
              <a:lnSpc>
                <a:spcPct val="100000"/>
              </a:lnSpc>
              <a:spcBef>
                <a:spcPts val="0"/>
              </a:spcBef>
              <a:buFont typeface="+mj-lt"/>
              <a:buAutoNum type="arabicPeriod" startAt="9"/>
            </a:pPr>
            <a:r>
              <a:rPr lang="ar-EG" sz="1600">
                <a:latin typeface="Arial" pitchFamily="34" charset="0"/>
                <a:ea typeface="Roboto" panose="02000000000000000000" pitchFamily="2" charset="0"/>
                <a:cs typeface="Arial" pitchFamily="34" charset="0"/>
              </a:rPr>
              <a:t>كيف يمكنكم إيصال قراراتكم بشكل فعال إلى جمهور متشكك؟</a:t>
            </a:r>
            <a:endParaRPr lang="en-US" sz="1600">
              <a:latin typeface="Arial" pitchFamily="34" charset="0"/>
              <a:ea typeface="Roboto" panose="02000000000000000000" pitchFamily="2" charset="0"/>
              <a:cs typeface="Arial" pitchFamily="34" charset="0"/>
            </a:endParaRPr>
          </a:p>
          <a:p>
            <a:pPr marL="342900" indent="-342900" algn="just" rtl="1">
              <a:lnSpc>
                <a:spcPct val="100000"/>
              </a:lnSpc>
              <a:spcBef>
                <a:spcPts val="0"/>
              </a:spcBef>
              <a:buFont typeface="+mj-lt"/>
              <a:buAutoNum type="arabicPeriod" startAt="9"/>
            </a:pPr>
            <a:r>
              <a:rPr lang="ar-EG" sz="1600">
                <a:latin typeface="Arial" pitchFamily="34" charset="0"/>
                <a:ea typeface="Roboto" panose="02000000000000000000" pitchFamily="2" charset="0"/>
                <a:cs typeface="Arial" pitchFamily="34" charset="0"/>
              </a:rPr>
              <a:t>في أي مرحلة تعتقدون أنكم ستتمكنون من الانتقال إلى مرحلة التعافي، والشروع في إعادة فتح المدارس، وغيرها من المؤسسات الأساسية؟</a:t>
            </a:r>
            <a:endParaRPr lang="en-US" sz="1600">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val="447510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57">
            <a:extLst>
              <a:ext uri="{FF2B5EF4-FFF2-40B4-BE49-F238E27FC236}">
                <a16:creationId xmlns:a16="http://schemas.microsoft.com/office/drawing/2014/main" id="{7FD41DA8-4C62-C840-99A5-9080876E3D71}"/>
              </a:ext>
            </a:extLst>
          </p:cNvPr>
          <p:cNvSpPr txBox="1">
            <a:spLocks noGrp="1"/>
          </p:cNvSpPr>
          <p:nvPr>
            <p:ph type="title"/>
          </p:nvPr>
        </p:nvSpPr>
        <p:spPr>
          <a:xfrm>
            <a:off x="0" y="1"/>
            <a:ext cx="12192000" cy="768626"/>
          </a:xfrm>
          <a:prstGeom prst="rect">
            <a:avLst/>
          </a:prstGeom>
          <a:solidFill>
            <a:srgbClr val="2B92CB"/>
          </a:solidFill>
        </p:spPr>
        <p:txBody>
          <a:bodyPr lIns="91425" tIns="91425" rIns="91425" bIns="91425" anchor="ctr" anchorCtr="0">
            <a:noAutofit/>
          </a:bodyPr>
          <a:lstStyle/>
          <a:p>
            <a:pPr lvl="0" algn="r" rtl="1"/>
            <a:r>
              <a:rPr lang="en-GB" sz="2800">
                <a:solidFill>
                  <a:schemeClr val="bg1"/>
                </a:solidFill>
                <a:latin typeface="Arial" pitchFamily="34" charset="0"/>
                <a:ea typeface="Roboto" panose="02000000000000000000" pitchFamily="2" charset="0"/>
                <a:cs typeface="Arial" pitchFamily="34" charset="0"/>
              </a:rPr>
              <a:t>	</a:t>
            </a:r>
            <a:r>
              <a:rPr lang="ar-EG" sz="3600">
                <a:solidFill>
                  <a:schemeClr val="bg1"/>
                </a:solidFill>
                <a:latin typeface="Arial" pitchFamily="34" charset="0"/>
                <a:ea typeface="Roboto" panose="02000000000000000000" pitchFamily="2" charset="0"/>
                <a:cs typeface="Arial" pitchFamily="34" charset="0"/>
              </a:rPr>
              <a:t>الجلسة 2 أ: الحفاظ على القدرات الصحية الحيوية</a:t>
            </a:r>
            <a:endParaRPr lang="en-GB" sz="3600">
              <a:latin typeface="Arial" pitchFamily="34" charset="0"/>
              <a:cs typeface="Arial" pitchFamily="34" charset="0"/>
            </a:endParaRPr>
          </a:p>
        </p:txBody>
      </p:sp>
      <p:sp>
        <p:nvSpPr>
          <p:cNvPr id="5" name="Shape 156">
            <a:extLst>
              <a:ext uri="{FF2B5EF4-FFF2-40B4-BE49-F238E27FC236}">
                <a16:creationId xmlns:a16="http://schemas.microsoft.com/office/drawing/2014/main" id="{47082241-F4AE-8145-90AC-CA14B0F7E749}"/>
              </a:ext>
            </a:extLst>
          </p:cNvPr>
          <p:cNvSpPr txBox="1"/>
          <p:nvPr/>
        </p:nvSpPr>
        <p:spPr>
          <a:xfrm>
            <a:off x="798022" y="768627"/>
            <a:ext cx="10640290" cy="5549046"/>
          </a:xfrm>
          <a:prstGeom prst="rect">
            <a:avLst/>
          </a:prstGeom>
          <a:noFill/>
          <a:ln>
            <a:noFill/>
          </a:ln>
        </p:spPr>
        <p:txBody>
          <a:bodyPr lIns="91425" tIns="91425" rIns="91425" bIns="91425" anchor="t" anchorCtr="0">
            <a:noAutofit/>
          </a:bodyPr>
          <a:lstStyle/>
          <a:p>
            <a:pPr lvl="0" algn="just" rtl="1">
              <a:spcBef>
                <a:spcPts val="0"/>
              </a:spcBef>
              <a:buNone/>
            </a:pPr>
            <a:r>
              <a:rPr lang="ar-EG" sz="1600">
                <a:latin typeface="Arial" pitchFamily="34" charset="0"/>
                <a:ea typeface="Roboto" panose="02000000000000000000" pitchFamily="2" charset="0"/>
                <a:cs typeface="Arial" pitchFamily="34" charset="0"/>
              </a:rPr>
              <a:t>يتوسع العمل في المرافق الصحية الحضرية الرئيسية حتى تصل إلى طاقتها القصوى. وفيما يلي أبرز الملامح:</a:t>
            </a:r>
            <a:endParaRPr lang="en-GB" sz="1600">
              <a:latin typeface="Arial" pitchFamily="34" charset="0"/>
              <a:ea typeface="Roboto" panose="02000000000000000000" pitchFamily="2" charset="0"/>
              <a:cs typeface="Arial" pitchFamily="34" charset="0"/>
            </a:endParaRPr>
          </a:p>
          <a:p>
            <a:pPr lvl="0" algn="just" rtl="1">
              <a:spcBef>
                <a:spcPts val="0"/>
              </a:spcBef>
              <a:buNone/>
            </a:pPr>
            <a:endParaRPr lang="en-GB" sz="1600">
              <a:latin typeface="Arial" pitchFamily="34" charset="0"/>
              <a:ea typeface="Roboto" panose="02000000000000000000" pitchFamily="2" charset="0"/>
              <a:cs typeface="Arial" pitchFamily="34" charset="0"/>
            </a:endParaRPr>
          </a:p>
          <a:p>
            <a:pPr marL="342900" indent="-342900" algn="just" rtl="1">
              <a:buFont typeface="+mj-lt"/>
              <a:buAutoNum type="arabicPeriod"/>
            </a:pPr>
            <a:r>
              <a:rPr lang="ar-EG" sz="1600">
                <a:latin typeface="Arial" pitchFamily="34" charset="0"/>
                <a:ea typeface="Roboto" panose="02000000000000000000" pitchFamily="2" charset="0"/>
                <a:cs typeface="Arial" pitchFamily="34" charset="0"/>
              </a:rPr>
              <a:t>التوسع السريع، وإعادة تخصيص أغراض الخدمات الصحية، من أجل تدابيرمنقذة للحياة تركز على توفير الرعاية إلى الغالبية، من خلال تقديم معالجات بسيطة، كتوفير الأكسجين.</a:t>
            </a:r>
            <a:endParaRPr lang="en-US" sz="1600">
              <a:latin typeface="Arial" pitchFamily="34" charset="0"/>
              <a:ea typeface="Roboto" panose="02000000000000000000" pitchFamily="2" charset="0"/>
              <a:cs typeface="Arial" pitchFamily="34" charset="0"/>
            </a:endParaRPr>
          </a:p>
          <a:p>
            <a:pPr marL="342900" indent="-342900" algn="just" rtl="1">
              <a:buFont typeface="+mj-lt"/>
              <a:buAutoNum type="arabicPeriod"/>
            </a:pPr>
            <a:r>
              <a:rPr lang="ar-EG" sz="1600">
                <a:latin typeface="Arial" pitchFamily="34" charset="0"/>
                <a:ea typeface="Roboto" panose="02000000000000000000" pitchFamily="2" charset="0"/>
                <a:cs typeface="Arial" pitchFamily="34" charset="0"/>
              </a:rPr>
              <a:t>زيادة مرافق إجراء الاختبارات، كعتائد الاختبار، والقدرات المختبرية ذات الصلة، والاختبارات التشخيصية السريعة.</a:t>
            </a:r>
            <a:endParaRPr lang="en-US" sz="1600">
              <a:latin typeface="Arial" pitchFamily="34" charset="0"/>
              <a:ea typeface="Roboto" panose="02000000000000000000" pitchFamily="2" charset="0"/>
              <a:cs typeface="Arial" pitchFamily="34" charset="0"/>
            </a:endParaRPr>
          </a:p>
          <a:p>
            <a:pPr marL="342900" indent="-342900" algn="just" rtl="1">
              <a:buFont typeface="+mj-lt"/>
              <a:buAutoNum type="arabicPeriod"/>
            </a:pPr>
            <a:r>
              <a:rPr lang="ar-EG" sz="1600">
                <a:latin typeface="Arial" pitchFamily="34" charset="0"/>
                <a:ea typeface="Roboto" panose="02000000000000000000" pitchFamily="2" charset="0"/>
                <a:cs typeface="Arial" pitchFamily="34" charset="0"/>
              </a:rPr>
              <a:t>من المرجح أن يتجاوز الطلب على المعدات الأساسية المعروض منها؛ على سبيل المثال، معدات الحماية الشخصية، ووحدات الرعاية المركزة، وأجهزة التنفس، واسطوانات الأكسجين.</a:t>
            </a:r>
            <a:endParaRPr lang="en" sz="1600">
              <a:latin typeface="Arial" pitchFamily="34" charset="0"/>
              <a:ea typeface="Roboto" panose="02000000000000000000" pitchFamily="2" charset="0"/>
              <a:cs typeface="Arial" pitchFamily="34" charset="0"/>
            </a:endParaRPr>
          </a:p>
          <a:p>
            <a:pPr marL="342900" lvl="0" indent="-342900" algn="just" rtl="1">
              <a:spcBef>
                <a:spcPts val="0"/>
              </a:spcBef>
              <a:buFont typeface="+mj-lt"/>
              <a:buAutoNum type="arabicPeriod"/>
            </a:pPr>
            <a:r>
              <a:rPr lang="ar-EG" sz="1600">
                <a:latin typeface="Arial" pitchFamily="34" charset="0"/>
                <a:ea typeface="Roboto" panose="02000000000000000000" pitchFamily="2" charset="0"/>
                <a:cs typeface="Arial" pitchFamily="34" charset="0"/>
              </a:rPr>
              <a:t>قد تكون المستشفيات في المناطق الريفية والإقليمية أقل تضررا، وتتوفر بها القدرات، غير أنه قد يحدث إحجام عن نقل الأشخاص إلى تلك المناطق، في حال انتشار العدوى.</a:t>
            </a:r>
            <a:endParaRPr lang="en-GB" sz="1600">
              <a:latin typeface="Arial" pitchFamily="34" charset="0"/>
              <a:ea typeface="Roboto" panose="02000000000000000000" pitchFamily="2" charset="0"/>
              <a:cs typeface="Arial" pitchFamily="34" charset="0"/>
            </a:endParaRPr>
          </a:p>
          <a:p>
            <a:pPr marL="342900" indent="-342900" algn="just" rtl="1">
              <a:buFont typeface="+mj-lt"/>
              <a:buAutoNum type="arabicPeriod"/>
            </a:pPr>
            <a:r>
              <a:rPr lang="ar-EG" sz="1600">
                <a:latin typeface="Arial" pitchFamily="34" charset="0"/>
                <a:ea typeface="Roboto" panose="02000000000000000000" pitchFamily="2" charset="0"/>
                <a:cs typeface="Arial" pitchFamily="34" charset="0"/>
              </a:rPr>
              <a:t>زيادة الطلب على القوى العاملة الصحية المدرَّبة؛ وحدوث نقص في الأطباء وأطقم التمريض المدرَّبة، لتشغيل وحدات الرعاية المركزة وأجنحة المرضى.</a:t>
            </a:r>
            <a:endParaRPr lang="en-GB" sz="1600">
              <a:latin typeface="Arial" pitchFamily="34" charset="0"/>
              <a:ea typeface="Roboto" panose="02000000000000000000" pitchFamily="2" charset="0"/>
              <a:cs typeface="Arial" pitchFamily="34" charset="0"/>
            </a:endParaRPr>
          </a:p>
          <a:p>
            <a:pPr marL="342900" indent="-342900" algn="just" rtl="1">
              <a:buFont typeface="+mj-lt"/>
              <a:buAutoNum type="arabicPeriod"/>
            </a:pPr>
            <a:r>
              <a:rPr lang="ar-EG" sz="1600">
                <a:latin typeface="Arial" pitchFamily="34" charset="0"/>
                <a:ea typeface="Roboto" panose="02000000000000000000" pitchFamily="2" charset="0"/>
                <a:cs typeface="Arial" pitchFamily="34" charset="0"/>
              </a:rPr>
              <a:t>يمكن أن تتعرض خدمات رعاية المسنين إلى إعاقة شديدة، وترتفع معدلات الوفيات بمجرد أن تترسخ العدوى داخل إحدى مرافق هذه الخدمات. وقد تكون هناك مخاوف من عدم تلقي الأشخاص المسنين سوى النزر اليسير من خدمات الرعاية.</a:t>
            </a:r>
            <a:endParaRPr lang="en-GB" sz="1600">
              <a:latin typeface="Arial" pitchFamily="34" charset="0"/>
              <a:ea typeface="Roboto" panose="02000000000000000000" pitchFamily="2" charset="0"/>
              <a:cs typeface="Arial" pitchFamily="34" charset="0"/>
            </a:endParaRPr>
          </a:p>
          <a:p>
            <a:pPr marL="342900" lvl="0" indent="-342900" algn="just" rtl="1">
              <a:spcBef>
                <a:spcPts val="0"/>
              </a:spcBef>
              <a:buFont typeface="+mj-lt"/>
              <a:buAutoNum type="arabicPeriod"/>
            </a:pPr>
            <a:r>
              <a:rPr lang="ar-EG" sz="1600">
                <a:latin typeface="Arial" pitchFamily="34" charset="0"/>
                <a:ea typeface="Roboto" panose="02000000000000000000" pitchFamily="2" charset="0"/>
                <a:cs typeface="Arial" pitchFamily="34" charset="0"/>
              </a:rPr>
              <a:t>مع تطور الجائحة، كان هناك ارتفاع حاد في الطلب على وحدات الرعاية المركزة، وفي معدلات الوفيات، وقد يتجاوز الطلب قدرات ثلاجات حفظ الجثث.</a:t>
            </a:r>
            <a:endParaRPr lang="en-GB" sz="1600">
              <a:latin typeface="Arial" pitchFamily="34" charset="0"/>
              <a:ea typeface="Roboto" panose="02000000000000000000" pitchFamily="2" charset="0"/>
              <a:cs typeface="Arial" pitchFamily="34" charset="0"/>
            </a:endParaRPr>
          </a:p>
          <a:p>
            <a:pPr marL="342900" lvl="0" indent="-342900" algn="just" rtl="1">
              <a:spcBef>
                <a:spcPts val="0"/>
              </a:spcBef>
              <a:buFont typeface="+mj-lt"/>
              <a:buAutoNum type="arabicPeriod"/>
            </a:pPr>
            <a:r>
              <a:rPr lang="ar-EG" sz="1600">
                <a:latin typeface="Arial" pitchFamily="34" charset="0"/>
                <a:ea typeface="Roboto" panose="02000000000000000000" pitchFamily="2" charset="0"/>
                <a:cs typeface="Arial" pitchFamily="34" charset="0"/>
              </a:rPr>
              <a:t>يتم إقامة مرافق صحية مؤقتة، غير أن تلك تأتي في ظل تكاليف إضافية مفاجئة.</a:t>
            </a:r>
            <a:endParaRPr lang="en-GB" sz="1600">
              <a:latin typeface="Arial" pitchFamily="34" charset="0"/>
              <a:ea typeface="Roboto" panose="02000000000000000000" pitchFamily="2" charset="0"/>
              <a:cs typeface="Arial" pitchFamily="34" charset="0"/>
            </a:endParaRPr>
          </a:p>
          <a:p>
            <a:pPr marL="342900" indent="-342900" algn="just" rtl="1">
              <a:buFont typeface="+mj-lt"/>
              <a:buAutoNum type="arabicPeriod"/>
            </a:pPr>
            <a:r>
              <a:rPr lang="ar-EG" sz="1600">
                <a:latin typeface="Arial" pitchFamily="34" charset="0"/>
                <a:ea typeface="Roboto" panose="02000000000000000000" pitchFamily="2" charset="0"/>
                <a:cs typeface="Arial" pitchFamily="34" charset="0"/>
              </a:rPr>
              <a:t>ضمان وجود موارد مالية كافية.</a:t>
            </a:r>
            <a:endParaRPr lang="en-GB" sz="1600">
              <a:solidFill>
                <a:srgbClr val="FF0000"/>
              </a:solidFill>
              <a:latin typeface="Arial" pitchFamily="34" charset="0"/>
              <a:ea typeface="Roboto" panose="02000000000000000000" pitchFamily="2" charset="0"/>
              <a:cs typeface="Arial" pitchFamily="34" charset="0"/>
            </a:endParaRPr>
          </a:p>
          <a:p>
            <a:pPr lvl="0" algn="just" rtl="1">
              <a:lnSpc>
                <a:spcPct val="107000"/>
              </a:lnSpc>
              <a:spcAft>
                <a:spcPts val="800"/>
              </a:spcAft>
            </a:pPr>
            <a:endParaRPr lang="en-US" sz="1600">
              <a:latin typeface="Arial" pitchFamily="34" charset="0"/>
              <a:ea typeface="Roboto" panose="02000000000000000000" pitchFamily="2" charset="0"/>
              <a:cs typeface="Arial" pitchFamily="34" charset="0"/>
            </a:endParaRPr>
          </a:p>
          <a:p>
            <a:pPr lvl="0" algn="just" rtl="1">
              <a:lnSpc>
                <a:spcPct val="107000"/>
              </a:lnSpc>
              <a:spcAft>
                <a:spcPts val="800"/>
              </a:spcAft>
            </a:pPr>
            <a:r>
              <a:rPr lang="ar-EG" sz="1600">
                <a:latin typeface="Arial" pitchFamily="34" charset="0"/>
                <a:ea typeface="Roboto" panose="02000000000000000000" pitchFamily="2" charset="0"/>
                <a:cs typeface="Arial" pitchFamily="34" charset="0"/>
              </a:rPr>
              <a:t>ومن الضروري التأكد من أن المرضى المصابين بعدوى كوفيد – 19 ليسوا فقط هم من يحصلون بسرعة على الخدمات الصحية المأمونة والفعالة، بل الحفاظ أيضا، قدر الإمكان، على الخدمات والنظم الصحية والاجتماعية الأساسية. ويعد أمرا حيويا وحاسما أن يعمل موظفو الخدمات الصحية والاجتماعية في ظروف مأمونة تقلل إلى الحد الأدنى من أي مخاطر على صحتهم ورفاههم.</a:t>
            </a:r>
            <a:endParaRPr lang="en-GB" sz="1600">
              <a:latin typeface="Arial" pitchFamily="34" charset="0"/>
              <a:ea typeface="Roboto" panose="02000000000000000000" pitchFamily="2" charset="0"/>
              <a:cs typeface="Arial" pitchFamily="34" charset="0"/>
            </a:endParaRPr>
          </a:p>
          <a:p>
            <a:pPr marL="342900" lvl="0" indent="-342900" algn="r" rtl="1">
              <a:buFont typeface="+mj-lt"/>
              <a:buAutoNum type="arabicPeriod"/>
            </a:pPr>
            <a:endParaRPr lang="en-GB" sz="1600">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val="26554720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45">
            <a:extLst>
              <a:ext uri="{FF2B5EF4-FFF2-40B4-BE49-F238E27FC236}">
                <a16:creationId xmlns:a16="http://schemas.microsoft.com/office/drawing/2014/main" id="{E023BF79-02F5-DB48-B5C6-33111B9AE87C}"/>
              </a:ext>
            </a:extLst>
          </p:cNvPr>
          <p:cNvSpPr txBox="1">
            <a:spLocks noGrp="1"/>
          </p:cNvSpPr>
          <p:nvPr>
            <p:ph type="title"/>
          </p:nvPr>
        </p:nvSpPr>
        <p:spPr>
          <a:xfrm>
            <a:off x="0" y="1"/>
            <a:ext cx="12192000" cy="768626"/>
          </a:xfrm>
          <a:prstGeom prst="rect">
            <a:avLst/>
          </a:prstGeom>
          <a:solidFill>
            <a:schemeClr val="tx2"/>
          </a:solidFill>
        </p:spPr>
        <p:txBody>
          <a:bodyPr lIns="91425" tIns="91425" rIns="91425" bIns="91425" anchor="ctr" anchorCtr="0">
            <a:noAutofit/>
          </a:bodyPr>
          <a:lstStyle/>
          <a:p>
            <a:pPr lvl="0" algn="r" rtl="1"/>
            <a:r>
              <a:rPr lang="en-GB" sz="3600">
                <a:solidFill>
                  <a:schemeClr val="bg1"/>
                </a:solidFill>
                <a:latin typeface="Arial" pitchFamily="34" charset="0"/>
                <a:ea typeface="Roboto" panose="02000000000000000000" pitchFamily="2" charset="0"/>
                <a:cs typeface="Arial" pitchFamily="34" charset="0"/>
              </a:rPr>
              <a:t>	</a:t>
            </a:r>
            <a:r>
              <a:rPr lang="ar-EG" sz="3600">
                <a:solidFill>
                  <a:schemeClr val="bg1"/>
                </a:solidFill>
                <a:latin typeface="Arial" pitchFamily="34" charset="0"/>
                <a:ea typeface="Roboto" panose="02000000000000000000" pitchFamily="2" charset="0"/>
                <a:cs typeface="Arial" pitchFamily="34" charset="0"/>
              </a:rPr>
              <a:t>المهمة 2: الخدمات الصحية والبنية الأساسية الحيوية</a:t>
            </a:r>
            <a:endParaRPr lang="en" sz="3600">
              <a:solidFill>
                <a:schemeClr val="bg1"/>
              </a:solidFill>
              <a:latin typeface="Arial" pitchFamily="34" charset="0"/>
              <a:ea typeface="Roboto" panose="02000000000000000000" pitchFamily="2" charset="0"/>
              <a:cs typeface="Arial" pitchFamily="34" charset="0"/>
            </a:endParaRPr>
          </a:p>
        </p:txBody>
      </p:sp>
      <p:sp>
        <p:nvSpPr>
          <p:cNvPr id="7" name="Shape 146">
            <a:extLst>
              <a:ext uri="{FF2B5EF4-FFF2-40B4-BE49-F238E27FC236}">
                <a16:creationId xmlns:a16="http://schemas.microsoft.com/office/drawing/2014/main" id="{BA8581A2-8D02-014D-A1A4-D72D4D5A01DA}"/>
              </a:ext>
            </a:extLst>
          </p:cNvPr>
          <p:cNvSpPr txBox="1"/>
          <p:nvPr/>
        </p:nvSpPr>
        <p:spPr>
          <a:xfrm>
            <a:off x="847897" y="768627"/>
            <a:ext cx="10956175" cy="5881555"/>
          </a:xfrm>
          <a:prstGeom prst="rect">
            <a:avLst/>
          </a:prstGeom>
          <a:noFill/>
          <a:ln>
            <a:noFill/>
          </a:ln>
        </p:spPr>
        <p:txBody>
          <a:bodyPr lIns="91425" tIns="91425" rIns="91425" bIns="91425" anchor="t" anchorCtr="0">
            <a:noAutofit/>
          </a:bodyPr>
          <a:lstStyle/>
          <a:p>
            <a:pPr lvl="0" algn="r" rtl="1">
              <a:spcBef>
                <a:spcPts val="0"/>
              </a:spcBef>
              <a:buNone/>
            </a:pPr>
            <a:r>
              <a:rPr lang="ar-EG">
                <a:latin typeface="Arial" pitchFamily="34" charset="0"/>
                <a:ea typeface="Roboto" panose="02000000000000000000" pitchFamily="2" charset="0"/>
                <a:cs typeface="Arial" pitchFamily="34" charset="0"/>
              </a:rPr>
              <a:t>صف قدرات الخدمات الصحية لديكم والتحديات التي تواجهونها.</a:t>
            </a:r>
            <a:endParaRPr lang="en-GB">
              <a:latin typeface="Arial" pitchFamily="34" charset="0"/>
              <a:ea typeface="Roboto" panose="02000000000000000000" pitchFamily="2" charset="0"/>
              <a:cs typeface="Arial" pitchFamily="34" charset="0"/>
            </a:endParaRPr>
          </a:p>
          <a:p>
            <a:pPr lvl="0" algn="r" rtl="1">
              <a:spcBef>
                <a:spcPts val="0"/>
              </a:spcBef>
              <a:buNone/>
            </a:pPr>
            <a:endParaRPr lang="en-GB">
              <a:latin typeface="Arial" pitchFamily="34" charset="0"/>
              <a:ea typeface="Roboto" panose="02000000000000000000" pitchFamily="2" charset="0"/>
              <a:cs typeface="Arial" pitchFamily="34" charset="0"/>
            </a:endParaRPr>
          </a:p>
          <a:p>
            <a:pPr marL="342900" lvl="0" indent="-342900" algn="r" rtl="1">
              <a:spcBef>
                <a:spcPts val="0"/>
              </a:spcBef>
              <a:buFont typeface="+mj-lt"/>
              <a:buAutoNum type="arabicPeriod"/>
            </a:pPr>
            <a:r>
              <a:rPr lang="ar-EG">
                <a:latin typeface="Arial" pitchFamily="34" charset="0"/>
                <a:ea typeface="Roboto" panose="02000000000000000000" pitchFamily="2" charset="0"/>
                <a:cs typeface="Arial" pitchFamily="34" charset="0"/>
              </a:rPr>
              <a:t>كيف تقومون بالتعامل مع الموقف الراهن؟</a:t>
            </a:r>
            <a:endParaRPr lang="en-GB">
              <a:latin typeface="Arial" pitchFamily="34" charset="0"/>
              <a:ea typeface="Roboto" panose="02000000000000000000" pitchFamily="2" charset="0"/>
              <a:cs typeface="Arial" pitchFamily="34" charset="0"/>
            </a:endParaRPr>
          </a:p>
          <a:p>
            <a:pPr marL="342900" lvl="0" indent="-342900" algn="r" rtl="1">
              <a:spcBef>
                <a:spcPts val="0"/>
              </a:spcBef>
              <a:buFont typeface="+mj-lt"/>
              <a:buAutoNum type="arabicPeriod"/>
            </a:pPr>
            <a:r>
              <a:rPr lang="ar-EG">
                <a:latin typeface="Arial" pitchFamily="34" charset="0"/>
                <a:ea typeface="Roboto" panose="02000000000000000000" pitchFamily="2" charset="0"/>
                <a:cs typeface="Arial" pitchFamily="34" charset="0"/>
              </a:rPr>
              <a:t>هل لديكم مرافق متاحة لتلبية الاحتياجات المفاجئة؟ هل تقومون بنقل المرضى إلى مرافق أخرى، وهل لديكم مرافق مؤقتة؟</a:t>
            </a:r>
            <a:endParaRPr lang="en-GB">
              <a:latin typeface="Arial" pitchFamily="34" charset="0"/>
              <a:ea typeface="Roboto" panose="02000000000000000000" pitchFamily="2" charset="0"/>
              <a:cs typeface="Arial" pitchFamily="34" charset="0"/>
            </a:endParaRPr>
          </a:p>
          <a:p>
            <a:pPr marL="342900" lvl="0" indent="-342900" algn="r" rtl="1">
              <a:spcBef>
                <a:spcPts val="0"/>
              </a:spcBef>
              <a:buFont typeface="+mj-lt"/>
              <a:buAutoNum type="arabicPeriod"/>
            </a:pPr>
            <a:r>
              <a:rPr lang="ar-EG">
                <a:latin typeface="Arial" pitchFamily="34" charset="0"/>
                <a:ea typeface="Roboto" panose="02000000000000000000" pitchFamily="2" charset="0"/>
                <a:cs typeface="Arial" pitchFamily="34" charset="0"/>
              </a:rPr>
              <a:t>كيف تتعاملون مع العبء المعتاد من الحالات (الحوادث والطوارئ والولادات وغير ذلك من الأمراض)؟</a:t>
            </a:r>
            <a:endParaRPr lang="en-GB">
              <a:latin typeface="Arial" pitchFamily="34" charset="0"/>
              <a:ea typeface="Roboto" panose="02000000000000000000" pitchFamily="2" charset="0"/>
              <a:cs typeface="Arial" pitchFamily="34" charset="0"/>
            </a:endParaRPr>
          </a:p>
          <a:p>
            <a:pPr marL="342900" lvl="0" indent="-342900" algn="r" rtl="1">
              <a:spcBef>
                <a:spcPts val="0"/>
              </a:spcBef>
              <a:buFont typeface="+mj-lt"/>
              <a:buAutoNum type="arabicPeriod"/>
            </a:pPr>
            <a:r>
              <a:rPr lang="ar-EG">
                <a:latin typeface="Arial" pitchFamily="34" charset="0"/>
                <a:ea typeface="Roboto" panose="02000000000000000000" pitchFamily="2" charset="0"/>
                <a:cs typeface="Arial" pitchFamily="34" charset="0"/>
              </a:rPr>
              <a:t>كيف تتعاملون مع العبء المتعلق بالموظفين؛ أجهزة التهوية تتطلب موظفين مدرَّبين تدريبا خاصا لتشغيلها، هل هناك عدد كاف من الموظفين؟</a:t>
            </a:r>
            <a:endParaRPr lang="en-GB">
              <a:latin typeface="Arial" pitchFamily="34" charset="0"/>
              <a:ea typeface="Roboto" panose="02000000000000000000" pitchFamily="2" charset="0"/>
              <a:cs typeface="Arial" pitchFamily="34" charset="0"/>
            </a:endParaRPr>
          </a:p>
          <a:p>
            <a:pPr marL="342900" lvl="0" indent="-342900" algn="r" rtl="1">
              <a:spcBef>
                <a:spcPts val="0"/>
              </a:spcBef>
              <a:buFont typeface="+mj-lt"/>
              <a:buAutoNum type="arabicPeriod"/>
            </a:pPr>
            <a:r>
              <a:rPr lang="ar-EG">
                <a:latin typeface="Arial" pitchFamily="34" charset="0"/>
                <a:ea typeface="Roboto" panose="02000000000000000000" pitchFamily="2" charset="0"/>
                <a:cs typeface="Arial" pitchFamily="34" charset="0"/>
              </a:rPr>
              <a:t>هل تتولى الإدارة العليا الدور القيادي، وهل هناك نظم كفيلة بدعم هذه الإدارة وتغطية غيابات الموظفين؟</a:t>
            </a:r>
            <a:endParaRPr lang="en-GB">
              <a:latin typeface="Arial" pitchFamily="34" charset="0"/>
              <a:ea typeface="Roboto" panose="02000000000000000000" pitchFamily="2" charset="0"/>
              <a:cs typeface="Arial" pitchFamily="34" charset="0"/>
            </a:endParaRPr>
          </a:p>
          <a:p>
            <a:pPr marL="342900" lvl="0" indent="-342900" algn="r" rtl="1">
              <a:spcBef>
                <a:spcPts val="0"/>
              </a:spcBef>
              <a:buFont typeface="+mj-lt"/>
              <a:buAutoNum type="arabicPeriod"/>
            </a:pPr>
            <a:r>
              <a:rPr lang="ar-EG">
                <a:latin typeface="Arial" pitchFamily="34" charset="0"/>
                <a:ea typeface="Roboto" panose="02000000000000000000" pitchFamily="2" charset="0"/>
                <a:cs typeface="Arial" pitchFamily="34" charset="0"/>
              </a:rPr>
              <a:t>كيف تدبِّرون الرعاية للأشخاص سريعي التأثر؟</a:t>
            </a:r>
            <a:endParaRPr lang="en-GB">
              <a:latin typeface="Arial" pitchFamily="34" charset="0"/>
              <a:ea typeface="Roboto" panose="02000000000000000000" pitchFamily="2" charset="0"/>
              <a:cs typeface="Arial" pitchFamily="34" charset="0"/>
            </a:endParaRPr>
          </a:p>
          <a:p>
            <a:pPr marL="342900" lvl="0" indent="-342900" algn="r" rtl="1">
              <a:spcBef>
                <a:spcPts val="0"/>
              </a:spcBef>
              <a:buFont typeface="+mj-lt"/>
              <a:buAutoNum type="arabicPeriod"/>
            </a:pPr>
            <a:r>
              <a:rPr lang="ar-EG">
                <a:latin typeface="Arial" pitchFamily="34" charset="0"/>
                <a:ea typeface="Roboto" panose="02000000000000000000" pitchFamily="2" charset="0"/>
                <a:cs typeface="Arial" pitchFamily="34" charset="0"/>
              </a:rPr>
              <a:t>كيف تدبرون القدرات الخاصة بحفظ الجثث؟ وما هي خططكم للتعامل مع زيادة الوفيات؟</a:t>
            </a:r>
            <a:endParaRPr lang="en-GB">
              <a:latin typeface="Arial" pitchFamily="34" charset="0"/>
              <a:ea typeface="Roboto" panose="02000000000000000000" pitchFamily="2" charset="0"/>
              <a:cs typeface="Arial" pitchFamily="34" charset="0"/>
            </a:endParaRPr>
          </a:p>
          <a:p>
            <a:pPr marL="342900" lvl="0" indent="-342900" algn="r" rtl="1">
              <a:spcBef>
                <a:spcPts val="0"/>
              </a:spcBef>
              <a:buFont typeface="+mj-lt"/>
              <a:buAutoNum type="arabicPeriod"/>
            </a:pPr>
            <a:r>
              <a:rPr lang="ar-EG">
                <a:latin typeface="Arial" pitchFamily="34" charset="0"/>
                <a:ea typeface="Roboto" panose="02000000000000000000" pitchFamily="2" charset="0"/>
                <a:cs typeface="Arial" pitchFamily="34" charset="0"/>
              </a:rPr>
              <a:t>هل لديكم عدد كاف من الأسرِّة في وحدات الرعاية المركزة، ومن أجهزة التنفس، اللازمة لرعاية مرضى الحالات الوخيمة والحرجة؟</a:t>
            </a:r>
            <a:endParaRPr lang="en-GB">
              <a:latin typeface="Arial" pitchFamily="34" charset="0"/>
              <a:ea typeface="Roboto" panose="02000000000000000000" pitchFamily="2" charset="0"/>
              <a:cs typeface="Arial" pitchFamily="34" charset="0"/>
            </a:endParaRPr>
          </a:p>
          <a:p>
            <a:pPr lvl="0" algn="r" rtl="1">
              <a:spcBef>
                <a:spcPts val="0"/>
              </a:spcBef>
            </a:pPr>
            <a:endParaRPr lang="en-GB">
              <a:latin typeface="Arial" pitchFamily="34" charset="0"/>
              <a:ea typeface="Roboto" panose="02000000000000000000" pitchFamily="2" charset="0"/>
              <a:cs typeface="Arial" pitchFamily="34" charset="0"/>
            </a:endParaRPr>
          </a:p>
          <a:p>
            <a:pPr lvl="0" algn="r" rtl="1">
              <a:spcBef>
                <a:spcPts val="0"/>
              </a:spcBef>
            </a:pPr>
            <a:r>
              <a:rPr lang="ar-EG">
                <a:latin typeface="Arial" pitchFamily="34" charset="0"/>
                <a:ea typeface="Roboto" panose="02000000000000000000" pitchFamily="2" charset="0"/>
                <a:cs typeface="Arial" pitchFamily="34" charset="0"/>
              </a:rPr>
              <a:t>البنية الأساسية الحيوية</a:t>
            </a:r>
            <a:endParaRPr lang="en-GB">
              <a:latin typeface="Arial" pitchFamily="34" charset="0"/>
              <a:ea typeface="Roboto" panose="02000000000000000000" pitchFamily="2" charset="0"/>
              <a:cs typeface="Arial" pitchFamily="34" charset="0"/>
            </a:endParaRPr>
          </a:p>
          <a:p>
            <a:pPr marL="342900" lvl="0" indent="-342900" algn="r" rtl="1">
              <a:buFont typeface="+mj-lt"/>
              <a:buAutoNum type="arabicPeriod"/>
            </a:pPr>
            <a:r>
              <a:rPr lang="ar-EG">
                <a:latin typeface="Arial" pitchFamily="34" charset="0"/>
                <a:ea typeface="Roboto" panose="02000000000000000000" pitchFamily="2" charset="0"/>
                <a:cs typeface="Arial" pitchFamily="34" charset="0"/>
              </a:rPr>
              <a:t>ما هي البنية الأساسية الحيوية اللازمة للحفاظ على إجراءات التشغيل الأوسع نطاقا لديكم؟ وهل لديكم خطة شاملة لاستمرار الأعمال، في ظل تقييم موثوق للمخاطر؟</a:t>
            </a:r>
            <a:endParaRPr lang="en-GB">
              <a:latin typeface="Arial" pitchFamily="34" charset="0"/>
              <a:ea typeface="Roboto" panose="02000000000000000000" pitchFamily="2" charset="0"/>
              <a:cs typeface="Arial" pitchFamily="34" charset="0"/>
            </a:endParaRPr>
          </a:p>
          <a:p>
            <a:pPr marL="342900" lvl="0" indent="-342900" algn="r" rtl="1">
              <a:buFont typeface="+mj-lt"/>
              <a:buAutoNum type="arabicPeriod"/>
            </a:pPr>
            <a:r>
              <a:rPr lang="ar-EG">
                <a:latin typeface="Arial" pitchFamily="34" charset="0"/>
                <a:ea typeface="Roboto" panose="02000000000000000000" pitchFamily="2" charset="0"/>
                <a:cs typeface="Arial" pitchFamily="34" charset="0"/>
              </a:rPr>
              <a:t>كيف تحصلون على البنود الخاصة برعاية الحالات الحرجة وهل هناك إمدادات كافية من مستلزماتها؟</a:t>
            </a:r>
            <a:endParaRPr lang="en-GB">
              <a:latin typeface="Arial" pitchFamily="34" charset="0"/>
              <a:ea typeface="Roboto" panose="02000000000000000000" pitchFamily="2" charset="0"/>
              <a:cs typeface="Arial" pitchFamily="34" charset="0"/>
            </a:endParaRPr>
          </a:p>
          <a:p>
            <a:pPr marL="342900" indent="-342900" algn="r" rtl="1">
              <a:buFont typeface="+mj-lt"/>
              <a:buAutoNum type="arabicPeriod"/>
            </a:pPr>
            <a:r>
              <a:rPr lang="ar-EG">
                <a:latin typeface="Arial" pitchFamily="34" charset="0"/>
                <a:ea typeface="Roboto" panose="02000000000000000000" pitchFamily="2" charset="0"/>
                <a:cs typeface="Arial" pitchFamily="34" charset="0"/>
              </a:rPr>
              <a:t>هل يتضمن نظام الشراء لديكم معدات معيارية، أوهل تحصلون على أنواع مختلفة من المعدات (مثل: معدات الحماية الشخصية ومعدات التهوية)، من موردين مختلفين؟</a:t>
            </a:r>
            <a:endParaRPr lang="en-GB">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val="2534649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70">
            <a:extLst>
              <a:ext uri="{FF2B5EF4-FFF2-40B4-BE49-F238E27FC236}">
                <a16:creationId xmlns:a16="http://schemas.microsoft.com/office/drawing/2014/main" id="{EF194FA6-A656-CA4E-8EA3-907D69A9B7AF}"/>
              </a:ext>
            </a:extLst>
          </p:cNvPr>
          <p:cNvSpPr txBox="1">
            <a:spLocks/>
          </p:cNvSpPr>
          <p:nvPr/>
        </p:nvSpPr>
        <p:spPr>
          <a:xfrm>
            <a:off x="0" y="0"/>
            <a:ext cx="12192000" cy="771700"/>
          </a:xfrm>
          <a:prstGeom prst="rect">
            <a:avLst/>
          </a:prstGeom>
          <a:solidFill>
            <a:srgbClr val="2B92CB"/>
          </a:solidFill>
        </p:spPr>
        <p:txBody>
          <a:bodyPr vert="horz" lIns="91425" tIns="91425" rIns="91425" bIns="91425"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spcBef>
                <a:spcPts val="0"/>
              </a:spcBef>
            </a:pPr>
            <a:r>
              <a:rPr lang="en">
                <a:latin typeface="Roboto" panose="02000000000000000000" pitchFamily="2" charset="0"/>
                <a:ea typeface="Roboto" panose="02000000000000000000" pitchFamily="2" charset="0"/>
                <a:cs typeface="+mn-cs"/>
              </a:rPr>
              <a:t>	</a:t>
            </a:r>
            <a:r>
              <a:rPr lang="ar-EG" sz="3600">
                <a:solidFill>
                  <a:schemeClr val="bg1"/>
                </a:solidFill>
                <a:latin typeface="Roboto" panose="02000000000000000000" pitchFamily="2" charset="0"/>
                <a:ea typeface="Roboto" panose="02000000000000000000" pitchFamily="2" charset="0"/>
                <a:cs typeface="+mn-cs"/>
              </a:rPr>
              <a:t>جدول الأعمال</a:t>
            </a:r>
            <a:endParaRPr lang="en" sz="3600">
              <a:solidFill>
                <a:schemeClr val="bg1"/>
              </a:solidFill>
              <a:latin typeface="Roboto" panose="02000000000000000000" pitchFamily="2" charset="0"/>
              <a:ea typeface="Roboto" panose="02000000000000000000" pitchFamily="2" charset="0"/>
              <a:cs typeface="+mn-cs"/>
            </a:endParaRPr>
          </a:p>
        </p:txBody>
      </p:sp>
      <p:sp>
        <p:nvSpPr>
          <p:cNvPr id="5" name="Shape 71">
            <a:extLst>
              <a:ext uri="{FF2B5EF4-FFF2-40B4-BE49-F238E27FC236}">
                <a16:creationId xmlns:a16="http://schemas.microsoft.com/office/drawing/2014/main" id="{F304458E-9057-4645-87ED-50C580C1D670}"/>
              </a:ext>
            </a:extLst>
          </p:cNvPr>
          <p:cNvSpPr txBox="1">
            <a:spLocks/>
          </p:cNvSpPr>
          <p:nvPr/>
        </p:nvSpPr>
        <p:spPr>
          <a:xfrm>
            <a:off x="6223502" y="1372754"/>
            <a:ext cx="5581636" cy="4831562"/>
          </a:xfrm>
          <a:prstGeom prst="rect">
            <a:avLst/>
          </a:prstGeom>
          <a:noFill/>
          <a:ln>
            <a:noFill/>
          </a:ln>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rtl="1">
              <a:spcBef>
                <a:spcPts val="0"/>
              </a:spcBef>
              <a:buFont typeface="Arial" panose="020B0604020202020204" pitchFamily="34" charset="0"/>
              <a:buNone/>
            </a:pPr>
            <a:r>
              <a:rPr lang="en-GB" sz="1800" i="1">
                <a:solidFill>
                  <a:srgbClr val="FF0000"/>
                </a:solidFill>
                <a:latin typeface="Arial" pitchFamily="34" charset="0"/>
                <a:ea typeface="Roboto" panose="02000000000000000000" pitchFamily="2" charset="0"/>
                <a:cs typeface="Arial" pitchFamily="34" charset="0"/>
                <a:sym typeface="Calibri"/>
              </a:rPr>
              <a:t>***</a:t>
            </a:r>
            <a:r>
              <a:rPr lang="ar-EG" sz="1800" i="1">
                <a:solidFill>
                  <a:srgbClr val="FF0000"/>
                </a:solidFill>
                <a:latin typeface="Arial" pitchFamily="34" charset="0"/>
                <a:ea typeface="Roboto" panose="02000000000000000000" pitchFamily="2" charset="0"/>
                <a:cs typeface="Arial" pitchFamily="34" charset="0"/>
                <a:sym typeface="Calibri"/>
              </a:rPr>
              <a:t> نموذج لجدول الأعمال، يتم التعديل وفقا لذلك  </a:t>
            </a:r>
            <a:r>
              <a:rPr lang="en-GB" sz="1800" i="1">
                <a:solidFill>
                  <a:srgbClr val="FF0000"/>
                </a:solidFill>
                <a:latin typeface="Arial" pitchFamily="34" charset="0"/>
                <a:ea typeface="Roboto" panose="02000000000000000000" pitchFamily="2" charset="0"/>
                <a:cs typeface="Arial" pitchFamily="34" charset="0"/>
                <a:sym typeface="Calibri"/>
              </a:rPr>
              <a:t>***</a:t>
            </a:r>
          </a:p>
          <a:p>
            <a:pPr algn="r" rtl="1">
              <a:spcBef>
                <a:spcPts val="0"/>
              </a:spcBef>
              <a:buFont typeface="Arial" panose="020B0604020202020204" pitchFamily="34" charset="0"/>
              <a:buNone/>
            </a:pPr>
            <a:endParaRPr lang="en-GB" sz="1600" i="1">
              <a:solidFill>
                <a:srgbClr val="000000"/>
              </a:solidFill>
              <a:latin typeface="Arial" pitchFamily="34" charset="0"/>
              <a:ea typeface="Roboto" panose="02000000000000000000" pitchFamily="2" charset="0"/>
              <a:cs typeface="Arial" pitchFamily="34" charset="0"/>
              <a:sym typeface="Calibri"/>
            </a:endParaRPr>
          </a:p>
          <a:p>
            <a:pPr marL="457200" indent="-304800" algn="r" rtl="1">
              <a:spcBef>
                <a:spcPts val="0"/>
              </a:spcBef>
              <a:spcAft>
                <a:spcPts val="1000"/>
              </a:spcAft>
              <a:buClr>
                <a:srgbClr val="000000"/>
              </a:buClr>
              <a:buSzPct val="100000"/>
              <a:buFont typeface="Calibri"/>
              <a:buChar char="•"/>
            </a:pPr>
            <a:r>
              <a:rPr lang="ar-EG" sz="1600" i="1">
                <a:solidFill>
                  <a:srgbClr val="000000"/>
                </a:solidFill>
                <a:latin typeface="Arial" pitchFamily="34" charset="0"/>
                <a:ea typeface="Roboto" panose="02000000000000000000" pitchFamily="2" charset="0"/>
                <a:cs typeface="Arial" pitchFamily="34" charset="0"/>
                <a:sym typeface="Calibri"/>
              </a:rPr>
              <a:t>09:00   ترحيب (ممثل المدينة أو الميسِّر)</a:t>
            </a:r>
            <a:endParaRPr lang="en-GB" sz="1600" i="1">
              <a:solidFill>
                <a:srgbClr val="000000"/>
              </a:solidFill>
              <a:latin typeface="Arial" pitchFamily="34" charset="0"/>
              <a:ea typeface="Roboto" panose="02000000000000000000" pitchFamily="2" charset="0"/>
              <a:cs typeface="Arial" pitchFamily="34" charset="0"/>
              <a:sym typeface="Calibri"/>
            </a:endParaRPr>
          </a:p>
          <a:p>
            <a:pPr marL="457200" indent="-304800" algn="r" rtl="1">
              <a:spcBef>
                <a:spcPts val="1200"/>
              </a:spcBef>
              <a:spcAft>
                <a:spcPts val="1000"/>
              </a:spcAft>
              <a:buClr>
                <a:srgbClr val="000000"/>
              </a:buClr>
              <a:buSzPct val="100000"/>
              <a:buFont typeface="Calibri"/>
              <a:buChar char="•"/>
            </a:pPr>
            <a:r>
              <a:rPr lang="ar-EG" sz="1600" i="1">
                <a:solidFill>
                  <a:srgbClr val="000000"/>
                </a:solidFill>
                <a:latin typeface="Arial" pitchFamily="34" charset="0"/>
                <a:ea typeface="Roboto" panose="02000000000000000000" pitchFamily="2" charset="0"/>
                <a:cs typeface="Arial" pitchFamily="34" charset="0"/>
                <a:sym typeface="Calibri"/>
              </a:rPr>
              <a:t>09:10   مقدمة عن اليوم (الميسِّر)</a:t>
            </a:r>
            <a:endParaRPr lang="en-GB" sz="1600" i="1">
              <a:solidFill>
                <a:srgbClr val="000000"/>
              </a:solidFill>
              <a:latin typeface="Arial" pitchFamily="34" charset="0"/>
              <a:ea typeface="Roboto" panose="02000000000000000000" pitchFamily="2" charset="0"/>
              <a:cs typeface="Arial" pitchFamily="34" charset="0"/>
              <a:sym typeface="Calibri"/>
            </a:endParaRPr>
          </a:p>
          <a:p>
            <a:pPr marL="457200" indent="-304800" algn="r" rtl="1">
              <a:spcBef>
                <a:spcPts val="1200"/>
              </a:spcBef>
              <a:spcAft>
                <a:spcPts val="1000"/>
              </a:spcAft>
              <a:buClr>
                <a:srgbClr val="000000"/>
              </a:buClr>
              <a:buSzPct val="100000"/>
              <a:buFont typeface="Calibri"/>
              <a:buChar char="•"/>
            </a:pPr>
            <a:r>
              <a:rPr lang="ar-EG" sz="1600" i="1">
                <a:solidFill>
                  <a:srgbClr val="000000"/>
                </a:solidFill>
                <a:latin typeface="Arial" pitchFamily="34" charset="0"/>
                <a:ea typeface="Roboto" panose="02000000000000000000" pitchFamily="2" charset="0"/>
                <a:cs typeface="Arial" pitchFamily="34" charset="0"/>
                <a:sym typeface="Calibri"/>
              </a:rPr>
              <a:t>09:25   نظرة عامة على خطط المدينة لإدارة الطوارئ وإجراءات التشغيل المعيارية ذات الصلة</a:t>
            </a:r>
            <a:endParaRPr lang="en-GB" sz="1600" i="1">
              <a:solidFill>
                <a:srgbClr val="000000"/>
              </a:solidFill>
              <a:latin typeface="Arial" pitchFamily="34" charset="0"/>
              <a:ea typeface="Roboto" panose="02000000000000000000" pitchFamily="2" charset="0"/>
              <a:cs typeface="Arial" pitchFamily="34" charset="0"/>
              <a:sym typeface="Calibri"/>
            </a:endParaRPr>
          </a:p>
          <a:p>
            <a:pPr marL="457200" indent="-304800" algn="r" rtl="1">
              <a:spcBef>
                <a:spcPts val="1200"/>
              </a:spcBef>
              <a:spcAft>
                <a:spcPts val="1000"/>
              </a:spcAft>
              <a:buClr>
                <a:srgbClr val="000000"/>
              </a:buClr>
              <a:buSzPct val="100000"/>
              <a:buFont typeface="Calibri"/>
              <a:buChar char="•"/>
            </a:pPr>
            <a:r>
              <a:rPr lang="ar-EG" sz="1600" i="1">
                <a:solidFill>
                  <a:srgbClr val="000000"/>
                </a:solidFill>
                <a:latin typeface="Arial" pitchFamily="34" charset="0"/>
                <a:ea typeface="Roboto" panose="02000000000000000000" pitchFamily="2" charset="0"/>
                <a:cs typeface="Arial" pitchFamily="34" charset="0"/>
                <a:sym typeface="Calibri"/>
              </a:rPr>
              <a:t>09:35    نظرة عامة على التمرين المكتبي للمحاكاة (الميسِّر التابع للمنظمة)</a:t>
            </a:r>
            <a:endParaRPr lang="en-GB" sz="1600" i="1">
              <a:solidFill>
                <a:srgbClr val="000000"/>
              </a:solidFill>
              <a:latin typeface="Arial" pitchFamily="34" charset="0"/>
              <a:ea typeface="Roboto" panose="02000000000000000000" pitchFamily="2" charset="0"/>
              <a:cs typeface="Arial" pitchFamily="34" charset="0"/>
              <a:sym typeface="Calibri"/>
            </a:endParaRPr>
          </a:p>
          <a:p>
            <a:pPr marL="457200" indent="-304800" algn="r" rtl="1">
              <a:spcBef>
                <a:spcPts val="1200"/>
              </a:spcBef>
              <a:spcAft>
                <a:spcPts val="1000"/>
              </a:spcAft>
              <a:buClr>
                <a:srgbClr val="000000"/>
              </a:buClr>
              <a:buSzPct val="100000"/>
              <a:buFont typeface="Calibri"/>
              <a:buChar char="•"/>
            </a:pPr>
            <a:r>
              <a:rPr lang="ar-EG" sz="1600" i="1">
                <a:solidFill>
                  <a:srgbClr val="000000"/>
                </a:solidFill>
                <a:latin typeface="Arial" pitchFamily="34" charset="0"/>
                <a:ea typeface="Roboto" panose="02000000000000000000" pitchFamily="2" charset="0"/>
                <a:cs typeface="Arial" pitchFamily="34" charset="0"/>
                <a:sym typeface="Calibri"/>
              </a:rPr>
              <a:t>09:40    الجلسة 1 للتمرين المكتبي</a:t>
            </a:r>
            <a:endParaRPr lang="en-GB" sz="1600" i="1">
              <a:solidFill>
                <a:srgbClr val="000000"/>
              </a:solidFill>
              <a:latin typeface="Arial" pitchFamily="34" charset="0"/>
              <a:ea typeface="Roboto" panose="02000000000000000000" pitchFamily="2" charset="0"/>
              <a:cs typeface="Arial" pitchFamily="34" charset="0"/>
              <a:sym typeface="Calibri"/>
            </a:endParaRPr>
          </a:p>
          <a:p>
            <a:pPr marL="457200" indent="-304800" algn="r" rtl="1">
              <a:spcBef>
                <a:spcPts val="1200"/>
              </a:spcBef>
              <a:spcAft>
                <a:spcPts val="1000"/>
              </a:spcAft>
              <a:buClr>
                <a:srgbClr val="000000"/>
              </a:buClr>
              <a:buSzPct val="100000"/>
              <a:buFont typeface="Calibri"/>
              <a:buChar char="•"/>
            </a:pPr>
            <a:r>
              <a:rPr lang="ar-EG" sz="1600" i="1">
                <a:solidFill>
                  <a:srgbClr val="000000"/>
                </a:solidFill>
                <a:latin typeface="Arial" pitchFamily="34" charset="0"/>
                <a:ea typeface="Roboto" panose="02000000000000000000" pitchFamily="2" charset="0"/>
                <a:cs typeface="Arial" pitchFamily="34" charset="0"/>
                <a:sym typeface="Calibri"/>
              </a:rPr>
              <a:t>10:10   استراحة لتناول القهوة (10 دقائق)</a:t>
            </a:r>
            <a:endParaRPr lang="en-GB" sz="1600" i="1">
              <a:solidFill>
                <a:srgbClr val="000000"/>
              </a:solidFill>
              <a:latin typeface="Arial" pitchFamily="34" charset="0"/>
              <a:ea typeface="Roboto" panose="02000000000000000000" pitchFamily="2" charset="0"/>
              <a:cs typeface="Arial" pitchFamily="34" charset="0"/>
              <a:sym typeface="Calibri"/>
            </a:endParaRPr>
          </a:p>
          <a:p>
            <a:pPr marL="457200" indent="-304800" algn="r" rtl="1">
              <a:spcBef>
                <a:spcPts val="1200"/>
              </a:spcBef>
              <a:spcAft>
                <a:spcPts val="1000"/>
              </a:spcAft>
              <a:buClr>
                <a:srgbClr val="000000"/>
              </a:buClr>
              <a:buSzPct val="100000"/>
              <a:buFont typeface="Calibri"/>
              <a:buChar char="•"/>
            </a:pPr>
            <a:r>
              <a:rPr lang="ar-EG" sz="1600" i="1">
                <a:solidFill>
                  <a:srgbClr val="000000"/>
                </a:solidFill>
                <a:latin typeface="Arial" pitchFamily="34" charset="0"/>
                <a:ea typeface="Roboto" panose="02000000000000000000" pitchFamily="2" charset="0"/>
                <a:cs typeface="Arial" pitchFamily="34" charset="0"/>
                <a:sym typeface="Calibri"/>
              </a:rPr>
              <a:t>10:20   الجلسة 2 للتمرين المكتبي</a:t>
            </a:r>
            <a:endParaRPr lang="en-GB" sz="1600" b="1">
              <a:solidFill>
                <a:srgbClr val="000000"/>
              </a:solidFill>
              <a:latin typeface="Arial" pitchFamily="34" charset="0"/>
              <a:ea typeface="Roboto" panose="02000000000000000000" pitchFamily="2" charset="0"/>
              <a:cs typeface="Arial" pitchFamily="34" charset="0"/>
              <a:sym typeface="Calibri"/>
            </a:endParaRPr>
          </a:p>
          <a:p>
            <a:pPr algn="r" rtl="1">
              <a:spcBef>
                <a:spcPts val="0"/>
              </a:spcBef>
              <a:buFont typeface="Arial" panose="020B0604020202020204" pitchFamily="34" charset="0"/>
              <a:buNone/>
            </a:pPr>
            <a:endParaRPr lang="en-GB" sz="1600">
              <a:latin typeface="Arial" pitchFamily="34" charset="0"/>
              <a:ea typeface="Roboto" panose="02000000000000000000" pitchFamily="2" charset="0"/>
              <a:cs typeface="Arial" pitchFamily="34" charset="0"/>
              <a:sym typeface="Calibri"/>
            </a:endParaRPr>
          </a:p>
        </p:txBody>
      </p:sp>
      <p:sp>
        <p:nvSpPr>
          <p:cNvPr id="6" name="Shape 72">
            <a:extLst>
              <a:ext uri="{FF2B5EF4-FFF2-40B4-BE49-F238E27FC236}">
                <a16:creationId xmlns:a16="http://schemas.microsoft.com/office/drawing/2014/main" id="{92BEA0E1-855E-084E-BBCE-D4725B7EDC77}"/>
              </a:ext>
            </a:extLst>
          </p:cNvPr>
          <p:cNvSpPr txBox="1">
            <a:spLocks/>
          </p:cNvSpPr>
          <p:nvPr/>
        </p:nvSpPr>
        <p:spPr>
          <a:xfrm>
            <a:off x="246184" y="1783975"/>
            <a:ext cx="5581636" cy="4585441"/>
          </a:xfrm>
          <a:prstGeom prst="rect">
            <a:avLst/>
          </a:prstGeom>
          <a:noFill/>
          <a:ln>
            <a:noFill/>
          </a:ln>
        </p:spPr>
        <p:txBody>
          <a:bodyPr lIns="91425" tIns="91425" rIns="91425" bIns="91425"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304800" algn="r" rtl="1">
              <a:spcBef>
                <a:spcPts val="1200"/>
              </a:spcBef>
              <a:spcAft>
                <a:spcPts val="1000"/>
              </a:spcAft>
              <a:buClr>
                <a:srgbClr val="000000"/>
              </a:buClr>
              <a:buSzPct val="100000"/>
              <a:buFont typeface="Calibri"/>
              <a:buChar char="•"/>
            </a:pPr>
            <a:r>
              <a:rPr lang="en-GB" sz="1600" i="1">
                <a:solidFill>
                  <a:srgbClr val="000000"/>
                </a:solidFill>
                <a:latin typeface="Arial" pitchFamily="34" charset="0"/>
                <a:cs typeface="Arial" pitchFamily="34" charset="0"/>
                <a:sym typeface="Calibri"/>
              </a:rPr>
              <a:t>11:00</a:t>
            </a:r>
            <a:r>
              <a:rPr lang="ar-EG" sz="1600" i="1">
                <a:solidFill>
                  <a:srgbClr val="000000"/>
                </a:solidFill>
                <a:latin typeface="Arial" pitchFamily="34" charset="0"/>
                <a:cs typeface="Arial" pitchFamily="34" charset="0"/>
                <a:sym typeface="Calibri"/>
              </a:rPr>
              <a:t>   استراحة قصيرة (10 دقائق)</a:t>
            </a:r>
            <a:endParaRPr lang="en-GB" sz="1600" i="1">
              <a:solidFill>
                <a:srgbClr val="000000"/>
              </a:solidFill>
              <a:latin typeface="Arial" pitchFamily="34" charset="0"/>
              <a:cs typeface="Arial" pitchFamily="34" charset="0"/>
              <a:sym typeface="Calibri"/>
            </a:endParaRPr>
          </a:p>
          <a:p>
            <a:pPr marL="457200" indent="-304800" algn="r" rtl="1">
              <a:spcBef>
                <a:spcPts val="1200"/>
              </a:spcBef>
              <a:spcAft>
                <a:spcPts val="1000"/>
              </a:spcAft>
              <a:buClr>
                <a:srgbClr val="000000"/>
              </a:buClr>
              <a:buSzPct val="100000"/>
              <a:buFont typeface="Calibri"/>
              <a:buChar char="•"/>
            </a:pPr>
            <a:r>
              <a:rPr lang="ar-EG" sz="1600" i="1">
                <a:solidFill>
                  <a:srgbClr val="000000"/>
                </a:solidFill>
                <a:latin typeface="Arial" pitchFamily="34" charset="0"/>
                <a:cs typeface="Arial" pitchFamily="34" charset="0"/>
                <a:sym typeface="Calibri"/>
              </a:rPr>
              <a:t>11:15   الجلسة 3 للتمرين المكتبي</a:t>
            </a:r>
            <a:endParaRPr lang="en-GB" sz="1600" i="1">
              <a:solidFill>
                <a:srgbClr val="000000"/>
              </a:solidFill>
              <a:latin typeface="Arial" pitchFamily="34" charset="0"/>
              <a:cs typeface="Arial" pitchFamily="34" charset="0"/>
              <a:sym typeface="Calibri"/>
            </a:endParaRPr>
          </a:p>
          <a:p>
            <a:pPr marL="457200" indent="-304800" algn="r" rtl="1">
              <a:spcBef>
                <a:spcPts val="1200"/>
              </a:spcBef>
              <a:spcAft>
                <a:spcPts val="1000"/>
              </a:spcAft>
              <a:buClr>
                <a:srgbClr val="000000"/>
              </a:buClr>
              <a:buSzPct val="100000"/>
              <a:buFont typeface="Calibri"/>
              <a:buChar char="•"/>
            </a:pPr>
            <a:r>
              <a:rPr lang="ar-EG" sz="1600" i="1">
                <a:solidFill>
                  <a:srgbClr val="000000"/>
                </a:solidFill>
                <a:latin typeface="Arial" pitchFamily="34" charset="0"/>
                <a:cs typeface="Arial" pitchFamily="34" charset="0"/>
                <a:sym typeface="Calibri"/>
              </a:rPr>
              <a:t>12:00   استراحة لتناول القهوة (10 دقائق)</a:t>
            </a:r>
            <a:endParaRPr lang="en-GB" sz="1600" i="1">
              <a:solidFill>
                <a:srgbClr val="000000"/>
              </a:solidFill>
              <a:latin typeface="Arial" pitchFamily="34" charset="0"/>
              <a:cs typeface="Arial" pitchFamily="34" charset="0"/>
              <a:sym typeface="Calibri"/>
            </a:endParaRPr>
          </a:p>
          <a:p>
            <a:pPr marL="457200" indent="-304800" algn="r" rtl="1">
              <a:spcBef>
                <a:spcPts val="1200"/>
              </a:spcBef>
              <a:spcAft>
                <a:spcPts val="1000"/>
              </a:spcAft>
              <a:buClr>
                <a:srgbClr val="000000"/>
              </a:buClr>
              <a:buSzPct val="100000"/>
              <a:buFont typeface="Calibri"/>
              <a:buChar char="•"/>
            </a:pPr>
            <a:r>
              <a:rPr lang="ar-EG" sz="1600" i="1">
                <a:solidFill>
                  <a:srgbClr val="000000"/>
                </a:solidFill>
                <a:latin typeface="Arial" pitchFamily="34" charset="0"/>
                <a:cs typeface="Arial" pitchFamily="34" charset="0"/>
                <a:sym typeface="Calibri"/>
              </a:rPr>
              <a:t>12:10   الجلسة 4 للتمرين المكتبي</a:t>
            </a:r>
            <a:endParaRPr lang="en-GB" sz="1600" i="1">
              <a:solidFill>
                <a:srgbClr val="000000"/>
              </a:solidFill>
              <a:latin typeface="Arial" pitchFamily="34" charset="0"/>
              <a:cs typeface="Arial" pitchFamily="34" charset="0"/>
              <a:sym typeface="Calibri"/>
            </a:endParaRPr>
          </a:p>
          <a:p>
            <a:pPr marL="457200" indent="-304800" algn="r" rtl="1">
              <a:spcBef>
                <a:spcPts val="1200"/>
              </a:spcBef>
              <a:spcAft>
                <a:spcPts val="1000"/>
              </a:spcAft>
              <a:buClr>
                <a:srgbClr val="000000"/>
              </a:buClr>
              <a:buSzPct val="100000"/>
              <a:buFont typeface="Calibri"/>
              <a:buChar char="•"/>
            </a:pPr>
            <a:r>
              <a:rPr lang="ar-EG" sz="1600" i="1">
                <a:solidFill>
                  <a:srgbClr val="000000"/>
                </a:solidFill>
                <a:latin typeface="Arial" pitchFamily="34" charset="0"/>
                <a:cs typeface="Arial" pitchFamily="34" charset="0"/>
                <a:sym typeface="Calibri"/>
              </a:rPr>
              <a:t>13:00   استراحة لتناول الغداء</a:t>
            </a:r>
            <a:endParaRPr lang="en-GB" sz="1600" i="1">
              <a:solidFill>
                <a:srgbClr val="000000"/>
              </a:solidFill>
              <a:latin typeface="Arial" pitchFamily="34" charset="0"/>
              <a:cs typeface="Arial" pitchFamily="34" charset="0"/>
              <a:sym typeface="Calibri"/>
            </a:endParaRPr>
          </a:p>
          <a:p>
            <a:pPr marL="457200" indent="-304800" algn="r" rtl="1">
              <a:spcBef>
                <a:spcPts val="1200"/>
              </a:spcBef>
              <a:spcAft>
                <a:spcPts val="1000"/>
              </a:spcAft>
              <a:buClr>
                <a:srgbClr val="000000"/>
              </a:buClr>
              <a:buSzPct val="100000"/>
              <a:buFont typeface="Calibri"/>
              <a:buChar char="•"/>
            </a:pPr>
            <a:r>
              <a:rPr lang="ar-EG" sz="1600" i="1">
                <a:solidFill>
                  <a:srgbClr val="000000"/>
                </a:solidFill>
                <a:latin typeface="Arial" pitchFamily="34" charset="0"/>
                <a:cs typeface="Arial" pitchFamily="34" charset="0"/>
                <a:sym typeface="Calibri"/>
              </a:rPr>
              <a:t>14:00   الجلسة 5 للتمرين المكتبي</a:t>
            </a:r>
            <a:endParaRPr lang="en-GB" sz="1600" i="1">
              <a:solidFill>
                <a:srgbClr val="000000"/>
              </a:solidFill>
              <a:latin typeface="Arial" pitchFamily="34" charset="0"/>
              <a:cs typeface="Arial" pitchFamily="34" charset="0"/>
              <a:sym typeface="Calibri"/>
            </a:endParaRPr>
          </a:p>
          <a:p>
            <a:pPr marL="457200" indent="-304800" algn="r" rtl="1">
              <a:spcBef>
                <a:spcPts val="1200"/>
              </a:spcBef>
              <a:spcAft>
                <a:spcPts val="1000"/>
              </a:spcAft>
              <a:buClr>
                <a:srgbClr val="000000"/>
              </a:buClr>
              <a:buSzPct val="100000"/>
              <a:buFont typeface="Calibri"/>
              <a:buChar char="•"/>
            </a:pPr>
            <a:r>
              <a:rPr lang="ar-EG" sz="1600" i="1">
                <a:solidFill>
                  <a:srgbClr val="000000"/>
                </a:solidFill>
                <a:latin typeface="Arial" pitchFamily="34" charset="0"/>
                <a:cs typeface="Arial" pitchFamily="34" charset="0"/>
                <a:sym typeface="Calibri"/>
              </a:rPr>
              <a:t>15:00   خلاصة: تحليل للثغرات (الميسِّر التابع للمنظمة)</a:t>
            </a:r>
            <a:endParaRPr lang="en-GB" sz="1600" i="1">
              <a:solidFill>
                <a:srgbClr val="000000"/>
              </a:solidFill>
              <a:latin typeface="Arial" pitchFamily="34" charset="0"/>
              <a:cs typeface="Arial" pitchFamily="34" charset="0"/>
              <a:sym typeface="Calibri"/>
            </a:endParaRPr>
          </a:p>
          <a:p>
            <a:pPr marL="457200" indent="-304800" algn="r" rtl="1">
              <a:spcBef>
                <a:spcPts val="1200"/>
              </a:spcBef>
              <a:spcAft>
                <a:spcPts val="1000"/>
              </a:spcAft>
              <a:buClr>
                <a:srgbClr val="000000"/>
              </a:buClr>
              <a:buSzPct val="100000"/>
              <a:buFont typeface="Calibri"/>
              <a:buChar char="•"/>
            </a:pPr>
            <a:r>
              <a:rPr lang="ar-EG" sz="1600" i="1">
                <a:solidFill>
                  <a:srgbClr val="000000"/>
                </a:solidFill>
                <a:latin typeface="Arial" pitchFamily="34" charset="0"/>
                <a:cs typeface="Arial" pitchFamily="34" charset="0"/>
                <a:sym typeface="Calibri"/>
              </a:rPr>
              <a:t>15:50   الملاحظات وسبل المضي قدما (الميسِّر التابع للمنظمة)</a:t>
            </a:r>
            <a:endParaRPr lang="en-GB" sz="1600" i="1">
              <a:solidFill>
                <a:srgbClr val="000000"/>
              </a:solidFill>
              <a:latin typeface="Arial" pitchFamily="34" charset="0"/>
              <a:cs typeface="Arial" pitchFamily="34" charset="0"/>
              <a:sym typeface="Calibri"/>
            </a:endParaRPr>
          </a:p>
          <a:p>
            <a:pPr marL="457200" indent="-304800" algn="r" rtl="1">
              <a:spcBef>
                <a:spcPts val="1200"/>
              </a:spcBef>
              <a:spcAft>
                <a:spcPts val="1000"/>
              </a:spcAft>
              <a:buClr>
                <a:srgbClr val="000000"/>
              </a:buClr>
              <a:buSzPct val="100000"/>
              <a:buFont typeface="Calibri"/>
              <a:buChar char="•"/>
            </a:pPr>
            <a:r>
              <a:rPr lang="ar-EG" sz="1600" i="1">
                <a:solidFill>
                  <a:srgbClr val="000000"/>
                </a:solidFill>
                <a:latin typeface="Arial" pitchFamily="34" charset="0"/>
                <a:cs typeface="Arial" pitchFamily="34" charset="0"/>
                <a:sym typeface="Calibri"/>
              </a:rPr>
              <a:t>16:30   اختتام / غداء</a:t>
            </a:r>
            <a:endParaRPr lang="en-GB" sz="1800">
              <a:solidFill>
                <a:srgbClr val="F79646"/>
              </a:solidFill>
              <a:latin typeface="Arial" pitchFamily="34" charset="0"/>
              <a:cs typeface="Arial" pitchFamily="34" charset="0"/>
              <a:sym typeface="Calibri"/>
            </a:endParaRPr>
          </a:p>
          <a:p>
            <a:pPr algn="r" rtl="1">
              <a:spcBef>
                <a:spcPts val="0"/>
              </a:spcBef>
              <a:buFont typeface="Arial" panose="020B0604020202020204" pitchFamily="34" charset="0"/>
              <a:buNone/>
            </a:pPr>
            <a:endParaRPr lang="en-GB" sz="1800">
              <a:latin typeface="Arial" pitchFamily="34" charset="0"/>
              <a:cs typeface="Arial" pitchFamily="34" charset="0"/>
              <a:sym typeface="Calibri"/>
            </a:endParaRPr>
          </a:p>
        </p:txBody>
      </p:sp>
    </p:spTree>
    <p:extLst>
      <p:ext uri="{BB962C8B-B14F-4D97-AF65-F5344CB8AC3E}">
        <p14:creationId xmlns:p14="http://schemas.microsoft.com/office/powerpoint/2010/main" val="19575899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2B92CC"/>
        </a:solidFill>
        <a:effectLst/>
      </p:bgPr>
    </p:bg>
    <p:spTree>
      <p:nvGrpSpPr>
        <p:cNvPr id="1" name=""/>
        <p:cNvGrpSpPr/>
        <p:nvPr/>
      </p:nvGrpSpPr>
      <p:grpSpPr>
        <a:xfrm>
          <a:off x="0" y="0"/>
          <a:ext cx="0" cy="0"/>
          <a:chOff x="0" y="0"/>
          <a:chExt cx="0" cy="0"/>
        </a:xfrm>
      </p:grpSpPr>
      <p:pic>
        <p:nvPicPr>
          <p:cNvPr id="5" name="Content Placeholder 4" descr="A close up of a coffee cup sitting on a table&#10;&#10;Description automatically generated">
            <a:extLst>
              <a:ext uri="{FF2B5EF4-FFF2-40B4-BE49-F238E27FC236}">
                <a16:creationId xmlns:a16="http://schemas.microsoft.com/office/drawing/2014/main" id="{30EEBE64-3D8C-ED4A-A8A5-FDD41B9A7AD5}"/>
              </a:ext>
            </a:extLst>
          </p:cNvPr>
          <p:cNvPicPr>
            <a:picLocks noGrp="1" noChangeAspect="1"/>
          </p:cNvPicPr>
          <p:nvPr>
            <p:ph idx="1"/>
          </p:nvPr>
        </p:nvPicPr>
        <p:blipFill>
          <a:blip r:embed="rId3"/>
          <a:stretch>
            <a:fillRect/>
          </a:stretch>
        </p:blipFill>
        <p:spPr>
          <a:xfrm>
            <a:off x="0" y="445851"/>
            <a:ext cx="12192000" cy="5966298"/>
          </a:xfrm>
        </p:spPr>
      </p:pic>
      <p:sp>
        <p:nvSpPr>
          <p:cNvPr id="6" name="Shape 192">
            <a:extLst>
              <a:ext uri="{FF2B5EF4-FFF2-40B4-BE49-F238E27FC236}">
                <a16:creationId xmlns:a16="http://schemas.microsoft.com/office/drawing/2014/main" id="{4F73E0DA-52C6-6846-B2EC-346D49552EA7}"/>
              </a:ext>
            </a:extLst>
          </p:cNvPr>
          <p:cNvSpPr txBox="1">
            <a:spLocks noGrp="1"/>
          </p:cNvSpPr>
          <p:nvPr>
            <p:ph type="title"/>
          </p:nvPr>
        </p:nvSpPr>
        <p:spPr>
          <a:xfrm>
            <a:off x="1003679" y="1655850"/>
            <a:ext cx="4114552" cy="3546300"/>
          </a:xfrm>
          <a:prstGeom prst="rect">
            <a:avLst/>
          </a:prstGeom>
          <a:solidFill>
            <a:srgbClr val="2B92CB"/>
          </a:solidFill>
        </p:spPr>
        <p:txBody>
          <a:bodyPr lIns="91425" tIns="91425" rIns="91425" bIns="91425" anchor="ctr" anchorCtr="0">
            <a:noAutofit/>
          </a:bodyPr>
          <a:lstStyle/>
          <a:p>
            <a:pPr lvl="0" algn="ctr" rtl="1">
              <a:spcBef>
                <a:spcPts val="0"/>
              </a:spcBef>
              <a:buNone/>
            </a:pPr>
            <a:r>
              <a:rPr lang="ar-EG">
                <a:solidFill>
                  <a:schemeClr val="bg1"/>
                </a:solidFill>
              </a:rPr>
              <a:t>استراحة لتناول </a:t>
            </a:r>
            <a:br>
              <a:rPr lang="ar-EG">
                <a:solidFill>
                  <a:schemeClr val="bg1"/>
                </a:solidFill>
              </a:rPr>
            </a:br>
            <a:r>
              <a:rPr lang="ar-EG">
                <a:solidFill>
                  <a:schemeClr val="bg1"/>
                </a:solidFill>
              </a:rPr>
              <a:t>القهوة / الشاي</a:t>
            </a:r>
            <a:endParaRPr lang="en">
              <a:solidFill>
                <a:schemeClr val="bg1"/>
              </a:solidFill>
            </a:endParaRPr>
          </a:p>
        </p:txBody>
      </p:sp>
    </p:spTree>
    <p:extLst>
      <p:ext uri="{BB962C8B-B14F-4D97-AF65-F5344CB8AC3E}">
        <p14:creationId xmlns:p14="http://schemas.microsoft.com/office/powerpoint/2010/main" val="38230259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62">
            <a:extLst>
              <a:ext uri="{FF2B5EF4-FFF2-40B4-BE49-F238E27FC236}">
                <a16:creationId xmlns:a16="http://schemas.microsoft.com/office/drawing/2014/main" id="{3ADD9B20-BEDC-1444-94A9-8D0F57E233FE}"/>
              </a:ext>
            </a:extLst>
          </p:cNvPr>
          <p:cNvSpPr txBox="1">
            <a:spLocks noGrp="1"/>
          </p:cNvSpPr>
          <p:nvPr>
            <p:ph type="title"/>
          </p:nvPr>
        </p:nvSpPr>
        <p:spPr>
          <a:xfrm>
            <a:off x="0" y="0"/>
            <a:ext cx="12192000" cy="734096"/>
          </a:xfrm>
          <a:prstGeom prst="rect">
            <a:avLst/>
          </a:prstGeom>
          <a:solidFill>
            <a:srgbClr val="2B92CB"/>
          </a:solidFill>
        </p:spPr>
        <p:txBody>
          <a:bodyPr lIns="91425" tIns="91425" rIns="91425" bIns="91425" anchor="ctr" anchorCtr="0">
            <a:noAutofit/>
          </a:bodyPr>
          <a:lstStyle/>
          <a:p>
            <a:pPr lvl="0" algn="r" rtl="1">
              <a:spcBef>
                <a:spcPts val="0"/>
              </a:spcBef>
              <a:buNone/>
            </a:pPr>
            <a:r>
              <a:rPr lang="en" sz="3600">
                <a:solidFill>
                  <a:schemeClr val="bg1"/>
                </a:solidFill>
                <a:latin typeface="Arial" pitchFamily="34" charset="0"/>
                <a:ea typeface="Roboto" panose="02000000000000000000" pitchFamily="2" charset="0"/>
                <a:cs typeface="Arial" pitchFamily="34" charset="0"/>
              </a:rPr>
              <a:t>	</a:t>
            </a:r>
            <a:r>
              <a:rPr lang="ar-EG" sz="3600">
                <a:solidFill>
                  <a:schemeClr val="bg1"/>
                </a:solidFill>
                <a:latin typeface="Arial" pitchFamily="34" charset="0"/>
                <a:ea typeface="Roboto" panose="02000000000000000000" pitchFamily="2" charset="0"/>
                <a:cs typeface="Arial" pitchFamily="34" charset="0"/>
              </a:rPr>
              <a:t>الجلسة 3: التبليغ عن المخاطر</a:t>
            </a:r>
            <a:endParaRPr lang="en" sz="3600">
              <a:solidFill>
                <a:schemeClr val="bg1"/>
              </a:solidFill>
              <a:latin typeface="Arial" pitchFamily="34" charset="0"/>
              <a:ea typeface="Roboto" panose="02000000000000000000" pitchFamily="2" charset="0"/>
              <a:cs typeface="Arial" pitchFamily="34" charset="0"/>
            </a:endParaRPr>
          </a:p>
        </p:txBody>
      </p:sp>
      <p:sp>
        <p:nvSpPr>
          <p:cNvPr id="6" name="Shape 163">
            <a:extLst>
              <a:ext uri="{FF2B5EF4-FFF2-40B4-BE49-F238E27FC236}">
                <a16:creationId xmlns:a16="http://schemas.microsoft.com/office/drawing/2014/main" id="{D96A18F3-77F9-F44E-A72B-4880EA1743B5}"/>
              </a:ext>
            </a:extLst>
          </p:cNvPr>
          <p:cNvSpPr txBox="1"/>
          <p:nvPr/>
        </p:nvSpPr>
        <p:spPr>
          <a:xfrm>
            <a:off x="498764" y="837127"/>
            <a:ext cx="10889671" cy="5258873"/>
          </a:xfrm>
          <a:prstGeom prst="rect">
            <a:avLst/>
          </a:prstGeom>
          <a:noFill/>
          <a:ln>
            <a:noFill/>
          </a:ln>
        </p:spPr>
        <p:txBody>
          <a:bodyPr lIns="91425" tIns="91425" rIns="91425" bIns="91425" anchor="t" anchorCtr="0">
            <a:noAutofit/>
          </a:bodyPr>
          <a:lstStyle/>
          <a:p>
            <a:pPr marL="127000" lvl="0" algn="just" rtl="1">
              <a:spcBef>
                <a:spcPts val="0"/>
              </a:spcBef>
              <a:buSzPct val="100000"/>
            </a:pPr>
            <a:r>
              <a:rPr lang="ar-EG">
                <a:latin typeface="Arial" pitchFamily="34" charset="0"/>
                <a:ea typeface="Roboto" panose="02000000000000000000" pitchFamily="2" charset="0"/>
                <a:cs typeface="Arial" pitchFamily="34" charset="0"/>
              </a:rPr>
              <a:t>تواصل وسائل الإعلام، سواء التقليدية أم الاجتماعية، التأثير بشكل كبير على عموم السكان، مما يجعل تقديم إرشادات واضحة في هذا الشأن أمرا بالغ الصعوبة.</a:t>
            </a:r>
            <a:endParaRPr lang="en">
              <a:latin typeface="Arial" pitchFamily="34" charset="0"/>
              <a:ea typeface="Roboto" panose="02000000000000000000" pitchFamily="2" charset="0"/>
              <a:cs typeface="Arial" pitchFamily="34" charset="0"/>
            </a:endParaRPr>
          </a:p>
          <a:p>
            <a:pPr marL="127000" lvl="0" algn="just" rtl="1">
              <a:spcBef>
                <a:spcPts val="0"/>
              </a:spcBef>
              <a:buSzPct val="100000"/>
            </a:pPr>
            <a:endParaRPr lang="en">
              <a:latin typeface="Arial" pitchFamily="34" charset="0"/>
              <a:ea typeface="Roboto" panose="02000000000000000000" pitchFamily="2" charset="0"/>
              <a:cs typeface="Arial" pitchFamily="34" charset="0"/>
            </a:endParaRPr>
          </a:p>
          <a:p>
            <a:pPr marL="127000" lvl="0" algn="just" rtl="1">
              <a:spcBef>
                <a:spcPts val="0"/>
              </a:spcBef>
              <a:buSzPct val="100000"/>
            </a:pPr>
            <a:r>
              <a:rPr lang="ar-EG">
                <a:latin typeface="Arial" pitchFamily="34" charset="0"/>
                <a:ea typeface="Roboto" panose="02000000000000000000" pitchFamily="2" charset="0"/>
                <a:cs typeface="Arial" pitchFamily="34" charset="0"/>
              </a:rPr>
              <a:t>وقد دأب العديد من وسائل الإعلام، التي كانت دائما، وعلى نحو تقليدي، منتقدة لأداء الحكومة الحالية، على نشر روايات وقصص حول عدم كفاية الاختبارات، وعن سوء التدبير العلاجي، والوفيات بين المرضى والعاملين الصحيين، بينما تتجاهل، في ذات الوقت، النجاحات التي تحققت. وقد أدى ذلك إلى تآكل الثقة في النهج الذي تعتمده الحكومة، وفتح المجال للتكهنات والتخمينات عبر شبكة الإنترنت.</a:t>
            </a:r>
            <a:endParaRPr lang="en">
              <a:latin typeface="Arial" pitchFamily="34" charset="0"/>
              <a:ea typeface="Roboto" panose="02000000000000000000" pitchFamily="2" charset="0"/>
              <a:cs typeface="Arial" pitchFamily="34" charset="0"/>
            </a:endParaRPr>
          </a:p>
          <a:p>
            <a:pPr marL="127000" lvl="0" algn="just" rtl="1">
              <a:spcBef>
                <a:spcPts val="0"/>
              </a:spcBef>
              <a:buSzPct val="100000"/>
            </a:pPr>
            <a:endParaRPr lang="en">
              <a:latin typeface="Arial" pitchFamily="34" charset="0"/>
              <a:ea typeface="Roboto" panose="02000000000000000000" pitchFamily="2" charset="0"/>
              <a:cs typeface="Arial" pitchFamily="34" charset="0"/>
            </a:endParaRPr>
          </a:p>
          <a:p>
            <a:pPr marL="127000" lvl="0" algn="just" rtl="1">
              <a:spcBef>
                <a:spcPts val="0"/>
              </a:spcBef>
              <a:buSzPct val="100000"/>
            </a:pPr>
            <a:r>
              <a:rPr lang="ar-EG">
                <a:latin typeface="Arial" pitchFamily="34" charset="0"/>
                <a:ea typeface="Roboto" panose="02000000000000000000" pitchFamily="2" charset="0"/>
                <a:cs typeface="Arial" pitchFamily="34" charset="0"/>
              </a:rPr>
              <a:t>ووسائل التواصل الاجتماعي زاخرة بالقصص المخيفة، والأخبار الكاذبة والعلاجات الوهمية.</a:t>
            </a:r>
          </a:p>
          <a:p>
            <a:pPr marL="127000" lvl="0" algn="just" rtl="1">
              <a:spcBef>
                <a:spcPts val="0"/>
              </a:spcBef>
              <a:buSzPct val="100000"/>
            </a:pPr>
            <a:r>
              <a:rPr lang="ar-EG">
                <a:latin typeface="Arial" pitchFamily="34" charset="0"/>
                <a:ea typeface="Roboto" panose="02000000000000000000" pitchFamily="2" charset="0"/>
                <a:cs typeface="Arial" pitchFamily="34" charset="0"/>
              </a:rPr>
              <a:t> والكثير من مثقفي الإعلام ليس لديهم تدريب كاف في مجال الصحة العمومية، ومع ذلك فهم يعلقون ببساطة على القصص التي يعتقدون أنها ستحظى بكثير من الإعجاب.</a:t>
            </a:r>
            <a:endParaRPr lang="en">
              <a:latin typeface="Arial" pitchFamily="34" charset="0"/>
              <a:ea typeface="Roboto" panose="02000000000000000000" pitchFamily="2" charset="0"/>
              <a:cs typeface="Arial" pitchFamily="34" charset="0"/>
            </a:endParaRPr>
          </a:p>
          <a:p>
            <a:pPr marL="127000" lvl="0" algn="just" rtl="1">
              <a:spcBef>
                <a:spcPts val="0"/>
              </a:spcBef>
              <a:buSzPct val="100000"/>
            </a:pPr>
            <a:endParaRPr lang="en">
              <a:latin typeface="Arial" pitchFamily="34" charset="0"/>
              <a:ea typeface="Roboto" panose="02000000000000000000" pitchFamily="2" charset="0"/>
              <a:cs typeface="Arial" pitchFamily="34" charset="0"/>
            </a:endParaRPr>
          </a:p>
          <a:p>
            <a:pPr marL="127000" lvl="0" algn="just" rtl="1">
              <a:spcBef>
                <a:spcPts val="0"/>
              </a:spcBef>
              <a:buSzPct val="100000"/>
            </a:pPr>
            <a:r>
              <a:rPr lang="ar-EG">
                <a:latin typeface="Arial" pitchFamily="34" charset="0"/>
                <a:ea typeface="Roboto" panose="02000000000000000000" pitchFamily="2" charset="0"/>
                <a:cs typeface="Arial" pitchFamily="34" charset="0"/>
              </a:rPr>
              <a:t>لقد كانت هناك بعض النجاحات؛ فالمستشارون الصحيون الحكوميون يحظون بتقدير كبير في الأوساط العلمية وفي دوائر الصحة العمومية، وبوسعهم الحصول على بعض الحقائق والخروج برسائل واضحة.</a:t>
            </a:r>
            <a:endParaRPr lang="en">
              <a:latin typeface="Arial" pitchFamily="34" charset="0"/>
              <a:ea typeface="Roboto" panose="02000000000000000000" pitchFamily="2" charset="0"/>
              <a:cs typeface="Arial" pitchFamily="34" charset="0"/>
            </a:endParaRPr>
          </a:p>
          <a:p>
            <a:pPr marL="127000" lvl="0" algn="just" rtl="1">
              <a:spcBef>
                <a:spcPts val="0"/>
              </a:spcBef>
              <a:buSzPct val="100000"/>
            </a:pPr>
            <a:endParaRPr lang="en">
              <a:latin typeface="Arial" pitchFamily="34" charset="0"/>
              <a:ea typeface="Roboto" panose="02000000000000000000" pitchFamily="2" charset="0"/>
              <a:cs typeface="Arial" pitchFamily="34" charset="0"/>
            </a:endParaRPr>
          </a:p>
          <a:p>
            <a:pPr marL="127000" lvl="0" algn="just" rtl="1">
              <a:buSzPct val="100000"/>
            </a:pPr>
            <a:r>
              <a:rPr lang="ar-EG">
                <a:latin typeface="Arial" pitchFamily="34" charset="0"/>
                <a:ea typeface="Roboto" panose="02000000000000000000" pitchFamily="2" charset="0"/>
                <a:cs typeface="Arial" pitchFamily="34" charset="0"/>
              </a:rPr>
              <a:t>قيمة التواصل مع المجتمعات المحلية وإشراك هذه المجتمعات. إن هذه القضية ليست فقط قضية صحية، حيث إن لإشراك المجتمع المحلي دورا حاسما في هذا الأمر، لكون الناس يمثلون جزءا من التعامل مع الفاشية. ويمكن للمجموعات المجتمعية، والمؤسسات الدينية، والبرامج المجتمعية الرائدة، أن تساعد على نشر الرسائل الموثوقة، كما يمكن أن تحول دون ذلك، وينبغي إشراكها في هذا الأمر.</a:t>
            </a:r>
            <a:endParaRPr lang="en">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val="40752010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68">
            <a:extLst>
              <a:ext uri="{FF2B5EF4-FFF2-40B4-BE49-F238E27FC236}">
                <a16:creationId xmlns:a16="http://schemas.microsoft.com/office/drawing/2014/main" id="{D101F50B-A360-744E-BAC6-3B700FC927CC}"/>
              </a:ext>
            </a:extLst>
          </p:cNvPr>
          <p:cNvSpPr txBox="1">
            <a:spLocks noGrp="1"/>
          </p:cNvSpPr>
          <p:nvPr>
            <p:ph type="title"/>
          </p:nvPr>
        </p:nvSpPr>
        <p:spPr>
          <a:xfrm>
            <a:off x="0" y="0"/>
            <a:ext cx="12192000" cy="759854"/>
          </a:xfrm>
          <a:prstGeom prst="rect">
            <a:avLst/>
          </a:prstGeom>
          <a:solidFill>
            <a:schemeClr val="tx2"/>
          </a:solidFill>
        </p:spPr>
        <p:txBody>
          <a:bodyPr lIns="91425" tIns="91425" rIns="91425" bIns="91425" anchor="ctr" anchorCtr="0">
            <a:noAutofit/>
          </a:bodyPr>
          <a:lstStyle/>
          <a:p>
            <a:pPr lvl="0" algn="r" rtl="1"/>
            <a:r>
              <a:rPr lang="en-GB" sz="3600">
                <a:solidFill>
                  <a:schemeClr val="bg1"/>
                </a:solidFill>
                <a:latin typeface="Arial" pitchFamily="34" charset="0"/>
                <a:ea typeface="Roboto" panose="02000000000000000000" pitchFamily="2" charset="0"/>
                <a:cs typeface="Arial" pitchFamily="34" charset="0"/>
              </a:rPr>
              <a:t>	</a:t>
            </a:r>
            <a:r>
              <a:rPr lang="ar-EG" sz="3600">
                <a:solidFill>
                  <a:schemeClr val="bg1"/>
                </a:solidFill>
                <a:latin typeface="Arial" pitchFamily="34" charset="0"/>
                <a:ea typeface="Roboto" panose="02000000000000000000" pitchFamily="2" charset="0"/>
                <a:cs typeface="Arial" pitchFamily="34" charset="0"/>
              </a:rPr>
              <a:t>المهمة 3: التبليغ عن المخاطر</a:t>
            </a:r>
            <a:endParaRPr lang="en-GB" sz="3600">
              <a:latin typeface="Arial" pitchFamily="34" charset="0"/>
              <a:ea typeface="Roboto" panose="02000000000000000000" pitchFamily="2" charset="0"/>
              <a:cs typeface="Arial" pitchFamily="34" charset="0"/>
            </a:endParaRPr>
          </a:p>
        </p:txBody>
      </p:sp>
      <p:sp>
        <p:nvSpPr>
          <p:cNvPr id="5" name="Shape 169">
            <a:extLst>
              <a:ext uri="{FF2B5EF4-FFF2-40B4-BE49-F238E27FC236}">
                <a16:creationId xmlns:a16="http://schemas.microsoft.com/office/drawing/2014/main" id="{5C10D531-44B4-1447-9952-11C1CDE57356}"/>
              </a:ext>
            </a:extLst>
          </p:cNvPr>
          <p:cNvSpPr txBox="1"/>
          <p:nvPr/>
        </p:nvSpPr>
        <p:spPr>
          <a:xfrm>
            <a:off x="748145" y="862885"/>
            <a:ext cx="10989426" cy="5720795"/>
          </a:xfrm>
          <a:prstGeom prst="rect">
            <a:avLst/>
          </a:prstGeom>
          <a:noFill/>
          <a:ln>
            <a:noFill/>
          </a:ln>
        </p:spPr>
        <p:txBody>
          <a:bodyPr lIns="91425" tIns="91425" rIns="91425" bIns="91425" anchor="t" anchorCtr="0">
            <a:noAutofit/>
          </a:bodyPr>
          <a:lstStyle/>
          <a:p>
            <a:pPr lvl="0" algn="just" rtl="1">
              <a:spcBef>
                <a:spcPts val="0"/>
              </a:spcBef>
              <a:buNone/>
            </a:pPr>
            <a:r>
              <a:rPr lang="ar-EG">
                <a:latin typeface="Arial" pitchFamily="34" charset="0"/>
                <a:ea typeface="Roboto" panose="02000000000000000000" pitchFamily="2" charset="0"/>
                <a:cs typeface="Arial" pitchFamily="34" charset="0"/>
              </a:rPr>
              <a:t>صف النهج الذي تعتمدونه في التبليغ عن المخاطر</a:t>
            </a:r>
            <a:endParaRPr lang="en-GB">
              <a:latin typeface="Arial" pitchFamily="34" charset="0"/>
              <a:ea typeface="Roboto" panose="02000000000000000000" pitchFamily="2" charset="0"/>
              <a:cs typeface="Arial" pitchFamily="34" charset="0"/>
            </a:endParaRPr>
          </a:p>
          <a:p>
            <a:pPr lvl="0" algn="just" rtl="1">
              <a:spcBef>
                <a:spcPts val="0"/>
              </a:spcBef>
              <a:buNone/>
            </a:pPr>
            <a:endParaRPr lang="en">
              <a:latin typeface="Arial" pitchFamily="34" charset="0"/>
              <a:ea typeface="Roboto" panose="02000000000000000000" pitchFamily="2" charset="0"/>
              <a:cs typeface="Arial" pitchFamily="34" charset="0"/>
            </a:endParaRPr>
          </a:p>
          <a:p>
            <a:pPr marL="342900" indent="-342900" algn="just" rtl="1">
              <a:buFont typeface="+mj-lt"/>
              <a:buAutoNum type="arabicPeriod"/>
            </a:pPr>
            <a:r>
              <a:rPr lang="ar-EG">
                <a:latin typeface="Arial" pitchFamily="34" charset="0"/>
                <a:ea typeface="Roboto" panose="02000000000000000000" pitchFamily="2" charset="0"/>
                <a:cs typeface="Arial" pitchFamily="34" charset="0"/>
              </a:rPr>
              <a:t>قدم وصفا لاستراتيجيتكم لإشراك المجتمع المحلي</a:t>
            </a:r>
            <a:endParaRPr lang="en">
              <a:latin typeface="Arial" pitchFamily="34" charset="0"/>
              <a:ea typeface="Roboto" panose="02000000000000000000" pitchFamily="2" charset="0"/>
              <a:cs typeface="Arial" pitchFamily="34" charset="0"/>
            </a:endParaRPr>
          </a:p>
          <a:p>
            <a:pPr marL="342900" lvl="0" indent="-342900" algn="just" rtl="1">
              <a:spcBef>
                <a:spcPts val="0"/>
              </a:spcBef>
              <a:buFont typeface="+mj-lt"/>
              <a:buAutoNum type="arabicPeriod"/>
            </a:pPr>
            <a:r>
              <a:rPr lang="ar-EG">
                <a:latin typeface="Arial" pitchFamily="34" charset="0"/>
                <a:ea typeface="Roboto" panose="02000000000000000000" pitchFamily="2" charset="0"/>
                <a:cs typeface="Arial" pitchFamily="34" charset="0"/>
              </a:rPr>
              <a:t>كيف يمكنكم ضمان قيام وسائل الإعلام بتقديم تقارير متوازنة وواقعية؟</a:t>
            </a:r>
            <a:endParaRPr lang="en">
              <a:latin typeface="Arial" pitchFamily="34" charset="0"/>
              <a:ea typeface="Roboto" panose="02000000000000000000" pitchFamily="2" charset="0"/>
              <a:cs typeface="Arial" pitchFamily="34" charset="0"/>
            </a:endParaRPr>
          </a:p>
          <a:p>
            <a:pPr marL="342900" lvl="0" indent="-342900" algn="just" rtl="1">
              <a:spcBef>
                <a:spcPts val="0"/>
              </a:spcBef>
              <a:buFont typeface="+mj-lt"/>
              <a:buAutoNum type="arabicPeriod"/>
            </a:pPr>
            <a:r>
              <a:rPr lang="ar-EG">
                <a:latin typeface="Arial" pitchFamily="34" charset="0"/>
                <a:ea typeface="Roboto" panose="02000000000000000000" pitchFamily="2" charset="0"/>
                <a:cs typeface="Arial" pitchFamily="34" charset="0"/>
              </a:rPr>
              <a:t>كيف يمكنكم الحد من العداء الحاصل في الصحافة؟</a:t>
            </a:r>
            <a:endParaRPr lang="en">
              <a:latin typeface="Arial" pitchFamily="34" charset="0"/>
              <a:ea typeface="Roboto" panose="02000000000000000000" pitchFamily="2" charset="0"/>
              <a:cs typeface="Arial" pitchFamily="34" charset="0"/>
            </a:endParaRPr>
          </a:p>
          <a:p>
            <a:pPr marL="342900" lvl="0" indent="-342900" algn="just" rtl="1">
              <a:spcBef>
                <a:spcPts val="0"/>
              </a:spcBef>
              <a:buFont typeface="+mj-lt"/>
              <a:buAutoNum type="arabicPeriod"/>
            </a:pPr>
            <a:r>
              <a:rPr lang="ar-EG">
                <a:latin typeface="Arial" pitchFamily="34" charset="0"/>
                <a:ea typeface="Roboto" panose="02000000000000000000" pitchFamily="2" charset="0"/>
                <a:cs typeface="Arial" pitchFamily="34" charset="0"/>
              </a:rPr>
              <a:t>كيف ستقومون بتحسين عملية الإشراك عبر وسائل التواصل الاجتماعي؟</a:t>
            </a:r>
            <a:endParaRPr lang="en">
              <a:latin typeface="Arial" pitchFamily="34" charset="0"/>
              <a:ea typeface="Roboto" panose="02000000000000000000" pitchFamily="2" charset="0"/>
              <a:cs typeface="Arial" pitchFamily="34" charset="0"/>
            </a:endParaRPr>
          </a:p>
          <a:p>
            <a:pPr marL="342900" lvl="0" indent="-342900" algn="just" rtl="1">
              <a:spcBef>
                <a:spcPts val="0"/>
              </a:spcBef>
              <a:buFont typeface="+mj-lt"/>
              <a:buAutoNum type="arabicPeriod"/>
            </a:pPr>
            <a:r>
              <a:rPr lang="ar-EG">
                <a:latin typeface="Arial" pitchFamily="34" charset="0"/>
                <a:ea typeface="Roboto" panose="02000000000000000000" pitchFamily="2" charset="0"/>
                <a:cs typeface="Arial" pitchFamily="34" charset="0"/>
              </a:rPr>
              <a:t>كيف تدعمون التقارير المنطوية على الحقائق من خلال دعم مصادر المعلومات الموثوقة؟</a:t>
            </a:r>
            <a:endParaRPr lang="en">
              <a:latin typeface="Arial" pitchFamily="34" charset="0"/>
              <a:ea typeface="Roboto" panose="02000000000000000000" pitchFamily="2" charset="0"/>
              <a:cs typeface="Arial" pitchFamily="34" charset="0"/>
            </a:endParaRPr>
          </a:p>
          <a:p>
            <a:pPr marL="342900" lvl="0" indent="-342900" algn="just" rtl="1">
              <a:spcBef>
                <a:spcPts val="0"/>
              </a:spcBef>
              <a:buFont typeface="+mj-lt"/>
              <a:buAutoNum type="arabicPeriod"/>
            </a:pPr>
            <a:endParaRPr lang="en">
              <a:latin typeface="Arial" pitchFamily="34" charset="0"/>
              <a:ea typeface="Roboto" panose="02000000000000000000" pitchFamily="2" charset="0"/>
              <a:cs typeface="Arial" pitchFamily="34" charset="0"/>
            </a:endParaRPr>
          </a:p>
          <a:p>
            <a:pPr lvl="0" algn="just" rtl="1">
              <a:spcBef>
                <a:spcPts val="0"/>
              </a:spcBef>
            </a:pPr>
            <a:r>
              <a:rPr lang="ar-EG">
                <a:latin typeface="Arial" pitchFamily="34" charset="0"/>
                <a:ea typeface="Roboto" panose="02000000000000000000" pitchFamily="2" charset="0"/>
                <a:cs typeface="Arial" pitchFamily="34" charset="0"/>
              </a:rPr>
              <a:t>الرسائل الأساسية</a:t>
            </a:r>
            <a:endParaRPr lang="en">
              <a:latin typeface="Arial" pitchFamily="34" charset="0"/>
              <a:ea typeface="Roboto" panose="02000000000000000000" pitchFamily="2" charset="0"/>
              <a:cs typeface="Arial" pitchFamily="34" charset="0"/>
            </a:endParaRPr>
          </a:p>
          <a:p>
            <a:pPr marL="342900" lvl="0" indent="-342900" algn="just" rtl="1">
              <a:spcBef>
                <a:spcPts val="0"/>
              </a:spcBef>
              <a:buFont typeface="+mj-lt"/>
              <a:buAutoNum type="arabicPeriod"/>
            </a:pPr>
            <a:endParaRPr lang="en">
              <a:latin typeface="Arial" pitchFamily="34" charset="0"/>
              <a:ea typeface="Roboto" panose="02000000000000000000" pitchFamily="2" charset="0"/>
              <a:cs typeface="Arial" pitchFamily="34" charset="0"/>
            </a:endParaRPr>
          </a:p>
          <a:p>
            <a:pPr marL="342900" lvl="0" indent="-342900" algn="just" rtl="1">
              <a:spcBef>
                <a:spcPts val="0"/>
              </a:spcBef>
              <a:buFont typeface="+mj-lt"/>
              <a:buAutoNum type="arabicPeriod"/>
            </a:pPr>
            <a:r>
              <a:rPr lang="ar-EG">
                <a:latin typeface="Arial" pitchFamily="34" charset="0"/>
                <a:ea typeface="Roboto" panose="02000000000000000000" pitchFamily="2" charset="0"/>
                <a:cs typeface="Arial" pitchFamily="34" charset="0"/>
              </a:rPr>
              <a:t>ما هي رسائلكم الأساسية؟</a:t>
            </a:r>
            <a:endParaRPr lang="en">
              <a:latin typeface="Arial" pitchFamily="34" charset="0"/>
              <a:ea typeface="Roboto" panose="02000000000000000000" pitchFamily="2" charset="0"/>
              <a:cs typeface="Arial" pitchFamily="34" charset="0"/>
            </a:endParaRPr>
          </a:p>
          <a:p>
            <a:pPr marL="342900" lvl="0" indent="-342900" algn="just" rtl="1">
              <a:spcBef>
                <a:spcPts val="0"/>
              </a:spcBef>
              <a:buFont typeface="+mj-lt"/>
              <a:buAutoNum type="arabicPeriod"/>
            </a:pPr>
            <a:r>
              <a:rPr lang="ar-EG">
                <a:latin typeface="Arial" pitchFamily="34" charset="0"/>
                <a:ea typeface="Roboto" panose="02000000000000000000" pitchFamily="2" charset="0"/>
                <a:cs typeface="Arial" pitchFamily="34" charset="0"/>
              </a:rPr>
              <a:t>كيف يجرى بثها للجمهور؟</a:t>
            </a:r>
            <a:endParaRPr lang="en">
              <a:latin typeface="Arial" pitchFamily="34" charset="0"/>
              <a:ea typeface="Roboto" panose="02000000000000000000" pitchFamily="2" charset="0"/>
              <a:cs typeface="Arial" pitchFamily="34" charset="0"/>
            </a:endParaRPr>
          </a:p>
          <a:p>
            <a:pPr marL="342900" lvl="0" indent="-342900" algn="just" rtl="1">
              <a:spcBef>
                <a:spcPts val="0"/>
              </a:spcBef>
              <a:buFont typeface="+mj-lt"/>
              <a:buAutoNum type="arabicPeriod"/>
            </a:pPr>
            <a:r>
              <a:rPr lang="ar-EG">
                <a:latin typeface="Arial" pitchFamily="34" charset="0"/>
                <a:ea typeface="Roboto" panose="02000000000000000000" pitchFamily="2" charset="0"/>
                <a:cs typeface="Arial" pitchFamily="34" charset="0"/>
              </a:rPr>
              <a:t>هل تستخدمون أسلوب الإنفاذ، مثلا «إبق في الداخل وإلا فسوف نلاحقك قضائيا»، أم أنكم تتبعون نظاما اجتماعيا أكثر، مثل التشجيع على المسؤولية الفردية، أو ضغط النظراء، أم مزيجا من الاثنين؟</a:t>
            </a:r>
            <a:endParaRPr lang="en">
              <a:latin typeface="Arial" pitchFamily="34" charset="0"/>
              <a:ea typeface="Roboto" panose="02000000000000000000" pitchFamily="2" charset="0"/>
              <a:cs typeface="Arial" pitchFamily="34" charset="0"/>
            </a:endParaRPr>
          </a:p>
          <a:p>
            <a:pPr marL="342900" indent="-342900" algn="just" rtl="1">
              <a:buFont typeface="+mj-lt"/>
              <a:buAutoNum type="arabicPeriod"/>
            </a:pPr>
            <a:r>
              <a:rPr lang="ar-EG">
                <a:latin typeface="Arial" pitchFamily="34" charset="0"/>
                <a:ea typeface="Roboto" panose="02000000000000000000" pitchFamily="2" charset="0"/>
                <a:cs typeface="Arial" pitchFamily="34" charset="0"/>
              </a:rPr>
              <a:t>لقد أثبتت المؤسسات الدينية نجاحا في بعث رسائل دقيقة (المجموعات الدينية في كوريا الجنوبية تقوم بتغيير الممارسات في هذا الشأن، وتقام قداسات عيد الفصح عن بعد، وكذلك هناك إغلاق للأماكن المقدسة في المملكة العربية السعودية، مع تحديد أعداد المصلين في المساجد من خلال مؤتمرات الفيديو) أو أنها، على العكس، تؤدي إلى زيادة انتشار العدوى (الكنائس في الولايات المتحدة التي أعلنت إعفاء نفسها من ممارسة التباعد البدني) كيف تتعاملون مع هذه الأمور لضمان تحقيق الممارسة الجيدة؟</a:t>
            </a:r>
            <a:endParaRPr lang="en">
              <a:latin typeface="Arial" pitchFamily="34" charset="0"/>
              <a:ea typeface="Roboto" panose="02000000000000000000" pitchFamily="2" charset="0"/>
              <a:cs typeface="Arial" pitchFamily="34" charset="0"/>
            </a:endParaRPr>
          </a:p>
          <a:p>
            <a:pPr marL="342900" lvl="0" indent="-342900" algn="just" rtl="1">
              <a:spcBef>
                <a:spcPts val="0"/>
              </a:spcBef>
              <a:buFont typeface="+mj-lt"/>
              <a:buAutoNum type="arabicPeriod"/>
            </a:pPr>
            <a:endParaRPr lang="en">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val="20212358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DE65F52-26E4-5349-93E5-9D7FEB569990}"/>
              </a:ext>
            </a:extLst>
          </p:cNvPr>
          <p:cNvSpPr>
            <a:spLocks noGrp="1"/>
          </p:cNvSpPr>
          <p:nvPr>
            <p:ph type="title"/>
          </p:nvPr>
        </p:nvSpPr>
        <p:spPr>
          <a:xfrm>
            <a:off x="0" y="1"/>
            <a:ext cx="12192000" cy="759854"/>
          </a:xfrm>
          <a:solidFill>
            <a:srgbClr val="2B92CB"/>
          </a:solidFill>
        </p:spPr>
        <p:txBody>
          <a:bodyPr anchor="ctr">
            <a:normAutofit/>
          </a:bodyPr>
          <a:lstStyle/>
          <a:p>
            <a:pPr algn="r" rtl="1"/>
            <a:r>
              <a:rPr lang="en-US" sz="3600">
                <a:solidFill>
                  <a:schemeClr val="bg1"/>
                </a:solidFill>
                <a:latin typeface="Arial" pitchFamily="34" charset="0"/>
                <a:ea typeface="Roboto" panose="02000000000000000000" pitchFamily="2" charset="0"/>
                <a:cs typeface="Arial" pitchFamily="34" charset="0"/>
              </a:rPr>
              <a:t>	</a:t>
            </a:r>
            <a:r>
              <a:rPr lang="ar-EG" sz="3600">
                <a:solidFill>
                  <a:schemeClr val="bg1"/>
                </a:solidFill>
                <a:latin typeface="Arial" pitchFamily="34" charset="0"/>
                <a:ea typeface="Roboto" panose="02000000000000000000" pitchFamily="2" charset="0"/>
                <a:cs typeface="Arial" pitchFamily="34" charset="0"/>
              </a:rPr>
              <a:t>الجلسة 4: الحد من الآثار الاجتماعية والاقتصادية</a:t>
            </a:r>
            <a:endParaRPr lang="en-US" sz="3600">
              <a:solidFill>
                <a:schemeClr val="bg1"/>
              </a:solidFill>
              <a:latin typeface="Arial" pitchFamily="34" charset="0"/>
              <a:ea typeface="Roboto" panose="02000000000000000000" pitchFamily="2" charset="0"/>
              <a:cs typeface="Arial" pitchFamily="34" charset="0"/>
            </a:endParaRPr>
          </a:p>
        </p:txBody>
      </p:sp>
      <p:sp>
        <p:nvSpPr>
          <p:cNvPr id="5" name="Text Placeholder 2">
            <a:extLst>
              <a:ext uri="{FF2B5EF4-FFF2-40B4-BE49-F238E27FC236}">
                <a16:creationId xmlns:a16="http://schemas.microsoft.com/office/drawing/2014/main" id="{426DD8CC-5E74-0946-A8D0-A0C1F61128D7}"/>
              </a:ext>
            </a:extLst>
          </p:cNvPr>
          <p:cNvSpPr txBox="1">
            <a:spLocks/>
          </p:cNvSpPr>
          <p:nvPr/>
        </p:nvSpPr>
        <p:spPr>
          <a:xfrm>
            <a:off x="631767" y="1130531"/>
            <a:ext cx="10789920" cy="520069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rtl="1">
              <a:lnSpc>
                <a:spcPct val="100000"/>
              </a:lnSpc>
              <a:spcBef>
                <a:spcPts val="0"/>
              </a:spcBef>
            </a:pPr>
            <a:r>
              <a:rPr lang="ar-EG" sz="1600">
                <a:latin typeface="Arial" pitchFamily="34" charset="0"/>
                <a:ea typeface="Roboto" panose="02000000000000000000" pitchFamily="2" charset="0"/>
                <a:cs typeface="Arial" pitchFamily="34" charset="0"/>
              </a:rPr>
              <a:t>رحب عموم السكان في بادئ الأمر، في ظل وجود التباعد البدني وتقييد الحركة، بالتدابير المتخذة، حيث شعرت الجماهير بأن هناك شيئا ما يجرى عمله. وكانت هناك تقارير عن أشخاص يقومون بالغناء في شرفات المنازل، ويصطفون أمام المنازل للتصفيق للطواقم الطبية.</a:t>
            </a:r>
            <a:endParaRPr lang="en-US" sz="1600">
              <a:latin typeface="Arial" pitchFamily="34" charset="0"/>
              <a:ea typeface="Roboto" panose="02000000000000000000" pitchFamily="2" charset="0"/>
              <a:cs typeface="Arial" pitchFamily="34" charset="0"/>
            </a:endParaRPr>
          </a:p>
          <a:p>
            <a:pPr marL="285750" indent="-285750" algn="just" rtl="1">
              <a:lnSpc>
                <a:spcPct val="100000"/>
              </a:lnSpc>
              <a:spcBef>
                <a:spcPts val="0"/>
              </a:spcBef>
            </a:pPr>
            <a:endParaRPr lang="en-US" sz="1600">
              <a:latin typeface="Arial" pitchFamily="34" charset="0"/>
              <a:ea typeface="Roboto" panose="02000000000000000000" pitchFamily="2" charset="0"/>
              <a:cs typeface="Arial" pitchFamily="34" charset="0"/>
            </a:endParaRPr>
          </a:p>
          <a:p>
            <a:pPr marL="285750" indent="-285750" algn="just" rtl="1">
              <a:lnSpc>
                <a:spcPct val="100000"/>
              </a:lnSpc>
              <a:spcBef>
                <a:spcPts val="0"/>
              </a:spcBef>
            </a:pPr>
            <a:r>
              <a:rPr lang="ar-EG" sz="1600">
                <a:latin typeface="Arial" pitchFamily="34" charset="0"/>
                <a:ea typeface="Roboto" panose="02000000000000000000" pitchFamily="2" charset="0"/>
                <a:cs typeface="Arial" pitchFamily="34" charset="0"/>
              </a:rPr>
              <a:t>غير أن هذه التدابير تسبب أيضا ضغوطا كبيرة على الأفراد، والمجتمعات المحلية، والمجتمعات ككل، جراء التوقف التام للحياة الاجتماعية والاقتصادية، ولا يمكن تحمل ذلك إلا لفترة محدودة.</a:t>
            </a:r>
            <a:endParaRPr lang="en-US" sz="1600">
              <a:latin typeface="Arial" pitchFamily="34" charset="0"/>
              <a:ea typeface="Roboto" panose="02000000000000000000" pitchFamily="2" charset="0"/>
              <a:cs typeface="Arial" pitchFamily="34" charset="0"/>
            </a:endParaRPr>
          </a:p>
          <a:p>
            <a:pPr marL="285750" indent="-285750" algn="just" rtl="1">
              <a:lnSpc>
                <a:spcPct val="100000"/>
              </a:lnSpc>
              <a:spcBef>
                <a:spcPts val="0"/>
              </a:spcBef>
            </a:pPr>
            <a:endParaRPr lang="en-US" sz="1600">
              <a:latin typeface="Arial" pitchFamily="34" charset="0"/>
              <a:ea typeface="Roboto" panose="02000000000000000000" pitchFamily="2" charset="0"/>
              <a:cs typeface="Arial" pitchFamily="34" charset="0"/>
            </a:endParaRPr>
          </a:p>
          <a:p>
            <a:pPr marL="285750" indent="-285750" algn="just" rtl="1">
              <a:lnSpc>
                <a:spcPct val="100000"/>
              </a:lnSpc>
              <a:spcBef>
                <a:spcPts val="0"/>
              </a:spcBef>
            </a:pPr>
            <a:r>
              <a:rPr lang="ar-EG" sz="1600">
                <a:latin typeface="Arial" pitchFamily="34" charset="0"/>
                <a:ea typeface="Roboto" panose="02000000000000000000" pitchFamily="2" charset="0"/>
                <a:cs typeface="Arial" pitchFamily="34" charset="0"/>
              </a:rPr>
              <a:t>ويبدأ المزاج في التحول، في بعض الأماكن، حيث يبدأ الناس في انتهاك الأنظمة مع تقلص الدخول ونضوب المدخرات، ويستبد بالناس الملل من استمرار الإغلاق. ولقد زادت حالات العنف المنزلي، وازداد العبء على خدمات الصحة النفسية، وتتم مهاجمة الشرطة والمسؤولين بسبب إنفاذهم لممارسات التباعد البدني، بل وصل الأمر، في بعض الحالات، أن قامت عصابات من الناس، باقتحام المتاجر المحلية.</a:t>
            </a:r>
            <a:endParaRPr lang="en-US" sz="1600">
              <a:latin typeface="Arial" pitchFamily="34" charset="0"/>
              <a:ea typeface="Roboto" panose="02000000000000000000" pitchFamily="2" charset="0"/>
              <a:cs typeface="Arial" pitchFamily="34" charset="0"/>
            </a:endParaRPr>
          </a:p>
          <a:p>
            <a:pPr marL="285750" indent="-285750" algn="just" rtl="1">
              <a:lnSpc>
                <a:spcPct val="100000"/>
              </a:lnSpc>
              <a:spcBef>
                <a:spcPts val="0"/>
              </a:spcBef>
            </a:pPr>
            <a:endParaRPr lang="en-US" sz="1600">
              <a:latin typeface="Arial" pitchFamily="34" charset="0"/>
              <a:ea typeface="Roboto" panose="02000000000000000000" pitchFamily="2" charset="0"/>
              <a:cs typeface="Arial" pitchFamily="34" charset="0"/>
            </a:endParaRPr>
          </a:p>
          <a:p>
            <a:pPr marL="285750" indent="-285750" algn="just" rtl="1">
              <a:lnSpc>
                <a:spcPct val="100000"/>
              </a:lnSpc>
              <a:spcBef>
                <a:spcPts val="0"/>
              </a:spcBef>
            </a:pPr>
            <a:r>
              <a:rPr lang="ar-EG" sz="1600">
                <a:latin typeface="Arial" pitchFamily="34" charset="0"/>
                <a:ea typeface="Roboto" panose="02000000000000000000" pitchFamily="2" charset="0"/>
                <a:cs typeface="Arial" pitchFamily="34" charset="0"/>
              </a:rPr>
              <a:t>ويقوم بعض الناس بالسفر خارج مدنهم، قاصدين المناطق الريفية، حيث يكون لديهم منازل للعطلات في تلك المناطق، أو يكون لهم أقارب فيها، والتي غالبا لا يتوفر فيها سوى مرافق صحية بسيطة، ويمكن بسهولة أن تعجز عن تلبية الاحتياجات، إذا ما كان هناك عدد كبير من الحالات. وفي أماكن أخرى، ينتقل الأشخاص ممن ليس لديهم أعمال، ويعودون إلى منازلهم في القرى والبلدان كي يبقوا مع عوائلهم. وعندما تحاول السلطات منع ذلك، فإنها تقابل بالهجوم، أو أن الناس يجدون طرقا أخرى للالتفاف حول الإغلاق.</a:t>
            </a:r>
            <a:endParaRPr lang="en-US" sz="1600">
              <a:latin typeface="Arial" pitchFamily="34" charset="0"/>
              <a:ea typeface="Roboto" panose="02000000000000000000" pitchFamily="2" charset="0"/>
              <a:cs typeface="Arial" pitchFamily="34" charset="0"/>
            </a:endParaRPr>
          </a:p>
          <a:p>
            <a:pPr marL="0" indent="0" algn="just" rtl="1">
              <a:lnSpc>
                <a:spcPct val="100000"/>
              </a:lnSpc>
              <a:spcBef>
                <a:spcPts val="0"/>
              </a:spcBef>
              <a:buFont typeface="Arial" panose="020B0604020202020204" pitchFamily="34" charset="0"/>
              <a:buNone/>
            </a:pPr>
            <a:endParaRPr lang="en-US" sz="1600">
              <a:latin typeface="Arial" pitchFamily="34" charset="0"/>
              <a:ea typeface="Roboto" panose="02000000000000000000" pitchFamily="2" charset="0"/>
              <a:cs typeface="Arial" pitchFamily="34" charset="0"/>
            </a:endParaRPr>
          </a:p>
          <a:p>
            <a:pPr marL="285750" indent="-285750" algn="just" rtl="1">
              <a:lnSpc>
                <a:spcPct val="100000"/>
              </a:lnSpc>
              <a:spcBef>
                <a:spcPts val="0"/>
              </a:spcBef>
            </a:pPr>
            <a:r>
              <a:rPr lang="ar-EG" sz="1600">
                <a:latin typeface="Arial" pitchFamily="34" charset="0"/>
                <a:ea typeface="Roboto" panose="02000000000000000000" pitchFamily="2" charset="0"/>
                <a:cs typeface="Arial" pitchFamily="34" charset="0"/>
              </a:rPr>
              <a:t>ويتضرر الأشخاص من ذوي الدخول المنخفضة، والأقليات، وأولئك الذين يعيشون في مستوطنات غير رسمية أبلغ الضرر، مثلهم في ذلك مثل الأشخاص الذين يعانون من مستويات مرتفعة من انعدام الأمن.</a:t>
            </a:r>
            <a:endParaRPr lang="en-US" sz="1600">
              <a:solidFill>
                <a:prstClr val="black"/>
              </a:solidFill>
              <a:latin typeface="Arial" pitchFamily="34" charset="0"/>
              <a:ea typeface="Roboto" panose="02000000000000000000" pitchFamily="2" charset="0"/>
              <a:cs typeface="Arial" pitchFamily="34" charset="0"/>
            </a:endParaRPr>
          </a:p>
          <a:p>
            <a:pPr marL="285750" indent="-285750" algn="just" rtl="1">
              <a:lnSpc>
                <a:spcPct val="100000"/>
              </a:lnSpc>
              <a:spcBef>
                <a:spcPts val="0"/>
              </a:spcBef>
            </a:pPr>
            <a:endParaRPr lang="en-US" sz="1600">
              <a:solidFill>
                <a:prstClr val="black"/>
              </a:solidFill>
              <a:latin typeface="Arial" pitchFamily="34" charset="0"/>
              <a:ea typeface="Roboto" panose="02000000000000000000" pitchFamily="2" charset="0"/>
              <a:cs typeface="Arial" pitchFamily="34" charset="0"/>
            </a:endParaRPr>
          </a:p>
          <a:p>
            <a:pPr marL="285750" indent="-285750" algn="just" rtl="1">
              <a:lnSpc>
                <a:spcPct val="100000"/>
              </a:lnSpc>
              <a:spcBef>
                <a:spcPts val="0"/>
              </a:spcBef>
            </a:pPr>
            <a:r>
              <a:rPr lang="ar-EG" sz="1600">
                <a:latin typeface="Arial" pitchFamily="34" charset="0"/>
                <a:ea typeface="Roboto" panose="02000000000000000000" pitchFamily="2" charset="0"/>
                <a:cs typeface="Arial" pitchFamily="34" charset="0"/>
              </a:rPr>
              <a:t>ومن المرجح أن تتسلل الجريمة المنظمة إلى سلاسل إمداد البضائع والأدوية، ولاسيما في المجتمعات المهمشة والمستضعفة في أوقات الأزمات، الأمر الذي يمكن أن يؤدي إلى زيادة الطلب على، وزيادة المعروض من السلع والأدوية غير الخاضعة للفحص والتمحيص، ما يشكل مزيدا من التهديدات للصحة.</a:t>
            </a:r>
            <a:endParaRPr lang="en-US" sz="1600">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val="27834379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0768DE3-AAE3-A14C-993B-C7D14081DF99}"/>
              </a:ext>
            </a:extLst>
          </p:cNvPr>
          <p:cNvSpPr>
            <a:spLocks noGrp="1"/>
          </p:cNvSpPr>
          <p:nvPr>
            <p:ph type="title"/>
          </p:nvPr>
        </p:nvSpPr>
        <p:spPr>
          <a:xfrm>
            <a:off x="0" y="1"/>
            <a:ext cx="12192000" cy="772732"/>
          </a:xfrm>
          <a:solidFill>
            <a:schemeClr val="tx2"/>
          </a:solidFill>
        </p:spPr>
        <p:txBody>
          <a:bodyPr anchor="ctr">
            <a:normAutofit/>
          </a:bodyPr>
          <a:lstStyle/>
          <a:p>
            <a:pPr algn="r" rtl="1"/>
            <a:r>
              <a:rPr lang="en-US" sz="3600">
                <a:solidFill>
                  <a:schemeClr val="bg1"/>
                </a:solidFill>
                <a:latin typeface="Arial" pitchFamily="34" charset="0"/>
                <a:ea typeface="Roboto" panose="02000000000000000000" pitchFamily="2" charset="0"/>
                <a:cs typeface="Arial" pitchFamily="34" charset="0"/>
              </a:rPr>
              <a:t>	</a:t>
            </a:r>
            <a:r>
              <a:rPr lang="ar-EG" sz="3600">
                <a:solidFill>
                  <a:schemeClr val="bg1"/>
                </a:solidFill>
                <a:latin typeface="Arial" pitchFamily="34" charset="0"/>
                <a:ea typeface="Roboto" panose="02000000000000000000" pitchFamily="2" charset="0"/>
                <a:cs typeface="Arial" pitchFamily="34" charset="0"/>
              </a:rPr>
              <a:t>المهمة 4: الحد من الآثار الاجتماعية والاقتصادية</a:t>
            </a:r>
            <a:endParaRPr lang="en-US" sz="3600">
              <a:solidFill>
                <a:schemeClr val="bg1"/>
              </a:solidFill>
              <a:latin typeface="Arial" pitchFamily="34" charset="0"/>
              <a:ea typeface="Roboto" panose="02000000000000000000" pitchFamily="2" charset="0"/>
              <a:cs typeface="Arial" pitchFamily="34" charset="0"/>
            </a:endParaRPr>
          </a:p>
        </p:txBody>
      </p:sp>
      <p:sp>
        <p:nvSpPr>
          <p:cNvPr id="5" name="Text Placeholder 2">
            <a:extLst>
              <a:ext uri="{FF2B5EF4-FFF2-40B4-BE49-F238E27FC236}">
                <a16:creationId xmlns:a16="http://schemas.microsoft.com/office/drawing/2014/main" id="{4B1C19CD-2C15-F045-9A8A-585BC0748BCB}"/>
              </a:ext>
            </a:extLst>
          </p:cNvPr>
          <p:cNvSpPr txBox="1">
            <a:spLocks/>
          </p:cNvSpPr>
          <p:nvPr/>
        </p:nvSpPr>
        <p:spPr>
          <a:xfrm>
            <a:off x="311699" y="772733"/>
            <a:ext cx="10927107" cy="564469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2700" indent="-12700" algn="just" rtl="1">
              <a:lnSpc>
                <a:spcPct val="100000"/>
              </a:lnSpc>
              <a:spcBef>
                <a:spcPts val="0"/>
              </a:spcBef>
              <a:buFont typeface="Arial" panose="020B0604020202020204" pitchFamily="34" charset="0"/>
              <a:buNone/>
            </a:pPr>
            <a:r>
              <a:rPr lang="ar-EG" sz="2000">
                <a:latin typeface="Arial" pitchFamily="34" charset="0"/>
                <a:ea typeface="Roboto" panose="02000000000000000000" pitchFamily="2" charset="0"/>
                <a:cs typeface="Arial" pitchFamily="34" charset="0"/>
              </a:rPr>
              <a:t>من المرجح أن يتدهور الموقف مع استبداد الملل بالناس جراء التباعد البدني، والقلق على أسباب عيشهم، والخوف من الفقر الذي يلوح في الآفاق.</a:t>
            </a:r>
            <a:endParaRPr lang="en-US" sz="2000">
              <a:latin typeface="Arial" pitchFamily="34" charset="0"/>
              <a:ea typeface="Roboto" panose="02000000000000000000" pitchFamily="2" charset="0"/>
              <a:cs typeface="Arial" pitchFamily="34" charset="0"/>
            </a:endParaRPr>
          </a:p>
          <a:p>
            <a:pPr marL="12700" indent="-12700" algn="just" rtl="1">
              <a:lnSpc>
                <a:spcPct val="100000"/>
              </a:lnSpc>
              <a:spcBef>
                <a:spcPts val="0"/>
              </a:spcBef>
              <a:buFont typeface="Arial" panose="020B0604020202020204" pitchFamily="34" charset="0"/>
              <a:buNone/>
            </a:pPr>
            <a:endParaRPr lang="en-US" sz="1400">
              <a:latin typeface="Arial" pitchFamily="34" charset="0"/>
              <a:ea typeface="Roboto" panose="02000000000000000000" pitchFamily="2" charset="0"/>
              <a:cs typeface="Arial" pitchFamily="34" charset="0"/>
            </a:endParaRPr>
          </a:p>
          <a:p>
            <a:pPr marL="342900" indent="-342900" algn="just" rtl="1">
              <a:lnSpc>
                <a:spcPct val="100000"/>
              </a:lnSpc>
              <a:spcBef>
                <a:spcPts val="0"/>
              </a:spcBef>
              <a:buFont typeface="+mj-lt"/>
              <a:buAutoNum type="arabicPeriod"/>
            </a:pPr>
            <a:r>
              <a:rPr lang="ar-EG" sz="2000">
                <a:latin typeface="Arial" pitchFamily="34" charset="0"/>
                <a:ea typeface="Roboto" panose="02000000000000000000" pitchFamily="2" charset="0"/>
                <a:cs typeface="Arial" pitchFamily="34" charset="0"/>
              </a:rPr>
              <a:t>ما الذي يمكن عمله في هذا الموقف؟</a:t>
            </a:r>
            <a:endParaRPr lang="en-US" sz="2000">
              <a:latin typeface="Arial" pitchFamily="34" charset="0"/>
              <a:ea typeface="Roboto" panose="02000000000000000000" pitchFamily="2" charset="0"/>
              <a:cs typeface="Arial" pitchFamily="34" charset="0"/>
            </a:endParaRPr>
          </a:p>
          <a:p>
            <a:pPr marL="342900" indent="-342900" algn="just" rtl="1">
              <a:lnSpc>
                <a:spcPct val="100000"/>
              </a:lnSpc>
              <a:spcBef>
                <a:spcPts val="0"/>
              </a:spcBef>
              <a:buFont typeface="+mj-lt"/>
              <a:buAutoNum type="arabicPeriod"/>
            </a:pPr>
            <a:r>
              <a:rPr lang="ar-EG" sz="2000">
                <a:latin typeface="Arial" pitchFamily="34" charset="0"/>
                <a:ea typeface="Roboto" panose="02000000000000000000" pitchFamily="2" charset="0"/>
                <a:cs typeface="Arial" pitchFamily="34" charset="0"/>
              </a:rPr>
              <a:t>قارن المزايا بالأضرار الناجمة عن استمرار التباعد البدني.</a:t>
            </a:r>
            <a:endParaRPr lang="en-US" sz="2000">
              <a:latin typeface="Arial" pitchFamily="34" charset="0"/>
              <a:ea typeface="Roboto" panose="02000000000000000000" pitchFamily="2" charset="0"/>
              <a:cs typeface="Arial" pitchFamily="34" charset="0"/>
            </a:endParaRPr>
          </a:p>
          <a:p>
            <a:pPr marL="342900" indent="-342900" algn="just" rtl="1">
              <a:lnSpc>
                <a:spcPct val="100000"/>
              </a:lnSpc>
              <a:spcBef>
                <a:spcPts val="0"/>
              </a:spcBef>
              <a:buFont typeface="+mj-lt"/>
              <a:buAutoNum type="arabicPeriod"/>
            </a:pPr>
            <a:r>
              <a:rPr lang="ar-EG" sz="2000">
                <a:latin typeface="Arial" pitchFamily="34" charset="0"/>
                <a:ea typeface="Roboto" panose="02000000000000000000" pitchFamily="2" charset="0"/>
                <a:cs typeface="Arial" pitchFamily="34" charset="0"/>
              </a:rPr>
              <a:t>في أي مرحلة يمكن تخفيف التباعد البدني، وما هي النتائج المحتملة لذلك؟</a:t>
            </a:r>
            <a:endParaRPr lang="en-US" sz="2000">
              <a:latin typeface="Arial" pitchFamily="34" charset="0"/>
              <a:ea typeface="Roboto" panose="02000000000000000000" pitchFamily="2" charset="0"/>
              <a:cs typeface="Arial" pitchFamily="34" charset="0"/>
            </a:endParaRPr>
          </a:p>
          <a:p>
            <a:pPr marL="342900" indent="-342900" algn="just" rtl="1">
              <a:lnSpc>
                <a:spcPct val="100000"/>
              </a:lnSpc>
              <a:spcBef>
                <a:spcPts val="0"/>
              </a:spcBef>
              <a:buFont typeface="+mj-lt"/>
              <a:buAutoNum type="arabicPeriod"/>
            </a:pPr>
            <a:r>
              <a:rPr lang="ar-EG" sz="2000">
                <a:latin typeface="Arial" pitchFamily="34" charset="0"/>
                <a:ea typeface="Roboto" panose="02000000000000000000" pitchFamily="2" charset="0"/>
                <a:cs typeface="Arial" pitchFamily="34" charset="0"/>
              </a:rPr>
              <a:t>كيف يمكن حماية سبل العيش وتأمينها؟</a:t>
            </a:r>
            <a:endParaRPr lang="en-US" sz="2000">
              <a:latin typeface="Arial" pitchFamily="34" charset="0"/>
              <a:ea typeface="Roboto" panose="02000000000000000000" pitchFamily="2" charset="0"/>
              <a:cs typeface="Arial" pitchFamily="34" charset="0"/>
            </a:endParaRPr>
          </a:p>
          <a:p>
            <a:pPr marL="342900" indent="-342900" algn="just" rtl="1">
              <a:lnSpc>
                <a:spcPct val="100000"/>
              </a:lnSpc>
              <a:spcBef>
                <a:spcPts val="0"/>
              </a:spcBef>
              <a:buFont typeface="+mj-lt"/>
              <a:buAutoNum type="arabicPeriod"/>
            </a:pPr>
            <a:r>
              <a:rPr lang="ar-EG" sz="2000">
                <a:latin typeface="Arial" pitchFamily="34" charset="0"/>
                <a:ea typeface="Roboto" panose="02000000000000000000" pitchFamily="2" charset="0"/>
                <a:cs typeface="Arial" pitchFamily="34" charset="0"/>
              </a:rPr>
              <a:t>كيف يمكن حفظ النظام والقانون؟</a:t>
            </a:r>
            <a:endParaRPr lang="en-US" sz="2000">
              <a:latin typeface="Arial" pitchFamily="34" charset="0"/>
              <a:ea typeface="Roboto" panose="02000000000000000000" pitchFamily="2" charset="0"/>
              <a:cs typeface="Arial" pitchFamily="34" charset="0"/>
            </a:endParaRPr>
          </a:p>
          <a:p>
            <a:pPr marL="342900" indent="-342900" algn="just" rtl="1">
              <a:lnSpc>
                <a:spcPct val="100000"/>
              </a:lnSpc>
              <a:spcBef>
                <a:spcPts val="0"/>
              </a:spcBef>
              <a:buFont typeface="+mj-lt"/>
              <a:buAutoNum type="arabicPeriod"/>
            </a:pPr>
            <a:r>
              <a:rPr lang="ar-EG" sz="2000">
                <a:latin typeface="Arial" pitchFamily="34" charset="0"/>
                <a:ea typeface="Roboto" panose="02000000000000000000" pitchFamily="2" charset="0"/>
                <a:cs typeface="Arial" pitchFamily="34" charset="0"/>
              </a:rPr>
              <a:t>هل هناك خطوات إضافية يتعين التشريع لاعتمادها كي تتيح استخداما أوسع للجيش لتقديم الدعم عبر جميع القطاعات (الخدمات اللوجستية، والإمداد، والأمن، ومستشفيات الطوارئ الميدانية، وغير ذلك)؟</a:t>
            </a:r>
            <a:endParaRPr lang="en-US" sz="2000">
              <a:latin typeface="Arial" pitchFamily="34" charset="0"/>
              <a:ea typeface="Roboto" panose="02000000000000000000" pitchFamily="2" charset="0"/>
              <a:cs typeface="Arial" pitchFamily="34" charset="0"/>
            </a:endParaRPr>
          </a:p>
          <a:p>
            <a:pPr algn="just" rtl="1">
              <a:lnSpc>
                <a:spcPct val="100000"/>
              </a:lnSpc>
              <a:spcBef>
                <a:spcPts val="0"/>
              </a:spcBef>
              <a:buFont typeface="Arial" panose="020B0604020202020204" pitchFamily="34" charset="0"/>
              <a:buNone/>
            </a:pPr>
            <a:endParaRPr lang="en-US" sz="1100">
              <a:latin typeface="Arial" pitchFamily="34" charset="0"/>
              <a:ea typeface="Roboto" panose="02000000000000000000" pitchFamily="2" charset="0"/>
              <a:cs typeface="Arial" pitchFamily="34" charset="0"/>
            </a:endParaRPr>
          </a:p>
          <a:p>
            <a:pPr algn="just" rtl="1">
              <a:lnSpc>
                <a:spcPct val="100000"/>
              </a:lnSpc>
              <a:spcBef>
                <a:spcPts val="0"/>
              </a:spcBef>
              <a:buFont typeface="Arial" panose="020B0604020202020204" pitchFamily="34" charset="0"/>
              <a:buNone/>
            </a:pPr>
            <a:r>
              <a:rPr lang="ar-EG" sz="2000">
                <a:latin typeface="Arial" pitchFamily="34" charset="0"/>
                <a:ea typeface="Roboto" panose="02000000000000000000" pitchFamily="2" charset="0"/>
                <a:cs typeface="Arial" pitchFamily="34" charset="0"/>
              </a:rPr>
              <a:t>ما هي العناصر الأساسية التي يمكن أن تساعد في هذا الموقف. ناقش:</a:t>
            </a:r>
            <a:endParaRPr lang="en-US" sz="2000">
              <a:latin typeface="Arial" pitchFamily="34" charset="0"/>
              <a:ea typeface="Roboto" panose="02000000000000000000" pitchFamily="2" charset="0"/>
              <a:cs typeface="Arial" pitchFamily="34" charset="0"/>
            </a:endParaRPr>
          </a:p>
          <a:p>
            <a:pPr algn="just" rtl="1">
              <a:lnSpc>
                <a:spcPct val="100000"/>
              </a:lnSpc>
              <a:spcBef>
                <a:spcPts val="0"/>
              </a:spcBef>
              <a:buFont typeface="Arial" panose="020B0604020202020204" pitchFamily="34" charset="0"/>
              <a:buNone/>
            </a:pPr>
            <a:endParaRPr lang="en-US" sz="1100">
              <a:latin typeface="Arial" pitchFamily="34" charset="0"/>
              <a:ea typeface="Roboto" panose="02000000000000000000" pitchFamily="2" charset="0"/>
              <a:cs typeface="Arial" pitchFamily="34" charset="0"/>
            </a:endParaRPr>
          </a:p>
          <a:p>
            <a:pPr algn="just" rtl="1">
              <a:lnSpc>
                <a:spcPct val="100000"/>
              </a:lnSpc>
              <a:spcBef>
                <a:spcPts val="0"/>
              </a:spcBef>
            </a:pPr>
            <a:r>
              <a:rPr lang="ar-EG" sz="2000">
                <a:latin typeface="Arial" pitchFamily="34" charset="0"/>
                <a:ea typeface="Roboto" panose="02000000000000000000" pitchFamily="2" charset="0"/>
                <a:cs typeface="Arial" pitchFamily="34" charset="0"/>
              </a:rPr>
              <a:t>دعم الدخول عن طريق خدمات الرعاية الاجتماعية، على سبيل المثال: هل يسمح الإطار التنظيمي الوطني – المحلي بالتوسع السريع والطارئ للحماية الاجتماعية، ليشمل المجتمعات المحلية والأفراد سريعي التأثر؟ وهل يشمل ذلك الإسكان؟</a:t>
            </a:r>
            <a:endParaRPr lang="en-US" sz="2000">
              <a:latin typeface="Arial" pitchFamily="34" charset="0"/>
              <a:cs typeface="Arial" pitchFamily="34" charset="0"/>
            </a:endParaRPr>
          </a:p>
          <a:p>
            <a:pPr algn="just" rtl="1">
              <a:lnSpc>
                <a:spcPct val="100000"/>
              </a:lnSpc>
              <a:spcBef>
                <a:spcPts val="0"/>
              </a:spcBef>
            </a:pPr>
            <a:r>
              <a:rPr lang="ar-EG" sz="2000">
                <a:latin typeface="Arial" pitchFamily="34" charset="0"/>
                <a:ea typeface="Roboto" panose="02000000000000000000" pitchFamily="2" charset="0"/>
                <a:cs typeface="Arial" pitchFamily="34" charset="0"/>
              </a:rPr>
              <a:t>دعم الشركات والأعمال.</a:t>
            </a:r>
            <a:endParaRPr lang="en-US" sz="2000">
              <a:latin typeface="Arial" pitchFamily="34" charset="0"/>
              <a:ea typeface="Roboto" panose="02000000000000000000" pitchFamily="2" charset="0"/>
              <a:cs typeface="Arial" pitchFamily="34" charset="0"/>
            </a:endParaRPr>
          </a:p>
          <a:p>
            <a:pPr algn="just" rtl="1">
              <a:lnSpc>
                <a:spcPct val="100000"/>
              </a:lnSpc>
              <a:spcBef>
                <a:spcPts val="0"/>
              </a:spcBef>
            </a:pPr>
            <a:r>
              <a:rPr lang="ar-EG" sz="2000">
                <a:latin typeface="Arial" pitchFamily="34" charset="0"/>
                <a:ea typeface="Roboto" panose="02000000000000000000" pitchFamily="2" charset="0"/>
                <a:cs typeface="Arial" pitchFamily="34" charset="0"/>
              </a:rPr>
              <a:t>توزيع الغذاء أو عمل تحويلات نقدية للأشخاص المستضعفين (مثلا: القاطنين في الأحياء الفقيرة بالمناطق الحضرية).</a:t>
            </a:r>
            <a:endParaRPr lang="en-US" sz="2000">
              <a:latin typeface="Arial" pitchFamily="34" charset="0"/>
              <a:ea typeface="Roboto" panose="02000000000000000000" pitchFamily="2" charset="0"/>
              <a:cs typeface="Arial" pitchFamily="34" charset="0"/>
            </a:endParaRPr>
          </a:p>
          <a:p>
            <a:pPr algn="just" rtl="1">
              <a:lnSpc>
                <a:spcPct val="100000"/>
              </a:lnSpc>
              <a:spcBef>
                <a:spcPts val="0"/>
              </a:spcBef>
            </a:pPr>
            <a:r>
              <a:rPr lang="ar-EG" sz="2000">
                <a:latin typeface="Arial" pitchFamily="34" charset="0"/>
                <a:ea typeface="Roboto" panose="02000000000000000000" pitchFamily="2" charset="0"/>
                <a:cs typeface="Arial" pitchFamily="34" charset="0"/>
              </a:rPr>
              <a:t>ما هو تأثير الإخفاق في ذلك؟</a:t>
            </a:r>
            <a:endParaRPr lang="en-US" sz="2000">
              <a:latin typeface="Arial" pitchFamily="34" charset="0"/>
              <a:ea typeface="Roboto" panose="02000000000000000000" pitchFamily="2" charset="0"/>
              <a:cs typeface="Arial" pitchFamily="34" charset="0"/>
            </a:endParaRPr>
          </a:p>
          <a:p>
            <a:pPr algn="just" rtl="1">
              <a:lnSpc>
                <a:spcPct val="100000"/>
              </a:lnSpc>
              <a:spcBef>
                <a:spcPts val="0"/>
              </a:spcBef>
            </a:pPr>
            <a:r>
              <a:rPr lang="ar-EG" sz="2000">
                <a:latin typeface="Arial" pitchFamily="34" charset="0"/>
                <a:ea typeface="Roboto" panose="02000000000000000000" pitchFamily="2" charset="0"/>
                <a:cs typeface="Arial" pitchFamily="34" charset="0"/>
              </a:rPr>
              <a:t>دعم المجتمعات المحلية لمنع التحركات غير الضرورية، ومنع الاضطرابات والجريمة المنظمة.</a:t>
            </a:r>
            <a:endParaRPr lang="en-US" sz="2000">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val="25188508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A7F101F3-3E2F-8A47-A8FE-409EAF533E63}"/>
              </a:ext>
            </a:extLst>
          </p:cNvPr>
          <p:cNvSpPr>
            <a:spLocks noGrp="1"/>
          </p:cNvSpPr>
          <p:nvPr>
            <p:ph type="title"/>
          </p:nvPr>
        </p:nvSpPr>
        <p:spPr>
          <a:xfrm>
            <a:off x="0" y="1"/>
            <a:ext cx="12192000" cy="759854"/>
          </a:xfrm>
          <a:solidFill>
            <a:srgbClr val="2B92CB"/>
          </a:solidFill>
        </p:spPr>
        <p:txBody>
          <a:bodyPr anchor="ctr">
            <a:noAutofit/>
          </a:bodyPr>
          <a:lstStyle/>
          <a:p>
            <a:pPr algn="r" rtl="1"/>
            <a:r>
              <a:rPr lang="en-US" sz="3600">
                <a:solidFill>
                  <a:schemeClr val="bg1"/>
                </a:solidFill>
                <a:latin typeface="Arial" pitchFamily="34" charset="0"/>
                <a:ea typeface="Roboto" panose="02000000000000000000" pitchFamily="2" charset="0"/>
                <a:cs typeface="Arial" pitchFamily="34" charset="0"/>
              </a:rPr>
              <a:t>	</a:t>
            </a:r>
            <a:r>
              <a:rPr lang="ar-EG" sz="3600">
                <a:solidFill>
                  <a:schemeClr val="bg1"/>
                </a:solidFill>
                <a:latin typeface="Arial" pitchFamily="34" charset="0"/>
                <a:ea typeface="Roboto" panose="02000000000000000000" pitchFamily="2" charset="0"/>
                <a:cs typeface="Arial" pitchFamily="34" charset="0"/>
              </a:rPr>
              <a:t>الجلسة 5: التعافي وتخفيف القيود</a:t>
            </a:r>
            <a:endParaRPr lang="en-US" sz="3600">
              <a:solidFill>
                <a:schemeClr val="bg1"/>
              </a:solidFill>
              <a:latin typeface="Arial" pitchFamily="34" charset="0"/>
              <a:ea typeface="Roboto" panose="02000000000000000000" pitchFamily="2" charset="0"/>
              <a:cs typeface="Arial" pitchFamily="34" charset="0"/>
            </a:endParaRPr>
          </a:p>
        </p:txBody>
      </p:sp>
      <p:sp>
        <p:nvSpPr>
          <p:cNvPr id="5" name="Text Placeholder 3">
            <a:extLst>
              <a:ext uri="{FF2B5EF4-FFF2-40B4-BE49-F238E27FC236}">
                <a16:creationId xmlns:a16="http://schemas.microsoft.com/office/drawing/2014/main" id="{D9994E69-1E13-F74D-A2CA-404DADE6803C}"/>
              </a:ext>
            </a:extLst>
          </p:cNvPr>
          <p:cNvSpPr txBox="1">
            <a:spLocks/>
          </p:cNvSpPr>
          <p:nvPr/>
        </p:nvSpPr>
        <p:spPr>
          <a:xfrm>
            <a:off x="244698" y="914399"/>
            <a:ext cx="11226866" cy="5519651"/>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000" indent="-342000" algn="just" rtl="1">
              <a:lnSpc>
                <a:spcPct val="120000"/>
              </a:lnSpc>
              <a:spcBef>
                <a:spcPts val="0"/>
              </a:spcBef>
            </a:pPr>
            <a:r>
              <a:rPr lang="ar-EG" sz="2600">
                <a:latin typeface="Arial" pitchFamily="34" charset="0"/>
                <a:ea typeface="Roboto" panose="02000000000000000000" pitchFamily="2" charset="0"/>
                <a:cs typeface="Arial" pitchFamily="34" charset="0"/>
              </a:rPr>
              <a:t>هناك حاجة ملحة بالنسبة للبلدان التي تنفذ تدابير التباعد البدني؛ لأن تخطط للتحول عن هذه التدابير بشكل يحقق كبحا مستداما للعدوى، وإبقائها في مستوى منخفض، ويمكِّن، في ذات الوقت، من الاستعادة التدريجية للحياة الاقتصادية والاجتماعية.</a:t>
            </a:r>
            <a:endParaRPr lang="en-US" sz="2600">
              <a:latin typeface="Arial" pitchFamily="34" charset="0"/>
              <a:ea typeface="Roboto" panose="02000000000000000000" pitchFamily="2" charset="0"/>
              <a:cs typeface="Arial" pitchFamily="34" charset="0"/>
            </a:endParaRPr>
          </a:p>
          <a:p>
            <a:pPr marL="342000" indent="-342000" algn="just" rtl="1">
              <a:lnSpc>
                <a:spcPct val="120000"/>
              </a:lnSpc>
              <a:spcBef>
                <a:spcPts val="0"/>
              </a:spcBef>
            </a:pPr>
            <a:endParaRPr lang="en-US" sz="2600">
              <a:latin typeface="Arial" pitchFamily="34" charset="0"/>
              <a:ea typeface="Roboto" panose="02000000000000000000" pitchFamily="2" charset="0"/>
              <a:cs typeface="Arial" pitchFamily="34" charset="0"/>
            </a:endParaRPr>
          </a:p>
          <a:p>
            <a:pPr marL="342000" indent="-342000" algn="just" rtl="1">
              <a:lnSpc>
                <a:spcPct val="120000"/>
              </a:lnSpc>
              <a:spcBef>
                <a:spcPts val="0"/>
              </a:spcBef>
            </a:pPr>
            <a:r>
              <a:rPr lang="ar-EG" sz="2600">
                <a:latin typeface="Arial" pitchFamily="34" charset="0"/>
                <a:ea typeface="Roboto" panose="02000000000000000000" pitchFamily="2" charset="0"/>
                <a:cs typeface="Arial" pitchFamily="34" charset="0"/>
              </a:rPr>
              <a:t>وأيضا، عندما تأخذ أعداد الحالات في الانخفاض، مع استمرار دوران الفيروس في المجتمع، فإن الحاجة إلى إزالة تدابير التباعد البدني ستصبح أكثر طلبا. وهناك بعض البلدان التي أعادت فرض مثل هذه التدابير في غضون مهلة قصيرة، عندما تبين حدوث ارتفاع كبير في عدد الحالات.</a:t>
            </a:r>
            <a:endParaRPr lang="en-US" sz="2600">
              <a:latin typeface="Arial" pitchFamily="34" charset="0"/>
              <a:ea typeface="Roboto" panose="02000000000000000000" pitchFamily="2" charset="0"/>
              <a:cs typeface="Arial" pitchFamily="34" charset="0"/>
            </a:endParaRPr>
          </a:p>
          <a:p>
            <a:pPr marL="342000" indent="-342000" algn="r" rtl="1">
              <a:lnSpc>
                <a:spcPct val="120000"/>
              </a:lnSpc>
              <a:spcBef>
                <a:spcPts val="0"/>
              </a:spcBef>
            </a:pPr>
            <a:endParaRPr lang="en-US" sz="2600">
              <a:latin typeface="Arial" pitchFamily="34" charset="0"/>
              <a:ea typeface="Roboto" panose="02000000000000000000" pitchFamily="2" charset="0"/>
              <a:cs typeface="Arial" pitchFamily="34" charset="0"/>
            </a:endParaRPr>
          </a:p>
          <a:p>
            <a:pPr marL="342000" indent="-342000" algn="just" rtl="1">
              <a:lnSpc>
                <a:spcPct val="120000"/>
              </a:lnSpc>
              <a:spcBef>
                <a:spcPts val="0"/>
              </a:spcBef>
            </a:pPr>
            <a:r>
              <a:rPr lang="ar-EG" sz="2600">
                <a:latin typeface="Arial" pitchFamily="34" charset="0"/>
                <a:ea typeface="Roboto" panose="02000000000000000000" pitchFamily="2" charset="0"/>
                <a:cs typeface="Arial" pitchFamily="34" charset="0"/>
              </a:rPr>
              <a:t>هناك ثلاث نتائج محتملة مرجح حدوثها بشكل كبير، وهي قيد المناقشة:</a:t>
            </a:r>
            <a:endParaRPr lang="en-US" sz="2600">
              <a:latin typeface="Arial" pitchFamily="34" charset="0"/>
              <a:ea typeface="Roboto" panose="02000000000000000000" pitchFamily="2" charset="0"/>
              <a:cs typeface="Arial" pitchFamily="34" charset="0"/>
            </a:endParaRPr>
          </a:p>
          <a:p>
            <a:pPr marL="702900" indent="-342900" algn="just" rtl="1">
              <a:lnSpc>
                <a:spcPct val="120000"/>
              </a:lnSpc>
              <a:spcBef>
                <a:spcPts val="0"/>
              </a:spcBef>
              <a:buFont typeface="+mj-lt"/>
              <a:buAutoNum type="arabicPeriod"/>
            </a:pPr>
            <a:r>
              <a:rPr lang="ar-EG" sz="2600">
                <a:latin typeface="Arial" pitchFamily="34" charset="0"/>
                <a:ea typeface="Roboto" panose="02000000000000000000" pitchFamily="2" charset="0"/>
                <a:cs typeface="Arial" pitchFamily="34" charset="0"/>
              </a:rPr>
              <a:t>التخفيف التدريجي للتباعد الاجتماعي وقيود الحركة، باستخدام نهج إشارات المرور؛ الإزالة التدريجية لتدابير التباعد البدني، ومن ثم محاولة عزل المجموعات عند ظهورها (مثلا: يومان عمل في الأسبوع، وإعادة فتح بعض الخدمات).</a:t>
            </a:r>
            <a:endParaRPr lang="en-US" sz="2600">
              <a:latin typeface="Arial" pitchFamily="34" charset="0"/>
              <a:ea typeface="Roboto" panose="02000000000000000000" pitchFamily="2" charset="0"/>
              <a:cs typeface="Arial" pitchFamily="34" charset="0"/>
            </a:endParaRPr>
          </a:p>
          <a:p>
            <a:pPr marL="702900" indent="-342900" algn="just" rtl="1">
              <a:lnSpc>
                <a:spcPct val="120000"/>
              </a:lnSpc>
              <a:spcBef>
                <a:spcPts val="0"/>
              </a:spcBef>
              <a:buFont typeface="+mj-lt"/>
              <a:buAutoNum type="arabicPeriod"/>
            </a:pPr>
            <a:r>
              <a:rPr lang="ar-EG" sz="2600">
                <a:latin typeface="Arial" pitchFamily="34" charset="0"/>
                <a:ea typeface="Roboto" panose="02000000000000000000" pitchFamily="2" charset="0"/>
                <a:cs typeface="Arial" pitchFamily="34" charset="0"/>
              </a:rPr>
              <a:t>تخفيف قيود التباعد البدني في المناطق الجغرافية التي تنخفض فيها الحالات أو تنعدم، مع إبقاء القيود الصارمة مفروضة في أجزاء أخرى (تجدر الملاحظة أن ذلك قد يسبب توترا بين سكان المناطق المختلفة).</a:t>
            </a:r>
            <a:endParaRPr lang="en-US" sz="2600">
              <a:latin typeface="Arial" pitchFamily="34" charset="0"/>
              <a:ea typeface="Roboto" panose="02000000000000000000" pitchFamily="2" charset="0"/>
              <a:cs typeface="Arial" pitchFamily="34" charset="0"/>
            </a:endParaRPr>
          </a:p>
          <a:p>
            <a:pPr marL="702900" indent="-342900" algn="just" rtl="1">
              <a:lnSpc>
                <a:spcPct val="120000"/>
              </a:lnSpc>
              <a:spcBef>
                <a:spcPts val="0"/>
              </a:spcBef>
              <a:buClr>
                <a:srgbClr val="666666"/>
              </a:buClr>
              <a:buFont typeface="+mj-lt"/>
              <a:buAutoNum type="arabicPeriod"/>
            </a:pPr>
            <a:r>
              <a:rPr lang="ar-EG" sz="2600">
                <a:latin typeface="Arial" pitchFamily="34" charset="0"/>
                <a:ea typeface="Roboto" panose="02000000000000000000" pitchFamily="2" charset="0"/>
                <a:cs typeface="Arial" pitchFamily="34" charset="0"/>
              </a:rPr>
              <a:t>الإبقاء على قيود التباعد البدني في جميع الأنحاء في ظل بقاء المخاطر الاقتصادية والاجتماعية المرتبطة بها (مثل الاضطرابات الاجتماعية، وانتظار التدخلات الطبية (كأن يتم تطوير لقاح).</a:t>
            </a:r>
            <a:endParaRPr lang="en-US" sz="2600">
              <a:latin typeface="Arial" pitchFamily="34" charset="0"/>
              <a:ea typeface="Roboto" panose="02000000000000000000" pitchFamily="2" charset="0"/>
              <a:cs typeface="Arial" pitchFamily="34" charset="0"/>
            </a:endParaRPr>
          </a:p>
          <a:p>
            <a:pPr marL="702900" indent="-342900" algn="just" rtl="1">
              <a:lnSpc>
                <a:spcPct val="120000"/>
              </a:lnSpc>
              <a:spcBef>
                <a:spcPts val="0"/>
              </a:spcBef>
              <a:buClr>
                <a:srgbClr val="666666"/>
              </a:buClr>
              <a:buFont typeface="+mj-lt"/>
              <a:buAutoNum type="arabicPeriod"/>
            </a:pPr>
            <a:endParaRPr lang="en-US" sz="2600">
              <a:latin typeface="Arial" pitchFamily="34" charset="0"/>
              <a:ea typeface="Roboto" panose="02000000000000000000" pitchFamily="2" charset="0"/>
              <a:cs typeface="Arial" pitchFamily="34" charset="0"/>
            </a:endParaRPr>
          </a:p>
          <a:p>
            <a:pPr marL="358775" indent="-346075" algn="just" rtl="1">
              <a:lnSpc>
                <a:spcPct val="120000"/>
              </a:lnSpc>
              <a:spcBef>
                <a:spcPts val="0"/>
              </a:spcBef>
              <a:buClr>
                <a:srgbClr val="666666"/>
              </a:buClr>
            </a:pPr>
            <a:r>
              <a:rPr lang="ar-EG" sz="2600">
                <a:latin typeface="Arial" pitchFamily="34" charset="0"/>
                <a:ea typeface="Roboto" panose="02000000000000000000" pitchFamily="2" charset="0"/>
                <a:cs typeface="Arial" pitchFamily="34" charset="0"/>
              </a:rPr>
              <a:t>إدارة نقاط الدخول واستئناف التحرك الدولي للناس. وبالنسبة للبلدان التي تمثل محاور نقل رئيسية، فإنها يمكن أن تواجه زيادة في انتقال الحالات (أماكن مثل سنغافورة، وهونغ كونغ، ودبي، وبانكوك، ولندن، وفرانكفورت، وغيرها)، وسوف تحتاج إلى إعداد سياسة للإدارة في هذا الشأن.</a:t>
            </a:r>
            <a:endParaRPr lang="en-US" sz="2600">
              <a:latin typeface="Arial" pitchFamily="34" charset="0"/>
              <a:ea typeface="Roboto" panose="02000000000000000000" pitchFamily="2" charset="0"/>
              <a:cs typeface="Arial" pitchFamily="34" charset="0"/>
            </a:endParaRPr>
          </a:p>
          <a:p>
            <a:pPr marL="702900" indent="-342900" algn="r" rtl="1">
              <a:lnSpc>
                <a:spcPct val="100000"/>
              </a:lnSpc>
              <a:spcBef>
                <a:spcPts val="0"/>
              </a:spcBef>
              <a:buFont typeface="+mj-lt"/>
              <a:buAutoNum type="arabicPeriod"/>
            </a:pPr>
            <a:endParaRPr lang="en-US">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val="7160476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04CDA4C4-D860-3D4D-BB07-71B899C491DE}"/>
              </a:ext>
            </a:extLst>
          </p:cNvPr>
          <p:cNvSpPr>
            <a:spLocks noGrp="1"/>
          </p:cNvSpPr>
          <p:nvPr>
            <p:ph type="title"/>
          </p:nvPr>
        </p:nvSpPr>
        <p:spPr>
          <a:xfrm>
            <a:off x="0" y="1"/>
            <a:ext cx="12192000" cy="759854"/>
          </a:xfrm>
          <a:solidFill>
            <a:schemeClr val="tx2"/>
          </a:solidFill>
        </p:spPr>
        <p:txBody>
          <a:bodyPr anchor="ctr">
            <a:noAutofit/>
          </a:bodyPr>
          <a:lstStyle/>
          <a:p>
            <a:pPr algn="r" rtl="1"/>
            <a:r>
              <a:rPr lang="en-US" sz="3600">
                <a:solidFill>
                  <a:schemeClr val="bg1"/>
                </a:solidFill>
                <a:latin typeface="Arial" pitchFamily="34" charset="0"/>
                <a:ea typeface="Roboto" panose="02000000000000000000" pitchFamily="2" charset="0"/>
                <a:cs typeface="Arial" pitchFamily="34" charset="0"/>
              </a:rPr>
              <a:t>	</a:t>
            </a:r>
            <a:r>
              <a:rPr lang="ar-EG" sz="3600">
                <a:solidFill>
                  <a:schemeClr val="bg1"/>
                </a:solidFill>
                <a:latin typeface="Arial" pitchFamily="34" charset="0"/>
                <a:ea typeface="Roboto" panose="02000000000000000000" pitchFamily="2" charset="0"/>
                <a:cs typeface="Arial" pitchFamily="34" charset="0"/>
              </a:rPr>
              <a:t>المهمة 5: التعافي وتخفيف القيود</a:t>
            </a:r>
            <a:endParaRPr lang="en-US" sz="3600">
              <a:solidFill>
                <a:schemeClr val="bg1"/>
              </a:solidFill>
              <a:latin typeface="Arial" pitchFamily="34" charset="0"/>
              <a:ea typeface="Roboto" panose="02000000000000000000" pitchFamily="2" charset="0"/>
              <a:cs typeface="Arial" pitchFamily="34" charset="0"/>
            </a:endParaRPr>
          </a:p>
        </p:txBody>
      </p:sp>
      <p:sp>
        <p:nvSpPr>
          <p:cNvPr id="5" name="Text Placeholder 2">
            <a:extLst>
              <a:ext uri="{FF2B5EF4-FFF2-40B4-BE49-F238E27FC236}">
                <a16:creationId xmlns:a16="http://schemas.microsoft.com/office/drawing/2014/main" id="{EFD16112-7800-E048-825D-935C37A46DCA}"/>
              </a:ext>
            </a:extLst>
          </p:cNvPr>
          <p:cNvSpPr txBox="1">
            <a:spLocks/>
          </p:cNvSpPr>
          <p:nvPr/>
        </p:nvSpPr>
        <p:spPr>
          <a:xfrm>
            <a:off x="311699" y="888643"/>
            <a:ext cx="10644475" cy="488985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rtl="1">
              <a:lnSpc>
                <a:spcPct val="100000"/>
              </a:lnSpc>
              <a:spcBef>
                <a:spcPts val="0"/>
              </a:spcBef>
            </a:pPr>
            <a:r>
              <a:rPr lang="ar-EG" sz="2400">
                <a:latin typeface="Arial" pitchFamily="34" charset="0"/>
                <a:ea typeface="Roboto" panose="02000000000000000000" pitchFamily="2" charset="0"/>
                <a:cs typeface="Arial" pitchFamily="34" charset="0"/>
              </a:rPr>
              <a:t>قدم وصفا لاستراتيجيتكم لإزالة تدابير التباعد البدني.</a:t>
            </a:r>
            <a:endParaRPr lang="en-US" sz="2400">
              <a:latin typeface="Arial" pitchFamily="34" charset="0"/>
              <a:ea typeface="Roboto" panose="02000000000000000000" pitchFamily="2" charset="0"/>
              <a:cs typeface="Arial" pitchFamily="34" charset="0"/>
            </a:endParaRPr>
          </a:p>
          <a:p>
            <a:pPr algn="just" rtl="1">
              <a:lnSpc>
                <a:spcPct val="100000"/>
              </a:lnSpc>
              <a:spcBef>
                <a:spcPts val="0"/>
              </a:spcBef>
            </a:pPr>
            <a:r>
              <a:rPr lang="ar-EG" sz="2400">
                <a:latin typeface="Arial" pitchFamily="34" charset="0"/>
                <a:ea typeface="Roboto" panose="02000000000000000000" pitchFamily="2" charset="0"/>
                <a:cs typeface="Arial" pitchFamily="34" charset="0"/>
              </a:rPr>
              <a:t>ما هي التحديات المحتمل ظهورها بينما تتم إزالة مثل هذه التدابير؟</a:t>
            </a:r>
            <a:endParaRPr lang="en-US" sz="2400">
              <a:latin typeface="Arial" pitchFamily="34" charset="0"/>
              <a:ea typeface="Roboto" panose="02000000000000000000" pitchFamily="2" charset="0"/>
              <a:cs typeface="Arial" pitchFamily="34" charset="0"/>
            </a:endParaRPr>
          </a:p>
          <a:p>
            <a:pPr algn="just" rtl="1">
              <a:lnSpc>
                <a:spcPct val="100000"/>
              </a:lnSpc>
              <a:spcBef>
                <a:spcPts val="0"/>
              </a:spcBef>
            </a:pPr>
            <a:r>
              <a:rPr lang="ar-EG" sz="2400">
                <a:latin typeface="Arial" pitchFamily="34" charset="0"/>
                <a:ea typeface="Roboto" panose="02000000000000000000" pitchFamily="2" charset="0"/>
                <a:cs typeface="Arial" pitchFamily="34" charset="0"/>
              </a:rPr>
              <a:t>كيف سيتم تدبير المجموعات الحتمية التي ستظهر لعدوى كوفيد – 19؟</a:t>
            </a:r>
            <a:endParaRPr lang="en-US" sz="2400">
              <a:latin typeface="Arial" pitchFamily="34" charset="0"/>
              <a:ea typeface="Roboto" panose="02000000000000000000" pitchFamily="2" charset="0"/>
              <a:cs typeface="Arial" pitchFamily="34" charset="0"/>
            </a:endParaRPr>
          </a:p>
          <a:p>
            <a:pPr algn="just" rtl="1">
              <a:lnSpc>
                <a:spcPct val="100000"/>
              </a:lnSpc>
              <a:spcBef>
                <a:spcPts val="0"/>
              </a:spcBef>
            </a:pPr>
            <a:r>
              <a:rPr lang="ar-EG" sz="2400">
                <a:latin typeface="Arial" pitchFamily="34" charset="0"/>
                <a:ea typeface="Roboto" panose="02000000000000000000" pitchFamily="2" charset="0"/>
                <a:cs typeface="Arial" pitchFamily="34" charset="0"/>
              </a:rPr>
              <a:t>كيف ستوصلون هذه التدابير إلى العموم، وكيف ستفسرون لهم سبب اتخاذكم هذا القرار؟</a:t>
            </a:r>
            <a:endParaRPr lang="en-US" sz="2400">
              <a:latin typeface="Arial" pitchFamily="34" charset="0"/>
              <a:ea typeface="Roboto" panose="02000000000000000000" pitchFamily="2" charset="0"/>
              <a:cs typeface="Arial" pitchFamily="34" charset="0"/>
            </a:endParaRPr>
          </a:p>
          <a:p>
            <a:pPr algn="just" rtl="1">
              <a:lnSpc>
                <a:spcPct val="100000"/>
              </a:lnSpc>
              <a:spcBef>
                <a:spcPts val="0"/>
              </a:spcBef>
            </a:pPr>
            <a:r>
              <a:rPr lang="ar-EG" sz="2400">
                <a:latin typeface="Arial" pitchFamily="34" charset="0"/>
                <a:ea typeface="Roboto" panose="02000000000000000000" pitchFamily="2" charset="0"/>
                <a:cs typeface="Arial" pitchFamily="34" charset="0"/>
              </a:rPr>
              <a:t>كيف ستدعمون الاقتصاد في هذا الوقت، وبخاصة الأشخاص الفقراء في المناطق الحضرية، والأشخاص الذين يعملون في وظائف هشة ويواجهون أوضاعا مالية سيئة؟</a:t>
            </a:r>
            <a:endParaRPr lang="en-US" sz="2400">
              <a:latin typeface="Arial" pitchFamily="34" charset="0"/>
              <a:ea typeface="Roboto" panose="02000000000000000000" pitchFamily="2" charset="0"/>
              <a:cs typeface="Arial" pitchFamily="34" charset="0"/>
            </a:endParaRPr>
          </a:p>
          <a:p>
            <a:pPr algn="just" rtl="1">
              <a:lnSpc>
                <a:spcPct val="100000"/>
              </a:lnSpc>
              <a:spcBef>
                <a:spcPts val="0"/>
              </a:spcBef>
            </a:pPr>
            <a:r>
              <a:rPr lang="ar-EG" sz="2400">
                <a:latin typeface="Arial" pitchFamily="34" charset="0"/>
                <a:ea typeface="Roboto" panose="02000000000000000000" pitchFamily="2" charset="0"/>
                <a:cs typeface="Arial" pitchFamily="34" charset="0"/>
              </a:rPr>
              <a:t>كيف ستتأكدون من قدرة من يحتاج إلى الدعم، على الحصول عليه؟</a:t>
            </a:r>
            <a:endParaRPr lang="en-US" sz="2400">
              <a:latin typeface="Arial" pitchFamily="34" charset="0"/>
              <a:ea typeface="Roboto" panose="02000000000000000000" pitchFamily="2" charset="0"/>
              <a:cs typeface="Arial" pitchFamily="34" charset="0"/>
            </a:endParaRPr>
          </a:p>
          <a:p>
            <a:pPr algn="just" rtl="1">
              <a:lnSpc>
                <a:spcPct val="100000"/>
              </a:lnSpc>
              <a:spcBef>
                <a:spcPts val="0"/>
              </a:spcBef>
            </a:pPr>
            <a:r>
              <a:rPr lang="ar-EG" sz="2400">
                <a:latin typeface="Arial" pitchFamily="34" charset="0"/>
                <a:ea typeface="Roboto" panose="02000000000000000000" pitchFamily="2" charset="0"/>
                <a:cs typeface="Arial" pitchFamily="34" charset="0"/>
              </a:rPr>
              <a:t>كيف ستضمنون استمرار توافر الدعم الطبي لجميع أفراد المجتمع؟</a:t>
            </a:r>
            <a:endParaRPr lang="en-US" sz="2400">
              <a:latin typeface="Arial" pitchFamily="34" charset="0"/>
              <a:ea typeface="Roboto" panose="02000000000000000000" pitchFamily="2" charset="0"/>
              <a:cs typeface="Arial" pitchFamily="34" charset="0"/>
            </a:endParaRPr>
          </a:p>
          <a:p>
            <a:pPr algn="just" rtl="1">
              <a:lnSpc>
                <a:spcPct val="100000"/>
              </a:lnSpc>
              <a:spcBef>
                <a:spcPts val="0"/>
              </a:spcBef>
            </a:pPr>
            <a:r>
              <a:rPr lang="ar-EG" sz="2400">
                <a:latin typeface="Arial" pitchFamily="34" charset="0"/>
                <a:ea typeface="Roboto" panose="02000000000000000000" pitchFamily="2" charset="0"/>
                <a:cs typeface="Arial" pitchFamily="34" charset="0"/>
              </a:rPr>
              <a:t>كيف ستضمنون عدم عودة الأشخاص الذين تم توفير سكن طوارئ وسكن مؤقت لهم، إلى الأوضاع السكنية غير الصحية وغير الملائمة، ولاسيما المشردين منهم.</a:t>
            </a:r>
            <a:endParaRPr lang="en-US" sz="2400">
              <a:latin typeface="Arial" pitchFamily="34" charset="0"/>
              <a:ea typeface="Roboto" panose="02000000000000000000" pitchFamily="2" charset="0"/>
              <a:cs typeface="Arial" pitchFamily="34" charset="0"/>
            </a:endParaRPr>
          </a:p>
          <a:p>
            <a:pPr algn="just" rtl="1">
              <a:lnSpc>
                <a:spcPct val="100000"/>
              </a:lnSpc>
              <a:spcBef>
                <a:spcPts val="0"/>
              </a:spcBef>
            </a:pPr>
            <a:endParaRPr lang="en-US" sz="2400">
              <a:latin typeface="Arial" pitchFamily="34" charset="0"/>
              <a:ea typeface="Roboto" panose="02000000000000000000" pitchFamily="2" charset="0"/>
              <a:cs typeface="Arial" pitchFamily="34" charset="0"/>
            </a:endParaRPr>
          </a:p>
          <a:p>
            <a:pPr marL="0" indent="0" algn="ctr" rtl="1">
              <a:lnSpc>
                <a:spcPct val="100000"/>
              </a:lnSpc>
              <a:spcBef>
                <a:spcPts val="0"/>
              </a:spcBef>
              <a:buFont typeface="Arial" panose="020B0604020202020204" pitchFamily="34" charset="0"/>
              <a:buNone/>
            </a:pPr>
            <a:r>
              <a:rPr lang="ar-EG" sz="2400" b="1">
                <a:solidFill>
                  <a:srgbClr val="C00000"/>
                </a:solidFill>
                <a:latin typeface="Arial" pitchFamily="34" charset="0"/>
                <a:ea typeface="Roboto" panose="02000000000000000000" pitchFamily="2" charset="0"/>
                <a:cs typeface="Arial" pitchFamily="34" charset="0"/>
              </a:rPr>
              <a:t>ناقش الخيارات</a:t>
            </a:r>
            <a:endParaRPr lang="en-US" sz="2400" b="1">
              <a:solidFill>
                <a:srgbClr val="C00000"/>
              </a:solidFill>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val="8288447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hape 197">
            <a:extLst>
              <a:ext uri="{FF2B5EF4-FFF2-40B4-BE49-F238E27FC236}">
                <a16:creationId xmlns:a16="http://schemas.microsoft.com/office/drawing/2014/main" id="{7F00C66A-69FD-FD46-9EA8-57CDA2668678}"/>
              </a:ext>
            </a:extLst>
          </p:cNvPr>
          <p:cNvSpPr txBox="1">
            <a:spLocks noGrp="1"/>
          </p:cNvSpPr>
          <p:nvPr>
            <p:ph type="title"/>
          </p:nvPr>
        </p:nvSpPr>
        <p:spPr>
          <a:xfrm>
            <a:off x="0" y="0"/>
            <a:ext cx="12192000" cy="759854"/>
          </a:xfrm>
          <a:prstGeom prst="rect">
            <a:avLst/>
          </a:prstGeom>
          <a:solidFill>
            <a:srgbClr val="2B92CB"/>
          </a:solidFill>
        </p:spPr>
        <p:txBody>
          <a:bodyPr lIns="91425" tIns="91425" rIns="91425" bIns="91425" anchor="ctr" anchorCtr="0">
            <a:noAutofit/>
          </a:bodyPr>
          <a:lstStyle/>
          <a:p>
            <a:pPr lvl="0" algn="r" rtl="1">
              <a:spcBef>
                <a:spcPts val="0"/>
              </a:spcBef>
              <a:buNone/>
            </a:pPr>
            <a:r>
              <a:rPr lang="en" sz="3600">
                <a:solidFill>
                  <a:schemeClr val="bg1"/>
                </a:solidFill>
                <a:latin typeface="Arial" pitchFamily="34" charset="0"/>
                <a:ea typeface="Roboto" panose="02000000000000000000" pitchFamily="2" charset="0"/>
                <a:cs typeface="Arial" pitchFamily="34" charset="0"/>
              </a:rPr>
              <a:t>	</a:t>
            </a:r>
            <a:r>
              <a:rPr lang="ar-EG" sz="3600">
                <a:solidFill>
                  <a:schemeClr val="bg1"/>
                </a:solidFill>
                <a:latin typeface="Arial" pitchFamily="34" charset="0"/>
                <a:ea typeface="Roboto" panose="02000000000000000000" pitchFamily="2" charset="0"/>
                <a:cs typeface="Arial" pitchFamily="34" charset="0"/>
              </a:rPr>
              <a:t>الخلاصة (40 دقيقة)</a:t>
            </a:r>
            <a:endParaRPr lang="en" sz="3600">
              <a:solidFill>
                <a:schemeClr val="bg1"/>
              </a:solidFill>
              <a:latin typeface="Arial" pitchFamily="34" charset="0"/>
              <a:ea typeface="Roboto" panose="02000000000000000000" pitchFamily="2" charset="0"/>
              <a:cs typeface="Arial" pitchFamily="34" charset="0"/>
            </a:endParaRPr>
          </a:p>
        </p:txBody>
      </p:sp>
      <p:sp>
        <p:nvSpPr>
          <p:cNvPr id="11" name="Google Shape;399;p30"/>
          <p:cNvSpPr txBox="1"/>
          <p:nvPr/>
        </p:nvSpPr>
        <p:spPr>
          <a:xfrm>
            <a:off x="681037" y="5659437"/>
            <a:ext cx="4816475" cy="768350"/>
          </a:xfrm>
          <a:prstGeom prst="rect">
            <a:avLst/>
          </a:prstGeom>
          <a:solidFill>
            <a:srgbClr val="004767"/>
          </a:solidFill>
          <a:ln w="25400" cap="flat" cmpd="sng">
            <a:solidFill>
              <a:srgbClr val="005D8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rgbClr val="FFFFFF"/>
              </a:buClr>
              <a:buSzPts val="3200"/>
              <a:buFont typeface="Arial"/>
              <a:buNone/>
            </a:pPr>
            <a:r>
              <a:rPr lang="ar-EG" sz="3200" b="1" i="0" u="none">
                <a:solidFill>
                  <a:srgbClr val="FFFFFF"/>
                </a:solidFill>
                <a:latin typeface="Arial"/>
                <a:ea typeface="Arial"/>
                <a:cs typeface="Arial"/>
                <a:sym typeface="Arial"/>
              </a:rPr>
              <a:t>خطة العمل</a:t>
            </a:r>
            <a:endParaRPr/>
          </a:p>
        </p:txBody>
      </p:sp>
      <p:sp>
        <p:nvSpPr>
          <p:cNvPr id="12" name="Google Shape;400;p30"/>
          <p:cNvSpPr/>
          <p:nvPr/>
        </p:nvSpPr>
        <p:spPr>
          <a:xfrm>
            <a:off x="681037" y="3740150"/>
            <a:ext cx="4816475" cy="2019300"/>
          </a:xfrm>
          <a:prstGeom prst="flowChartOffpageConnector">
            <a:avLst/>
          </a:prstGeom>
          <a:solidFill>
            <a:srgbClr val="9B9B9B"/>
          </a:solidFill>
          <a:ln w="25400" cap="flat" cmpd="sng">
            <a:solidFill>
              <a:srgbClr val="005D8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rgbClr val="000000"/>
              </a:buClr>
              <a:buSzPts val="3200"/>
              <a:buFont typeface="Arial"/>
              <a:buNone/>
            </a:pPr>
            <a:r>
              <a:rPr lang="ar-EG" sz="3200" b="1" i="0" u="none">
                <a:solidFill>
                  <a:srgbClr val="000000"/>
                </a:solidFill>
                <a:sym typeface="Arial"/>
              </a:rPr>
              <a:t>اقتراح أفكار لتعزيز نظمكم </a:t>
            </a:r>
            <a:br>
              <a:rPr lang="ar-EG" sz="3200" b="1" i="0" u="none">
                <a:solidFill>
                  <a:srgbClr val="000000"/>
                </a:solidFill>
                <a:sym typeface="Arial"/>
              </a:rPr>
            </a:br>
            <a:r>
              <a:rPr lang="ar-EG" sz="3200" b="1" i="0" u="none">
                <a:solidFill>
                  <a:srgbClr val="000000"/>
                </a:solidFill>
                <a:sym typeface="Arial"/>
              </a:rPr>
              <a:t>وخططكم وإجراءاتكم</a:t>
            </a:r>
            <a:endParaRPr b="1"/>
          </a:p>
        </p:txBody>
      </p:sp>
      <p:sp>
        <p:nvSpPr>
          <p:cNvPr id="13" name="Google Shape;401;p30"/>
          <p:cNvSpPr/>
          <p:nvPr/>
        </p:nvSpPr>
        <p:spPr>
          <a:xfrm>
            <a:off x="681037" y="2343150"/>
            <a:ext cx="4816475" cy="1473200"/>
          </a:xfrm>
          <a:prstGeom prst="flowChartOffpageConnector">
            <a:avLst/>
          </a:prstGeom>
          <a:solidFill>
            <a:srgbClr val="BCBCBC"/>
          </a:solidFill>
          <a:ln w="25400" cap="flat" cmpd="sng">
            <a:solidFill>
              <a:srgbClr val="005D8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rgbClr val="000000"/>
              </a:buClr>
              <a:buSzPts val="3200"/>
              <a:buFont typeface="Arial"/>
              <a:buNone/>
            </a:pPr>
            <a:r>
              <a:rPr lang="ar-EG" sz="3200" b="1" i="0" u="none">
                <a:solidFill>
                  <a:srgbClr val="000000"/>
                </a:solidFill>
                <a:sym typeface="Arial"/>
              </a:rPr>
              <a:t>التحقق من الافتراضات</a:t>
            </a:r>
            <a:endParaRPr b="1"/>
          </a:p>
        </p:txBody>
      </p:sp>
      <p:sp>
        <p:nvSpPr>
          <p:cNvPr id="14" name="Google Shape;402;p30"/>
          <p:cNvSpPr/>
          <p:nvPr/>
        </p:nvSpPr>
        <p:spPr>
          <a:xfrm>
            <a:off x="681037" y="914400"/>
            <a:ext cx="4816475" cy="1474787"/>
          </a:xfrm>
          <a:prstGeom prst="flowChartOffpageConnector">
            <a:avLst/>
          </a:prstGeom>
          <a:solidFill>
            <a:schemeClr val="lt2"/>
          </a:solidFill>
          <a:ln w="25400" cap="flat" cmpd="sng">
            <a:solidFill>
              <a:srgbClr val="005D8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rgbClr val="000000"/>
              </a:buClr>
              <a:buSzPts val="3200"/>
              <a:buFont typeface="Arial"/>
              <a:buNone/>
            </a:pPr>
            <a:r>
              <a:rPr lang="ar-EG" sz="3200" b="1" i="0" u="none">
                <a:solidFill>
                  <a:srgbClr val="000000"/>
                </a:solidFill>
                <a:sym typeface="Arial"/>
              </a:rPr>
              <a:t>مراجعة مواضع القوة والثغرات</a:t>
            </a:r>
            <a:endParaRPr b="1"/>
          </a:p>
        </p:txBody>
      </p:sp>
      <p:sp>
        <p:nvSpPr>
          <p:cNvPr id="15" name="Google Shape;403;p30"/>
          <p:cNvSpPr txBox="1"/>
          <p:nvPr/>
        </p:nvSpPr>
        <p:spPr>
          <a:xfrm>
            <a:off x="6070600" y="1111250"/>
            <a:ext cx="5557837" cy="4572000"/>
          </a:xfrm>
          <a:prstGeom prst="rect">
            <a:avLst/>
          </a:prstGeom>
          <a:noFill/>
          <a:ln>
            <a:noFill/>
          </a:ln>
        </p:spPr>
        <p:txBody>
          <a:bodyPr spcFirstLastPara="1" wrap="square" lIns="91425" tIns="45700" rIns="91425" bIns="45700" anchor="t" anchorCtr="0">
            <a:noAutofit/>
          </a:bodyPr>
          <a:lstStyle/>
          <a:p>
            <a:pPr marL="0" marR="0" lvl="0" indent="0" algn="r" rtl="1">
              <a:lnSpc>
                <a:spcPct val="100000"/>
              </a:lnSpc>
              <a:spcBef>
                <a:spcPts val="0"/>
              </a:spcBef>
              <a:spcAft>
                <a:spcPts val="0"/>
              </a:spcAft>
              <a:buClr>
                <a:srgbClr val="000000"/>
              </a:buClr>
              <a:buSzPts val="1800"/>
              <a:buFont typeface="Arial"/>
              <a:buNone/>
            </a:pPr>
            <a:r>
              <a:rPr lang="ar-EG" sz="1800" b="1" i="0" u="sng">
                <a:solidFill>
                  <a:srgbClr val="000000"/>
                </a:solidFill>
                <a:latin typeface="Arial"/>
                <a:ea typeface="Arial"/>
                <a:cs typeface="Arial"/>
                <a:sym typeface="Arial"/>
              </a:rPr>
              <a:t>المهام:</a:t>
            </a:r>
            <a:endParaRPr sz="1400" b="0" i="0" u="none">
              <a:solidFill>
                <a:srgbClr val="000000"/>
              </a:solidFill>
              <a:latin typeface="Arial"/>
              <a:ea typeface="Arial"/>
              <a:cs typeface="Arial"/>
              <a:sym typeface="Arial"/>
            </a:endParaRPr>
          </a:p>
          <a:p>
            <a:pPr marL="0" marR="0" lvl="0" indent="-12700" algn="r" rtl="1">
              <a:lnSpc>
                <a:spcPct val="100000"/>
              </a:lnSpc>
              <a:spcBef>
                <a:spcPts val="1200"/>
              </a:spcBef>
              <a:spcAft>
                <a:spcPts val="0"/>
              </a:spcAft>
              <a:buClr>
                <a:srgbClr val="000000"/>
              </a:buClr>
              <a:buSzPts val="200"/>
              <a:buFont typeface="Arial"/>
              <a:buAutoNum type="arabicPeriod"/>
            </a:pPr>
            <a:r>
              <a:rPr lang="ar-EG" sz="1800" b="0" i="0" u="none">
                <a:solidFill>
                  <a:srgbClr val="000000"/>
                </a:solidFill>
                <a:latin typeface="Arial"/>
                <a:ea typeface="Arial"/>
                <a:cs typeface="Arial"/>
                <a:sym typeface="Arial"/>
              </a:rPr>
              <a:t>يتم القيام، في مجموعات، بتقسيم ورقة إلى ثلاثة أقسام</a:t>
            </a:r>
            <a:endParaRPr sz="1400" b="0" i="0" u="none">
              <a:solidFill>
                <a:srgbClr val="000000"/>
              </a:solidFill>
              <a:latin typeface="Arial"/>
              <a:ea typeface="Arial"/>
              <a:cs typeface="Arial"/>
              <a:sym typeface="Arial"/>
            </a:endParaRPr>
          </a:p>
          <a:p>
            <a:pPr marL="0" marR="0" lvl="0" indent="-12700" algn="r" rtl="1">
              <a:lnSpc>
                <a:spcPct val="100000"/>
              </a:lnSpc>
              <a:spcBef>
                <a:spcPts val="1200"/>
              </a:spcBef>
              <a:spcAft>
                <a:spcPts val="0"/>
              </a:spcAft>
              <a:buClr>
                <a:srgbClr val="000000"/>
              </a:buClr>
              <a:buSzPts val="200"/>
              <a:buFont typeface="Arial"/>
              <a:buAutoNum type="arabicPeriod"/>
            </a:pPr>
            <a:r>
              <a:rPr lang="ar-EG" sz="1800" b="0" i="0" u="none">
                <a:solidFill>
                  <a:srgbClr val="000000"/>
                </a:solidFill>
                <a:latin typeface="Arial"/>
                <a:ea typeface="Arial"/>
                <a:cs typeface="Arial"/>
                <a:sym typeface="Arial"/>
              </a:rPr>
              <a:t>مراجعة الجلسات الخمس والاستراتيجيات التي تمت مناقشتها، والملاحظات المأخوذة من التمرين المكتبي الخاص بكم</a:t>
            </a:r>
            <a:endParaRPr sz="1400" b="0" i="0" u="none">
              <a:solidFill>
                <a:srgbClr val="000000"/>
              </a:solidFill>
              <a:latin typeface="Arial"/>
              <a:ea typeface="Arial"/>
              <a:cs typeface="Arial"/>
              <a:sym typeface="Arial"/>
            </a:endParaRPr>
          </a:p>
          <a:p>
            <a:pPr marL="0" marR="0" lvl="0" indent="-12700" algn="r" rtl="1">
              <a:lnSpc>
                <a:spcPct val="100000"/>
              </a:lnSpc>
              <a:spcBef>
                <a:spcPts val="1200"/>
              </a:spcBef>
              <a:spcAft>
                <a:spcPts val="0"/>
              </a:spcAft>
              <a:buClr>
                <a:srgbClr val="000000"/>
              </a:buClr>
              <a:buSzPts val="200"/>
              <a:buFont typeface="Arial"/>
              <a:buAutoNum type="arabicPeriod"/>
            </a:pPr>
            <a:r>
              <a:rPr lang="ar-EG" sz="1800" b="0" i="0" u="none">
                <a:solidFill>
                  <a:srgbClr val="000000"/>
                </a:solidFill>
                <a:latin typeface="Arial"/>
                <a:ea typeface="Arial"/>
                <a:cs typeface="Arial"/>
                <a:sym typeface="Arial"/>
              </a:rPr>
              <a:t>مناقشة وتدوين نقاطكم في كل قسم من الأقسام للإجابة على ما يلي:</a:t>
            </a:r>
            <a:endParaRPr sz="1800" b="1" i="0" u="none">
              <a:solidFill>
                <a:srgbClr val="000000"/>
              </a:solidFill>
              <a:latin typeface="Arial"/>
              <a:ea typeface="Arial"/>
              <a:cs typeface="Arial"/>
              <a:sym typeface="Arial"/>
            </a:endParaRPr>
          </a:p>
          <a:p>
            <a:pPr marL="800100" marR="0" lvl="1" indent="-342900" algn="r" rtl="1">
              <a:lnSpc>
                <a:spcPct val="100000"/>
              </a:lnSpc>
              <a:spcBef>
                <a:spcPts val="1200"/>
              </a:spcBef>
              <a:spcAft>
                <a:spcPts val="0"/>
              </a:spcAft>
              <a:buClr>
                <a:srgbClr val="000000"/>
              </a:buClr>
              <a:buSzPts val="200"/>
              <a:buFont typeface="Arial"/>
              <a:buChar char="•"/>
            </a:pPr>
            <a:r>
              <a:rPr lang="ar-EG" sz="1800" b="0" i="0" u="none" strike="noStrike" cap="none">
                <a:solidFill>
                  <a:srgbClr val="000000"/>
                </a:solidFill>
                <a:latin typeface="Arial"/>
                <a:ea typeface="Arial"/>
                <a:cs typeface="Arial"/>
                <a:sym typeface="Arial"/>
              </a:rPr>
              <a:t>ما الذي تحقق بشكل جيد (الإنجازات)</a:t>
            </a:r>
            <a:endParaRPr sz="1400" b="0" i="0" u="none" strike="noStrike" cap="none">
              <a:solidFill>
                <a:srgbClr val="000000"/>
              </a:solidFill>
              <a:latin typeface="Arial"/>
              <a:ea typeface="Arial"/>
              <a:cs typeface="Arial"/>
              <a:sym typeface="Arial"/>
            </a:endParaRPr>
          </a:p>
          <a:p>
            <a:pPr marL="800100" marR="0" lvl="1" indent="-342900" algn="r" rtl="1">
              <a:lnSpc>
                <a:spcPct val="100000"/>
              </a:lnSpc>
              <a:spcBef>
                <a:spcPts val="1200"/>
              </a:spcBef>
              <a:spcAft>
                <a:spcPts val="0"/>
              </a:spcAft>
              <a:buClr>
                <a:srgbClr val="000000"/>
              </a:buClr>
              <a:buSzPts val="200"/>
              <a:buFont typeface="Arial"/>
              <a:buChar char="•"/>
            </a:pPr>
            <a:r>
              <a:rPr lang="ar-EG" sz="1800" b="0" i="0" u="none" strike="noStrike" cap="none">
                <a:solidFill>
                  <a:srgbClr val="000000"/>
                </a:solidFill>
                <a:latin typeface="Arial"/>
                <a:ea typeface="Arial"/>
                <a:cs typeface="Arial"/>
                <a:sym typeface="Arial"/>
              </a:rPr>
              <a:t>ما الذي مثل صعوبات (التحديات)</a:t>
            </a:r>
            <a:endParaRPr sz="1400" b="0" i="0" u="none" strike="noStrike" cap="none">
              <a:solidFill>
                <a:srgbClr val="000000"/>
              </a:solidFill>
              <a:latin typeface="Arial"/>
              <a:ea typeface="Arial"/>
              <a:cs typeface="Arial"/>
              <a:sym typeface="Arial"/>
            </a:endParaRPr>
          </a:p>
          <a:p>
            <a:pPr marL="800100" marR="0" lvl="1" indent="-342900" algn="r" rtl="1">
              <a:lnSpc>
                <a:spcPct val="100000"/>
              </a:lnSpc>
              <a:spcBef>
                <a:spcPts val="1200"/>
              </a:spcBef>
              <a:spcAft>
                <a:spcPts val="0"/>
              </a:spcAft>
              <a:buClr>
                <a:srgbClr val="000000"/>
              </a:buClr>
              <a:buSzPts val="200"/>
              <a:buFont typeface="Arial"/>
              <a:buChar char="•"/>
            </a:pPr>
            <a:r>
              <a:rPr lang="ar-EG" sz="1800"/>
              <a:t>التوصيات (وتحديد الأولويات، للتعرف على أفضل 3)</a:t>
            </a:r>
            <a:endParaRPr/>
          </a:p>
        </p:txBody>
      </p:sp>
    </p:spTree>
    <p:extLst>
      <p:ext uri="{BB962C8B-B14F-4D97-AF65-F5344CB8AC3E}">
        <p14:creationId xmlns:p14="http://schemas.microsoft.com/office/powerpoint/2010/main" val="181983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202">
            <a:extLst>
              <a:ext uri="{FF2B5EF4-FFF2-40B4-BE49-F238E27FC236}">
                <a16:creationId xmlns:a16="http://schemas.microsoft.com/office/drawing/2014/main" id="{ADD79E99-EA17-D14A-9B5C-C3C6A5CF0535}"/>
              </a:ext>
            </a:extLst>
          </p:cNvPr>
          <p:cNvSpPr txBox="1">
            <a:spLocks noGrp="1"/>
          </p:cNvSpPr>
          <p:nvPr>
            <p:ph type="title"/>
          </p:nvPr>
        </p:nvSpPr>
        <p:spPr>
          <a:xfrm>
            <a:off x="0" y="0"/>
            <a:ext cx="12192000" cy="759854"/>
          </a:xfrm>
          <a:prstGeom prst="rect">
            <a:avLst/>
          </a:prstGeom>
          <a:solidFill>
            <a:srgbClr val="2B92CB"/>
          </a:solidFill>
        </p:spPr>
        <p:txBody>
          <a:bodyPr lIns="91425" tIns="91425" rIns="91425" bIns="91425" anchor="ctr" anchorCtr="0">
            <a:noAutofit/>
          </a:bodyPr>
          <a:lstStyle/>
          <a:p>
            <a:pPr lvl="0" algn="r" rtl="1">
              <a:spcBef>
                <a:spcPts val="0"/>
              </a:spcBef>
              <a:buNone/>
            </a:pPr>
            <a:r>
              <a:rPr lang="en" sz="3600">
                <a:solidFill>
                  <a:schemeClr val="bg1"/>
                </a:solidFill>
                <a:latin typeface="Arial" pitchFamily="34" charset="0"/>
                <a:ea typeface="Roboto" panose="02000000000000000000" pitchFamily="2" charset="0"/>
                <a:cs typeface="Arial" pitchFamily="34" charset="0"/>
              </a:rPr>
              <a:t>	</a:t>
            </a:r>
            <a:r>
              <a:rPr lang="ar-EG" sz="3600">
                <a:solidFill>
                  <a:schemeClr val="bg1"/>
                </a:solidFill>
                <a:latin typeface="Arial" pitchFamily="34" charset="0"/>
                <a:ea typeface="Roboto" panose="02000000000000000000" pitchFamily="2" charset="0"/>
                <a:cs typeface="Arial" pitchFamily="34" charset="0"/>
              </a:rPr>
              <a:t>الملاحظات (10 دقائق)</a:t>
            </a:r>
            <a:endParaRPr lang="en" sz="3600">
              <a:solidFill>
                <a:schemeClr val="bg1"/>
              </a:solidFill>
              <a:latin typeface="Arial" pitchFamily="34" charset="0"/>
              <a:ea typeface="Roboto" panose="02000000000000000000" pitchFamily="2" charset="0"/>
              <a:cs typeface="Arial" pitchFamily="34" charset="0"/>
            </a:endParaRPr>
          </a:p>
        </p:txBody>
      </p:sp>
      <p:pic>
        <p:nvPicPr>
          <p:cNvPr id="5" name="Picture 4">
            <a:extLst>
              <a:ext uri="{FF2B5EF4-FFF2-40B4-BE49-F238E27FC236}">
                <a16:creationId xmlns:a16="http://schemas.microsoft.com/office/drawing/2014/main" id="{AA21543E-2F7F-4042-8216-FCCE11A24EE8}"/>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987952" y="1168922"/>
            <a:ext cx="3633923" cy="4822071"/>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6" name="Rectangle 5">
            <a:extLst>
              <a:ext uri="{FF2B5EF4-FFF2-40B4-BE49-F238E27FC236}">
                <a16:creationId xmlns:a16="http://schemas.microsoft.com/office/drawing/2014/main" id="{98BB25AD-2C0C-0541-8AB2-9BA1C3EBC8DA}"/>
              </a:ext>
            </a:extLst>
          </p:cNvPr>
          <p:cNvSpPr/>
          <p:nvPr/>
        </p:nvSpPr>
        <p:spPr>
          <a:xfrm>
            <a:off x="6096000" y="2521059"/>
            <a:ext cx="4799463" cy="1384995"/>
          </a:xfrm>
          <a:prstGeom prst="rect">
            <a:avLst/>
          </a:prstGeom>
        </p:spPr>
        <p:txBody>
          <a:bodyPr wrap="square">
            <a:spAutoFit/>
          </a:bodyPr>
          <a:lstStyle/>
          <a:p>
            <a:pPr algn="just" rtl="1">
              <a:spcAft>
                <a:spcPts val="800"/>
              </a:spcAft>
            </a:pPr>
            <a:r>
              <a:rPr lang="ar-EG" sz="2800" i="1">
                <a:latin typeface="Arial" panose="020B0604020202020204" pitchFamily="34" charset="0"/>
                <a:ea typeface="Calibri" panose="020F0502020204030204" pitchFamily="34" charset="0"/>
              </a:rPr>
              <a:t>ملاحظاتكم ستساعدنا على الحفاظ على جودة وصحة تمارين المحاكاة المستقبلية وتحسينها</a:t>
            </a:r>
            <a:endParaRPr lang="en-US" sz="320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24824685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10F1A5D-8357-884B-96E8-6BDFA19AC127}"/>
              </a:ext>
            </a:extLst>
          </p:cNvPr>
          <p:cNvSpPr txBox="1"/>
          <p:nvPr/>
        </p:nvSpPr>
        <p:spPr>
          <a:xfrm>
            <a:off x="0" y="-76143"/>
            <a:ext cx="12192000" cy="646331"/>
          </a:xfrm>
          <a:prstGeom prst="rect">
            <a:avLst/>
          </a:prstGeom>
          <a:solidFill>
            <a:srgbClr val="2B92CB"/>
          </a:solidFill>
        </p:spPr>
        <p:txBody>
          <a:bodyPr wrap="square" rtlCol="0">
            <a:spAutoFit/>
          </a:bodyPr>
          <a:lstStyle/>
          <a:p>
            <a:pPr algn="ctr" rtl="1">
              <a:spcBef>
                <a:spcPts val="525"/>
              </a:spcBef>
              <a:buClr>
                <a:srgbClr val="DD8047"/>
              </a:buClr>
              <a:buSzPct val="60000"/>
            </a:pPr>
            <a:r>
              <a:rPr lang="ar-EG" sz="3600">
                <a:solidFill>
                  <a:schemeClr val="bg1"/>
                </a:solidFill>
                <a:latin typeface="Arial" pitchFamily="34" charset="0"/>
                <a:ea typeface="Roboto" panose="02000000000000000000" pitchFamily="2" charset="0"/>
                <a:cs typeface="Arial" pitchFamily="34" charset="0"/>
              </a:rPr>
              <a:t>شكرا لكم !</a:t>
            </a:r>
            <a:endParaRPr lang="en-US" sz="3600">
              <a:solidFill>
                <a:schemeClr val="bg1"/>
              </a:solidFill>
              <a:latin typeface="Arial" pitchFamily="34" charset="0"/>
              <a:ea typeface="Roboto" panose="02000000000000000000" pitchFamily="2" charset="0"/>
              <a:cs typeface="Arial" pitchFamily="34" charset="0"/>
            </a:endParaRPr>
          </a:p>
        </p:txBody>
      </p:sp>
      <p:grpSp>
        <p:nvGrpSpPr>
          <p:cNvPr id="5" name="Group 4">
            <a:extLst>
              <a:ext uri="{FF2B5EF4-FFF2-40B4-BE49-F238E27FC236}">
                <a16:creationId xmlns:a16="http://schemas.microsoft.com/office/drawing/2014/main" id="{6806CB96-E230-4C4F-8AD6-AC3CD44349F0}"/>
              </a:ext>
            </a:extLst>
          </p:cNvPr>
          <p:cNvGrpSpPr/>
          <p:nvPr/>
        </p:nvGrpSpPr>
        <p:grpSpPr>
          <a:xfrm>
            <a:off x="1682658" y="3957256"/>
            <a:ext cx="9144000" cy="2341944"/>
            <a:chOff x="0" y="2830205"/>
            <a:chExt cx="9144000" cy="2169994"/>
          </a:xfrm>
        </p:grpSpPr>
        <p:sp>
          <p:nvSpPr>
            <p:cNvPr id="6" name="Rectangle 5">
              <a:extLst>
                <a:ext uri="{FF2B5EF4-FFF2-40B4-BE49-F238E27FC236}">
                  <a16:creationId xmlns:a16="http://schemas.microsoft.com/office/drawing/2014/main" id="{4FF26936-9126-BA4F-A922-94DA537C304D}"/>
                </a:ext>
              </a:extLst>
            </p:cNvPr>
            <p:cNvSpPr/>
            <p:nvPr/>
          </p:nvSpPr>
          <p:spPr>
            <a:xfrm>
              <a:off x="0" y="2830205"/>
              <a:ext cx="9144000" cy="2169994"/>
            </a:xfrm>
            <a:prstGeom prst="rect">
              <a:avLst/>
            </a:prstGeom>
            <a:solidFill>
              <a:srgbClr val="2B92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lnSpc>
                  <a:spcPct val="150000"/>
                </a:lnSpc>
              </a:pPr>
              <a:r>
                <a:rPr lang="ar-EG" sz="1800" b="1">
                  <a:solidFill>
                    <a:schemeClr val="bg1"/>
                  </a:solidFill>
                </a:rPr>
                <a:t>موارد المنظمة</a:t>
              </a:r>
              <a:endParaRPr lang="en-US" sz="1800" b="1">
                <a:solidFill>
                  <a:schemeClr val="bg1"/>
                </a:solidFill>
              </a:endParaRPr>
            </a:p>
          </p:txBody>
        </p:sp>
        <p:sp>
          <p:nvSpPr>
            <p:cNvPr id="7" name="Rectangle 6">
              <a:extLst>
                <a:ext uri="{FF2B5EF4-FFF2-40B4-BE49-F238E27FC236}">
                  <a16:creationId xmlns:a16="http://schemas.microsoft.com/office/drawing/2014/main" id="{70D44C66-113D-7341-9DC0-0F4C4B027C4B}"/>
                </a:ext>
              </a:extLst>
            </p:cNvPr>
            <p:cNvSpPr/>
            <p:nvPr/>
          </p:nvSpPr>
          <p:spPr>
            <a:xfrm>
              <a:off x="1665877" y="3286347"/>
              <a:ext cx="2747465" cy="1384502"/>
            </a:xfrm>
            <a:prstGeom prst="rect">
              <a:avLst/>
            </a:prstGeom>
            <a:solidFill>
              <a:schemeClr val="bg1"/>
            </a:solidFill>
          </p:spPr>
          <p:txBody>
            <a:bodyPr wrap="square">
              <a:noAutofit/>
            </a:bodyPr>
            <a:lstStyle/>
            <a:p>
              <a:pPr marL="1279922"/>
              <a:endParaRPr lang="en-US" sz="900" b="1"/>
            </a:p>
            <a:p>
              <a:pPr marL="1279922"/>
              <a:r>
                <a:rPr lang="ar-EG" sz="1050" b="1"/>
                <a:t>صفحة المنظمة</a:t>
              </a:r>
              <a:endParaRPr lang="en-US" sz="1050" b="1"/>
            </a:p>
            <a:p>
              <a:pPr marL="1279922"/>
              <a:r>
                <a:rPr lang="ar-EG" sz="1050" b="1"/>
                <a:t>الخاصة بالطارئة</a:t>
              </a:r>
              <a:endParaRPr lang="en-US" sz="1050" b="1"/>
            </a:p>
            <a:p>
              <a:pPr marL="1279922"/>
              <a:r>
                <a:rPr lang="ar-EG" sz="1050" b="1"/>
                <a:t>الصحية لمرض</a:t>
              </a:r>
              <a:endParaRPr lang="en-US" sz="1050" b="1"/>
            </a:p>
            <a:p>
              <a:pPr marL="1279922"/>
              <a:r>
                <a:rPr lang="ar-EG" sz="1050" b="1"/>
                <a:t>كوفيد – 19</a:t>
              </a:r>
              <a:endParaRPr lang="en-US" sz="1050" b="1"/>
            </a:p>
          </p:txBody>
        </p:sp>
        <p:pic>
          <p:nvPicPr>
            <p:cNvPr id="8" name="Picture 7">
              <a:hlinkClick r:id="rId2"/>
              <a:extLst>
                <a:ext uri="{FF2B5EF4-FFF2-40B4-BE49-F238E27FC236}">
                  <a16:creationId xmlns:a16="http://schemas.microsoft.com/office/drawing/2014/main" id="{7566FDB0-3C2A-1B49-8262-16FD19FB9D36}"/>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782822" y="3352964"/>
              <a:ext cx="1106290" cy="1126701"/>
            </a:xfrm>
            <a:prstGeom prst="rect">
              <a:avLst/>
            </a:prstGeom>
          </p:spPr>
        </p:pic>
        <p:sp>
          <p:nvSpPr>
            <p:cNvPr id="9" name="Rectangle 8">
              <a:extLst>
                <a:ext uri="{FF2B5EF4-FFF2-40B4-BE49-F238E27FC236}">
                  <a16:creationId xmlns:a16="http://schemas.microsoft.com/office/drawing/2014/main" id="{8E47EF0A-A3D8-874F-AB0C-6BB9AEDAD828}"/>
                </a:ext>
              </a:extLst>
            </p:cNvPr>
            <p:cNvSpPr/>
            <p:nvPr/>
          </p:nvSpPr>
          <p:spPr>
            <a:xfrm>
              <a:off x="4730658" y="3286347"/>
              <a:ext cx="2747465" cy="1384502"/>
            </a:xfrm>
            <a:prstGeom prst="rect">
              <a:avLst/>
            </a:prstGeom>
            <a:solidFill>
              <a:schemeClr val="bg1"/>
            </a:solidFill>
          </p:spPr>
          <p:txBody>
            <a:bodyPr wrap="square">
              <a:noAutofit/>
            </a:bodyPr>
            <a:lstStyle/>
            <a:p>
              <a:pPr>
                <a:tabLst>
                  <a:tab pos="1412081" algn="r"/>
                </a:tabLst>
              </a:pPr>
              <a:endParaRPr lang="en-US" sz="900" b="1"/>
            </a:p>
            <a:p>
              <a:pPr>
                <a:tabLst>
                  <a:tab pos="1412081" algn="r"/>
                </a:tabLst>
              </a:pPr>
              <a:r>
                <a:rPr lang="en-US" sz="1050" b="1"/>
                <a:t>	</a:t>
              </a:r>
              <a:r>
                <a:rPr lang="ar-EG" sz="1050" b="1"/>
                <a:t>مزيد من المعلومات</a:t>
              </a:r>
              <a:endParaRPr lang="en-US" sz="1050" b="1"/>
            </a:p>
            <a:p>
              <a:pPr>
                <a:tabLst>
                  <a:tab pos="1412081" algn="r"/>
                </a:tabLst>
              </a:pPr>
              <a:r>
                <a:rPr lang="en-US" sz="1050" b="1"/>
                <a:t>	</a:t>
              </a:r>
              <a:r>
                <a:rPr lang="ar-EG" sz="1050" b="1"/>
                <a:t>عن فيروس</a:t>
              </a:r>
              <a:endParaRPr lang="en-US" sz="1050" b="1"/>
            </a:p>
            <a:p>
              <a:pPr>
                <a:tabLst>
                  <a:tab pos="1412081" algn="r"/>
                </a:tabLst>
              </a:pPr>
              <a:r>
                <a:rPr lang="en-US" sz="1050" b="1"/>
                <a:t>	</a:t>
              </a:r>
              <a:r>
                <a:rPr lang="ar-EG" sz="1050" b="1"/>
                <a:t>كورونا</a:t>
              </a:r>
              <a:endParaRPr lang="en-US" sz="1050" b="1"/>
            </a:p>
            <a:p>
              <a:pPr>
                <a:tabLst>
                  <a:tab pos="1412081" algn="r"/>
                </a:tabLst>
              </a:pPr>
              <a:r>
                <a:rPr lang="en-US" sz="1050" b="1"/>
                <a:t>	</a:t>
              </a:r>
            </a:p>
          </p:txBody>
        </p:sp>
        <p:pic>
          <p:nvPicPr>
            <p:cNvPr id="10" name="Picture 9">
              <a:hlinkClick r:id="rId4"/>
              <a:extLst>
                <a:ext uri="{FF2B5EF4-FFF2-40B4-BE49-F238E27FC236}">
                  <a16:creationId xmlns:a16="http://schemas.microsoft.com/office/drawing/2014/main" id="{CC95F5E8-9203-DC4D-9353-23F6D5E4841F}"/>
                </a:ext>
              </a:extLst>
            </p:cNvPr>
            <p:cNvPicPr>
              <a:picLocks noChangeAspect="1"/>
            </p:cNvPicPr>
            <p:nvPr/>
          </p:nvPicPr>
          <p:blipFill>
            <a:blip r:embed="rId5" cstate="email">
              <a:alphaModFix/>
              <a:extLst>
                <a:ext uri="{28A0092B-C50C-407E-A947-70E740481C1C}">
                  <a14:useLocalDpi xmlns:a14="http://schemas.microsoft.com/office/drawing/2010/main" val="0"/>
                </a:ext>
              </a:extLst>
            </a:blip>
            <a:stretch>
              <a:fillRect/>
            </a:stretch>
          </p:blipFill>
          <p:spPr>
            <a:xfrm>
              <a:off x="6287337" y="3342370"/>
              <a:ext cx="1098125" cy="1126701"/>
            </a:xfrm>
            <a:prstGeom prst="rect">
              <a:avLst/>
            </a:prstGeom>
          </p:spPr>
        </p:pic>
        <p:sp>
          <p:nvSpPr>
            <p:cNvPr id="11" name="TextBox 10">
              <a:extLst>
                <a:ext uri="{FF2B5EF4-FFF2-40B4-BE49-F238E27FC236}">
                  <a16:creationId xmlns:a16="http://schemas.microsoft.com/office/drawing/2014/main" id="{3E894647-6A9A-4C44-B7AF-6F36510AC91B}"/>
                </a:ext>
              </a:extLst>
            </p:cNvPr>
            <p:cNvSpPr txBox="1"/>
            <p:nvPr/>
          </p:nvSpPr>
          <p:spPr>
            <a:xfrm>
              <a:off x="6320110" y="4440016"/>
              <a:ext cx="1049171" cy="235273"/>
            </a:xfrm>
            <a:prstGeom prst="rect">
              <a:avLst/>
            </a:prstGeom>
            <a:noFill/>
          </p:spPr>
          <p:txBody>
            <a:bodyPr wrap="square" rtlCol="0">
              <a:spAutoFit/>
            </a:bodyPr>
            <a:lstStyle/>
            <a:p>
              <a:pPr algn="ctr">
                <a:spcBef>
                  <a:spcPts val="525"/>
                </a:spcBef>
                <a:buClr>
                  <a:srgbClr val="DD8047"/>
                </a:buClr>
                <a:buSzPct val="60000"/>
              </a:pPr>
              <a:r>
                <a:rPr lang="ar-EG" sz="1050" b="1">
                  <a:solidFill>
                    <a:srgbClr val="0070C0"/>
                  </a:solidFill>
                  <a:latin typeface="+mj-lt"/>
                  <a:cs typeface="Calibri" panose="020F0502020204030204" pitchFamily="34" charset="0"/>
                </a:rPr>
                <a:t>أمسح أو انقر</a:t>
              </a:r>
              <a:endParaRPr lang="en-US" sz="1050" b="1">
                <a:solidFill>
                  <a:srgbClr val="0070C0"/>
                </a:solidFill>
                <a:latin typeface="+mj-lt"/>
                <a:cs typeface="Calibri" panose="020F0502020204030204" pitchFamily="34" charset="0"/>
              </a:endParaRPr>
            </a:p>
          </p:txBody>
        </p:sp>
        <p:sp>
          <p:nvSpPr>
            <p:cNvPr id="12" name="TextBox 11">
              <a:extLst>
                <a:ext uri="{FF2B5EF4-FFF2-40B4-BE49-F238E27FC236}">
                  <a16:creationId xmlns:a16="http://schemas.microsoft.com/office/drawing/2014/main" id="{C5739181-9443-F040-AC25-D86E288BDE6C}"/>
                </a:ext>
              </a:extLst>
            </p:cNvPr>
            <p:cNvSpPr txBox="1"/>
            <p:nvPr/>
          </p:nvSpPr>
          <p:spPr>
            <a:xfrm>
              <a:off x="1807386" y="4459841"/>
              <a:ext cx="1049171" cy="235273"/>
            </a:xfrm>
            <a:prstGeom prst="rect">
              <a:avLst/>
            </a:prstGeom>
            <a:noFill/>
          </p:spPr>
          <p:txBody>
            <a:bodyPr wrap="square" rtlCol="0">
              <a:spAutoFit/>
            </a:bodyPr>
            <a:lstStyle/>
            <a:p>
              <a:pPr algn="ctr">
                <a:spcBef>
                  <a:spcPts val="525"/>
                </a:spcBef>
                <a:buClr>
                  <a:srgbClr val="DD8047"/>
                </a:buClr>
                <a:buSzPct val="60000"/>
              </a:pPr>
              <a:r>
                <a:rPr lang="ar-EG" sz="1050" b="1">
                  <a:solidFill>
                    <a:srgbClr val="0070C0"/>
                  </a:solidFill>
                  <a:latin typeface="+mj-lt"/>
                  <a:cs typeface="Calibri" panose="020F0502020204030204" pitchFamily="34" charset="0"/>
                </a:rPr>
                <a:t>أمسح أو انقر</a:t>
              </a:r>
              <a:endParaRPr lang="en-US" sz="1050" b="1">
                <a:solidFill>
                  <a:srgbClr val="0070C0"/>
                </a:solidFill>
                <a:latin typeface="+mj-lt"/>
                <a:cs typeface="Calibri" panose="020F0502020204030204" pitchFamily="34" charset="0"/>
              </a:endParaRPr>
            </a:p>
          </p:txBody>
        </p:sp>
      </p:grpSp>
      <p:sp>
        <p:nvSpPr>
          <p:cNvPr id="13" name="TextBox 12">
            <a:extLst>
              <a:ext uri="{FF2B5EF4-FFF2-40B4-BE49-F238E27FC236}">
                <a16:creationId xmlns:a16="http://schemas.microsoft.com/office/drawing/2014/main" id="{F1845BAF-A6B5-7D44-B4A8-5A8792962659}"/>
              </a:ext>
            </a:extLst>
          </p:cNvPr>
          <p:cNvSpPr txBox="1"/>
          <p:nvPr/>
        </p:nvSpPr>
        <p:spPr>
          <a:xfrm>
            <a:off x="481179" y="1869317"/>
            <a:ext cx="11546958" cy="1474763"/>
          </a:xfrm>
          <a:prstGeom prst="rect">
            <a:avLst/>
          </a:prstGeom>
          <a:noFill/>
        </p:spPr>
        <p:txBody>
          <a:bodyPr wrap="square" rtlCol="0">
            <a:spAutoFit/>
          </a:bodyPr>
          <a:lstStyle/>
          <a:p>
            <a:pPr algn="ctr" rtl="1">
              <a:spcBef>
                <a:spcPts val="700"/>
              </a:spcBef>
              <a:buClr>
                <a:srgbClr val="DD8047"/>
              </a:buClr>
              <a:buSzPct val="60000"/>
            </a:pPr>
            <a:r>
              <a:rPr lang="ar-EG" sz="2800" b="1">
                <a:solidFill>
                  <a:srgbClr val="0070C0"/>
                </a:solidFill>
                <a:cs typeface="Calibri" panose="020F0502020204030204" pitchFamily="34" charset="0"/>
              </a:rPr>
              <a:t>للحصول على الدعم التقني لتمارين المحاكاة</a:t>
            </a:r>
            <a:endParaRPr lang="en-US" sz="2800" b="1">
              <a:solidFill>
                <a:srgbClr val="0070C0"/>
              </a:solidFill>
              <a:cs typeface="Calibri" panose="020F0502020204030204" pitchFamily="34" charset="0"/>
            </a:endParaRPr>
          </a:p>
          <a:p>
            <a:pPr algn="ctr" rtl="1">
              <a:spcBef>
                <a:spcPts val="700"/>
              </a:spcBef>
              <a:buClr>
                <a:srgbClr val="DD8047"/>
              </a:buClr>
              <a:buSzPct val="60000"/>
            </a:pPr>
            <a:r>
              <a:rPr lang="ar-EG" sz="2800" b="1">
                <a:solidFill>
                  <a:srgbClr val="0070C0"/>
                </a:solidFill>
                <a:cs typeface="Calibri" panose="020F0502020204030204" pitchFamily="34" charset="0"/>
              </a:rPr>
              <a:t>يرجى الاتصال بمكتب المنظمة القطري في بلدكم، أو بالمسؤول في مكتب موئل الأمم المتحدة في بلدكم، أو بمسؤول الاتصال بمكتب المنظمة الإقليمي في بلدكم  </a:t>
            </a:r>
            <a:r>
              <a:rPr lang="en-US" sz="2800">
                <a:solidFill>
                  <a:srgbClr val="0070C0"/>
                </a:solidFill>
                <a:latin typeface="Roboto" panose="02000000000000000000" pitchFamily="2" charset="0"/>
                <a:ea typeface="Roboto" panose="02000000000000000000" pitchFamily="2" charset="0"/>
                <a:cs typeface="Roboto" panose="02000000000000000000" pitchFamily="2" charset="0"/>
              </a:rPr>
              <a:t>	</a:t>
            </a:r>
            <a:endParaRPr lang="en-GB" sz="2800">
              <a:solidFill>
                <a:srgbClr val="0070C0"/>
              </a:solidFill>
              <a:latin typeface="Roboto" panose="02000000000000000000" pitchFamily="2" charset="0"/>
              <a:ea typeface="Roboto" panose="02000000000000000000" pitchFamily="2" charset="0"/>
              <a:cs typeface="Roboto" panose="02000000000000000000" pitchFamily="2" charset="0"/>
            </a:endParaRPr>
          </a:p>
        </p:txBody>
      </p:sp>
      <p:sp>
        <p:nvSpPr>
          <p:cNvPr id="2" name="Rectangle 1">
            <a:extLst>
              <a:ext uri="{FF2B5EF4-FFF2-40B4-BE49-F238E27FC236}">
                <a16:creationId xmlns:a16="http://schemas.microsoft.com/office/drawing/2014/main" id="{6BF6DB42-3254-4D0A-A38B-0E21CC41F35C}"/>
              </a:ext>
            </a:extLst>
          </p:cNvPr>
          <p:cNvSpPr/>
          <p:nvPr/>
        </p:nvSpPr>
        <p:spPr>
          <a:xfrm>
            <a:off x="3031219" y="5940605"/>
            <a:ext cx="6692900" cy="369332"/>
          </a:xfrm>
          <a:prstGeom prst="rect">
            <a:avLst/>
          </a:prstGeom>
        </p:spPr>
        <p:txBody>
          <a:bodyPr wrap="square">
            <a:spAutoFit/>
          </a:bodyPr>
          <a:lstStyle/>
          <a:p>
            <a:r>
              <a:rPr lang="en-GB"/>
              <a:t>https://www.who.int/emergencies/diseases/novel-coronavirus-2019</a:t>
            </a:r>
          </a:p>
        </p:txBody>
      </p:sp>
    </p:spTree>
    <p:extLst>
      <p:ext uri="{BB962C8B-B14F-4D97-AF65-F5344CB8AC3E}">
        <p14:creationId xmlns:p14="http://schemas.microsoft.com/office/powerpoint/2010/main" val="3073943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5183C7-0C10-C247-AC9B-06784E948CAD}"/>
              </a:ext>
            </a:extLst>
          </p:cNvPr>
          <p:cNvSpPr>
            <a:spLocks noGrp="1"/>
          </p:cNvSpPr>
          <p:nvPr>
            <p:ph idx="1"/>
          </p:nvPr>
        </p:nvSpPr>
        <p:spPr/>
        <p:txBody>
          <a:bodyPr/>
          <a:lstStyle/>
          <a:p>
            <a:pPr marL="0" indent="0" algn="r" rtl="1">
              <a:buNone/>
            </a:pPr>
            <a:r>
              <a:rPr lang="ar-EG">
                <a:solidFill>
                  <a:srgbClr val="FF0000"/>
                </a:solidFill>
              </a:rPr>
              <a:t>أدخل رسالة الترحيب هنا</a:t>
            </a:r>
            <a:endParaRPr lang="en">
              <a:solidFill>
                <a:srgbClr val="FF0000"/>
              </a:solidFill>
            </a:endParaRPr>
          </a:p>
          <a:p>
            <a:pPr marL="0" indent="0" algn="r" rtl="1">
              <a:buNone/>
            </a:pPr>
            <a:endParaRPr lang="en">
              <a:solidFill>
                <a:srgbClr val="FF0000"/>
              </a:solidFill>
            </a:endParaRPr>
          </a:p>
          <a:p>
            <a:pPr marL="0" indent="0" algn="r" rtl="1">
              <a:buNone/>
            </a:pPr>
            <a:endParaRPr lang="en">
              <a:solidFill>
                <a:srgbClr val="FF0000"/>
              </a:solidFill>
            </a:endParaRPr>
          </a:p>
          <a:p>
            <a:pPr marL="0" indent="0" algn="r" rtl="1">
              <a:buNone/>
            </a:pPr>
            <a:endParaRPr lang="en">
              <a:solidFill>
                <a:srgbClr val="FF0000"/>
              </a:solidFill>
            </a:endParaRPr>
          </a:p>
          <a:p>
            <a:pPr marL="0" lvl="0" indent="0" algn="r" rtl="1">
              <a:buNone/>
            </a:pPr>
            <a:r>
              <a:rPr lang="ar-EG">
                <a:solidFill>
                  <a:srgbClr val="FF0000"/>
                </a:solidFill>
              </a:rPr>
              <a:t>أدخل السياق / المعلومات الأساسية، وخطط المناطق الحضرية، والإجراءات التشغيلية المعيارية الموضوعة قيد التفعيل</a:t>
            </a:r>
            <a:endParaRPr lang="en">
              <a:solidFill>
                <a:srgbClr val="FF0000"/>
              </a:solidFill>
            </a:endParaRPr>
          </a:p>
          <a:p>
            <a:pPr marL="0" indent="0" algn="r" rtl="1">
              <a:buNone/>
            </a:pPr>
            <a:endParaRPr lang="en">
              <a:solidFill>
                <a:srgbClr val="FF0000"/>
              </a:solidFill>
            </a:endParaRPr>
          </a:p>
          <a:p>
            <a:pPr algn="r" rtl="1"/>
            <a:endParaRPr lang="en-US"/>
          </a:p>
        </p:txBody>
      </p:sp>
      <p:sp>
        <p:nvSpPr>
          <p:cNvPr id="4" name="Shape 77">
            <a:extLst>
              <a:ext uri="{FF2B5EF4-FFF2-40B4-BE49-F238E27FC236}">
                <a16:creationId xmlns:a16="http://schemas.microsoft.com/office/drawing/2014/main" id="{CB3E4E0D-74A8-1F4A-B121-B6969D087CD5}"/>
              </a:ext>
            </a:extLst>
          </p:cNvPr>
          <p:cNvSpPr txBox="1">
            <a:spLocks noGrp="1"/>
          </p:cNvSpPr>
          <p:nvPr>
            <p:ph type="title"/>
          </p:nvPr>
        </p:nvSpPr>
        <p:spPr>
          <a:xfrm>
            <a:off x="0" y="1"/>
            <a:ext cx="12192000" cy="752168"/>
          </a:xfrm>
          <a:prstGeom prst="rect">
            <a:avLst/>
          </a:prstGeom>
          <a:solidFill>
            <a:srgbClr val="2B92CB"/>
          </a:solidFill>
        </p:spPr>
        <p:txBody>
          <a:bodyPr lIns="91425" tIns="91425" rIns="91425" bIns="91425" anchor="ctr" anchorCtr="0">
            <a:noAutofit/>
          </a:bodyPr>
          <a:lstStyle/>
          <a:p>
            <a:pPr lvl="0" algn="r" rtl="1">
              <a:spcBef>
                <a:spcPts val="0"/>
              </a:spcBef>
              <a:buNone/>
            </a:pPr>
            <a:r>
              <a:rPr lang="en" sz="3600">
                <a:latin typeface="Roboto" panose="02000000000000000000" pitchFamily="2" charset="0"/>
                <a:ea typeface="Roboto" panose="02000000000000000000" pitchFamily="2" charset="0"/>
                <a:cs typeface="+mn-cs"/>
              </a:rPr>
              <a:t>	</a:t>
            </a:r>
            <a:r>
              <a:rPr lang="ar-EG" sz="3600">
                <a:solidFill>
                  <a:schemeClr val="bg1"/>
                </a:solidFill>
                <a:latin typeface="Roboto" panose="02000000000000000000" pitchFamily="2" charset="0"/>
                <a:ea typeface="Roboto" panose="02000000000000000000" pitchFamily="2" charset="0"/>
                <a:cs typeface="+mn-cs"/>
              </a:rPr>
              <a:t>ترحيب ومعلومات أساسية</a:t>
            </a:r>
            <a:endParaRPr lang="en" sz="3600">
              <a:solidFill>
                <a:schemeClr val="bg1"/>
              </a:solidFill>
              <a:latin typeface="Roboto" panose="02000000000000000000" pitchFamily="2" charset="0"/>
              <a:ea typeface="Roboto" panose="02000000000000000000" pitchFamily="2" charset="0"/>
              <a:cs typeface="+mn-cs"/>
            </a:endParaRPr>
          </a:p>
        </p:txBody>
      </p:sp>
    </p:spTree>
    <p:extLst>
      <p:ext uri="{BB962C8B-B14F-4D97-AF65-F5344CB8AC3E}">
        <p14:creationId xmlns:p14="http://schemas.microsoft.com/office/powerpoint/2010/main" val="3575288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95">
            <a:extLst>
              <a:ext uri="{FF2B5EF4-FFF2-40B4-BE49-F238E27FC236}">
                <a16:creationId xmlns:a16="http://schemas.microsoft.com/office/drawing/2014/main" id="{ABAF33CE-8A23-2343-B8F2-55174579B805}"/>
              </a:ext>
            </a:extLst>
          </p:cNvPr>
          <p:cNvSpPr txBox="1">
            <a:spLocks noGrp="1"/>
          </p:cNvSpPr>
          <p:nvPr>
            <p:ph type="title"/>
          </p:nvPr>
        </p:nvSpPr>
        <p:spPr>
          <a:xfrm>
            <a:off x="0" y="0"/>
            <a:ext cx="12192000" cy="768626"/>
          </a:xfrm>
          <a:prstGeom prst="rect">
            <a:avLst/>
          </a:prstGeom>
          <a:solidFill>
            <a:srgbClr val="2B92CB"/>
          </a:solidFill>
        </p:spPr>
        <p:txBody>
          <a:bodyPr lIns="91425" tIns="91425" rIns="91425" bIns="91425" anchor="ctr" anchorCtr="0">
            <a:noAutofit/>
          </a:bodyPr>
          <a:lstStyle/>
          <a:p>
            <a:pPr lvl="0" algn="r" rtl="1">
              <a:spcBef>
                <a:spcPts val="0"/>
              </a:spcBef>
              <a:buNone/>
            </a:pPr>
            <a:r>
              <a:rPr lang="en">
                <a:solidFill>
                  <a:schemeClr val="bg1"/>
                </a:solidFill>
                <a:latin typeface="Roboto" panose="02000000000000000000" pitchFamily="2" charset="0"/>
                <a:ea typeface="Roboto" panose="02000000000000000000" pitchFamily="2" charset="0"/>
                <a:cs typeface="+mn-cs"/>
              </a:rPr>
              <a:t>	</a:t>
            </a:r>
            <a:r>
              <a:rPr lang="ar-EG" sz="3600">
                <a:solidFill>
                  <a:schemeClr val="bg1"/>
                </a:solidFill>
                <a:latin typeface="Roboto" panose="02000000000000000000" pitchFamily="2" charset="0"/>
                <a:ea typeface="Roboto" panose="02000000000000000000" pitchFamily="2" charset="0"/>
                <a:cs typeface="+mn-cs"/>
              </a:rPr>
              <a:t>تمارين المحاكاة</a:t>
            </a:r>
            <a:endParaRPr lang="en" sz="3600">
              <a:solidFill>
                <a:schemeClr val="bg1"/>
              </a:solidFill>
              <a:latin typeface="Roboto" panose="02000000000000000000" pitchFamily="2" charset="0"/>
              <a:ea typeface="Roboto" panose="02000000000000000000" pitchFamily="2" charset="0"/>
              <a:cs typeface="+mn-cs"/>
            </a:endParaRPr>
          </a:p>
        </p:txBody>
      </p:sp>
      <p:sp>
        <p:nvSpPr>
          <p:cNvPr id="5" name="Shape 96">
            <a:extLst>
              <a:ext uri="{FF2B5EF4-FFF2-40B4-BE49-F238E27FC236}">
                <a16:creationId xmlns:a16="http://schemas.microsoft.com/office/drawing/2014/main" id="{7AEF75B5-7245-FF49-9F59-610D6AC7860F}"/>
              </a:ext>
            </a:extLst>
          </p:cNvPr>
          <p:cNvSpPr txBox="1"/>
          <p:nvPr/>
        </p:nvSpPr>
        <p:spPr>
          <a:xfrm>
            <a:off x="1047403" y="897774"/>
            <a:ext cx="10224655" cy="5453149"/>
          </a:xfrm>
          <a:prstGeom prst="rect">
            <a:avLst/>
          </a:prstGeom>
          <a:noFill/>
          <a:ln>
            <a:noFill/>
          </a:ln>
        </p:spPr>
        <p:txBody>
          <a:bodyPr lIns="91425" tIns="91425" rIns="91425" bIns="91425" anchor="t" anchorCtr="0">
            <a:noAutofit/>
          </a:bodyPr>
          <a:lstStyle/>
          <a:p>
            <a:pPr lvl="0" algn="just" rtl="1">
              <a:spcBef>
                <a:spcPts val="0"/>
              </a:spcBef>
              <a:buNone/>
            </a:pPr>
            <a:r>
              <a:rPr lang="ar-EG" sz="2400">
                <a:latin typeface="Roboto" panose="02000000000000000000" pitchFamily="2" charset="0"/>
                <a:ea typeface="Roboto" panose="02000000000000000000" pitchFamily="2" charset="0"/>
                <a:sym typeface="Roboto"/>
              </a:rPr>
              <a:t>تمارين المحاكاة</a:t>
            </a:r>
            <a:endParaRPr lang="en" sz="2400">
              <a:latin typeface="Roboto" panose="02000000000000000000" pitchFamily="2" charset="0"/>
              <a:ea typeface="Roboto" panose="02000000000000000000" pitchFamily="2" charset="0"/>
              <a:sym typeface="Roboto"/>
            </a:endParaRPr>
          </a:p>
          <a:p>
            <a:pPr marL="457200" lvl="0" indent="-342900" algn="just" rtl="1">
              <a:spcBef>
                <a:spcPts val="0"/>
              </a:spcBef>
              <a:buSzPct val="100000"/>
              <a:buFont typeface="Roboto"/>
              <a:buChar char="●"/>
            </a:pPr>
            <a:r>
              <a:rPr lang="ar-EG" sz="2400">
                <a:latin typeface="Roboto" panose="02000000000000000000" pitchFamily="2" charset="0"/>
                <a:ea typeface="Roboto" panose="02000000000000000000" pitchFamily="2" charset="0"/>
                <a:sym typeface="Roboto"/>
              </a:rPr>
              <a:t>المحاكاة عبارة عن حدث يعيد إنتاج سمات موقف حقيقي، بغرض اختبار الإجراءات القائمة، والوعي بالإجراءات، والاحتياجات المطلوبة من أجل التأهب والاستجابة. وتشجع الطبيعة العملية لهذه المحاكاة، على المشاركة وتحسين عملية التعلم.</a:t>
            </a:r>
            <a:endParaRPr lang="en" sz="2400">
              <a:latin typeface="Roboto" panose="02000000000000000000" pitchFamily="2" charset="0"/>
              <a:ea typeface="Roboto" panose="02000000000000000000" pitchFamily="2" charset="0"/>
              <a:sym typeface="Roboto"/>
            </a:endParaRPr>
          </a:p>
          <a:p>
            <a:pPr lvl="0" algn="just" rtl="1">
              <a:spcBef>
                <a:spcPts val="0"/>
              </a:spcBef>
              <a:buNone/>
            </a:pPr>
            <a:endParaRPr sz="2400">
              <a:latin typeface="Roboto" panose="02000000000000000000" pitchFamily="2" charset="0"/>
              <a:ea typeface="Roboto" panose="02000000000000000000" pitchFamily="2" charset="0"/>
              <a:sym typeface="Roboto"/>
            </a:endParaRPr>
          </a:p>
          <a:p>
            <a:pPr marL="457200" indent="-342900" algn="just" rtl="1">
              <a:buSzPct val="100000"/>
              <a:buFont typeface="Roboto"/>
              <a:buChar char="●"/>
            </a:pPr>
            <a:r>
              <a:rPr lang="ar-EG" sz="2400">
                <a:latin typeface="Arial" pitchFamily="34" charset="0"/>
                <a:ea typeface="Roboto" panose="02000000000000000000" pitchFamily="2" charset="0"/>
                <a:cs typeface="Arial" pitchFamily="34" charset="0"/>
                <a:sym typeface="Roboto"/>
              </a:rPr>
              <a:t>التمرين المكتبي هو نوع من تمارين المحاكاة، يُستخدم فيه سيناريو محاكاة متصاعد، إلى جانب سلسلة من المقحمات النصيِّة، بغرض تمكين المشاركين من التفكير في مدى تأثير حدث محتمل ما، على الخطط والإجراءات والقدرات القائمة. ويحاكي التمرين المكتبي موقفا ما في بيئة غير رسمية خالية من الضغوط. ويتم في التمرين المكتبي، مناقشة مفاهيم وأفكار عامة، والتشجيع على التخطيط المسبق للمواقف، بدلا من الإدارة اليومية البسيطة للحالات.</a:t>
            </a:r>
            <a:endParaRPr lang="en" sz="2400">
              <a:latin typeface="Arial" pitchFamily="34" charset="0"/>
              <a:ea typeface="Roboto" panose="02000000000000000000" pitchFamily="2" charset="0"/>
              <a:cs typeface="Arial" pitchFamily="34" charset="0"/>
              <a:sym typeface="Roboto"/>
            </a:endParaRPr>
          </a:p>
        </p:txBody>
      </p:sp>
    </p:spTree>
    <p:extLst>
      <p:ext uri="{BB962C8B-B14F-4D97-AF65-F5344CB8AC3E}">
        <p14:creationId xmlns:p14="http://schemas.microsoft.com/office/powerpoint/2010/main" val="4075876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C0A396-4AC9-9547-94EF-207EDC31B033}"/>
              </a:ext>
            </a:extLst>
          </p:cNvPr>
          <p:cNvSpPr>
            <a:spLocks noGrp="1"/>
          </p:cNvSpPr>
          <p:nvPr>
            <p:ph idx="1"/>
          </p:nvPr>
        </p:nvSpPr>
        <p:spPr>
          <a:xfrm>
            <a:off x="749300" y="759854"/>
            <a:ext cx="10883900" cy="5577446"/>
          </a:xfrm>
        </p:spPr>
        <p:txBody>
          <a:bodyPr>
            <a:normAutofit fontScale="70000" lnSpcReduction="20000"/>
          </a:bodyPr>
          <a:lstStyle/>
          <a:p>
            <a:pPr lvl="0" algn="r" rtl="1">
              <a:lnSpc>
                <a:spcPct val="120000"/>
              </a:lnSpc>
              <a:buNone/>
            </a:pPr>
            <a:r>
              <a:rPr lang="en">
                <a:solidFill>
                  <a:srgbClr val="FF0000"/>
                </a:solidFill>
              </a:rPr>
              <a:t>****</a:t>
            </a:r>
            <a:r>
              <a:rPr lang="ar-EG">
                <a:solidFill>
                  <a:srgbClr val="FF0000"/>
                </a:solidFill>
              </a:rPr>
              <a:t> يقوم الميسِّر بتقديم كل عضو من أعضاء فريق التمرين ودوره فيه، كما يقوم المشاركون بتقديم أنفسهم وأدوارهم / وظائفهم </a:t>
            </a:r>
            <a:r>
              <a:rPr lang="en">
                <a:solidFill>
                  <a:srgbClr val="FF0000"/>
                </a:solidFill>
              </a:rPr>
              <a:t>***</a:t>
            </a:r>
          </a:p>
          <a:p>
            <a:pPr lvl="0" algn="r" rtl="1">
              <a:lnSpc>
                <a:spcPct val="120000"/>
              </a:lnSpc>
              <a:buNone/>
            </a:pPr>
            <a:endParaRPr lang="en">
              <a:solidFill>
                <a:srgbClr val="FF0000"/>
              </a:solidFill>
            </a:endParaRPr>
          </a:p>
          <a:p>
            <a:pPr algn="r" rtl="1">
              <a:lnSpc>
                <a:spcPct val="120000"/>
              </a:lnSpc>
              <a:buNone/>
            </a:pPr>
            <a:r>
              <a:rPr lang="ar-EG">
                <a:sym typeface="Arial"/>
              </a:rPr>
              <a:t>يتمثل الغرض من هذا التمرين في مناقشة القضايا الحيوية في </a:t>
            </a:r>
            <a:r>
              <a:rPr lang="ar-EG" b="1">
                <a:sym typeface="Arial"/>
              </a:rPr>
              <a:t>البيئات الحضرية</a:t>
            </a:r>
            <a:endParaRPr lang="en-US" b="1">
              <a:sym typeface="Arial"/>
            </a:endParaRPr>
          </a:p>
          <a:p>
            <a:pPr algn="r" rtl="1">
              <a:lnSpc>
                <a:spcPct val="120000"/>
              </a:lnSpc>
              <a:buNone/>
            </a:pPr>
            <a:r>
              <a:rPr lang="ar-EG"/>
              <a:t>الفئة المستهدفة هي قادة المدن،  وقادة المجتمع، وأصحاب القرار السياسي في البيئات الحضرية، والخبراء التقنيون من مختلف القطاعات، بما يشمل؛</a:t>
            </a:r>
            <a:endParaRPr lang="en-GB"/>
          </a:p>
          <a:p>
            <a:pPr algn="r" rtl="1">
              <a:lnSpc>
                <a:spcPct val="120000"/>
              </a:lnSpc>
            </a:pPr>
            <a:r>
              <a:rPr lang="ar-EG"/>
              <a:t>القطاع الصحي</a:t>
            </a:r>
            <a:endParaRPr lang="en-GB"/>
          </a:p>
          <a:p>
            <a:pPr algn="r" rtl="1">
              <a:lnSpc>
                <a:spcPct val="120000"/>
              </a:lnSpc>
            </a:pPr>
            <a:r>
              <a:rPr lang="ar-EG"/>
              <a:t>القطاع الاجتماعي والاقتصادي</a:t>
            </a:r>
            <a:endParaRPr lang="en-GB"/>
          </a:p>
          <a:p>
            <a:pPr algn="r" rtl="1">
              <a:lnSpc>
                <a:spcPct val="120000"/>
              </a:lnSpc>
            </a:pPr>
            <a:r>
              <a:rPr lang="ar-EG">
                <a:latin typeface="Calibri" panose="020F0502020204030204" pitchFamily="34" charset="0"/>
                <a:ea typeface="Times New Roman" panose="02020603050405020304" pitchFamily="18" charset="0"/>
              </a:rPr>
              <a:t>الهيئات الدينية</a:t>
            </a:r>
            <a:endParaRPr lang="en-GB"/>
          </a:p>
          <a:p>
            <a:pPr algn="r" rtl="1">
              <a:lnSpc>
                <a:spcPct val="120000"/>
              </a:lnSpc>
            </a:pPr>
            <a:r>
              <a:rPr lang="ar-EG"/>
              <a:t>المالية</a:t>
            </a:r>
            <a:endParaRPr lang="en-GB"/>
          </a:p>
          <a:p>
            <a:pPr algn="r" rtl="1">
              <a:lnSpc>
                <a:spcPct val="120000"/>
              </a:lnSpc>
            </a:pPr>
            <a:r>
              <a:rPr lang="ar-EG"/>
              <a:t>الخدمات اللوجستية</a:t>
            </a:r>
            <a:endParaRPr lang="en-GB"/>
          </a:p>
          <a:p>
            <a:pPr algn="r" rtl="1">
              <a:lnSpc>
                <a:spcPct val="120000"/>
              </a:lnSpc>
            </a:pPr>
            <a:r>
              <a:rPr lang="ar-EG"/>
              <a:t>تخطيط المدن</a:t>
            </a:r>
            <a:endParaRPr lang="en-GB"/>
          </a:p>
          <a:p>
            <a:pPr algn="r" rtl="1">
              <a:lnSpc>
                <a:spcPct val="120000"/>
              </a:lnSpc>
            </a:pPr>
            <a:r>
              <a:rPr lang="ar-EG"/>
              <a:t>الخدمات الأمنية وخدمات الطوارئ (الإطفائية والإسعاف والشرطة)</a:t>
            </a:r>
            <a:endParaRPr lang="en-GB"/>
          </a:p>
          <a:p>
            <a:pPr algn="r" rtl="1">
              <a:lnSpc>
                <a:spcPct val="120000"/>
              </a:lnSpc>
            </a:pPr>
            <a:r>
              <a:rPr lang="ar-EG"/>
              <a:t>الاتصالات العامة والعلاقات الإعلامية</a:t>
            </a:r>
            <a:endParaRPr lang="en-GB"/>
          </a:p>
          <a:p>
            <a:pPr algn="r" rtl="1"/>
            <a:endParaRPr lang="en-US"/>
          </a:p>
        </p:txBody>
      </p:sp>
      <p:sp>
        <p:nvSpPr>
          <p:cNvPr id="4" name="Shape 83">
            <a:extLst>
              <a:ext uri="{FF2B5EF4-FFF2-40B4-BE49-F238E27FC236}">
                <a16:creationId xmlns:a16="http://schemas.microsoft.com/office/drawing/2014/main" id="{0F575D8D-B607-F843-9C1A-C1497979AA5B}"/>
              </a:ext>
            </a:extLst>
          </p:cNvPr>
          <p:cNvSpPr txBox="1">
            <a:spLocks noGrp="1"/>
          </p:cNvSpPr>
          <p:nvPr>
            <p:ph type="title"/>
          </p:nvPr>
        </p:nvSpPr>
        <p:spPr>
          <a:xfrm>
            <a:off x="0" y="1"/>
            <a:ext cx="12192000" cy="759854"/>
          </a:xfrm>
          <a:prstGeom prst="rect">
            <a:avLst/>
          </a:prstGeom>
          <a:solidFill>
            <a:srgbClr val="2B92CB"/>
          </a:solidFill>
        </p:spPr>
        <p:txBody>
          <a:bodyPr lIns="91425" tIns="91425" rIns="91425" bIns="91425" anchor="ctr" anchorCtr="0">
            <a:noAutofit/>
          </a:bodyPr>
          <a:lstStyle/>
          <a:p>
            <a:pPr lvl="0" algn="r" rtl="1">
              <a:spcBef>
                <a:spcPts val="0"/>
              </a:spcBef>
              <a:buNone/>
            </a:pPr>
            <a:r>
              <a:rPr lang="en">
                <a:latin typeface="Roboto" panose="02000000000000000000" pitchFamily="2" charset="0"/>
                <a:ea typeface="Roboto" panose="02000000000000000000" pitchFamily="2" charset="0"/>
                <a:cs typeface="Roboto" panose="02000000000000000000" pitchFamily="2" charset="0"/>
              </a:rPr>
              <a:t>	</a:t>
            </a:r>
            <a:r>
              <a:rPr lang="ar-EG" sz="3600">
                <a:solidFill>
                  <a:schemeClr val="bg1"/>
                </a:solidFill>
                <a:latin typeface="Roboto" panose="02000000000000000000" pitchFamily="2" charset="0"/>
                <a:ea typeface="Roboto" panose="02000000000000000000" pitchFamily="2" charset="0"/>
                <a:cs typeface="Roboto" panose="02000000000000000000" pitchFamily="2" charset="0"/>
              </a:rPr>
              <a:t>التقديمات والفئة المستهدفة</a:t>
            </a:r>
            <a:endParaRPr lang="en" sz="3600">
              <a:solidFill>
                <a:schemeClr val="bg1"/>
              </a:solidFill>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218953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1D8000D-E683-6A45-8802-74E8A3F05037}"/>
              </a:ext>
            </a:extLst>
          </p:cNvPr>
          <p:cNvSpPr txBox="1">
            <a:spLocks/>
          </p:cNvSpPr>
          <p:nvPr/>
        </p:nvSpPr>
        <p:spPr>
          <a:xfrm>
            <a:off x="0" y="-6185"/>
            <a:ext cx="12192000" cy="787997"/>
          </a:xfrm>
          <a:prstGeom prst="rect">
            <a:avLst/>
          </a:prstGeom>
          <a:solidFill>
            <a:srgbClr val="2B92CB"/>
          </a:solidFill>
        </p:spPr>
        <p:txBody>
          <a:bodyPr vert="horz" lIns="91425" tIns="91425" rIns="91425" bIns="91425" rtlCol="0" anchor="ctr" anchorCtr="0">
            <a:normAutofit/>
          </a:bodyPr>
          <a:lstStyle>
            <a:lvl1pPr lvl="0" algn="l" defTabSz="685800" rtl="0" eaLnBrk="1" latinLnBrk="0" hangingPunct="1">
              <a:lnSpc>
                <a:spcPct val="90000"/>
              </a:lnSpc>
              <a:spcBef>
                <a:spcPts val="0"/>
              </a:spcBef>
              <a:buClr>
                <a:schemeClr val="lt1"/>
              </a:buClr>
              <a:buNone/>
              <a:defRPr sz="3300" kern="1200">
                <a:solidFill>
                  <a:schemeClr val="lt1"/>
                </a:solidFill>
                <a:latin typeface="+mj-lt"/>
                <a:ea typeface="+mj-ea"/>
                <a:cs typeface="+mj-cs"/>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a:pPr algn="r" rtl="1"/>
            <a:r>
              <a:rPr lang="ar-EG"/>
              <a:t>أحدث تقرير للمنظمة عن الموقف</a:t>
            </a:r>
            <a:endParaRPr lang="en-US" sz="3600">
              <a:latin typeface="Roboto" panose="02000000000000000000" pitchFamily="2" charset="0"/>
              <a:ea typeface="Roboto" panose="02000000000000000000" pitchFamily="2" charset="0"/>
              <a:cs typeface="Roboto" panose="02000000000000000000" pitchFamily="2" charset="0"/>
            </a:endParaRPr>
          </a:p>
        </p:txBody>
      </p:sp>
      <p:sp>
        <p:nvSpPr>
          <p:cNvPr id="5" name="Text Placeholder 2">
            <a:extLst>
              <a:ext uri="{FF2B5EF4-FFF2-40B4-BE49-F238E27FC236}">
                <a16:creationId xmlns:a16="http://schemas.microsoft.com/office/drawing/2014/main" id="{8DD75828-A28A-5043-A6F4-EDDBB6162F7C}"/>
              </a:ext>
            </a:extLst>
          </p:cNvPr>
          <p:cNvSpPr txBox="1">
            <a:spLocks/>
          </p:cNvSpPr>
          <p:nvPr/>
        </p:nvSpPr>
        <p:spPr>
          <a:xfrm>
            <a:off x="311700" y="1505700"/>
            <a:ext cx="3999900" cy="30762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rtl="1">
              <a:buNone/>
            </a:pPr>
            <a:r>
              <a:rPr lang="ar-EG" b="1"/>
              <a:t>الموقف يتطور بسرعة.</a:t>
            </a:r>
            <a:endParaRPr lang="en-US" b="1"/>
          </a:p>
          <a:p>
            <a:pPr marL="0" indent="0" algn="ctr" rtl="1">
              <a:buFont typeface="Arial" panose="020B0604020202020204" pitchFamily="34" charset="0"/>
              <a:buNone/>
            </a:pPr>
            <a:endParaRPr lang="en-US"/>
          </a:p>
          <a:p>
            <a:pPr marL="0" indent="0" algn="ctr" rtl="1">
              <a:buFont typeface="Arial" panose="020B0604020202020204" pitchFamily="34" charset="0"/>
              <a:buNone/>
            </a:pPr>
            <a:r>
              <a:rPr lang="ar-EG"/>
              <a:t>عرض أحدث تقرير للمنظمة، أو لوزارة الصحة، عن الموقف</a:t>
            </a:r>
            <a:endParaRPr lang="en-US"/>
          </a:p>
          <a:p>
            <a:pPr algn="r" rtl="1"/>
            <a:endParaRPr lang="en-US"/>
          </a:p>
          <a:p>
            <a:pPr algn="r" rtl="1"/>
            <a:endParaRPr lang="en-US"/>
          </a:p>
        </p:txBody>
      </p:sp>
      <p:pic>
        <p:nvPicPr>
          <p:cNvPr id="6" name="Picture 5">
            <a:hlinkClick r:id="rId3"/>
            <a:extLst>
              <a:ext uri="{FF2B5EF4-FFF2-40B4-BE49-F238E27FC236}">
                <a16:creationId xmlns:a16="http://schemas.microsoft.com/office/drawing/2014/main" id="{B875CCE9-A052-814A-BCF3-BD08D2E94AC7}"/>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585457" y="1077866"/>
            <a:ext cx="3020054" cy="3931868"/>
          </a:xfrm>
          <a:prstGeom prst="roundRect">
            <a:avLst>
              <a:gd name="adj" fmla="val 6425"/>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pic>
        <p:nvPicPr>
          <p:cNvPr id="9" name="Picture 8">
            <a:hlinkClick r:id="rId3"/>
            <a:extLst>
              <a:ext uri="{FF2B5EF4-FFF2-40B4-BE49-F238E27FC236}">
                <a16:creationId xmlns:a16="http://schemas.microsoft.com/office/drawing/2014/main" id="{DC4FB458-8FA3-4BC1-8A0D-FC385CD0C48B}"/>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7174661" y="5308715"/>
            <a:ext cx="1819796" cy="745309"/>
          </a:xfrm>
          <a:prstGeom prst="rect">
            <a:avLst/>
          </a:prstGeom>
        </p:spPr>
      </p:pic>
      <p:sp>
        <p:nvSpPr>
          <p:cNvPr id="10" name="Rectangle 9"/>
          <p:cNvSpPr/>
          <p:nvPr/>
        </p:nvSpPr>
        <p:spPr>
          <a:xfrm>
            <a:off x="7373259" y="5488036"/>
            <a:ext cx="782528" cy="3529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EG" b="1">
                <a:solidFill>
                  <a:srgbClr val="008DCF"/>
                </a:solidFill>
              </a:rPr>
              <a:t>انقر</a:t>
            </a:r>
            <a:endParaRPr lang="en-US" b="1">
              <a:solidFill>
                <a:srgbClr val="008DCF"/>
              </a:solidFill>
            </a:endParaRPr>
          </a:p>
        </p:txBody>
      </p:sp>
    </p:spTree>
    <p:extLst>
      <p:ext uri="{BB962C8B-B14F-4D97-AF65-F5344CB8AC3E}">
        <p14:creationId xmlns:p14="http://schemas.microsoft.com/office/powerpoint/2010/main" val="771359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BD1DDDA-4B4C-7D44-A300-096B0C2583FD}"/>
              </a:ext>
            </a:extLst>
          </p:cNvPr>
          <p:cNvSpPr txBox="1">
            <a:spLocks/>
          </p:cNvSpPr>
          <p:nvPr/>
        </p:nvSpPr>
        <p:spPr>
          <a:xfrm>
            <a:off x="0" y="1354"/>
            <a:ext cx="12192000" cy="1112551"/>
          </a:xfrm>
          <a:prstGeom prst="rect">
            <a:avLst/>
          </a:prstGeom>
          <a:solidFill>
            <a:srgbClr val="2B92CB"/>
          </a:solidFill>
        </p:spPr>
        <p:txBody>
          <a:bodyPr vert="horz" lIns="91425" tIns="91425" rIns="91425" bIns="91425" rtlCol="0" anchor="ctr" anchorCtr="0">
            <a:noAutofit/>
          </a:bodyPr>
          <a:lstStyle>
            <a:lvl1pPr lvl="0" algn="l" defTabSz="685800" rtl="0" eaLnBrk="1" latinLnBrk="0" hangingPunct="1">
              <a:lnSpc>
                <a:spcPct val="90000"/>
              </a:lnSpc>
              <a:spcBef>
                <a:spcPts val="0"/>
              </a:spcBef>
              <a:buClr>
                <a:schemeClr val="lt1"/>
              </a:buClr>
              <a:buNone/>
              <a:defRPr sz="3300" kern="1200">
                <a:solidFill>
                  <a:schemeClr val="lt1"/>
                </a:solidFill>
                <a:latin typeface="+mj-lt"/>
                <a:ea typeface="+mj-ea"/>
                <a:cs typeface="+mj-cs"/>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a:pPr algn="ctr" rtl="1"/>
            <a:r>
              <a:rPr lang="ar-EG" sz="3600">
                <a:latin typeface="Roboto" panose="02000000000000000000" pitchFamily="2" charset="0"/>
                <a:ea typeface="Roboto" panose="02000000000000000000" pitchFamily="2" charset="0"/>
                <a:cs typeface="+mn-cs"/>
              </a:rPr>
              <a:t>الخطة الاستراتيجية للتأهب والاستجابة لجائحة كوفيد - 19 </a:t>
            </a:r>
            <a:br>
              <a:rPr lang="ar-EG" sz="3600">
                <a:latin typeface="Roboto" panose="02000000000000000000" pitchFamily="2" charset="0"/>
                <a:ea typeface="Roboto" panose="02000000000000000000" pitchFamily="2" charset="0"/>
                <a:cs typeface="+mn-cs"/>
              </a:rPr>
            </a:br>
            <a:r>
              <a:rPr lang="ar-EG" sz="3600">
                <a:latin typeface="Roboto" panose="02000000000000000000" pitchFamily="2" charset="0"/>
                <a:ea typeface="Roboto" panose="02000000000000000000" pitchFamily="2" charset="0"/>
                <a:cs typeface="+mn-cs"/>
              </a:rPr>
              <a:t>30 آذار / مارس 2020</a:t>
            </a:r>
            <a:endParaRPr lang="en-US" sz="3600">
              <a:latin typeface="Roboto" panose="02000000000000000000" pitchFamily="2" charset="0"/>
              <a:ea typeface="Roboto" panose="02000000000000000000" pitchFamily="2" charset="0"/>
              <a:cs typeface="+mn-cs"/>
            </a:endParaRPr>
          </a:p>
        </p:txBody>
      </p:sp>
      <p:sp>
        <p:nvSpPr>
          <p:cNvPr id="5" name="Text Placeholder 2">
            <a:extLst>
              <a:ext uri="{FF2B5EF4-FFF2-40B4-BE49-F238E27FC236}">
                <a16:creationId xmlns:a16="http://schemas.microsoft.com/office/drawing/2014/main" id="{21B593F6-E1CC-1546-B169-1BE1F5430EBF}"/>
              </a:ext>
            </a:extLst>
          </p:cNvPr>
          <p:cNvSpPr txBox="1">
            <a:spLocks/>
          </p:cNvSpPr>
          <p:nvPr/>
        </p:nvSpPr>
        <p:spPr>
          <a:xfrm>
            <a:off x="311700" y="1113905"/>
            <a:ext cx="11880300" cy="231509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rtl="1">
              <a:buFont typeface="Arial" panose="020B0604020202020204" pitchFamily="34" charset="0"/>
              <a:buNone/>
            </a:pPr>
            <a:r>
              <a:rPr lang="ar-EG" sz="2400">
                <a:latin typeface="Roboto" panose="02000000000000000000" pitchFamily="2" charset="0"/>
                <a:ea typeface="Roboto" panose="02000000000000000000" pitchFamily="2" charset="0"/>
              </a:rPr>
              <a:t>جميع البلدان معرضة للخطر، وينبغي أن تتأهب للاستجابة لجائحة كوفيد - 19. ويُشجع كل بلد على وضع خطة لإجراءات التأهب والاستجابة لديه، وفقا للخطة الاستراتيجية العالمية للتأهب والاستجابة.</a:t>
            </a:r>
            <a:endParaRPr lang="en-US" sz="2400">
              <a:latin typeface="Roboto" panose="02000000000000000000" pitchFamily="2" charset="0"/>
              <a:ea typeface="Roboto" panose="02000000000000000000" pitchFamily="2" charset="0"/>
            </a:endParaRPr>
          </a:p>
          <a:p>
            <a:pPr marL="0" indent="0">
              <a:buFont typeface="Arial" panose="020B0604020202020204" pitchFamily="34" charset="0"/>
              <a:buNone/>
            </a:pPr>
            <a:endParaRPr lang="en-US">
              <a:latin typeface="Roboto" panose="02000000000000000000" pitchFamily="2" charset="0"/>
              <a:ea typeface="Roboto" panose="02000000000000000000" pitchFamily="2" charset="0"/>
            </a:endParaRPr>
          </a:p>
          <a:p>
            <a:pPr marL="0" indent="0" algn="ctr" rtl="1">
              <a:buFont typeface="Arial" panose="020B0604020202020204" pitchFamily="34" charset="0"/>
              <a:buNone/>
            </a:pPr>
            <a:r>
              <a:rPr lang="ar-EG" sz="1600" i="1">
                <a:latin typeface="Arial" pitchFamily="34" charset="0"/>
                <a:ea typeface="Roboto" panose="02000000000000000000" pitchFamily="2" charset="0"/>
                <a:cs typeface="Arial" pitchFamily="34" charset="0"/>
              </a:rPr>
              <a:t>الخطة الاستراتيجية للتأهب والاستجابة لجائحة كوفيد – 19 – حالة التأهب والاستعداد في البلدان لجائحة كوفيد – 19، حتى 30 آذار / مارس 2020</a:t>
            </a:r>
            <a:endParaRPr lang="en-US" sz="1600" i="1">
              <a:latin typeface="Arial" pitchFamily="34" charset="0"/>
              <a:ea typeface="Roboto" panose="02000000000000000000" pitchFamily="2" charset="0"/>
              <a:cs typeface="Arial" pitchFamily="34" charset="0"/>
            </a:endParaRPr>
          </a:p>
          <a:p>
            <a:endParaRPr lang="en-US"/>
          </a:p>
          <a:p>
            <a:endParaRPr lang="en-US"/>
          </a:p>
        </p:txBody>
      </p:sp>
      <p:pic>
        <p:nvPicPr>
          <p:cNvPr id="6" name="Picture 5">
            <a:extLst>
              <a:ext uri="{FF2B5EF4-FFF2-40B4-BE49-F238E27FC236}">
                <a16:creationId xmlns:a16="http://schemas.microsoft.com/office/drawing/2014/main" id="{1F44019D-FAC2-6C4B-8481-D9B6FCEA0EBE}"/>
              </a:ext>
            </a:extLst>
          </p:cNvPr>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11795" y="3429000"/>
            <a:ext cx="12152949" cy="2739044"/>
          </a:xfrm>
          <a:prstGeom prst="rect">
            <a:avLst/>
          </a:prstGeom>
        </p:spPr>
      </p:pic>
    </p:spTree>
    <p:extLst>
      <p:ext uri="{BB962C8B-B14F-4D97-AF65-F5344CB8AC3E}">
        <p14:creationId xmlns:p14="http://schemas.microsoft.com/office/powerpoint/2010/main" val="771927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89">
            <a:extLst>
              <a:ext uri="{FF2B5EF4-FFF2-40B4-BE49-F238E27FC236}">
                <a16:creationId xmlns:a16="http://schemas.microsoft.com/office/drawing/2014/main" id="{A29B2678-F38A-A647-8981-7D592D239070}"/>
              </a:ext>
            </a:extLst>
          </p:cNvPr>
          <p:cNvSpPr txBox="1">
            <a:spLocks noGrp="1"/>
          </p:cNvSpPr>
          <p:nvPr>
            <p:ph type="title"/>
          </p:nvPr>
        </p:nvSpPr>
        <p:spPr>
          <a:xfrm>
            <a:off x="0" y="0"/>
            <a:ext cx="12192000" cy="768626"/>
          </a:xfrm>
          <a:prstGeom prst="rect">
            <a:avLst/>
          </a:prstGeom>
          <a:solidFill>
            <a:srgbClr val="2B92CB"/>
          </a:solidFill>
        </p:spPr>
        <p:txBody>
          <a:bodyPr lIns="91425" tIns="91425" rIns="91425" bIns="91425" anchor="ctr" anchorCtr="0">
            <a:noAutofit/>
          </a:bodyPr>
          <a:lstStyle/>
          <a:p>
            <a:pPr lvl="0" algn="r" rtl="1">
              <a:spcBef>
                <a:spcPts val="0"/>
              </a:spcBef>
              <a:buNone/>
            </a:pPr>
            <a:r>
              <a:rPr lang="en">
                <a:solidFill>
                  <a:schemeClr val="bg1"/>
                </a:solidFill>
                <a:latin typeface="Arial" pitchFamily="34" charset="0"/>
                <a:ea typeface="Roboto" panose="02000000000000000000" pitchFamily="2" charset="0"/>
                <a:cs typeface="Arial" pitchFamily="34" charset="0"/>
              </a:rPr>
              <a:t>	</a:t>
            </a:r>
            <a:r>
              <a:rPr lang="ar-EG" sz="3600">
                <a:solidFill>
                  <a:schemeClr val="bg1"/>
                </a:solidFill>
                <a:latin typeface="Arial" pitchFamily="34" charset="0"/>
                <a:ea typeface="Roboto" panose="02000000000000000000" pitchFamily="2" charset="0"/>
                <a:cs typeface="Arial" pitchFamily="34" charset="0"/>
              </a:rPr>
              <a:t>تفكير استباقي حاسم</a:t>
            </a:r>
            <a:endParaRPr lang="en" sz="3600">
              <a:solidFill>
                <a:schemeClr val="bg1"/>
              </a:solidFill>
              <a:latin typeface="Arial" pitchFamily="34" charset="0"/>
              <a:ea typeface="Roboto" panose="02000000000000000000" pitchFamily="2" charset="0"/>
              <a:cs typeface="Arial" pitchFamily="34" charset="0"/>
            </a:endParaRPr>
          </a:p>
        </p:txBody>
      </p:sp>
      <p:sp>
        <p:nvSpPr>
          <p:cNvPr id="5" name="Shape 90">
            <a:extLst>
              <a:ext uri="{FF2B5EF4-FFF2-40B4-BE49-F238E27FC236}">
                <a16:creationId xmlns:a16="http://schemas.microsoft.com/office/drawing/2014/main" id="{20D7FABE-BD04-AC43-BE54-2E4BA8D4F752}"/>
              </a:ext>
            </a:extLst>
          </p:cNvPr>
          <p:cNvSpPr txBox="1"/>
          <p:nvPr/>
        </p:nvSpPr>
        <p:spPr>
          <a:xfrm>
            <a:off x="188844" y="768627"/>
            <a:ext cx="11926956" cy="5698675"/>
          </a:xfrm>
          <a:prstGeom prst="rect">
            <a:avLst/>
          </a:prstGeom>
          <a:noFill/>
          <a:ln>
            <a:noFill/>
          </a:ln>
        </p:spPr>
        <p:txBody>
          <a:bodyPr lIns="91425" tIns="91425" rIns="91425" bIns="91425" anchor="t" anchorCtr="0">
            <a:noAutofit/>
          </a:bodyPr>
          <a:lstStyle/>
          <a:p>
            <a:pPr lvl="0" algn="just" rtl="1">
              <a:spcBef>
                <a:spcPts val="0"/>
              </a:spcBef>
              <a:buNone/>
            </a:pPr>
            <a:r>
              <a:rPr lang="ar-EG">
                <a:latin typeface="Arial" pitchFamily="34" charset="0"/>
                <a:ea typeface="Roboto" panose="02000000000000000000" pitchFamily="2" charset="0"/>
                <a:cs typeface="Arial" pitchFamily="34" charset="0"/>
                <a:sym typeface="Roboto"/>
              </a:rPr>
              <a:t>قضايا حيوية ينبغي بحثها لدى القيام بالتدبير العلاجي للحالات</a:t>
            </a:r>
            <a:endParaRPr lang="en">
              <a:latin typeface="Arial" pitchFamily="34" charset="0"/>
              <a:ea typeface="Roboto" panose="02000000000000000000" pitchFamily="2" charset="0"/>
              <a:cs typeface="Arial" pitchFamily="34" charset="0"/>
              <a:sym typeface="Roboto"/>
            </a:endParaRPr>
          </a:p>
          <a:p>
            <a:pPr lvl="0" algn="just" rtl="1">
              <a:spcBef>
                <a:spcPts val="0"/>
              </a:spcBef>
              <a:buNone/>
            </a:pPr>
            <a:endParaRPr lang="en">
              <a:latin typeface="Arial" pitchFamily="34" charset="0"/>
              <a:ea typeface="Roboto" panose="02000000000000000000" pitchFamily="2" charset="0"/>
              <a:cs typeface="Arial" pitchFamily="34" charset="0"/>
              <a:sym typeface="Roboto"/>
            </a:endParaRPr>
          </a:p>
          <a:p>
            <a:pPr marL="457200" lvl="0" indent="-342900" algn="just" rtl="1">
              <a:spcBef>
                <a:spcPts val="0"/>
              </a:spcBef>
              <a:buSzPct val="100000"/>
              <a:buFont typeface="Arial" pitchFamily="34" charset="0"/>
              <a:buChar char="•"/>
            </a:pPr>
            <a:r>
              <a:rPr lang="ar-EG">
                <a:latin typeface="Arial" pitchFamily="34" charset="0"/>
                <a:ea typeface="Roboto" panose="02000000000000000000" pitchFamily="2" charset="0"/>
                <a:cs typeface="Arial" pitchFamily="34" charset="0"/>
                <a:sym typeface="Roboto"/>
              </a:rPr>
              <a:t>ما هو تأثير الإغلاق طويل الأمد على الصحة النفسية والبدنية، بما في ذلك سبل العيش والاقتصاد.</a:t>
            </a:r>
            <a:endParaRPr lang="en">
              <a:latin typeface="Arial" pitchFamily="34" charset="0"/>
              <a:ea typeface="Roboto" panose="02000000000000000000" pitchFamily="2" charset="0"/>
              <a:cs typeface="Arial" pitchFamily="34" charset="0"/>
              <a:sym typeface="Roboto"/>
            </a:endParaRPr>
          </a:p>
          <a:p>
            <a:pPr marL="457200" indent="-342900" algn="just" rtl="1">
              <a:buSzPct val="100000"/>
              <a:buFont typeface="Arial" pitchFamily="34" charset="0"/>
              <a:buChar char="•"/>
            </a:pPr>
            <a:r>
              <a:rPr lang="ar-EG">
                <a:latin typeface="Arial" pitchFamily="34" charset="0"/>
                <a:cs typeface="Arial" pitchFamily="34" charset="0"/>
              </a:rPr>
              <a:t>الآثار الفورية على المستوى الأساسي (الفردي)، بما يشمل الغذاء والتغذية، والمأوى، وسبل العيش.</a:t>
            </a:r>
            <a:endParaRPr lang="en">
              <a:latin typeface="Arial" pitchFamily="34" charset="0"/>
              <a:cs typeface="Arial" pitchFamily="34" charset="0"/>
              <a:sym typeface="Roboto"/>
            </a:endParaRPr>
          </a:p>
          <a:p>
            <a:pPr marL="457200" lvl="0" indent="-342900" algn="just" rtl="1">
              <a:spcBef>
                <a:spcPts val="0"/>
              </a:spcBef>
              <a:buSzPct val="100000"/>
              <a:buFont typeface="Arial" pitchFamily="34" charset="0"/>
              <a:buChar char="•"/>
            </a:pPr>
            <a:r>
              <a:rPr lang="ar-EG">
                <a:latin typeface="Arial" pitchFamily="34" charset="0"/>
                <a:ea typeface="Roboto" panose="02000000000000000000" pitchFamily="2" charset="0"/>
                <a:cs typeface="Arial" pitchFamily="34" charset="0"/>
                <a:sym typeface="Roboto"/>
              </a:rPr>
              <a:t>التباينات في قدرات الخدمات الصحية داخل الولاية / الإقليم – الخدمات الصحية في المدن الكبرى، مقابل تلك الخدمات في المناطق البعيدة النائية أو المناطق الريفية.</a:t>
            </a:r>
            <a:endParaRPr lang="en">
              <a:latin typeface="Arial" pitchFamily="34" charset="0"/>
              <a:ea typeface="Roboto" panose="02000000000000000000" pitchFamily="2" charset="0"/>
              <a:cs typeface="Arial" pitchFamily="34" charset="0"/>
              <a:sym typeface="Roboto"/>
            </a:endParaRPr>
          </a:p>
          <a:p>
            <a:pPr marL="457200" lvl="0" indent="-342900" algn="just" rtl="1">
              <a:spcBef>
                <a:spcPts val="0"/>
              </a:spcBef>
              <a:buSzPct val="100000"/>
              <a:buFont typeface="Arial" pitchFamily="34" charset="0"/>
              <a:buChar char="•"/>
            </a:pPr>
            <a:r>
              <a:rPr lang="ar-EG">
                <a:latin typeface="Arial" pitchFamily="34" charset="0"/>
                <a:ea typeface="Roboto" panose="02000000000000000000" pitchFamily="2" charset="0"/>
                <a:cs typeface="Arial" pitchFamily="34" charset="0"/>
                <a:sym typeface="Roboto"/>
              </a:rPr>
              <a:t>التحقق من إمكانية استمرار خدمات الرعاية الروتينية، وبصفة خاصة رعاية المسنين والأشخاص سريعي التأثر. ووضع الخطط للخدمات الصحية الروتينية الأخرى، كالتدبير العلاجي للحالات طويلة الأمد كالسرطان، وأمراض القلب وغيرها من الحالات الحرجة، وكذلك رعاية حديثي الولادة والأمومة.</a:t>
            </a:r>
            <a:endParaRPr lang="en">
              <a:latin typeface="Arial" pitchFamily="34" charset="0"/>
              <a:ea typeface="Roboto" panose="02000000000000000000" pitchFamily="2" charset="0"/>
              <a:cs typeface="Arial" pitchFamily="34" charset="0"/>
              <a:sym typeface="Roboto"/>
            </a:endParaRPr>
          </a:p>
          <a:p>
            <a:pPr marL="457200" lvl="0" indent="-342900" algn="just" rtl="1">
              <a:buSzPct val="100000"/>
              <a:buFont typeface="Arial" pitchFamily="34" charset="0"/>
              <a:buChar char="•"/>
            </a:pPr>
            <a:r>
              <a:rPr lang="ar-EG">
                <a:latin typeface="Arial" pitchFamily="34" charset="0"/>
                <a:ea typeface="Roboto" panose="02000000000000000000" pitchFamily="2" charset="0"/>
                <a:cs typeface="Arial" pitchFamily="34" charset="0"/>
                <a:sym typeface="Roboto"/>
              </a:rPr>
              <a:t>المسؤولية عن الأشخاص المتضررين الموجودين في مناطق المجتمع المهمَّشة، وتوفير الرعاية لهم (غير الموثَّقين، والمشردون، وغير الخاضعين للتأمين، وغيرهم).</a:t>
            </a:r>
            <a:endParaRPr lang="en-GB">
              <a:latin typeface="Arial" pitchFamily="34" charset="0"/>
              <a:ea typeface="Roboto" panose="02000000000000000000" pitchFamily="2" charset="0"/>
              <a:cs typeface="Arial" pitchFamily="34" charset="0"/>
              <a:sym typeface="Roboto"/>
            </a:endParaRPr>
          </a:p>
          <a:p>
            <a:pPr marL="457200" lvl="0" indent="-342900" algn="just" rtl="1">
              <a:buSzPct val="100000"/>
              <a:buFont typeface="Arial" pitchFamily="34" charset="0"/>
              <a:buChar char="•"/>
            </a:pPr>
            <a:r>
              <a:rPr lang="ar-EG">
                <a:latin typeface="Arial" pitchFamily="34" charset="0"/>
                <a:ea typeface="Roboto" panose="02000000000000000000" pitchFamily="2" charset="0"/>
                <a:cs typeface="Arial" pitchFamily="34" charset="0"/>
                <a:sym typeface="Roboto"/>
              </a:rPr>
              <a:t>ليس هناك نهج واحد يلائم الجميع؛ ولابد من مواءمة المبادئ التوجيهية / التدابير العالمية بحيث تتلاءم مع الأعراف والممارسات الاجتماعية.</a:t>
            </a:r>
            <a:endParaRPr lang="en">
              <a:latin typeface="Arial" pitchFamily="34" charset="0"/>
              <a:cs typeface="Arial" pitchFamily="34" charset="0"/>
              <a:sym typeface="Roboto"/>
            </a:endParaRPr>
          </a:p>
          <a:p>
            <a:pPr lvl="0" algn="just" rtl="1">
              <a:spcBef>
                <a:spcPts val="0"/>
              </a:spcBef>
              <a:buNone/>
            </a:pPr>
            <a:endParaRPr>
              <a:latin typeface="Arial" pitchFamily="34" charset="0"/>
              <a:ea typeface="Roboto" panose="02000000000000000000" pitchFamily="2" charset="0"/>
              <a:cs typeface="Arial" pitchFamily="34" charset="0"/>
              <a:sym typeface="Roboto"/>
            </a:endParaRPr>
          </a:p>
          <a:p>
            <a:pPr marL="114300" lvl="0" algn="just" rtl="1">
              <a:spcBef>
                <a:spcPts val="0"/>
              </a:spcBef>
              <a:buSzPct val="100000"/>
            </a:pPr>
            <a:r>
              <a:rPr lang="ar-EG">
                <a:latin typeface="Arial" pitchFamily="34" charset="0"/>
                <a:ea typeface="Roboto" panose="02000000000000000000" pitchFamily="2" charset="0"/>
                <a:cs typeface="Arial" pitchFamily="34" charset="0"/>
                <a:sym typeface="Roboto"/>
              </a:rPr>
              <a:t>ويمكن أن تشمل القضايا الحيوية الأخرى ذات الصلة بجائحة كوفيد – 19، التي يمكن النظر فيها على المدى المتوسط / البعيد:</a:t>
            </a:r>
            <a:endParaRPr lang="en">
              <a:latin typeface="Arial" pitchFamily="34" charset="0"/>
              <a:ea typeface="Roboto" panose="02000000000000000000" pitchFamily="2" charset="0"/>
              <a:cs typeface="Arial" pitchFamily="34" charset="0"/>
              <a:sym typeface="Roboto"/>
            </a:endParaRPr>
          </a:p>
          <a:p>
            <a:pPr marL="114300" lvl="0" algn="just" rtl="1">
              <a:spcBef>
                <a:spcPts val="0"/>
              </a:spcBef>
              <a:buSzPct val="100000"/>
            </a:pPr>
            <a:endParaRPr lang="en">
              <a:latin typeface="Arial" pitchFamily="34" charset="0"/>
              <a:ea typeface="Roboto" panose="02000000000000000000" pitchFamily="2" charset="0"/>
              <a:cs typeface="Arial" pitchFamily="34" charset="0"/>
              <a:sym typeface="Roboto"/>
            </a:endParaRPr>
          </a:p>
          <a:p>
            <a:pPr marL="457200" indent="-342900" algn="just" rtl="1">
              <a:buSzPct val="100000"/>
              <a:buFont typeface="Arial" pitchFamily="34" charset="0"/>
              <a:buChar char="•"/>
            </a:pPr>
            <a:r>
              <a:rPr lang="ar-EG">
                <a:latin typeface="Arial" pitchFamily="34" charset="0"/>
                <a:ea typeface="Roboto" panose="02000000000000000000" pitchFamily="2" charset="0"/>
                <a:cs typeface="Arial" pitchFamily="34" charset="0"/>
                <a:sym typeface="Roboto"/>
              </a:rPr>
              <a:t>الاستعداد لموجة ثانية / ثالثة / رابعة، ودعم القدرات لتلبية الاحتياجات المفاجئة.</a:t>
            </a:r>
            <a:endParaRPr lang="en-GB">
              <a:latin typeface="Arial" pitchFamily="34" charset="0"/>
              <a:ea typeface="Roboto" panose="02000000000000000000" pitchFamily="2" charset="0"/>
              <a:cs typeface="Arial" pitchFamily="34" charset="0"/>
              <a:sym typeface="Roboto"/>
            </a:endParaRPr>
          </a:p>
          <a:p>
            <a:pPr marL="457200" indent="-342900" algn="just" rtl="1">
              <a:buSzPct val="100000"/>
              <a:buFont typeface="Arial" pitchFamily="34" charset="0"/>
              <a:buChar char="•"/>
            </a:pPr>
            <a:r>
              <a:rPr lang="ar-EG">
                <a:latin typeface="Arial" pitchFamily="34" charset="0"/>
                <a:ea typeface="Roboto" panose="02000000000000000000" pitchFamily="2" charset="0"/>
                <a:cs typeface="Arial" pitchFamily="34" charset="0"/>
                <a:sym typeface="Roboto"/>
              </a:rPr>
              <a:t>إعداد استراتيجيات إنتقالية مرنة، بما يشمل الانتقال ما بين تدابير الصحة العمومية. ويمكن أن يشمل ذلك تخفيف القيود الخاصة بإعادة الطلبات، وفقا للكيفية التي سيكون عليها تطور الموقف.</a:t>
            </a:r>
            <a:endParaRPr lang="en">
              <a:latin typeface="Arial" pitchFamily="34" charset="0"/>
              <a:ea typeface="Roboto" panose="02000000000000000000" pitchFamily="2" charset="0"/>
              <a:cs typeface="Arial" pitchFamily="34" charset="0"/>
              <a:sym typeface="Roboto"/>
            </a:endParaRPr>
          </a:p>
          <a:p>
            <a:pPr marL="457200" indent="-342900" algn="just" rtl="1">
              <a:buSzPct val="100000"/>
              <a:buFont typeface="Arial" pitchFamily="34" charset="0"/>
              <a:buChar char="•"/>
            </a:pPr>
            <a:r>
              <a:rPr lang="ar-EG">
                <a:latin typeface="Arial" pitchFamily="34" charset="0"/>
                <a:ea typeface="Roboto" panose="02000000000000000000" pitchFamily="2" charset="0"/>
                <a:cs typeface="Arial" pitchFamily="34" charset="0"/>
                <a:sym typeface="Roboto"/>
              </a:rPr>
              <a:t>إعادة تشغيل الأنشطة الاقتصادية المهمة، بالنسبة لسبل العيش والأعمال التجارية.</a:t>
            </a:r>
            <a:endParaRPr lang="en">
              <a:latin typeface="Arial" pitchFamily="34" charset="0"/>
              <a:ea typeface="Roboto" panose="02000000000000000000" pitchFamily="2" charset="0"/>
              <a:cs typeface="Arial" pitchFamily="34" charset="0"/>
              <a:sym typeface="Roboto"/>
            </a:endParaRPr>
          </a:p>
          <a:p>
            <a:pPr marL="457200" indent="-342900" algn="just" rtl="1">
              <a:buSzPct val="100000"/>
              <a:buFont typeface="Arial" pitchFamily="34" charset="0"/>
              <a:buChar char="•"/>
            </a:pPr>
            <a:r>
              <a:rPr lang="ar-EG">
                <a:latin typeface="Arial" pitchFamily="34" charset="0"/>
                <a:ea typeface="Roboto" panose="02000000000000000000" pitchFamily="2" charset="0"/>
                <a:cs typeface="Arial" pitchFamily="34" charset="0"/>
                <a:sym typeface="Roboto"/>
              </a:rPr>
              <a:t>التعامل مع جيوب الأمراض الناشئة.</a:t>
            </a:r>
            <a:endParaRPr lang="en">
              <a:latin typeface="Arial" pitchFamily="34" charset="0"/>
              <a:ea typeface="Roboto" panose="02000000000000000000" pitchFamily="2" charset="0"/>
              <a:cs typeface="Arial" pitchFamily="34" charset="0"/>
              <a:sym typeface="Roboto"/>
            </a:endParaRPr>
          </a:p>
          <a:p>
            <a:pPr marL="457200" indent="-342900" algn="just" rtl="1">
              <a:buSzPct val="100000"/>
              <a:buFont typeface="Arial" pitchFamily="34" charset="0"/>
              <a:buChar char="•"/>
            </a:pPr>
            <a:r>
              <a:rPr lang="ar-EG">
                <a:latin typeface="Arial" pitchFamily="34" charset="0"/>
                <a:ea typeface="Roboto" panose="02000000000000000000" pitchFamily="2" charset="0"/>
                <a:cs typeface="Arial" pitchFamily="34" charset="0"/>
                <a:sym typeface="Roboto"/>
              </a:rPr>
              <a:t>إعداد الاستراتيجيات الخاصة باللقاحات.</a:t>
            </a:r>
            <a:endParaRPr lang="en">
              <a:latin typeface="Arial" pitchFamily="34" charset="0"/>
              <a:ea typeface="Roboto" panose="02000000000000000000" pitchFamily="2" charset="0"/>
              <a:cs typeface="Arial" pitchFamily="34" charset="0"/>
              <a:sym typeface="Roboto"/>
            </a:endParaRPr>
          </a:p>
        </p:txBody>
      </p:sp>
    </p:spTree>
    <p:extLst>
      <p:ext uri="{BB962C8B-B14F-4D97-AF65-F5344CB8AC3E}">
        <p14:creationId xmlns:p14="http://schemas.microsoft.com/office/powerpoint/2010/main" val="3865305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130E038-7125-CF42-9F0B-EC6082DA7E96}"/>
              </a:ext>
            </a:extLst>
          </p:cNvPr>
          <p:cNvSpPr>
            <a:spLocks noGrp="1"/>
          </p:cNvSpPr>
          <p:nvPr>
            <p:ph type="title"/>
          </p:nvPr>
        </p:nvSpPr>
        <p:spPr>
          <a:xfrm>
            <a:off x="-1" y="1"/>
            <a:ext cx="12236335" cy="768626"/>
          </a:xfrm>
          <a:solidFill>
            <a:srgbClr val="2B92CB"/>
          </a:solidFill>
        </p:spPr>
        <p:txBody>
          <a:bodyPr anchor="ctr">
            <a:normAutofit/>
          </a:bodyPr>
          <a:lstStyle/>
          <a:p>
            <a:pPr algn="r" rtl="1"/>
            <a:r>
              <a:rPr lang="en-US">
                <a:latin typeface="Arial" pitchFamily="34" charset="0"/>
                <a:ea typeface="Roboto" panose="02000000000000000000" pitchFamily="2" charset="0"/>
                <a:cs typeface="Arial" pitchFamily="34" charset="0"/>
              </a:rPr>
              <a:t>	</a:t>
            </a:r>
            <a:r>
              <a:rPr lang="ar-EG" sz="3600">
                <a:solidFill>
                  <a:schemeClr val="bg1"/>
                </a:solidFill>
                <a:latin typeface="Arial" pitchFamily="34" charset="0"/>
                <a:ea typeface="Roboto" panose="02000000000000000000" pitchFamily="2" charset="0"/>
                <a:cs typeface="Arial" pitchFamily="34" charset="0"/>
              </a:rPr>
              <a:t>الغرض والنطاق والأهداف</a:t>
            </a:r>
            <a:endParaRPr lang="en-US" sz="3600">
              <a:solidFill>
                <a:schemeClr val="bg1"/>
              </a:solidFill>
              <a:latin typeface="Arial" pitchFamily="34" charset="0"/>
              <a:ea typeface="Roboto" panose="02000000000000000000" pitchFamily="2" charset="0"/>
              <a:cs typeface="Arial" pitchFamily="34" charset="0"/>
            </a:endParaRPr>
          </a:p>
        </p:txBody>
      </p:sp>
      <p:sp>
        <p:nvSpPr>
          <p:cNvPr id="5" name="Text Placeholder 2">
            <a:extLst>
              <a:ext uri="{FF2B5EF4-FFF2-40B4-BE49-F238E27FC236}">
                <a16:creationId xmlns:a16="http://schemas.microsoft.com/office/drawing/2014/main" id="{D93D37B7-FFCB-614A-A7A7-26988B588F1C}"/>
              </a:ext>
            </a:extLst>
          </p:cNvPr>
          <p:cNvSpPr txBox="1">
            <a:spLocks/>
          </p:cNvSpPr>
          <p:nvPr/>
        </p:nvSpPr>
        <p:spPr>
          <a:xfrm>
            <a:off x="1014153" y="901147"/>
            <a:ext cx="10557163" cy="5956851"/>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rtl="1">
              <a:lnSpc>
                <a:spcPct val="110000"/>
              </a:lnSpc>
              <a:buFont typeface="Arial" panose="020B0604020202020204" pitchFamily="34" charset="0"/>
              <a:buNone/>
            </a:pPr>
            <a:r>
              <a:rPr lang="ar-EG" sz="2400" b="1">
                <a:solidFill>
                  <a:srgbClr val="000000"/>
                </a:solidFill>
                <a:sym typeface="Arial"/>
              </a:rPr>
              <a:t>الغرض</a:t>
            </a:r>
            <a:endParaRPr lang="en-US" sz="2400" b="1">
              <a:solidFill>
                <a:srgbClr val="000000"/>
              </a:solidFill>
              <a:sym typeface="Arial"/>
            </a:endParaRPr>
          </a:p>
          <a:p>
            <a:pPr marL="357188" indent="0" algn="just" rtl="1">
              <a:lnSpc>
                <a:spcPct val="110000"/>
              </a:lnSpc>
              <a:buFont typeface="Arial" panose="020B0604020202020204" pitchFamily="34" charset="0"/>
              <a:buNone/>
            </a:pPr>
            <a:r>
              <a:rPr lang="ar-EG" sz="2400">
                <a:solidFill>
                  <a:srgbClr val="000000"/>
                </a:solidFill>
                <a:sym typeface="Arial"/>
              </a:rPr>
              <a:t>مناقشة القضايا الحيوية في البيئات الحضرية، وفقا لتطور الجائحة وتحولها إلى مرض معد ثابت، قد تكون له فترات يزيد فيها انتشاره وعدد المصابين به.</a:t>
            </a:r>
            <a:endParaRPr lang="en-US" sz="2400">
              <a:solidFill>
                <a:srgbClr val="000000"/>
              </a:solidFill>
              <a:sym typeface="Arial"/>
            </a:endParaRPr>
          </a:p>
          <a:p>
            <a:pPr algn="r" rtl="1">
              <a:lnSpc>
                <a:spcPct val="110000"/>
              </a:lnSpc>
              <a:buFont typeface="Arial" panose="020B0604020202020204" pitchFamily="34" charset="0"/>
              <a:buNone/>
            </a:pPr>
            <a:r>
              <a:rPr lang="ar-EG" sz="2400" b="1">
                <a:solidFill>
                  <a:srgbClr val="000000"/>
                </a:solidFill>
                <a:sym typeface="Arial"/>
              </a:rPr>
              <a:t>النطاق</a:t>
            </a:r>
            <a:endParaRPr lang="en-US" sz="2400" b="1">
              <a:solidFill>
                <a:srgbClr val="000000"/>
              </a:solidFill>
              <a:sym typeface="Arial"/>
            </a:endParaRPr>
          </a:p>
          <a:p>
            <a:pPr marL="357188" indent="0" algn="just" rtl="1">
              <a:lnSpc>
                <a:spcPct val="110000"/>
              </a:lnSpc>
              <a:buFont typeface="Arial" panose="020B0604020202020204" pitchFamily="34" charset="0"/>
              <a:buNone/>
            </a:pPr>
            <a:r>
              <a:rPr lang="ar-EG" sz="2400">
                <a:solidFill>
                  <a:srgbClr val="000000"/>
                </a:solidFill>
                <a:sym typeface="Arial"/>
              </a:rPr>
              <a:t>سيتم في هذا التمرين مناقشة استراتيجيات الصحة العمومية المختلفة، ذات الصلة بإدارة انتشار العدوى في المناطق ذات الكثافة السكانية العالية. كما سيتم النظر إلى عدد من التحديات الرئيسية في مجال الصحة العمومية، التي تواجهها المجتمعات والسلطات الصحية المحلية في سعيها إلى المضي قدما – بما في ذلك إدارة التدابير والقيود، وتأثير ذلك.</a:t>
            </a:r>
            <a:endParaRPr lang="en-US" sz="2400">
              <a:solidFill>
                <a:srgbClr val="000000"/>
              </a:solidFill>
              <a:sym typeface="Arial"/>
            </a:endParaRPr>
          </a:p>
          <a:p>
            <a:pPr marL="357188" indent="0" algn="r" rtl="1">
              <a:lnSpc>
                <a:spcPct val="110000"/>
              </a:lnSpc>
              <a:buFont typeface="Arial" panose="020B0604020202020204" pitchFamily="34" charset="0"/>
              <a:buNone/>
            </a:pPr>
            <a:endParaRPr lang="en-US" sz="2400">
              <a:solidFill>
                <a:srgbClr val="000000"/>
              </a:solidFill>
              <a:sym typeface="Arial"/>
            </a:endParaRPr>
          </a:p>
          <a:p>
            <a:pPr algn="r" rtl="1">
              <a:lnSpc>
                <a:spcPct val="110000"/>
              </a:lnSpc>
              <a:buFont typeface="Arial" panose="020B0604020202020204" pitchFamily="34" charset="0"/>
              <a:buNone/>
            </a:pPr>
            <a:r>
              <a:rPr lang="ar-EG" sz="2400" b="1">
                <a:solidFill>
                  <a:srgbClr val="000000"/>
                </a:solidFill>
                <a:sym typeface="Arial"/>
              </a:rPr>
              <a:t>الأهداف المحددة</a:t>
            </a:r>
            <a:endParaRPr lang="en-US" sz="2400" b="1">
              <a:solidFill>
                <a:srgbClr val="000000"/>
              </a:solidFill>
              <a:sym typeface="Arial"/>
            </a:endParaRPr>
          </a:p>
          <a:p>
            <a:pPr marL="714375" indent="-357188" algn="r" rtl="1">
              <a:lnSpc>
                <a:spcPct val="110000"/>
              </a:lnSpc>
              <a:buFont typeface="Arial" panose="020B0604020202020204" pitchFamily="34" charset="0"/>
              <a:buNone/>
            </a:pPr>
            <a:r>
              <a:rPr lang="ar-EG" sz="2400">
                <a:solidFill>
                  <a:srgbClr val="000000"/>
                </a:solidFill>
                <a:sym typeface="Arial"/>
              </a:rPr>
              <a:t>سيقدم هذا التمرين منصات مأمونة لمناقشة الآتي:</a:t>
            </a:r>
            <a:endParaRPr lang="en-US" sz="2400">
              <a:solidFill>
                <a:srgbClr val="000000"/>
              </a:solidFill>
              <a:sym typeface="Arial"/>
            </a:endParaRPr>
          </a:p>
          <a:p>
            <a:pPr marL="714375" indent="-357188" algn="r" rtl="1">
              <a:lnSpc>
                <a:spcPct val="110000"/>
              </a:lnSpc>
              <a:buFont typeface="+mj-lt"/>
              <a:buAutoNum type="arabicPeriod"/>
            </a:pPr>
            <a:r>
              <a:rPr lang="ar-EG" sz="2400">
                <a:solidFill>
                  <a:srgbClr val="000000"/>
                </a:solidFill>
                <a:sym typeface="Arial"/>
              </a:rPr>
              <a:t>التدابير الشاملة في مجال الصحة العمومية،</a:t>
            </a:r>
            <a:endParaRPr lang="en-US" sz="2400">
              <a:solidFill>
                <a:srgbClr val="000000"/>
              </a:solidFill>
              <a:sym typeface="Arial"/>
            </a:endParaRPr>
          </a:p>
          <a:p>
            <a:pPr marL="714375" indent="-357188" algn="r" rtl="1">
              <a:lnSpc>
                <a:spcPct val="110000"/>
              </a:lnSpc>
              <a:buFont typeface="+mj-lt"/>
              <a:buAutoNum type="arabicPeriod"/>
            </a:pPr>
            <a:r>
              <a:rPr lang="ar-EG" sz="2400">
                <a:solidFill>
                  <a:srgbClr val="000000"/>
                </a:solidFill>
                <a:sym typeface="Arial"/>
              </a:rPr>
              <a:t>الحفاظ على الخدمات الصحية والبنية الأساسية الحيوية،</a:t>
            </a:r>
            <a:endParaRPr lang="en-US" sz="2400">
              <a:solidFill>
                <a:srgbClr val="000000"/>
              </a:solidFill>
              <a:sym typeface="Arial"/>
            </a:endParaRPr>
          </a:p>
          <a:p>
            <a:pPr marL="714375" indent="-357188" algn="r" rtl="1">
              <a:lnSpc>
                <a:spcPct val="110000"/>
              </a:lnSpc>
              <a:buFont typeface="+mj-lt"/>
              <a:buAutoNum type="arabicPeriod"/>
            </a:pPr>
            <a:r>
              <a:rPr lang="ar-EG" sz="2400">
                <a:solidFill>
                  <a:srgbClr val="000000"/>
                </a:solidFill>
                <a:sym typeface="Arial"/>
              </a:rPr>
              <a:t>التبليغ عن المخاطر بما يشمل التعامل مع المواد غير الدقيقة والخبيثة،</a:t>
            </a:r>
            <a:endParaRPr lang="en-US" sz="2400">
              <a:solidFill>
                <a:srgbClr val="000000"/>
              </a:solidFill>
              <a:sym typeface="Arial"/>
            </a:endParaRPr>
          </a:p>
          <a:p>
            <a:pPr marL="714375" indent="-357188" algn="r" rtl="1">
              <a:lnSpc>
                <a:spcPct val="110000"/>
              </a:lnSpc>
              <a:buFont typeface="+mj-lt"/>
              <a:buAutoNum type="arabicPeriod"/>
            </a:pPr>
            <a:r>
              <a:rPr lang="ar-EG" sz="2400">
                <a:solidFill>
                  <a:srgbClr val="000000"/>
                </a:solidFill>
                <a:sym typeface="Arial"/>
              </a:rPr>
              <a:t>الحد من الآثار الاجتماعية والاقتصادية،</a:t>
            </a:r>
            <a:endParaRPr lang="en-US" sz="2400">
              <a:solidFill>
                <a:srgbClr val="000000"/>
              </a:solidFill>
              <a:sym typeface="Arial"/>
            </a:endParaRPr>
          </a:p>
          <a:p>
            <a:pPr marL="714375" indent="-357188" algn="r" rtl="1">
              <a:lnSpc>
                <a:spcPct val="110000"/>
              </a:lnSpc>
              <a:buFont typeface="+mj-lt"/>
              <a:buAutoNum type="arabicPeriod"/>
            </a:pPr>
            <a:r>
              <a:rPr lang="ar-EG" sz="2400">
                <a:solidFill>
                  <a:srgbClr val="000000"/>
                </a:solidFill>
                <a:sym typeface="Arial"/>
              </a:rPr>
              <a:t>تخفيف القيود والمضي قدما صوب التعافي.</a:t>
            </a:r>
            <a:endParaRPr lang="en-US" sz="2400">
              <a:solidFill>
                <a:srgbClr val="000000"/>
              </a:solidFill>
              <a:sym typeface="Arial"/>
            </a:endParaRPr>
          </a:p>
          <a:p>
            <a:pPr algn="r" rtl="1"/>
            <a:endParaRPr lang="en-US"/>
          </a:p>
        </p:txBody>
      </p:sp>
    </p:spTree>
    <p:extLst>
      <p:ext uri="{BB962C8B-B14F-4D97-AF65-F5344CB8AC3E}">
        <p14:creationId xmlns:p14="http://schemas.microsoft.com/office/powerpoint/2010/main" val="9803789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B8C5FCD04D76B4F9E83E1FFDAAD0434" ma:contentTypeVersion="11" ma:contentTypeDescription="Create a new document." ma:contentTypeScope="" ma:versionID="8d9f830259f9c4977119318efcbdbee4">
  <xsd:schema xmlns:xsd="http://www.w3.org/2001/XMLSchema" xmlns:xs="http://www.w3.org/2001/XMLSchema" xmlns:p="http://schemas.microsoft.com/office/2006/metadata/properties" xmlns:ns2="a1d858d0-9300-440e-863b-088bced39a33" xmlns:ns3="537a4c0a-028d-41b0-9193-6635ca5775f6" targetNamespace="http://schemas.microsoft.com/office/2006/metadata/properties" ma:root="true" ma:fieldsID="5736974a21306540689a2abc3ba39454" ns2:_="" ns3:_="">
    <xsd:import namespace="a1d858d0-9300-440e-863b-088bced39a33"/>
    <xsd:import namespace="537a4c0a-028d-41b0-9193-6635ca5775f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1d858d0-9300-440e-863b-088bced39a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7a4c0a-028d-41b0-9193-6635ca5775f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FCADE92-5826-4B45-9DEF-9C5A229A205C}">
  <ds:schemaRefs>
    <ds:schemaRef ds:uri="1e29cee2-e8a4-4f95-8408-2234aea7f5aa"/>
    <ds:schemaRef ds:uri="39054507-e2e9-4ae1-8010-04bf1583f8c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A7F138F-2807-4B94-8E09-B96509A4C440}">
  <ds:schemaRefs>
    <ds:schemaRef ds:uri="537a4c0a-028d-41b0-9193-6635ca5775f6"/>
    <ds:schemaRef ds:uri="a1d858d0-9300-440e-863b-088bced39a3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4043BF2-8947-453F-8397-A7027787A50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29</Slides>
  <Notes>20</Notes>
  <HiddenSlides>0</HiddenSlide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فيروس كورونا المستجد (المسبب لمرض كوفيد – 19)</vt:lpstr>
      <vt:lpstr>PowerPoint Presentation</vt:lpstr>
      <vt:lpstr> ترحيب ومعلومات أساسية</vt:lpstr>
      <vt:lpstr> تمارين المحاكاة</vt:lpstr>
      <vt:lpstr> التقديمات والفئة المستهدفة</vt:lpstr>
      <vt:lpstr>PowerPoint Presentation</vt:lpstr>
      <vt:lpstr>PowerPoint Presentation</vt:lpstr>
      <vt:lpstr> تفكير استباقي حاسم</vt:lpstr>
      <vt:lpstr> الغرض والنطاق والأهداف</vt:lpstr>
      <vt:lpstr> وصف التمرين</vt:lpstr>
      <vt:lpstr> سير التمرين</vt:lpstr>
      <vt:lpstr> كيفية الأداء</vt:lpstr>
      <vt:lpstr> الأسئلة؟</vt:lpstr>
      <vt:lpstr> مرض كوفيد – 19 – ملخص </vt:lpstr>
      <vt:lpstr> الجلسة 1: التدابير الصحية الشاملة</vt:lpstr>
      <vt:lpstr> الجلسة 1ب: التباعد البدني</vt:lpstr>
      <vt:lpstr> المهمة 1: التدابير الصحية – القضايا أو المهام الأساسية</vt:lpstr>
      <vt:lpstr> الجلسة 2 أ: الحفاظ على القدرات الصحية الحيوية</vt:lpstr>
      <vt:lpstr> المهمة 2: الخدمات الصحية والبنية الأساسية الحيوية</vt:lpstr>
      <vt:lpstr>استراحة لتناول  القهوة / الشاي</vt:lpstr>
      <vt:lpstr> الجلسة 3: التبليغ عن المخاطر</vt:lpstr>
      <vt:lpstr> المهمة 3: التبليغ عن المخاطر</vt:lpstr>
      <vt:lpstr> الجلسة 4: الحد من الآثار الاجتماعية والاقتصادية</vt:lpstr>
      <vt:lpstr> المهمة 4: الحد من الآثار الاجتماعية والاقتصادية</vt:lpstr>
      <vt:lpstr> الجلسة 5: التعافي وتخفيف القيود</vt:lpstr>
      <vt:lpstr> المهمة 5: التعافي وتخفيف القيود</vt:lpstr>
      <vt:lpstr> الخلاصة (40 دقيقة)</vt:lpstr>
      <vt:lpstr> الملاحظات (10 دقائق)</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NOVEL CORONAVIRUS  (COVID-19)</dc:title>
  <dc:creator>Allan Bell</dc:creator>
  <cp:revision>1</cp:revision>
  <dcterms:created xsi:type="dcterms:W3CDTF">2020-04-14T13:52:56Z</dcterms:created>
  <dcterms:modified xsi:type="dcterms:W3CDTF">2020-06-11T11:05:25Z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0x0101004B8C5FCD04D76B4F9E83E1FFDAAD0434</vt:lpwstr>
  </property>
</Properties>
</file>