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34"/>
  </p:notesMasterIdLst>
  <p:sldIdLst>
    <p:sldId id="256" r:id="rId5"/>
    <p:sldId id="257" r:id="rId6"/>
    <p:sldId id="258" r:id="rId7"/>
    <p:sldId id="262" r:id="rId8"/>
    <p:sldId id="259" r:id="rId9"/>
    <p:sldId id="260" r:id="rId10"/>
    <p:sldId id="261" r:id="rId11"/>
    <p:sldId id="269" r:id="rId12"/>
    <p:sldId id="264" r:id="rId13"/>
    <p:sldId id="263" r:id="rId14"/>
    <p:sldId id="265" r:id="rId15"/>
    <p:sldId id="266" r:id="rId16"/>
    <p:sldId id="267" r:id="rId17"/>
    <p:sldId id="268"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TEPHEN, Mary" initials="SM" lastIdx="2" clrIdx="0">
    <p:extLst>
      <p:ext uri="{19B8F6BF-5375-455C-9EA6-DF929625EA0E}">
        <p15:presenceInfo xmlns:p15="http://schemas.microsoft.com/office/powerpoint/2012/main" userId="S-1-5-21-1446143339-2250552318-1255726049-14873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BF5FF"/>
    <a:srgbClr val="C3DFF3"/>
    <a:srgbClr val="CFF2FF"/>
    <a:srgbClr val="DCF5FF"/>
    <a:srgbClr val="D9F4FD"/>
    <a:srgbClr val="D6F4FF"/>
    <a:srgbClr val="D2E1FF"/>
    <a:srgbClr val="B3CEFF"/>
    <a:srgbClr val="33CCCC"/>
    <a:srgbClr val="2B92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AE2EAC3-CD6C-465B-849F-7236895E131F}" v="7" dt="2020-06-11T11:11:37.04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574" autoAdjust="0"/>
    <p:restoredTop sz="86800" autoAdjust="0"/>
  </p:normalViewPr>
  <p:slideViewPr>
    <p:cSldViewPr snapToGrid="0" snapToObjects="1">
      <p:cViewPr varScale="1">
        <p:scale>
          <a:sx n="70" d="100"/>
          <a:sy n="70" d="100"/>
        </p:scale>
        <p:origin x="67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ableStyles" Target="tableStyles.xml"/><Relationship Id="rId21" Type="http://schemas.openxmlformats.org/officeDocument/2006/relationships/slide" Target="slides/slide17.xml"/><Relationship Id="rId34" Type="http://schemas.openxmlformats.org/officeDocument/2006/relationships/notesMaster" Target="notesMasters/notesMaster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viewProps" Target="viewProps.xml"/><Relationship Id="rId40"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commentAuthors" Target="commentAuthor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LL, Allan" userId="S::abell@who.int::8ad7c1ce-8c94-400e-aa87-31e9b379df10" providerId="AD" clId="Web-{6AE2EAC3-CD6C-465B-849F-7236895E131F}"/>
    <pc:docChg chg="modSld">
      <pc:chgData name="BELL, Allan" userId="S::abell@who.int::8ad7c1ce-8c94-400e-aa87-31e9b379df10" providerId="AD" clId="Web-{6AE2EAC3-CD6C-465B-849F-7236895E131F}" dt="2020-06-11T11:11:37.042" v="4" actId="14100"/>
      <pc:docMkLst>
        <pc:docMk/>
      </pc:docMkLst>
      <pc:sldChg chg="modSp">
        <pc:chgData name="BELL, Allan" userId="S::abell@who.int::8ad7c1ce-8c94-400e-aa87-31e9b379df10" providerId="AD" clId="Web-{6AE2EAC3-CD6C-465B-849F-7236895E131F}" dt="2020-06-11T11:08:33.233" v="2" actId="1076"/>
        <pc:sldMkLst>
          <pc:docMk/>
          <pc:sldMk cId="1785443821" sldId="256"/>
        </pc:sldMkLst>
        <pc:picChg chg="mod">
          <ac:chgData name="BELL, Allan" userId="S::abell@who.int::8ad7c1ce-8c94-400e-aa87-31e9b379df10" providerId="AD" clId="Web-{6AE2EAC3-CD6C-465B-849F-7236895E131F}" dt="2020-06-11T11:08:33.233" v="2" actId="1076"/>
          <ac:picMkLst>
            <pc:docMk/>
            <pc:sldMk cId="1785443821" sldId="256"/>
            <ac:picMk id="7" creationId="{0EF95FFC-8310-4B48-BE3C-E58A1AB6C7BF}"/>
          </ac:picMkLst>
        </pc:picChg>
      </pc:sldChg>
      <pc:sldChg chg="modSp">
        <pc:chgData name="BELL, Allan" userId="S::abell@who.int::8ad7c1ce-8c94-400e-aa87-31e9b379df10" providerId="AD" clId="Web-{6AE2EAC3-CD6C-465B-849F-7236895E131F}" dt="2020-06-11T11:11:37.042" v="4" actId="14100"/>
        <pc:sldMkLst>
          <pc:docMk/>
          <pc:sldMk cId="771359727" sldId="260"/>
        </pc:sldMkLst>
        <pc:picChg chg="mod">
          <ac:chgData name="BELL, Allan" userId="S::abell@who.int::8ad7c1ce-8c94-400e-aa87-31e9b379df10" providerId="AD" clId="Web-{6AE2EAC3-CD6C-465B-849F-7236895E131F}" dt="2020-06-11T11:11:37.042" v="4" actId="14100"/>
          <ac:picMkLst>
            <pc:docMk/>
            <pc:sldMk cId="771359727" sldId="260"/>
            <ac:picMk id="7" creationId="{3BAAD1CD-E47F-C84C-AFD8-E56C4BEF5913}"/>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507C470-A009-2044-B44F-6A7871058655}" type="datetimeFigureOut">
              <a:rPr lang="en-US" smtClean="0"/>
              <a:t>6/11/2020</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DB8519F-97CE-3A4E-A32A-1B643286747F}" type="slidenum">
              <a:rPr lang="en-US" smtClean="0"/>
              <a:t>‹#›</a:t>
            </a:fld>
            <a:endParaRPr lang="en-US" dirty="0"/>
          </a:p>
        </p:txBody>
      </p:sp>
    </p:spTree>
    <p:extLst>
      <p:ext uri="{BB962C8B-B14F-4D97-AF65-F5344CB8AC3E}">
        <p14:creationId xmlns:p14="http://schemas.microsoft.com/office/powerpoint/2010/main" val="26424033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gn="l" rtl="0">
              <a:spcBef>
                <a:spcPts val="0"/>
              </a:spcBef>
              <a:spcAft>
                <a:spcPts val="0"/>
              </a:spcAft>
            </a:pPr>
            <a:r>
              <a:rPr lang="es" sz="1200" b="1" i="0" u="none" baseline="0" dirty="0">
                <a:effectLst/>
                <a:latin typeface="Calibri" panose="020F0502020204030204" pitchFamily="34" charset="0"/>
                <a:ea typeface="Calibri" panose="020F0502020204030204" pitchFamily="34" charset="0"/>
              </a:rPr>
              <a:t>La finalidad</a:t>
            </a:r>
            <a:r>
              <a:rPr lang="es" sz="1200" b="0" i="0" u="none" baseline="0" dirty="0">
                <a:effectLst/>
                <a:latin typeface="Calibri" panose="020F0502020204030204" pitchFamily="34" charset="0"/>
                <a:ea typeface="Calibri" panose="020F0502020204030204" pitchFamily="34" charset="0"/>
              </a:rPr>
              <a:t> de este ejercicio de simulación teórico es examinar distintas cuestiones críticas en los entornos urbanos a medida que la pandemia se convierte en una enfermedad infecciosa común que puede tener per</a:t>
            </a:r>
            <a:r>
              <a:rPr lang="en-US" sz="1200" b="0" i="0" u="none" baseline="0" dirty="0">
                <a:effectLst/>
                <a:latin typeface="Calibri" panose="020F0502020204030204" pitchFamily="34" charset="0"/>
                <a:ea typeface="Calibri" panose="020F0502020204030204" pitchFamily="34" charset="0"/>
              </a:rPr>
              <a:t>i</a:t>
            </a:r>
            <a:r>
              <a:rPr lang="es" sz="1200" b="0" i="0" u="none" baseline="0" dirty="0">
                <a:effectLst/>
                <a:latin typeface="Calibri" panose="020F0502020204030204" pitchFamily="34" charset="0"/>
                <a:ea typeface="Calibri" panose="020F0502020204030204" pitchFamily="34" charset="0"/>
              </a:rPr>
              <a:t>odos de mayor propagación en los que aumente el número de personas afectadas.</a:t>
            </a:r>
            <a:endParaRPr lang="es" sz="1200" dirty="0">
              <a:effectLst/>
              <a:latin typeface="Calibri" panose="020F0502020204030204" pitchFamily="34" charset="0"/>
              <a:ea typeface="Calibri" panose="020F0502020204030204" pitchFamily="34" charset="0"/>
            </a:endParaRPr>
          </a:p>
          <a:p>
            <a:pPr marL="0" marR="0" algn="l" rtl="0">
              <a:spcBef>
                <a:spcPts val="0"/>
              </a:spcBef>
              <a:spcAft>
                <a:spcPts val="0"/>
              </a:spcAft>
            </a:pPr>
            <a:r>
              <a:rPr lang="es" sz="1200" b="0" i="0" u="none" baseline="0" dirty="0">
                <a:effectLst/>
                <a:latin typeface="Calibri" panose="020F0502020204030204" pitchFamily="34" charset="0"/>
                <a:ea typeface="Calibri" panose="020F0502020204030204" pitchFamily="34" charset="0"/>
              </a:rPr>
              <a:t> </a:t>
            </a:r>
            <a:endParaRPr lang="es" sz="1200" dirty="0">
              <a:effectLst/>
              <a:latin typeface="Calibri" panose="020F0502020204030204" pitchFamily="34" charset="0"/>
              <a:ea typeface="Calibri" panose="020F0502020204030204" pitchFamily="34" charset="0"/>
            </a:endParaRPr>
          </a:p>
          <a:p>
            <a:pPr marL="0" marR="0" algn="l" rtl="0">
              <a:spcBef>
                <a:spcPts val="0"/>
              </a:spcBef>
              <a:spcAft>
                <a:spcPts val="0"/>
              </a:spcAft>
            </a:pPr>
            <a:r>
              <a:rPr lang="es" sz="1200" b="1" i="0" u="none" baseline="0" dirty="0">
                <a:effectLst/>
                <a:latin typeface="Calibri" panose="020F0502020204030204" pitchFamily="34" charset="0"/>
                <a:ea typeface="Calibri" panose="020F0502020204030204" pitchFamily="34" charset="0"/>
              </a:rPr>
              <a:t>Alcance</a:t>
            </a:r>
            <a:endParaRPr lang="es" sz="1200" dirty="0">
              <a:effectLst/>
              <a:latin typeface="Calibri" panose="020F0502020204030204" pitchFamily="34" charset="0"/>
              <a:ea typeface="Calibri" panose="020F0502020204030204" pitchFamily="34" charset="0"/>
            </a:endParaRPr>
          </a:p>
          <a:p>
            <a:pPr marL="0" marR="0" algn="l" rtl="0">
              <a:spcBef>
                <a:spcPts val="0"/>
              </a:spcBef>
              <a:spcAft>
                <a:spcPts val="0"/>
              </a:spcAft>
            </a:pPr>
            <a:r>
              <a:rPr lang="es" sz="1200" b="0" i="0" u="none" baseline="0" dirty="0">
                <a:effectLst/>
                <a:latin typeface="Calibri" panose="020F0502020204030204" pitchFamily="34" charset="0"/>
                <a:ea typeface="Calibri" panose="020F0502020204030204" pitchFamily="34" charset="0"/>
              </a:rPr>
              <a:t>En este ejercicio se examinarán diferentes estrategias de salud pública relacionadas con la gestión de la propagación en zonas de alta densidad demográfica y se analizarán algunos de los principales desafíos de salud pública a los que se enfrentan las comunidades y las autoridades locales con el transcurso de los acontecimientos, incluida la gestión de las medidas y restricciones y sus repercusiones.</a:t>
            </a:r>
            <a:endParaRPr lang="es" sz="1200" dirty="0">
              <a:effectLst/>
              <a:latin typeface="Calibri" panose="020F0502020204030204" pitchFamily="34" charset="0"/>
              <a:ea typeface="Calibri" panose="020F0502020204030204" pitchFamily="34" charset="0"/>
            </a:endParaRPr>
          </a:p>
          <a:p>
            <a:pPr marL="0" marR="0" algn="l" rtl="0">
              <a:spcBef>
                <a:spcPts val="0"/>
              </a:spcBef>
              <a:spcAft>
                <a:spcPts val="0"/>
              </a:spcAft>
            </a:pPr>
            <a:r>
              <a:rPr lang="es" sz="1200" b="0" i="0" u="none" baseline="0" dirty="0">
                <a:effectLst/>
                <a:latin typeface="Calibri" panose="020F0502020204030204" pitchFamily="34" charset="0"/>
                <a:ea typeface="Calibri" panose="020F0502020204030204" pitchFamily="34" charset="0"/>
              </a:rPr>
              <a:t> </a:t>
            </a:r>
            <a:endParaRPr lang="es" sz="1200" dirty="0">
              <a:effectLst/>
              <a:latin typeface="Calibri" panose="020F0502020204030204" pitchFamily="34" charset="0"/>
              <a:ea typeface="Calibri" panose="020F0502020204030204" pitchFamily="34" charset="0"/>
            </a:endParaRPr>
          </a:p>
          <a:p>
            <a:pPr marL="0" marR="0" algn="l" rtl="0">
              <a:spcBef>
                <a:spcPts val="0"/>
              </a:spcBef>
              <a:spcAft>
                <a:spcPts val="0"/>
              </a:spcAft>
            </a:pPr>
            <a:r>
              <a:rPr lang="es" sz="1200" b="1" i="0" u="none" baseline="0" dirty="0">
                <a:effectLst/>
                <a:latin typeface="Calibri" panose="020F0502020204030204" pitchFamily="34" charset="0"/>
                <a:ea typeface="Calibri" panose="020F0502020204030204" pitchFamily="34" charset="0"/>
              </a:rPr>
              <a:t>Objetivos específicos</a:t>
            </a:r>
            <a:endParaRPr lang="es" sz="1200" dirty="0">
              <a:effectLst/>
              <a:latin typeface="Calibri" panose="020F0502020204030204" pitchFamily="34" charset="0"/>
              <a:ea typeface="Calibri" panose="020F0502020204030204" pitchFamily="34" charset="0"/>
            </a:endParaRPr>
          </a:p>
          <a:p>
            <a:pPr marL="0" marR="0" algn="l" rtl="0">
              <a:spcBef>
                <a:spcPts val="0"/>
              </a:spcBef>
              <a:spcAft>
                <a:spcPts val="0"/>
              </a:spcAft>
            </a:pPr>
            <a:r>
              <a:rPr lang="es" sz="1200" b="0" i="0" u="none" baseline="0" dirty="0">
                <a:effectLst/>
                <a:latin typeface="Calibri" panose="020F0502020204030204" pitchFamily="34" charset="0"/>
                <a:ea typeface="Calibri" panose="020F0502020204030204" pitchFamily="34" charset="0"/>
              </a:rPr>
              <a:t>El ejercicio proporcionará un foro seguro para analizar:</a:t>
            </a:r>
            <a:endParaRPr lang="es" sz="1200" dirty="0">
              <a:effectLst/>
              <a:latin typeface="Calibri" panose="020F0502020204030204" pitchFamily="34" charset="0"/>
              <a:ea typeface="Calibri" panose="020F0502020204030204" pitchFamily="34" charset="0"/>
            </a:endParaRPr>
          </a:p>
          <a:p>
            <a:pPr marL="342900" marR="0" lvl="0" indent="-342900" algn="l" rtl="0">
              <a:spcBef>
                <a:spcPts val="0"/>
              </a:spcBef>
              <a:spcAft>
                <a:spcPts val="0"/>
              </a:spcAft>
              <a:buFont typeface="+mj-lt"/>
              <a:buAutoNum type="arabicPeriod"/>
              <a:tabLst>
                <a:tab pos="457200" algn="l"/>
              </a:tabLst>
            </a:pPr>
            <a:r>
              <a:rPr lang="es" sz="1200" b="0" i="0" u="none" baseline="0" dirty="0">
                <a:effectLst/>
                <a:latin typeface="Calibri" panose="020F0502020204030204" pitchFamily="34" charset="0"/>
                <a:ea typeface="Times New Roman" panose="02020603050405020304" pitchFamily="18" charset="0"/>
              </a:rPr>
              <a:t>distintas medidas integrales de salud pública;</a:t>
            </a:r>
            <a:endParaRPr lang="es" sz="1200" dirty="0">
              <a:effectLst/>
              <a:latin typeface="Calibri" panose="020F0502020204030204" pitchFamily="34" charset="0"/>
              <a:ea typeface="Calibri" panose="020F0502020204030204" pitchFamily="34" charset="0"/>
            </a:endParaRPr>
          </a:p>
          <a:p>
            <a:pPr marL="342900" marR="0" lvl="0" indent="-342900" algn="l" rtl="0">
              <a:spcBef>
                <a:spcPts val="0"/>
              </a:spcBef>
              <a:spcAft>
                <a:spcPts val="0"/>
              </a:spcAft>
              <a:buFont typeface="+mj-lt"/>
              <a:buAutoNum type="arabicPeriod"/>
              <a:tabLst>
                <a:tab pos="457200" algn="l"/>
              </a:tabLst>
            </a:pPr>
            <a:r>
              <a:rPr lang="es" sz="1200" b="0" i="0" u="none" baseline="0" dirty="0">
                <a:effectLst/>
                <a:latin typeface="Calibri" panose="020F0502020204030204" pitchFamily="34" charset="0"/>
                <a:ea typeface="Times New Roman" panose="02020603050405020304" pitchFamily="18" charset="0"/>
              </a:rPr>
              <a:t>el mantenimiento de los servicios de salud y la infraestructura vital;</a:t>
            </a:r>
            <a:endParaRPr lang="es" sz="1200" dirty="0">
              <a:effectLst/>
              <a:latin typeface="Calibri" panose="020F0502020204030204" pitchFamily="34" charset="0"/>
              <a:ea typeface="Calibri" panose="020F0502020204030204" pitchFamily="34" charset="0"/>
            </a:endParaRPr>
          </a:p>
          <a:p>
            <a:pPr marL="342900" marR="0" lvl="0" indent="-342900" algn="l" rtl="0">
              <a:spcBef>
                <a:spcPts val="0"/>
              </a:spcBef>
              <a:spcAft>
                <a:spcPts val="0"/>
              </a:spcAft>
              <a:buFont typeface="+mj-lt"/>
              <a:buAutoNum type="arabicPeriod"/>
              <a:tabLst>
                <a:tab pos="457200" algn="l"/>
              </a:tabLst>
            </a:pPr>
            <a:r>
              <a:rPr lang="es" sz="1200" b="0" i="0" u="none" baseline="0" dirty="0">
                <a:effectLst/>
                <a:latin typeface="Calibri" panose="020F0502020204030204" pitchFamily="34" charset="0"/>
                <a:ea typeface="Times New Roman" panose="02020603050405020304" pitchFamily="18" charset="0"/>
              </a:rPr>
              <a:t>las comunicaciones de riesgo, incluida la gestión de documentación inexacta y malintencionada;</a:t>
            </a:r>
            <a:endParaRPr lang="es" sz="1200" dirty="0">
              <a:effectLst/>
              <a:latin typeface="Calibri" panose="020F0502020204030204" pitchFamily="34" charset="0"/>
              <a:ea typeface="Calibri" panose="020F0502020204030204" pitchFamily="34" charset="0"/>
            </a:endParaRPr>
          </a:p>
          <a:p>
            <a:pPr marL="342900" marR="0" lvl="0" indent="-342900" algn="l" rtl="0">
              <a:spcBef>
                <a:spcPts val="0"/>
              </a:spcBef>
              <a:spcAft>
                <a:spcPts val="0"/>
              </a:spcAft>
              <a:buFont typeface="+mj-lt"/>
              <a:buAutoNum type="arabicPeriod"/>
              <a:tabLst>
                <a:tab pos="457200" algn="l"/>
              </a:tabLst>
            </a:pPr>
            <a:r>
              <a:rPr lang="es" sz="1200" b="0" i="0" u="none" baseline="0" dirty="0">
                <a:effectLst/>
                <a:latin typeface="Calibri" panose="020F0502020204030204" pitchFamily="34" charset="0"/>
                <a:ea typeface="Times New Roman" panose="02020603050405020304" pitchFamily="18" charset="0"/>
              </a:rPr>
              <a:t>la limitación de las repercusiones sociales y económicas;</a:t>
            </a:r>
            <a:endParaRPr lang="es" sz="1200" dirty="0">
              <a:effectLst/>
              <a:latin typeface="Calibri" panose="020F0502020204030204" pitchFamily="34" charset="0"/>
              <a:ea typeface="Calibri" panose="020F0502020204030204" pitchFamily="34" charset="0"/>
            </a:endParaRPr>
          </a:p>
          <a:p>
            <a:pPr marL="342900" marR="0" lvl="0" indent="-342900" algn="l" rtl="0">
              <a:spcBef>
                <a:spcPts val="0"/>
              </a:spcBef>
              <a:spcAft>
                <a:spcPts val="0"/>
              </a:spcAft>
              <a:buFont typeface="+mj-lt"/>
              <a:buAutoNum type="arabicPeriod"/>
              <a:tabLst>
                <a:tab pos="457200" algn="l"/>
              </a:tabLst>
            </a:pPr>
            <a:r>
              <a:rPr lang="es" sz="1200" b="0" i="0" u="none" baseline="0" dirty="0">
                <a:effectLst/>
                <a:latin typeface="Calibri" panose="020F0502020204030204" pitchFamily="34" charset="0"/>
                <a:ea typeface="Times New Roman" panose="02020603050405020304" pitchFamily="18" charset="0"/>
              </a:rPr>
              <a:t>el alivio de las restricciones y el avance hacia la recuperación.</a:t>
            </a:r>
            <a:endParaRPr lang="es" sz="1200" dirty="0">
              <a:effectLst/>
              <a:latin typeface="Calibri" panose="020F0502020204030204" pitchFamily="34" charset="0"/>
              <a:ea typeface="Calibri" panose="020F0502020204030204" pitchFamily="34" charset="0"/>
            </a:endParaRPr>
          </a:p>
          <a:p>
            <a:pPr marL="0" marR="0" algn="l" rtl="0">
              <a:spcBef>
                <a:spcPts val="0"/>
              </a:spcBef>
              <a:spcAft>
                <a:spcPts val="0"/>
              </a:spcAft>
            </a:pPr>
            <a:r>
              <a:rPr lang="es" sz="1200" b="0" i="0" u="none" baseline="0" dirty="0">
                <a:effectLst/>
                <a:latin typeface="Calibri" panose="020F0502020204030204" pitchFamily="34" charset="0"/>
                <a:ea typeface="Calibri" panose="020F0502020204030204" pitchFamily="34" charset="0"/>
              </a:rPr>
              <a:t> </a:t>
            </a:r>
          </a:p>
          <a:p>
            <a:pPr marL="0" marR="0" algn="l" rtl="0">
              <a:spcBef>
                <a:spcPts val="0"/>
              </a:spcBef>
              <a:spcAft>
                <a:spcPts val="0"/>
              </a:spcAft>
            </a:pPr>
            <a:r>
              <a:rPr lang="es" sz="1200" b="0" i="0" u="none" baseline="0" dirty="0">
                <a:effectLst/>
                <a:latin typeface="Calibri" panose="020F0502020204030204" pitchFamily="34" charset="0"/>
                <a:ea typeface="Calibri" panose="020F0502020204030204" pitchFamily="34" charset="0"/>
              </a:rPr>
              <a:t>El </a:t>
            </a:r>
            <a:r>
              <a:rPr lang="es" sz="1200" b="1" i="0" u="none" baseline="0" dirty="0">
                <a:effectLst/>
                <a:latin typeface="Calibri" panose="020F0502020204030204" pitchFamily="34" charset="0"/>
                <a:ea typeface="Calibri" panose="020F0502020204030204" pitchFamily="34" charset="0"/>
              </a:rPr>
              <a:t>público objetivo</a:t>
            </a:r>
            <a:r>
              <a:rPr lang="es" sz="1200" b="0" i="0" u="none" baseline="0" dirty="0">
                <a:effectLst/>
                <a:latin typeface="Calibri" panose="020F0502020204030204" pitchFamily="34" charset="0"/>
                <a:ea typeface="Calibri" panose="020F0502020204030204" pitchFamily="34" charset="0"/>
              </a:rPr>
              <a:t> son los dirigentes municipales y comunitarios, los encargados de la formulación de políticas urbanas y expertos técnicos de diferentes sectores.</a:t>
            </a:r>
          </a:p>
          <a:p>
            <a:pPr marL="0" marR="0" algn="l" rtl="0">
              <a:spcBef>
                <a:spcPts val="0"/>
              </a:spcBef>
              <a:spcAft>
                <a:spcPts val="0"/>
              </a:spcAft>
            </a:pPr>
            <a:endParaRPr lang="es" sz="1200" dirty="0">
              <a:effectLst/>
              <a:latin typeface="Calibri" panose="020F0502020204030204" pitchFamily="34" charset="0"/>
              <a:ea typeface="Calibri" panose="020F0502020204030204" pitchFamily="34" charset="0"/>
            </a:endParaRPr>
          </a:p>
          <a:p>
            <a:pPr marL="0" marR="0" algn="l" rtl="0">
              <a:spcBef>
                <a:spcPts val="0"/>
              </a:spcBef>
              <a:spcAft>
                <a:spcPts val="0"/>
              </a:spcAft>
            </a:pPr>
            <a:r>
              <a:rPr lang="es" sz="1200" b="0" i="0" u="none" baseline="0" dirty="0">
                <a:effectLst/>
                <a:latin typeface="Calibri" panose="020F0502020204030204" pitchFamily="34" charset="0"/>
                <a:ea typeface="Calibri" panose="020F0502020204030204" pitchFamily="34" charset="0"/>
              </a:rPr>
              <a:t>Con el fin de dejar </a:t>
            </a:r>
            <a:r>
              <a:rPr lang="es" sz="1200" b="1" i="0" u="none" baseline="0" dirty="0">
                <a:effectLst/>
                <a:latin typeface="Calibri" panose="020F0502020204030204" pitchFamily="34" charset="0"/>
                <a:ea typeface="Calibri" panose="020F0502020204030204" pitchFamily="34" charset="0"/>
              </a:rPr>
              <a:t>tiempo suficiente</a:t>
            </a:r>
            <a:r>
              <a:rPr lang="es" sz="1200" b="0" i="0" u="none" baseline="0" dirty="0">
                <a:effectLst/>
                <a:latin typeface="Calibri" panose="020F0502020204030204" pitchFamily="34" charset="0"/>
                <a:ea typeface="Calibri" panose="020F0502020204030204" pitchFamily="34" charset="0"/>
              </a:rPr>
              <a:t> para el debate en las cinco sesiones, el ejercicio está concebido para tener un día completo de duración. Sin embargo, por limitaciones de tiempo, también es posible elegir menos sesiones y realizar el ejercicio en medio día (por la mañana o por la tarde), y debatir así únicamente las sesiones que se elijan. </a:t>
            </a:r>
            <a:endParaRPr lang="es" sz="1200" dirty="0">
              <a:effectLst/>
              <a:latin typeface="Calibri" panose="020F0502020204030204" pitchFamily="34" charset="0"/>
              <a:ea typeface="Calibri" panose="020F0502020204030204" pitchFamily="34" charset="0"/>
            </a:endParaRPr>
          </a:p>
          <a:p>
            <a:endParaRPr lang="es" dirty="0"/>
          </a:p>
        </p:txBody>
      </p:sp>
      <p:sp>
        <p:nvSpPr>
          <p:cNvPr id="4" name="Slide Number Placeholder 3"/>
          <p:cNvSpPr>
            <a:spLocks noGrp="1"/>
          </p:cNvSpPr>
          <p:nvPr>
            <p:ph type="sldNum" sz="quarter" idx="10"/>
          </p:nvPr>
        </p:nvSpPr>
        <p:spPr/>
        <p:txBody>
          <a:bodyPr/>
          <a:lstStyle/>
          <a:p>
            <a:pPr algn="l" rtl="0"/>
            <a:fld id="{DDB8519F-97CE-3A4E-A32A-1B643286747F}" type="slidenum">
              <a:rPr/>
              <a:t>1</a:t>
            </a:fld>
            <a:endParaRPr lang="es"/>
          </a:p>
        </p:txBody>
      </p:sp>
    </p:spTree>
    <p:extLst>
      <p:ext uri="{BB962C8B-B14F-4D97-AF65-F5344CB8AC3E}">
        <p14:creationId xmlns:p14="http://schemas.microsoft.com/office/powerpoint/2010/main" val="19045853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s" dirty="0"/>
          </a:p>
        </p:txBody>
      </p:sp>
      <p:sp>
        <p:nvSpPr>
          <p:cNvPr id="4" name="Slide Number Placeholder 3"/>
          <p:cNvSpPr>
            <a:spLocks noGrp="1"/>
          </p:cNvSpPr>
          <p:nvPr>
            <p:ph type="sldNum" sz="quarter" idx="5"/>
          </p:nvPr>
        </p:nvSpPr>
        <p:spPr/>
        <p:txBody>
          <a:bodyPr/>
          <a:lstStyle/>
          <a:p>
            <a:pPr algn="l" rtl="0"/>
            <a:fld id="{DDB8519F-97CE-3A4E-A32A-1B643286747F}" type="slidenum">
              <a:rPr/>
              <a:t>11</a:t>
            </a:fld>
            <a:endParaRPr lang="es"/>
          </a:p>
        </p:txBody>
      </p:sp>
    </p:spTree>
    <p:extLst>
      <p:ext uri="{BB962C8B-B14F-4D97-AF65-F5344CB8AC3E}">
        <p14:creationId xmlns:p14="http://schemas.microsoft.com/office/powerpoint/2010/main" val="261494640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s" dirty="0"/>
          </a:p>
        </p:txBody>
      </p:sp>
      <p:sp>
        <p:nvSpPr>
          <p:cNvPr id="4" name="Slide Number Placeholder 3"/>
          <p:cNvSpPr>
            <a:spLocks noGrp="1"/>
          </p:cNvSpPr>
          <p:nvPr>
            <p:ph type="sldNum" sz="quarter" idx="5"/>
          </p:nvPr>
        </p:nvSpPr>
        <p:spPr/>
        <p:txBody>
          <a:bodyPr/>
          <a:lstStyle/>
          <a:p>
            <a:pPr algn="l" rtl="0"/>
            <a:fld id="{DDB8519F-97CE-3A4E-A32A-1B643286747F}" type="slidenum">
              <a:rPr/>
              <a:t>12</a:t>
            </a:fld>
            <a:endParaRPr lang="es"/>
          </a:p>
        </p:txBody>
      </p:sp>
    </p:spTree>
    <p:extLst>
      <p:ext uri="{BB962C8B-B14F-4D97-AF65-F5344CB8AC3E}">
        <p14:creationId xmlns:p14="http://schemas.microsoft.com/office/powerpoint/2010/main" val="13966744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 b="0" i="0" u="none" baseline="0"/>
              <a:t>Fuente de la imagen: https://www.google.ch/search?q=questions+images&amp;source=lnms&amp;tbm=isch&amp;sa=X&amp;ved=0ahUKEwjeycL-yanVAhVGPxQKHYlzD7EQ_AUICigB&amp;biw=1920&amp;bih=901#imgrc=NnCxqJcZr_C-MM:</a:t>
            </a:r>
          </a:p>
          <a:p>
            <a:endParaRPr lang="es" dirty="0"/>
          </a:p>
        </p:txBody>
      </p:sp>
      <p:sp>
        <p:nvSpPr>
          <p:cNvPr id="4" name="Slide Number Placeholder 3"/>
          <p:cNvSpPr>
            <a:spLocks noGrp="1"/>
          </p:cNvSpPr>
          <p:nvPr>
            <p:ph type="sldNum" sz="quarter" idx="5"/>
          </p:nvPr>
        </p:nvSpPr>
        <p:spPr/>
        <p:txBody>
          <a:bodyPr/>
          <a:lstStyle/>
          <a:p>
            <a:pPr algn="l" rtl="0"/>
            <a:fld id="{DDB8519F-97CE-3A4E-A32A-1B643286747F}" type="slidenum">
              <a:rPr/>
              <a:t>13</a:t>
            </a:fld>
            <a:endParaRPr lang="es"/>
          </a:p>
        </p:txBody>
      </p:sp>
    </p:spTree>
    <p:extLst>
      <p:ext uri="{BB962C8B-B14F-4D97-AF65-F5344CB8AC3E}">
        <p14:creationId xmlns:p14="http://schemas.microsoft.com/office/powerpoint/2010/main" val="33067792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lgn="l" rtl="0">
              <a:buFont typeface="Arial" panose="020B0604020202020204" pitchFamily="34" charset="0"/>
              <a:buChar char="•"/>
            </a:pPr>
            <a:r>
              <a:rPr lang="es" b="0" i="0" u="none" baseline="0"/>
              <a:t>Había 2 397 216 casos el 21 de abril de 2020, según el informe de situación de la OMS:</a:t>
            </a:r>
          </a:p>
          <a:p>
            <a:pPr marL="0" indent="0" algn="l" rtl="0">
              <a:buFont typeface="Arial" panose="020B0604020202020204" pitchFamily="34" charset="0"/>
              <a:buNone/>
            </a:pPr>
            <a:r>
              <a:rPr lang="es" b="0" i="0" u="none" baseline="0"/>
              <a:t>https://www.who.int/docs/default-source/coronaviruse/situation-reports/20200421-sitrep-92-covid-19.pdf?sfvrsn=38e6b06d_4</a:t>
            </a:r>
          </a:p>
        </p:txBody>
      </p:sp>
      <p:sp>
        <p:nvSpPr>
          <p:cNvPr id="4" name="Slide Number Placeholder 3"/>
          <p:cNvSpPr>
            <a:spLocks noGrp="1"/>
          </p:cNvSpPr>
          <p:nvPr>
            <p:ph type="sldNum" sz="quarter" idx="5"/>
          </p:nvPr>
        </p:nvSpPr>
        <p:spPr/>
        <p:txBody>
          <a:bodyPr/>
          <a:lstStyle/>
          <a:p>
            <a:pPr algn="l" rtl="0"/>
            <a:fld id="{DDB8519F-97CE-3A4E-A32A-1B643286747F}" type="slidenum">
              <a:rPr/>
              <a:t>14</a:t>
            </a:fld>
            <a:endParaRPr lang="es"/>
          </a:p>
        </p:txBody>
      </p:sp>
    </p:spTree>
    <p:extLst>
      <p:ext uri="{BB962C8B-B14F-4D97-AF65-F5344CB8AC3E}">
        <p14:creationId xmlns:p14="http://schemas.microsoft.com/office/powerpoint/2010/main" val="232254290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a:buNone/>
            </a:pPr>
            <a:r>
              <a:rPr lang="es" sz="1200" b="0" i="0" u="none" baseline="0" dirty="0"/>
              <a:t>Al principio del brote, cuando los casos eran bajos, la OMS abogó firmemente por cuatro pilares principales: Detectar, aislar, hacer pruebas y tratar. A medida que el brote se expanda y aumente el número de personas infectadas, este enfoque se examinará en detalle. Muchas zonas urbanas están adoptando diferentes enfoques. Algunas se centran más en la vigilancia sindrómica que en las pruebas en serie. Otras se han centrado en el aislamiento y han pedido a las personas que se aíslen si padecen los síntomas comunes de la enfermedad. </a:t>
            </a:r>
            <a:r>
              <a:rPr lang="es" sz="1200" b="0" i="0" u="none" baseline="0" dirty="0">
                <a:sym typeface="Arial"/>
              </a:rPr>
              <a:t>Pruebas en serie a la población local basadas en la notificación de infecciones</a:t>
            </a:r>
            <a:r>
              <a:rPr lang="es" sz="1200" b="0" i="0" u="none" baseline="0" dirty="0"/>
              <a:t> </a:t>
            </a:r>
          </a:p>
          <a:p>
            <a:pPr algn="l" rtl="0">
              <a:buNone/>
            </a:pPr>
            <a:r>
              <a:rPr lang="es" sz="1200" b="0" i="0" u="none" baseline="0" dirty="0"/>
              <a:t>Muchos países han impuesto el distanciamiento físico en las zonas urbanas. Algunos se han centrado exclusivamente en las zonas urbanas y han dejado las zonas rurales prácticamente sin prohibiciones, mientras que otros han aplicado una prohibición general en todo el país.</a:t>
            </a:r>
          </a:p>
          <a:p>
            <a:pPr algn="l" rtl="0">
              <a:buNone/>
            </a:pPr>
            <a:endParaRPr lang="es" sz="1200" dirty="0"/>
          </a:p>
          <a:p>
            <a:pPr marL="171450" indent="-171450" algn="l" rtl="0"/>
            <a:endParaRPr lang="es" sz="1200" dirty="0"/>
          </a:p>
          <a:p>
            <a:pPr algn="l" rtl="0">
              <a:buNone/>
            </a:pPr>
            <a:r>
              <a:rPr lang="es" sz="1200" b="0" i="0" u="none" baseline="0" dirty="0"/>
              <a:t>Todos estos enfoques tienen ventajas e inconvenientes y el número de casos a nivel mundial sigue aumentando, lo que parece indicar que ninguno de ellos ha sido todavía plenamente efectivo.</a:t>
            </a:r>
          </a:p>
          <a:p>
            <a:endParaRPr lang="es" dirty="0"/>
          </a:p>
        </p:txBody>
      </p:sp>
      <p:sp>
        <p:nvSpPr>
          <p:cNvPr id="4" name="Slide Number Placeholder 3"/>
          <p:cNvSpPr>
            <a:spLocks noGrp="1"/>
          </p:cNvSpPr>
          <p:nvPr>
            <p:ph type="sldNum" sz="quarter" idx="5"/>
          </p:nvPr>
        </p:nvSpPr>
        <p:spPr/>
        <p:txBody>
          <a:bodyPr/>
          <a:lstStyle/>
          <a:p>
            <a:pPr algn="l" rtl="0"/>
            <a:fld id="{DDB8519F-97CE-3A4E-A32A-1B643286747F}" type="slidenum">
              <a:rPr/>
              <a:t>15</a:t>
            </a:fld>
            <a:endParaRPr lang="es"/>
          </a:p>
        </p:txBody>
      </p:sp>
    </p:spTree>
    <p:extLst>
      <p:ext uri="{BB962C8B-B14F-4D97-AF65-F5344CB8AC3E}">
        <p14:creationId xmlns:p14="http://schemas.microsoft.com/office/powerpoint/2010/main" val="331747838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 sz="1200" b="0" i="0" u="none" baseline="0" dirty="0">
                <a:effectLst/>
                <a:latin typeface="Calibri" panose="020F0502020204030204" pitchFamily="34" charset="0"/>
                <a:ea typeface="Calibri" panose="020F0502020204030204" pitchFamily="34" charset="0"/>
              </a:rPr>
              <a:t>Las medidas de distanciamiento físico (la expresión </a:t>
            </a:r>
            <a:r>
              <a:rPr lang="en-US" sz="1200" b="0" i="0" u="none" kern="1200" baseline="0" dirty="0">
                <a:solidFill>
                  <a:schemeClr val="tx1"/>
                </a:solidFill>
                <a:effectLst/>
                <a:latin typeface="Calibri" panose="020F0502020204030204" pitchFamily="34" charset="0"/>
                <a:ea typeface="Myriad Pro"/>
                <a:cs typeface="+mn-cs"/>
              </a:rPr>
              <a:t>«</a:t>
            </a:r>
            <a:r>
              <a:rPr lang="es" sz="1200" b="0" i="0" u="none" kern="1200" baseline="0" dirty="0">
                <a:solidFill>
                  <a:schemeClr val="tx1"/>
                </a:solidFill>
                <a:effectLst/>
                <a:latin typeface="Calibri" panose="020F0502020204030204" pitchFamily="34" charset="0"/>
                <a:ea typeface="Calibri" panose="020F0502020204030204" pitchFamily="34" charset="0"/>
                <a:cs typeface="+mn-cs"/>
              </a:rPr>
              <a:t>d</a:t>
            </a:r>
            <a:r>
              <a:rPr lang="es" sz="1200" b="0" i="0" u="none" baseline="0" dirty="0">
                <a:effectLst/>
                <a:latin typeface="Calibri" panose="020F0502020204030204" pitchFamily="34" charset="0"/>
                <a:ea typeface="Calibri" panose="020F0502020204030204" pitchFamily="34" charset="0"/>
              </a:rPr>
              <a:t>istanciamiento socia</a:t>
            </a:r>
            <a:r>
              <a:rPr lang="es" sz="1200" b="0" i="0" u="none" kern="1200" baseline="0" dirty="0">
                <a:solidFill>
                  <a:schemeClr val="tx1"/>
                </a:solidFill>
                <a:effectLst/>
                <a:latin typeface="Calibri" panose="020F0502020204030204" pitchFamily="34" charset="0"/>
                <a:ea typeface="Calibri" panose="020F0502020204030204" pitchFamily="34" charset="0"/>
                <a:cs typeface="+mn-cs"/>
              </a:rPr>
              <a:t>l</a:t>
            </a:r>
            <a:r>
              <a:rPr lang="en-US" sz="1200" b="0" i="0" u="none" kern="1200" baseline="0" dirty="0">
                <a:solidFill>
                  <a:schemeClr val="tx1"/>
                </a:solidFill>
                <a:effectLst/>
                <a:latin typeface="Calibri" panose="020F0502020204030204" pitchFamily="34" charset="0"/>
                <a:ea typeface="Myriad Pro"/>
                <a:cs typeface="+mn-cs"/>
              </a:rPr>
              <a:t>»</a:t>
            </a:r>
            <a:r>
              <a:rPr lang="es" sz="1200" b="0" i="0" u="none" kern="1200" baseline="0" dirty="0">
                <a:solidFill>
                  <a:schemeClr val="tx1"/>
                </a:solidFill>
                <a:effectLst/>
                <a:latin typeface="Calibri" panose="020F0502020204030204" pitchFamily="34" charset="0"/>
                <a:ea typeface="Calibri" panose="020F0502020204030204" pitchFamily="34" charset="0"/>
                <a:cs typeface="+mn-cs"/>
              </a:rPr>
              <a:t> </a:t>
            </a:r>
            <a:r>
              <a:rPr lang="es" sz="1200" b="0" i="0" u="none" baseline="0" dirty="0">
                <a:effectLst/>
                <a:latin typeface="Calibri" panose="020F0502020204030204" pitchFamily="34" charset="0"/>
                <a:ea typeface="Calibri" panose="020F0502020204030204" pitchFamily="34" charset="0"/>
              </a:rPr>
              <a:t>ya no se utiliza) también deben ser apoyadas mediante medidas económicas y sociales coordinadas que ofrezcan incentivos para cooperar y mitigar los daños sociales y económicos causados. En tales circunstancias, la seguridad alimentaria suscita especial preocupación.</a:t>
            </a:r>
            <a:endParaRPr lang="es" dirty="0"/>
          </a:p>
          <a:p>
            <a:endParaRPr lang="es" dirty="0"/>
          </a:p>
        </p:txBody>
      </p:sp>
      <p:sp>
        <p:nvSpPr>
          <p:cNvPr id="4" name="Slide Number Placeholder 3"/>
          <p:cNvSpPr>
            <a:spLocks noGrp="1"/>
          </p:cNvSpPr>
          <p:nvPr>
            <p:ph type="sldNum" sz="quarter" idx="5"/>
          </p:nvPr>
        </p:nvSpPr>
        <p:spPr/>
        <p:txBody>
          <a:bodyPr/>
          <a:lstStyle/>
          <a:p>
            <a:pPr algn="l" rtl="0"/>
            <a:fld id="{DDB8519F-97CE-3A4E-A32A-1B643286747F}" type="slidenum">
              <a:rPr/>
              <a:t>16</a:t>
            </a:fld>
            <a:endParaRPr lang="es"/>
          </a:p>
        </p:txBody>
      </p:sp>
    </p:spTree>
    <p:extLst>
      <p:ext uri="{BB962C8B-B14F-4D97-AF65-F5344CB8AC3E}">
        <p14:creationId xmlns:p14="http://schemas.microsoft.com/office/powerpoint/2010/main" val="338209241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s" dirty="0"/>
          </a:p>
        </p:txBody>
      </p:sp>
      <p:sp>
        <p:nvSpPr>
          <p:cNvPr id="4" name="Slide Number Placeholder 3"/>
          <p:cNvSpPr>
            <a:spLocks noGrp="1"/>
          </p:cNvSpPr>
          <p:nvPr>
            <p:ph type="sldNum" sz="quarter" idx="5"/>
          </p:nvPr>
        </p:nvSpPr>
        <p:spPr/>
        <p:txBody>
          <a:bodyPr/>
          <a:lstStyle/>
          <a:p>
            <a:pPr algn="l" rtl="0"/>
            <a:fld id="{DDB8519F-97CE-3A4E-A32A-1B643286747F}" type="slidenum">
              <a:rPr/>
              <a:t>17</a:t>
            </a:fld>
            <a:endParaRPr lang="es"/>
          </a:p>
        </p:txBody>
      </p:sp>
    </p:spTree>
    <p:extLst>
      <p:ext uri="{BB962C8B-B14F-4D97-AF65-F5344CB8AC3E}">
        <p14:creationId xmlns:p14="http://schemas.microsoft.com/office/powerpoint/2010/main" val="53465487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s" dirty="0"/>
          </a:p>
        </p:txBody>
      </p:sp>
      <p:sp>
        <p:nvSpPr>
          <p:cNvPr id="4" name="Slide Number Placeholder 3"/>
          <p:cNvSpPr>
            <a:spLocks noGrp="1"/>
          </p:cNvSpPr>
          <p:nvPr>
            <p:ph type="sldNum" sz="quarter" idx="5"/>
          </p:nvPr>
        </p:nvSpPr>
        <p:spPr/>
        <p:txBody>
          <a:bodyPr/>
          <a:lstStyle/>
          <a:p>
            <a:pPr algn="l" rtl="0"/>
            <a:fld id="{DDB8519F-97CE-3A4E-A32A-1B643286747F}" type="slidenum">
              <a:rPr/>
              <a:t>18</a:t>
            </a:fld>
            <a:endParaRPr lang="es"/>
          </a:p>
        </p:txBody>
      </p:sp>
    </p:spTree>
    <p:extLst>
      <p:ext uri="{BB962C8B-B14F-4D97-AF65-F5344CB8AC3E}">
        <p14:creationId xmlns:p14="http://schemas.microsoft.com/office/powerpoint/2010/main" val="40032703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s" dirty="0"/>
          </a:p>
        </p:txBody>
      </p:sp>
      <p:sp>
        <p:nvSpPr>
          <p:cNvPr id="4" name="Slide Number Placeholder 3"/>
          <p:cNvSpPr>
            <a:spLocks noGrp="1"/>
          </p:cNvSpPr>
          <p:nvPr>
            <p:ph type="sldNum" sz="quarter" idx="5"/>
          </p:nvPr>
        </p:nvSpPr>
        <p:spPr/>
        <p:txBody>
          <a:bodyPr/>
          <a:lstStyle/>
          <a:p>
            <a:pPr algn="l" rtl="0"/>
            <a:fld id="{DDB8519F-97CE-3A4E-A32A-1B643286747F}" type="slidenum">
              <a:rPr/>
              <a:t>20</a:t>
            </a:fld>
            <a:endParaRPr lang="es"/>
          </a:p>
        </p:txBody>
      </p:sp>
    </p:spTree>
    <p:extLst>
      <p:ext uri="{BB962C8B-B14F-4D97-AF65-F5344CB8AC3E}">
        <p14:creationId xmlns:p14="http://schemas.microsoft.com/office/powerpoint/2010/main" val="221230883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s" dirty="0"/>
          </a:p>
        </p:txBody>
      </p:sp>
      <p:sp>
        <p:nvSpPr>
          <p:cNvPr id="4" name="Slide Number Placeholder 3"/>
          <p:cNvSpPr>
            <a:spLocks noGrp="1"/>
          </p:cNvSpPr>
          <p:nvPr>
            <p:ph type="sldNum" sz="quarter" idx="5"/>
          </p:nvPr>
        </p:nvSpPr>
        <p:spPr/>
        <p:txBody>
          <a:bodyPr/>
          <a:lstStyle/>
          <a:p>
            <a:pPr algn="l" rtl="0"/>
            <a:fld id="{DDB8519F-97CE-3A4E-A32A-1B643286747F}" type="slidenum">
              <a:rPr/>
              <a:t>21</a:t>
            </a:fld>
            <a:endParaRPr lang="es"/>
          </a:p>
        </p:txBody>
      </p:sp>
    </p:spTree>
    <p:extLst>
      <p:ext uri="{BB962C8B-B14F-4D97-AF65-F5344CB8AC3E}">
        <p14:creationId xmlns:p14="http://schemas.microsoft.com/office/powerpoint/2010/main" val="1668321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a:r>
              <a:rPr lang="es" b="0" i="0" u="none" baseline="0"/>
              <a:t>Con el fin de dejar tiempo suficiente para el debate en las cinco sesiones, el ejercicio está concebido para tener un día completo de duración. Sin embargo, por limitaciones de tiempo, también es posible elegir menos sesiones y realizar el ejercicio en medio día (por la mañana o por la tarde), y debatir así únicamente las sesiones que se elijan. </a:t>
            </a:r>
            <a:endParaRPr lang="es" dirty="0"/>
          </a:p>
        </p:txBody>
      </p:sp>
      <p:sp>
        <p:nvSpPr>
          <p:cNvPr id="4" name="Slide Number Placeholder 3"/>
          <p:cNvSpPr>
            <a:spLocks noGrp="1"/>
          </p:cNvSpPr>
          <p:nvPr>
            <p:ph type="sldNum" sz="quarter" idx="10"/>
          </p:nvPr>
        </p:nvSpPr>
        <p:spPr/>
        <p:txBody>
          <a:bodyPr/>
          <a:lstStyle/>
          <a:p>
            <a:pPr algn="l" rtl="0"/>
            <a:fld id="{DDB8519F-97CE-3A4E-A32A-1B643286747F}" type="slidenum">
              <a:rPr/>
              <a:t>2</a:t>
            </a:fld>
            <a:endParaRPr lang="es"/>
          </a:p>
        </p:txBody>
      </p:sp>
    </p:spTree>
    <p:extLst>
      <p:ext uri="{BB962C8B-B14F-4D97-AF65-F5344CB8AC3E}">
        <p14:creationId xmlns:p14="http://schemas.microsoft.com/office/powerpoint/2010/main" val="160072802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Char char="●"/>
              <a:tabLst/>
              <a:defRPr/>
            </a:pPr>
            <a:r>
              <a:rPr lang="es" b="0" i="0" u="none" baseline="0" dirty="0"/>
              <a:t>Desde el punto de vista económico, es probable que muchos sectores de la economía queden devastados y requieran una asistencia considerable.  Las pequeñas empresas se verán especialmente afectadas, al igual que las personas que trabajan en la economía informal. En algunos casos el desempleo superará el 15 %, lo que dejará a mucha gente en la indigencia y privada de derechos.</a:t>
            </a:r>
          </a:p>
          <a:p>
            <a:endParaRPr lang="es" dirty="0"/>
          </a:p>
          <a:p>
            <a:endParaRPr lang="es" dirty="0"/>
          </a:p>
        </p:txBody>
      </p:sp>
      <p:sp>
        <p:nvSpPr>
          <p:cNvPr id="4" name="Slide Number Placeholder 3"/>
          <p:cNvSpPr>
            <a:spLocks noGrp="1"/>
          </p:cNvSpPr>
          <p:nvPr>
            <p:ph type="sldNum" sz="quarter" idx="5"/>
          </p:nvPr>
        </p:nvSpPr>
        <p:spPr/>
        <p:txBody>
          <a:bodyPr/>
          <a:lstStyle/>
          <a:p>
            <a:pPr algn="l" rtl="0"/>
            <a:fld id="{DDB8519F-97CE-3A4E-A32A-1B643286747F}" type="slidenum">
              <a:rPr/>
              <a:t>25</a:t>
            </a:fld>
            <a:endParaRPr lang="es"/>
          </a:p>
        </p:txBody>
      </p:sp>
    </p:spTree>
    <p:extLst>
      <p:ext uri="{BB962C8B-B14F-4D97-AF65-F5344CB8AC3E}">
        <p14:creationId xmlns:p14="http://schemas.microsoft.com/office/powerpoint/2010/main" val="409507550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s-ES_tradnl" dirty="0"/>
          </a:p>
        </p:txBody>
      </p:sp>
      <p:sp>
        <p:nvSpPr>
          <p:cNvPr id="4" name="Slide Number Placeholder 3"/>
          <p:cNvSpPr>
            <a:spLocks noGrp="1"/>
          </p:cNvSpPr>
          <p:nvPr>
            <p:ph type="sldNum" sz="quarter" idx="10"/>
          </p:nvPr>
        </p:nvSpPr>
        <p:spPr/>
        <p:txBody>
          <a:bodyPr/>
          <a:lstStyle/>
          <a:p>
            <a:fld id="{DDB8519F-97CE-3A4E-A32A-1B643286747F}" type="slidenum">
              <a:rPr lang="en-US" smtClean="0"/>
              <a:t>29</a:t>
            </a:fld>
            <a:endParaRPr lang="en-US" dirty="0"/>
          </a:p>
        </p:txBody>
      </p:sp>
    </p:spTree>
    <p:extLst>
      <p:ext uri="{BB962C8B-B14F-4D97-AF65-F5344CB8AC3E}">
        <p14:creationId xmlns:p14="http://schemas.microsoft.com/office/powerpoint/2010/main" val="19563741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lgn="l" rtl="0">
              <a:lnSpc>
                <a:spcPct val="117999"/>
              </a:lnSpc>
              <a:spcBef>
                <a:spcPts val="0"/>
              </a:spcBef>
              <a:buClr>
                <a:srgbClr val="000000"/>
              </a:buClr>
              <a:buSzPct val="110000"/>
              <a:buFont typeface="Arial"/>
              <a:buNone/>
            </a:pPr>
            <a:r>
              <a:rPr lang="es" sz="1200" b="0" i="0" u="none" baseline="0" dirty="0">
                <a:latin typeface="Roboto" panose="02000000000000000000" pitchFamily="2" charset="0"/>
                <a:ea typeface="Roboto" panose="02000000000000000000" pitchFamily="2" charset="0"/>
                <a:cs typeface="Roboto" panose="02000000000000000000" pitchFamily="2" charset="0"/>
                <a:sym typeface="Helvetica Neue"/>
              </a:rPr>
              <a:t>Bienvenida a cargo de un alto funcionario. </a:t>
            </a:r>
          </a:p>
          <a:p>
            <a:pPr lvl="0" algn="l" rtl="0">
              <a:lnSpc>
                <a:spcPct val="117999"/>
              </a:lnSpc>
              <a:spcBef>
                <a:spcPts val="0"/>
              </a:spcBef>
              <a:buClr>
                <a:srgbClr val="000000"/>
              </a:buClr>
              <a:buSzPct val="110000"/>
              <a:buFont typeface="Arial"/>
              <a:buNone/>
            </a:pPr>
            <a:r>
              <a:rPr lang="es" sz="1200" b="0" i="0" u="none" baseline="0" dirty="0">
                <a:latin typeface="Roboto" panose="02000000000000000000" pitchFamily="2" charset="0"/>
                <a:ea typeface="Roboto" panose="02000000000000000000" pitchFamily="2" charset="0"/>
                <a:cs typeface="Roboto" panose="02000000000000000000" pitchFamily="2" charset="0"/>
                <a:sym typeface="Helvetica Neue"/>
              </a:rPr>
              <a:t>Presente el equipo de facilitación para comenzar las presentaciones en la sala.</a:t>
            </a:r>
          </a:p>
          <a:p>
            <a:endParaRPr lang="es" dirty="0"/>
          </a:p>
          <a:p>
            <a:pPr algn="l" rtl="0"/>
            <a:r>
              <a:rPr lang="es" sz="1200" b="0" i="0" u="none" baseline="0" dirty="0">
                <a:effectLst/>
                <a:latin typeface="Calibri" panose="020F0502020204030204" pitchFamily="34" charset="0"/>
                <a:ea typeface="Times New Roman" panose="02020603050405020304" pitchFamily="18" charset="0"/>
              </a:rPr>
              <a:t>Datos del país y poblaciones en riesgo o focos. </a:t>
            </a:r>
          </a:p>
          <a:p>
            <a:pPr algn="l" rtl="0"/>
            <a:r>
              <a:rPr lang="es" sz="1200" b="0" i="0" u="none" baseline="0" dirty="0">
                <a:effectLst/>
                <a:latin typeface="Calibri" panose="020F0502020204030204" pitchFamily="34" charset="0"/>
                <a:ea typeface="Times New Roman" panose="02020603050405020304" pitchFamily="18" charset="0"/>
              </a:rPr>
              <a:t>Esta parte puede ser de mucha ayuda para contextualizar la simulación.</a:t>
            </a:r>
            <a:endParaRPr lang="es" dirty="0"/>
          </a:p>
        </p:txBody>
      </p:sp>
      <p:sp>
        <p:nvSpPr>
          <p:cNvPr id="4" name="Slide Number Placeholder 3"/>
          <p:cNvSpPr>
            <a:spLocks noGrp="1"/>
          </p:cNvSpPr>
          <p:nvPr>
            <p:ph type="sldNum" sz="quarter" idx="5"/>
          </p:nvPr>
        </p:nvSpPr>
        <p:spPr/>
        <p:txBody>
          <a:bodyPr/>
          <a:lstStyle/>
          <a:p>
            <a:pPr algn="l" rtl="0"/>
            <a:fld id="{DDB8519F-97CE-3A4E-A32A-1B643286747F}" type="slidenum">
              <a:rPr/>
              <a:t>3</a:t>
            </a:fld>
            <a:endParaRPr lang="es"/>
          </a:p>
        </p:txBody>
      </p:sp>
    </p:spTree>
    <p:extLst>
      <p:ext uri="{BB962C8B-B14F-4D97-AF65-F5344CB8AC3E}">
        <p14:creationId xmlns:p14="http://schemas.microsoft.com/office/powerpoint/2010/main" val="1227182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lgn="l" rtl="0">
              <a:lnSpc>
                <a:spcPct val="117999"/>
              </a:lnSpc>
              <a:spcBef>
                <a:spcPts val="0"/>
              </a:spcBef>
              <a:buNone/>
            </a:pPr>
            <a:r>
              <a:rPr lang="es" b="0" i="0" u="none" baseline="0" dirty="0">
                <a:latin typeface="Roboto" panose="02000000000000000000" pitchFamily="2" charset="0"/>
                <a:ea typeface="Roboto" panose="02000000000000000000" pitchFamily="2" charset="0"/>
                <a:cs typeface="Roboto" panose="02000000000000000000" pitchFamily="2" charset="0"/>
                <a:sym typeface="Helvetica Neue"/>
              </a:rPr>
              <a:t>El facilitador resaltará los beneficios de poner a prueba los planes y de practicar cuando no hay vidas en juego, y lo que es más importante: que se trata de un entorno de aprendizaje seguro.</a:t>
            </a:r>
          </a:p>
          <a:p>
            <a:pPr lvl="0" algn="l" rtl="0">
              <a:lnSpc>
                <a:spcPct val="117999"/>
              </a:lnSpc>
              <a:spcBef>
                <a:spcPts val="0"/>
              </a:spcBef>
              <a:buNone/>
            </a:pPr>
            <a:endParaRPr lang="es" dirty="0">
              <a:latin typeface="Roboto" panose="02000000000000000000" pitchFamily="2" charset="0"/>
              <a:ea typeface="Roboto" panose="02000000000000000000" pitchFamily="2" charset="0"/>
              <a:cs typeface="Roboto" panose="02000000000000000000" pitchFamily="2" charset="0"/>
              <a:sym typeface="Helvetica Neue"/>
            </a:endParaRPr>
          </a:p>
          <a:p>
            <a:pPr marL="171450" lvl="0" indent="-171450" algn="l" rtl="0">
              <a:lnSpc>
                <a:spcPct val="117999"/>
              </a:lnSpc>
              <a:spcBef>
                <a:spcPts val="0"/>
              </a:spcBef>
            </a:pPr>
            <a:r>
              <a:rPr lang="es" b="0" i="0" u="none" baseline="0" dirty="0">
                <a:latin typeface="Roboto" panose="02000000000000000000" pitchFamily="2" charset="0"/>
                <a:ea typeface="Roboto" panose="02000000000000000000" pitchFamily="2" charset="0"/>
                <a:cs typeface="Roboto" panose="02000000000000000000" pitchFamily="2" charset="0"/>
                <a:sym typeface="Helvetica Neue"/>
              </a:rPr>
              <a:t>Esta diapositiva contiene un resumen general del ejercicio de simulación </a:t>
            </a:r>
          </a:p>
          <a:p>
            <a:pPr marL="171450" lvl="0" indent="-171450" algn="l" rtl="0">
              <a:lnSpc>
                <a:spcPct val="117999"/>
              </a:lnSpc>
              <a:spcBef>
                <a:spcPts val="0"/>
              </a:spcBef>
            </a:pPr>
            <a:r>
              <a:rPr lang="es" sz="1400" b="0" i="0" u="none" baseline="0" dirty="0">
                <a:latin typeface="+mn-lt"/>
                <a:ea typeface="Calibri"/>
                <a:cs typeface="Calibri"/>
                <a:sym typeface="Calibri"/>
              </a:rPr>
              <a:t>Hay muchas definiciones de ejercicio…</a:t>
            </a:r>
          </a:p>
          <a:p>
            <a:pPr marL="171450" lvl="0" indent="-171450" algn="l" rtl="0">
              <a:lnSpc>
                <a:spcPct val="115000"/>
              </a:lnSpc>
              <a:spcBef>
                <a:spcPts val="0"/>
              </a:spcBef>
            </a:pPr>
            <a:r>
              <a:rPr lang="es" sz="1400" b="0" i="0" u="none" baseline="0" dirty="0">
                <a:latin typeface="+mn-lt"/>
                <a:ea typeface="Calibri"/>
                <a:cs typeface="Calibri"/>
                <a:sym typeface="Calibri"/>
              </a:rPr>
              <a:t>Lo más importante es que se trata de un entorno de aprendizaje seguro para evaluar y reforzar los sistemas, los planes y las personas.</a:t>
            </a:r>
          </a:p>
          <a:p>
            <a:pPr marL="171450" lvl="0" indent="-171450" algn="l" rtl="0">
              <a:lnSpc>
                <a:spcPct val="115000"/>
              </a:lnSpc>
              <a:spcBef>
                <a:spcPts val="0"/>
              </a:spcBef>
            </a:pPr>
            <a:r>
              <a:rPr lang="es" sz="1400" b="0" i="0" u="none" baseline="0" dirty="0">
                <a:latin typeface="+mn-lt"/>
                <a:ea typeface="Calibri"/>
                <a:cs typeface="Calibri"/>
                <a:sym typeface="Calibri"/>
              </a:rPr>
              <a:t>Las metodologías son adaptables y redimensionables y se pueden utilizar actividades de formación sencillas o complejas.</a:t>
            </a:r>
          </a:p>
          <a:p>
            <a:pPr lvl="0" algn="l" rtl="0">
              <a:lnSpc>
                <a:spcPct val="117999"/>
              </a:lnSpc>
              <a:spcBef>
                <a:spcPts val="0"/>
              </a:spcBef>
              <a:buNone/>
            </a:pPr>
            <a:endParaRPr lang="es" dirty="0">
              <a:latin typeface="Roboto" panose="02000000000000000000" pitchFamily="2" charset="0"/>
              <a:ea typeface="Roboto" panose="02000000000000000000" pitchFamily="2" charset="0"/>
              <a:cs typeface="Roboto" panose="02000000000000000000" pitchFamily="2" charset="0"/>
              <a:sym typeface="Helvetica Neue"/>
            </a:endParaRPr>
          </a:p>
          <a:p>
            <a:pPr lvl="0" algn="l" rtl="0">
              <a:spcBef>
                <a:spcPts val="0"/>
              </a:spcBef>
              <a:buClr>
                <a:srgbClr val="000000"/>
              </a:buClr>
              <a:buSzPct val="110000"/>
              <a:buFont typeface="Arial"/>
              <a:buNone/>
            </a:pPr>
            <a:r>
              <a:rPr lang="es" sz="1050" b="0" i="0" u="none" baseline="0" dirty="0">
                <a:latin typeface="+mn-lt"/>
                <a:ea typeface="Calibri"/>
                <a:cs typeface="Calibri"/>
                <a:sym typeface="Calibri"/>
              </a:rPr>
              <a:t>[1]</a:t>
            </a:r>
            <a:r>
              <a:rPr lang="es" b="0" i="0" u="none" baseline="0" dirty="0"/>
              <a:t> Elena Skryabina y otros (diciembre de 2016). What is the value of health emergency preparedness exercises?</a:t>
            </a:r>
            <a:r>
              <a:rPr lang="es" b="0" i="1" u="none" baseline="0" dirty="0"/>
              <a:t> International Journal of Disaster Risk Reduction</a:t>
            </a:r>
          </a:p>
          <a:p>
            <a:endParaRPr lang="es" dirty="0"/>
          </a:p>
        </p:txBody>
      </p:sp>
      <p:sp>
        <p:nvSpPr>
          <p:cNvPr id="4" name="Slide Number Placeholder 3"/>
          <p:cNvSpPr>
            <a:spLocks noGrp="1"/>
          </p:cNvSpPr>
          <p:nvPr>
            <p:ph type="sldNum" sz="quarter" idx="5"/>
          </p:nvPr>
        </p:nvSpPr>
        <p:spPr/>
        <p:txBody>
          <a:bodyPr/>
          <a:lstStyle/>
          <a:p>
            <a:pPr algn="l" rtl="0"/>
            <a:fld id="{DDB8519F-97CE-3A4E-A32A-1B643286747F}" type="slidenum">
              <a:rPr/>
              <a:t>4</a:t>
            </a:fld>
            <a:endParaRPr lang="es"/>
          </a:p>
        </p:txBody>
      </p:sp>
    </p:spTree>
    <p:extLst>
      <p:ext uri="{BB962C8B-B14F-4D97-AF65-F5344CB8AC3E}">
        <p14:creationId xmlns:p14="http://schemas.microsoft.com/office/powerpoint/2010/main" val="40024255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10000"/>
              </a:lnSpc>
              <a:spcBef>
                <a:spcPts val="0"/>
              </a:spcBef>
              <a:spcAft>
                <a:spcPts val="0"/>
              </a:spcAft>
              <a:buClrTx/>
              <a:buSzTx/>
              <a:buFont typeface="Arial" panose="020B0604020202020204" pitchFamily="34" charset="0"/>
              <a:buNone/>
              <a:tabLst/>
              <a:defRPr/>
            </a:pPr>
            <a:r>
              <a:rPr kumimoji="0" lang="es" sz="2000" b="1" i="0" u="none" strike="noStrike" kern="1200" cap="none" spc="0" normalizeH="0" baseline="0" dirty="0">
                <a:ln>
                  <a:noFill/>
                </a:ln>
                <a:solidFill>
                  <a:srgbClr val="000000"/>
                </a:solidFill>
                <a:effectLst/>
                <a:uLnTx/>
                <a:uFillTx/>
                <a:latin typeface="+mn-lt"/>
                <a:ea typeface="+mn-ea"/>
                <a:cs typeface="+mn-cs"/>
                <a:sym typeface="Arial"/>
              </a:rPr>
              <a:t>La finalidad</a:t>
            </a:r>
            <a:r>
              <a:rPr kumimoji="0" lang="es" sz="2000" b="0" i="0" u="none" strike="noStrike" kern="1200" cap="none" spc="0" normalizeH="0" baseline="0" dirty="0">
                <a:ln>
                  <a:noFill/>
                </a:ln>
                <a:solidFill>
                  <a:srgbClr val="000000"/>
                </a:solidFill>
                <a:effectLst/>
                <a:uLnTx/>
                <a:uFillTx/>
                <a:latin typeface="+mn-lt"/>
                <a:ea typeface="+mn-ea"/>
                <a:cs typeface="+mn-cs"/>
                <a:sym typeface="Arial"/>
              </a:rPr>
              <a:t> de este ejercicio es examinar distintas cuestiones críticas en los entornos urbanos a medida que la pandemia se convierte en una enfermedad infecciosa común que puede tener per</a:t>
            </a:r>
            <a:r>
              <a:rPr kumimoji="0" lang="en-US" sz="2000" b="0" i="0" u="none" strike="noStrike" kern="1200" cap="none" spc="0" normalizeH="0" baseline="0" dirty="0">
                <a:ln>
                  <a:noFill/>
                </a:ln>
                <a:solidFill>
                  <a:srgbClr val="000000"/>
                </a:solidFill>
                <a:effectLst/>
                <a:uLnTx/>
                <a:uFillTx/>
                <a:latin typeface="+mn-lt"/>
                <a:ea typeface="+mn-ea"/>
                <a:cs typeface="+mn-cs"/>
                <a:sym typeface="Arial"/>
              </a:rPr>
              <a:t>i</a:t>
            </a:r>
            <a:r>
              <a:rPr kumimoji="0" lang="es" sz="2000" b="0" i="0" u="none" strike="noStrike" kern="1200" cap="none" spc="0" normalizeH="0" baseline="0" dirty="0">
                <a:ln>
                  <a:noFill/>
                </a:ln>
                <a:solidFill>
                  <a:srgbClr val="000000"/>
                </a:solidFill>
                <a:effectLst/>
                <a:uLnTx/>
                <a:uFillTx/>
                <a:latin typeface="+mn-lt"/>
                <a:ea typeface="+mn-ea"/>
                <a:cs typeface="+mn-cs"/>
                <a:sym typeface="Arial"/>
              </a:rPr>
              <a:t>odos de mayor propagación en los que aumente el número de personas afectadas. </a:t>
            </a:r>
          </a:p>
          <a:p>
            <a:pPr marL="228600" marR="0" lvl="0" indent="-228600" algn="l" defTabSz="914400" rtl="0" eaLnBrk="1" fontAlgn="auto" latinLnBrk="0" hangingPunct="1">
              <a:lnSpc>
                <a:spcPct val="120000"/>
              </a:lnSpc>
              <a:spcBef>
                <a:spcPts val="1000"/>
              </a:spcBef>
              <a:spcAft>
                <a:spcPts val="0"/>
              </a:spcAft>
              <a:buClrTx/>
              <a:buSzTx/>
              <a:buFont typeface="Arial" panose="020B0604020202020204" pitchFamily="34" charset="0"/>
              <a:buNone/>
              <a:tabLst/>
              <a:defRPr/>
            </a:pPr>
            <a:endParaRPr kumimoji="0" lang="es" sz="2000" b="0" i="0" u="none" strike="noStrike" kern="1200" cap="none" spc="0" normalizeH="0" baseline="0" noProof="0" dirty="0">
              <a:ln>
                <a:noFill/>
              </a:ln>
              <a:solidFill>
                <a:srgbClr val="000000"/>
              </a:solidFill>
              <a:effectLst/>
              <a:uLnTx/>
              <a:uFillTx/>
              <a:latin typeface="+mn-lt"/>
              <a:ea typeface="+mn-ea"/>
              <a:cs typeface="+mn-cs"/>
              <a:sym typeface="Arial"/>
            </a:endParaRPr>
          </a:p>
          <a:p>
            <a:pPr marL="228600" marR="0" lvl="0" indent="-228600" algn="l" defTabSz="914400" rtl="0" eaLnBrk="1" fontAlgn="auto" latinLnBrk="0" hangingPunct="1">
              <a:lnSpc>
                <a:spcPct val="120000"/>
              </a:lnSpc>
              <a:spcBef>
                <a:spcPts val="1000"/>
              </a:spcBef>
              <a:spcAft>
                <a:spcPts val="0"/>
              </a:spcAft>
              <a:buClrTx/>
              <a:buSzTx/>
              <a:buFont typeface="Arial" panose="020B0604020202020204" pitchFamily="34" charset="0"/>
              <a:buNone/>
              <a:tabLst/>
              <a:defRPr/>
            </a:pPr>
            <a:r>
              <a:rPr kumimoji="0" lang="es" sz="2000" b="0" i="0" u="none" strike="noStrike" kern="1200" cap="none" spc="0" normalizeH="0" baseline="0" dirty="0">
                <a:ln>
                  <a:noFill/>
                </a:ln>
                <a:solidFill>
                  <a:srgbClr val="000000"/>
                </a:solidFill>
                <a:effectLst/>
                <a:uLnTx/>
                <a:uFillTx/>
                <a:latin typeface="+mn-lt"/>
                <a:ea typeface="+mn-ea"/>
                <a:cs typeface="+mn-cs"/>
                <a:sym typeface="Arial"/>
              </a:rPr>
              <a:t>Por lo tanto, entre el </a:t>
            </a:r>
            <a:r>
              <a:rPr kumimoji="0" lang="es" sz="2000" b="1" i="0" u="none" strike="noStrike" kern="1200" cap="none" spc="0" normalizeH="0" baseline="0" dirty="0">
                <a:ln>
                  <a:noFill/>
                </a:ln>
                <a:solidFill>
                  <a:srgbClr val="000000"/>
                </a:solidFill>
                <a:effectLst/>
                <a:uLnTx/>
                <a:uFillTx/>
                <a:latin typeface="+mn-lt"/>
                <a:ea typeface="+mn-ea"/>
                <a:cs typeface="+mn-cs"/>
                <a:sym typeface="Arial"/>
              </a:rPr>
              <a:t>público objetivo</a:t>
            </a:r>
            <a:r>
              <a:rPr kumimoji="0" lang="es" sz="2000" b="0" i="0" u="none" strike="noStrike" kern="1200" cap="none" spc="0" normalizeH="0" baseline="0" dirty="0">
                <a:ln>
                  <a:noFill/>
                </a:ln>
                <a:solidFill>
                  <a:srgbClr val="000000"/>
                </a:solidFill>
                <a:effectLst/>
                <a:uLnTx/>
                <a:uFillTx/>
                <a:latin typeface="+mn-lt"/>
                <a:ea typeface="+mn-ea"/>
                <a:cs typeface="+mn-cs"/>
                <a:sym typeface="Arial"/>
              </a:rPr>
              <a:t> deberían estar </a:t>
            </a:r>
            <a:r>
              <a:rPr kumimoji="0" lang="es" sz="2600" b="1" i="0" u="none" strike="noStrike" kern="1200" cap="none" spc="0" normalizeH="0" baseline="0" dirty="0">
                <a:ln>
                  <a:noFill/>
                </a:ln>
                <a:solidFill>
                  <a:prstClr val="black"/>
                </a:solidFill>
                <a:effectLst/>
                <a:uLnTx/>
                <a:uFillTx/>
                <a:latin typeface="+mn-lt"/>
                <a:ea typeface="+mn-ea"/>
                <a:cs typeface="+mn-cs"/>
              </a:rPr>
              <a:t>los dirigentes municipales y comunitarios, los encargados de la formulación de políticas urbanas y expertos técnicos</a:t>
            </a:r>
            <a:r>
              <a:rPr kumimoji="0" lang="es" sz="2600" b="0" i="0" u="none" strike="noStrike" kern="1200" cap="none" spc="0" normalizeH="0" baseline="0" dirty="0">
                <a:ln>
                  <a:noFill/>
                </a:ln>
                <a:solidFill>
                  <a:prstClr val="black"/>
                </a:solidFill>
                <a:effectLst/>
                <a:uLnTx/>
                <a:uFillTx/>
                <a:latin typeface="+mn-lt"/>
                <a:ea typeface="+mn-ea"/>
                <a:cs typeface="+mn-cs"/>
              </a:rPr>
              <a:t> de diferentes ámbitos, entre ellos: </a:t>
            </a:r>
          </a:p>
          <a:p>
            <a:pPr marL="228600" marR="0" lvl="0" indent="-228600" algn="l" defTabSz="914400" rtl="0" eaLnBrk="1" fontAlgn="auto" latinLnBrk="0" hangingPunct="1">
              <a:lnSpc>
                <a:spcPct val="120000"/>
              </a:lnSpc>
              <a:spcBef>
                <a:spcPts val="1000"/>
              </a:spcBef>
              <a:spcAft>
                <a:spcPts val="0"/>
              </a:spcAft>
              <a:buClrTx/>
              <a:buSzTx/>
              <a:buFont typeface="Arial" panose="020B0604020202020204" pitchFamily="34" charset="0"/>
              <a:buChar char="•"/>
              <a:tabLst/>
              <a:defRPr/>
            </a:pPr>
            <a:r>
              <a:rPr kumimoji="0" lang="es" sz="2600" b="0" i="0" u="none" strike="noStrike" kern="1200" cap="none" spc="0" normalizeH="0" baseline="0" dirty="0">
                <a:ln>
                  <a:noFill/>
                </a:ln>
                <a:solidFill>
                  <a:prstClr val="black"/>
                </a:solidFill>
                <a:effectLst/>
                <a:uLnTx/>
                <a:uFillTx/>
                <a:latin typeface="+mn-lt"/>
                <a:ea typeface="+mn-ea"/>
                <a:cs typeface="+mn-cs"/>
              </a:rPr>
              <a:t>el sector de la salud  </a:t>
            </a:r>
          </a:p>
          <a:p>
            <a:pPr marL="228600" marR="0" lvl="0" indent="-228600" algn="l" defTabSz="914400" rtl="0" eaLnBrk="1" fontAlgn="auto" latinLnBrk="0" hangingPunct="1">
              <a:lnSpc>
                <a:spcPct val="120000"/>
              </a:lnSpc>
              <a:spcBef>
                <a:spcPts val="1000"/>
              </a:spcBef>
              <a:spcAft>
                <a:spcPts val="0"/>
              </a:spcAft>
              <a:buClrTx/>
              <a:buSzTx/>
              <a:buFont typeface="Arial" panose="020B0604020202020204" pitchFamily="34" charset="0"/>
              <a:buChar char="•"/>
              <a:tabLst/>
              <a:defRPr/>
            </a:pPr>
            <a:r>
              <a:rPr kumimoji="0" lang="es" sz="2600" b="0" i="0" u="none" strike="noStrike" kern="1200" cap="none" spc="0" normalizeH="0" baseline="0" dirty="0">
                <a:ln>
                  <a:noFill/>
                </a:ln>
                <a:solidFill>
                  <a:prstClr val="black"/>
                </a:solidFill>
                <a:effectLst/>
                <a:uLnTx/>
                <a:uFillTx/>
                <a:latin typeface="+mn-lt"/>
                <a:ea typeface="+mn-ea"/>
                <a:cs typeface="+mn-cs"/>
              </a:rPr>
              <a:t>el sector social y económico </a:t>
            </a:r>
          </a:p>
          <a:p>
            <a:pPr marL="228600" marR="0" lvl="0" indent="-228600" algn="l" defTabSz="914400" rtl="0" eaLnBrk="1" fontAlgn="auto" latinLnBrk="0" hangingPunct="1">
              <a:lnSpc>
                <a:spcPct val="120000"/>
              </a:lnSpc>
              <a:spcBef>
                <a:spcPts val="1000"/>
              </a:spcBef>
              <a:spcAft>
                <a:spcPts val="0"/>
              </a:spcAft>
              <a:buClrTx/>
              <a:buSzTx/>
              <a:buFont typeface="Arial" panose="020B0604020202020204" pitchFamily="34" charset="0"/>
              <a:buChar char="•"/>
              <a:tabLst/>
              <a:defRPr/>
            </a:pPr>
            <a:r>
              <a:rPr kumimoji="0" lang="es" sz="2600" b="0" i="0" u="none" strike="noStrike" kern="1200" cap="none" spc="0" normalizeH="0" baseline="0" dirty="0">
                <a:ln>
                  <a:noFill/>
                </a:ln>
                <a:solidFill>
                  <a:prstClr val="black"/>
                </a:solidFill>
                <a:effectLst/>
                <a:uLnTx/>
                <a:uFillTx/>
                <a:latin typeface="+mn-lt"/>
                <a:ea typeface="+mn-ea"/>
                <a:cs typeface="+mn-cs"/>
              </a:rPr>
              <a:t>las finanzas</a:t>
            </a:r>
          </a:p>
          <a:p>
            <a:pPr marL="228600" marR="0" lvl="0" indent="-228600" algn="l" defTabSz="914400" rtl="0" eaLnBrk="1" fontAlgn="auto" latinLnBrk="0" hangingPunct="1">
              <a:lnSpc>
                <a:spcPct val="120000"/>
              </a:lnSpc>
              <a:spcBef>
                <a:spcPts val="1000"/>
              </a:spcBef>
              <a:spcAft>
                <a:spcPts val="0"/>
              </a:spcAft>
              <a:buClrTx/>
              <a:buSzTx/>
              <a:buFont typeface="Arial" panose="020B0604020202020204" pitchFamily="34" charset="0"/>
              <a:buChar char="•"/>
              <a:tabLst/>
              <a:defRPr/>
            </a:pPr>
            <a:r>
              <a:rPr kumimoji="0" lang="es" sz="2600" b="0" i="0" u="none" strike="noStrike" kern="1200" cap="none" spc="0" normalizeH="0" baseline="0" dirty="0">
                <a:ln>
                  <a:noFill/>
                </a:ln>
                <a:solidFill>
                  <a:prstClr val="black"/>
                </a:solidFill>
                <a:effectLst/>
                <a:uLnTx/>
                <a:uFillTx/>
                <a:latin typeface="+mn-lt"/>
                <a:ea typeface="+mn-ea"/>
                <a:cs typeface="+mn-cs"/>
              </a:rPr>
              <a:t>la logística</a:t>
            </a:r>
          </a:p>
          <a:p>
            <a:pPr marL="228600" marR="0" lvl="0" indent="-228600" algn="l" defTabSz="914400" rtl="0" eaLnBrk="1" fontAlgn="auto" latinLnBrk="0" hangingPunct="1">
              <a:lnSpc>
                <a:spcPct val="120000"/>
              </a:lnSpc>
              <a:spcBef>
                <a:spcPts val="1000"/>
              </a:spcBef>
              <a:spcAft>
                <a:spcPts val="0"/>
              </a:spcAft>
              <a:buClrTx/>
              <a:buSzTx/>
              <a:buFont typeface="Arial" panose="020B0604020202020204" pitchFamily="34" charset="0"/>
              <a:buChar char="•"/>
              <a:tabLst/>
              <a:defRPr/>
            </a:pPr>
            <a:r>
              <a:rPr kumimoji="0" lang="es" sz="2600" b="0" i="0" u="none" strike="noStrike" kern="1200" cap="none" spc="0" normalizeH="0" baseline="0" dirty="0">
                <a:ln>
                  <a:noFill/>
                </a:ln>
                <a:solidFill>
                  <a:prstClr val="black"/>
                </a:solidFill>
                <a:effectLst/>
                <a:uLnTx/>
                <a:uFillTx/>
                <a:latin typeface="+mn-lt"/>
                <a:ea typeface="+mn-ea"/>
                <a:cs typeface="+mn-cs"/>
              </a:rPr>
              <a:t>los servicios de seguridad y emergencias (bomberos, ambulancias y policía) </a:t>
            </a:r>
            <a:endParaRPr kumimoji="0" lang="es" sz="2600" b="0" i="0" u="none" strike="noStrike" kern="1200" cap="none" spc="0" normalizeH="0" baseline="0" noProof="0" dirty="0">
              <a:ln>
                <a:noFill/>
              </a:ln>
              <a:solidFill>
                <a:prstClr val="black"/>
              </a:solidFill>
              <a:effectLst/>
              <a:uLnTx/>
              <a:uFillTx/>
              <a:latin typeface="+mn-lt"/>
              <a:ea typeface="+mn-ea"/>
              <a:cs typeface="+mn-cs"/>
            </a:endParaRPr>
          </a:p>
          <a:p>
            <a:pPr marL="228600" marR="0" lvl="0" indent="-228600" algn="l" defTabSz="914400" rtl="0" eaLnBrk="1" fontAlgn="auto" latinLnBrk="0" hangingPunct="1">
              <a:lnSpc>
                <a:spcPct val="120000"/>
              </a:lnSpc>
              <a:spcBef>
                <a:spcPts val="1000"/>
              </a:spcBef>
              <a:spcAft>
                <a:spcPts val="0"/>
              </a:spcAft>
              <a:buClrTx/>
              <a:buSzTx/>
              <a:buFont typeface="Arial" panose="020B0604020202020204" pitchFamily="34" charset="0"/>
              <a:buChar char="•"/>
              <a:tabLst/>
              <a:defRPr/>
            </a:pPr>
            <a:r>
              <a:rPr kumimoji="0" lang="es" sz="2600" b="0" i="0" u="none" strike="noStrike" kern="1200" cap="none" spc="0" normalizeH="0" baseline="0" dirty="0">
                <a:ln>
                  <a:noFill/>
                </a:ln>
                <a:solidFill>
                  <a:prstClr val="black"/>
                </a:solidFill>
                <a:effectLst/>
                <a:uLnTx/>
                <a:uFillTx/>
                <a:latin typeface="+mn-lt"/>
                <a:ea typeface="+mn-ea"/>
                <a:cs typeface="+mn-cs"/>
              </a:rPr>
              <a:t>las comunicaciones públicas y las relaciones con los medios de comunicación, etc.</a:t>
            </a:r>
            <a:endParaRPr kumimoji="0" lang="es" sz="2600" b="0" i="0" u="none" strike="noStrike" kern="1200" cap="none" spc="0" normalizeH="0" baseline="0" noProof="0" dirty="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10000"/>
              </a:lnSpc>
              <a:spcBef>
                <a:spcPts val="0"/>
              </a:spcBef>
              <a:spcAft>
                <a:spcPts val="0"/>
              </a:spcAft>
              <a:buClrTx/>
              <a:buSzTx/>
              <a:buFont typeface="Arial" panose="020B0604020202020204" pitchFamily="34" charset="0"/>
              <a:buNone/>
              <a:tabLst/>
              <a:defRPr/>
            </a:pPr>
            <a:endParaRPr lang="es" dirty="0"/>
          </a:p>
        </p:txBody>
      </p:sp>
      <p:sp>
        <p:nvSpPr>
          <p:cNvPr id="4" name="Slide Number Placeholder 3"/>
          <p:cNvSpPr>
            <a:spLocks noGrp="1"/>
          </p:cNvSpPr>
          <p:nvPr>
            <p:ph type="sldNum" sz="quarter" idx="10"/>
          </p:nvPr>
        </p:nvSpPr>
        <p:spPr/>
        <p:txBody>
          <a:bodyPr/>
          <a:lstStyle/>
          <a:p>
            <a:pPr algn="l" rtl="0"/>
            <a:fld id="{DDB8519F-97CE-3A4E-A32A-1B643286747F}" type="slidenum">
              <a:rPr/>
              <a:t>5</a:t>
            </a:fld>
            <a:endParaRPr lang="es"/>
          </a:p>
        </p:txBody>
      </p:sp>
    </p:spTree>
    <p:extLst>
      <p:ext uri="{BB962C8B-B14F-4D97-AF65-F5344CB8AC3E}">
        <p14:creationId xmlns:p14="http://schemas.microsoft.com/office/powerpoint/2010/main" val="19621336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a:buSzPts val="1100"/>
              <a:buFont typeface="Arial" panose="020B0604020202020204" pitchFamily="34" charset="0"/>
              <a:buChar char="●"/>
            </a:pPr>
            <a:r>
              <a:rPr lang="es" sz="1200" b="1" i="0" u="none" strike="noStrike" baseline="0" dirty="0">
                <a:solidFill>
                  <a:srgbClr val="000000"/>
                </a:solidFill>
                <a:latin typeface="Arial" panose="020B0604020202020204" pitchFamily="34" charset="0"/>
              </a:rPr>
              <a:t>La situación está cambiando rápidamente.</a:t>
            </a:r>
          </a:p>
          <a:p>
            <a:pPr algn="l" rtl="0"/>
            <a:endParaRPr lang="es" sz="1200" b="1" i="0" u="none" strike="noStrike" baseline="0" dirty="0">
              <a:solidFill>
                <a:srgbClr val="000000"/>
              </a:solidFill>
              <a:latin typeface="Arial" panose="020B0604020202020204" pitchFamily="34" charset="0"/>
            </a:endParaRPr>
          </a:p>
          <a:p>
            <a:pPr algn="l" rtl="0">
              <a:buSzPts val="1100"/>
              <a:buFont typeface="Arial" panose="020B0604020202020204" pitchFamily="34" charset="0"/>
              <a:buChar char="●"/>
            </a:pPr>
            <a:r>
              <a:rPr lang="es" sz="1200" b="1" i="0" u="none" strike="noStrike" baseline="0" dirty="0">
                <a:solidFill>
                  <a:srgbClr val="000000"/>
                </a:solidFill>
                <a:latin typeface="Arial" panose="020B0604020202020204" pitchFamily="34" charset="0"/>
              </a:rPr>
              <a:t>Tome la información del último</a:t>
            </a:r>
            <a:r>
              <a:rPr lang="es" sz="1200" b="1" i="0" u="none" strike="noStrike" baseline="0" dirty="0">
                <a:solidFill>
                  <a:srgbClr val="FF0000"/>
                </a:solidFill>
                <a:latin typeface="Arial" panose="020B0604020202020204" pitchFamily="34" charset="0"/>
              </a:rPr>
              <a:t> </a:t>
            </a:r>
            <a:r>
              <a:rPr lang="es" sz="1200" b="1" i="0" u="none" strike="noStrike" baseline="0" dirty="0">
                <a:solidFill>
                  <a:srgbClr val="000000"/>
                </a:solidFill>
                <a:latin typeface="Arial" panose="020B0604020202020204" pitchFamily="34" charset="0"/>
              </a:rPr>
              <a:t>informe de situación de la OMS o del Ministerio de Salud.</a:t>
            </a:r>
          </a:p>
          <a:p>
            <a:pPr algn="l" rtl="0"/>
            <a:endParaRPr lang="es" sz="1200" b="1" i="0" u="none" strike="noStrike" baseline="0" dirty="0">
              <a:solidFill>
                <a:srgbClr val="FF0000"/>
              </a:solidFill>
              <a:latin typeface="Arial" panose="020B0604020202020204" pitchFamily="34" charset="0"/>
            </a:endParaRPr>
          </a:p>
          <a:p>
            <a:pPr algn="l" rtl="0">
              <a:buSzPts val="1100"/>
              <a:buFont typeface="Arial" panose="020B0604020202020204" pitchFamily="34" charset="0"/>
              <a:buChar char="●"/>
            </a:pPr>
            <a:r>
              <a:rPr lang="es" sz="1200" b="1" i="0" u="none" strike="noStrike" baseline="0" dirty="0">
                <a:solidFill>
                  <a:srgbClr val="000000"/>
                </a:solidFill>
                <a:latin typeface="Arial" panose="020B0604020202020204" pitchFamily="34" charset="0"/>
              </a:rPr>
              <a:t>Si pulsa en la imagen accederá a la página web en la que se publican los informes de situación de la OMS</a:t>
            </a:r>
          </a:p>
          <a:p>
            <a:pPr algn="l" rtl="0"/>
            <a:endParaRPr lang="es" sz="1200" b="1" i="0" u="none" strike="noStrike" baseline="0" dirty="0">
              <a:solidFill>
                <a:srgbClr val="000000"/>
              </a:solidFill>
              <a:latin typeface="Arial" panose="020B0604020202020204" pitchFamily="34" charset="0"/>
            </a:endParaRPr>
          </a:p>
          <a:p>
            <a:pPr algn="l" rtl="0">
              <a:buSzPts val="1100"/>
              <a:buFont typeface="Arial" panose="020B0604020202020204" pitchFamily="34" charset="0"/>
              <a:buChar char="●"/>
            </a:pPr>
            <a:r>
              <a:rPr lang="es" sz="1200" b="1" i="0" u="none" strike="noStrike" baseline="0" dirty="0">
                <a:solidFill>
                  <a:srgbClr val="000000"/>
                </a:solidFill>
                <a:latin typeface="Arial" panose="020B0604020202020204" pitchFamily="34" charset="0"/>
              </a:rPr>
              <a:t>También puede facilitar copias impresas</a:t>
            </a:r>
          </a:p>
          <a:p>
            <a:pPr algn="l" rtl="0"/>
            <a:endParaRPr lang="es" sz="1200" b="1" i="0" u="sng" strike="noStrike" baseline="0" dirty="0">
              <a:solidFill>
                <a:srgbClr val="000000"/>
              </a:solidFill>
              <a:latin typeface="Arial" panose="020B0604020202020204" pitchFamily="34" charset="0"/>
            </a:endParaRPr>
          </a:p>
          <a:p>
            <a:pPr algn="l" rtl="0">
              <a:buSzPts val="1100"/>
              <a:buFont typeface="Arial" panose="020B0604020202020204" pitchFamily="34" charset="0"/>
              <a:buChar char="●"/>
            </a:pPr>
            <a:r>
              <a:rPr lang="es" sz="1200" b="1" i="0" u="sng" strike="noStrike" baseline="0" dirty="0">
                <a:solidFill>
                  <a:srgbClr val="000000"/>
                </a:solidFill>
                <a:latin typeface="Arial" panose="020B0604020202020204" pitchFamily="34" charset="0"/>
              </a:rPr>
              <a:t>Recurso:</a:t>
            </a:r>
          </a:p>
          <a:p>
            <a:pPr algn="l" rtl="0"/>
            <a:r>
              <a:rPr lang="es" sz="1200" b="0" i="0" u="none" strike="noStrike" baseline="0" dirty="0">
                <a:solidFill>
                  <a:srgbClr val="000000"/>
                </a:solidFill>
                <a:latin typeface="Arial" panose="020B0604020202020204" pitchFamily="34" charset="0"/>
              </a:rPr>
              <a:t>https://www.who.int/emergencies/diseases/novel-coronavirus-2019/situation-reports</a:t>
            </a:r>
          </a:p>
          <a:p>
            <a:endParaRPr lang="es" dirty="0"/>
          </a:p>
        </p:txBody>
      </p:sp>
      <p:sp>
        <p:nvSpPr>
          <p:cNvPr id="4" name="Slide Number Placeholder 3"/>
          <p:cNvSpPr>
            <a:spLocks noGrp="1"/>
          </p:cNvSpPr>
          <p:nvPr>
            <p:ph type="sldNum" sz="quarter" idx="5"/>
          </p:nvPr>
        </p:nvSpPr>
        <p:spPr/>
        <p:txBody>
          <a:bodyPr/>
          <a:lstStyle/>
          <a:p>
            <a:pPr algn="l" rtl="0"/>
            <a:fld id="{DDB8519F-97CE-3A4E-A32A-1B643286747F}" type="slidenum">
              <a:rPr/>
              <a:t>6</a:t>
            </a:fld>
            <a:endParaRPr lang="es"/>
          </a:p>
        </p:txBody>
      </p:sp>
    </p:spTree>
    <p:extLst>
      <p:ext uri="{BB962C8B-B14F-4D97-AF65-F5344CB8AC3E}">
        <p14:creationId xmlns:p14="http://schemas.microsoft.com/office/powerpoint/2010/main" val="37197335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s" dirty="0"/>
          </a:p>
        </p:txBody>
      </p:sp>
      <p:sp>
        <p:nvSpPr>
          <p:cNvPr id="4" name="Slide Number Placeholder 3"/>
          <p:cNvSpPr>
            <a:spLocks noGrp="1"/>
          </p:cNvSpPr>
          <p:nvPr>
            <p:ph type="sldNum" sz="quarter" idx="5"/>
          </p:nvPr>
        </p:nvSpPr>
        <p:spPr/>
        <p:txBody>
          <a:bodyPr/>
          <a:lstStyle/>
          <a:p>
            <a:pPr algn="l" rtl="0"/>
            <a:fld id="{DDB8519F-97CE-3A4E-A32A-1B643286747F}" type="slidenum">
              <a:rPr/>
              <a:t>7</a:t>
            </a:fld>
            <a:endParaRPr lang="es"/>
          </a:p>
        </p:txBody>
      </p:sp>
    </p:spTree>
    <p:extLst>
      <p:ext uri="{BB962C8B-B14F-4D97-AF65-F5344CB8AC3E}">
        <p14:creationId xmlns:p14="http://schemas.microsoft.com/office/powerpoint/2010/main" val="11797680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s" dirty="0"/>
          </a:p>
        </p:txBody>
      </p:sp>
      <p:sp>
        <p:nvSpPr>
          <p:cNvPr id="4" name="Slide Number Placeholder 3"/>
          <p:cNvSpPr>
            <a:spLocks noGrp="1"/>
          </p:cNvSpPr>
          <p:nvPr>
            <p:ph type="sldNum" sz="quarter" idx="5"/>
          </p:nvPr>
        </p:nvSpPr>
        <p:spPr/>
        <p:txBody>
          <a:bodyPr/>
          <a:lstStyle/>
          <a:p>
            <a:pPr algn="l" rtl="0"/>
            <a:fld id="{DDB8519F-97CE-3A4E-A32A-1B643286747F}" type="slidenum">
              <a:rPr/>
              <a:t>8</a:t>
            </a:fld>
            <a:endParaRPr lang="es"/>
          </a:p>
        </p:txBody>
      </p:sp>
    </p:spTree>
    <p:extLst>
      <p:ext uri="{BB962C8B-B14F-4D97-AF65-F5344CB8AC3E}">
        <p14:creationId xmlns:p14="http://schemas.microsoft.com/office/powerpoint/2010/main" val="29993679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s" dirty="0"/>
          </a:p>
        </p:txBody>
      </p:sp>
      <p:sp>
        <p:nvSpPr>
          <p:cNvPr id="4" name="Slide Number Placeholder 3"/>
          <p:cNvSpPr>
            <a:spLocks noGrp="1"/>
          </p:cNvSpPr>
          <p:nvPr>
            <p:ph type="sldNum" sz="quarter" idx="5"/>
          </p:nvPr>
        </p:nvSpPr>
        <p:spPr/>
        <p:txBody>
          <a:bodyPr/>
          <a:lstStyle/>
          <a:p>
            <a:pPr algn="l" rtl="0"/>
            <a:fld id="{DDB8519F-97CE-3A4E-A32A-1B643286747F}" type="slidenum">
              <a:rPr/>
              <a:t>10</a:t>
            </a:fld>
            <a:endParaRPr lang="es"/>
          </a:p>
        </p:txBody>
      </p:sp>
    </p:spTree>
    <p:extLst>
      <p:ext uri="{BB962C8B-B14F-4D97-AF65-F5344CB8AC3E}">
        <p14:creationId xmlns:p14="http://schemas.microsoft.com/office/powerpoint/2010/main" val="31158290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130AA3-60B8-064D-808D-F7F165F88C55}"/>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CD03293B-2DE5-1543-8170-D345433A246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57DF29EF-39BB-AD4C-BFB4-B6E6A9FD514B}"/>
              </a:ext>
            </a:extLst>
          </p:cNvPr>
          <p:cNvSpPr>
            <a:spLocks noGrp="1"/>
          </p:cNvSpPr>
          <p:nvPr>
            <p:ph type="dt" sz="half" idx="10"/>
          </p:nvPr>
        </p:nvSpPr>
        <p:spPr/>
        <p:txBody>
          <a:bodyPr/>
          <a:lstStyle/>
          <a:p>
            <a:fld id="{054D1D34-B7B1-F04E-B07A-841272007CDF}" type="datetimeFigureOut">
              <a:rPr lang="en-US" smtClean="0"/>
              <a:t>6/11/2020</a:t>
            </a:fld>
            <a:endParaRPr lang="en-US" dirty="0"/>
          </a:p>
        </p:txBody>
      </p:sp>
      <p:sp>
        <p:nvSpPr>
          <p:cNvPr id="5" name="Footer Placeholder 4">
            <a:extLst>
              <a:ext uri="{FF2B5EF4-FFF2-40B4-BE49-F238E27FC236}">
                <a16:creationId xmlns:a16="http://schemas.microsoft.com/office/drawing/2014/main" id="{FCF4161A-D34F-9442-97E8-61E37359F6F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9F8ED48-1173-9A4F-B94F-438B7EB472B0}"/>
              </a:ext>
            </a:extLst>
          </p:cNvPr>
          <p:cNvSpPr>
            <a:spLocks noGrp="1"/>
          </p:cNvSpPr>
          <p:nvPr>
            <p:ph type="sldNum" sz="quarter" idx="12"/>
          </p:nvPr>
        </p:nvSpPr>
        <p:spPr/>
        <p:txBody>
          <a:bodyPr/>
          <a:lstStyle/>
          <a:p>
            <a:fld id="{36A731B6-D421-F84A-AE34-0EE6158AE277}" type="slidenum">
              <a:rPr lang="en-US" smtClean="0"/>
              <a:t>‹#›</a:t>
            </a:fld>
            <a:endParaRPr lang="en-US" dirty="0"/>
          </a:p>
        </p:txBody>
      </p:sp>
    </p:spTree>
    <p:extLst>
      <p:ext uri="{BB962C8B-B14F-4D97-AF65-F5344CB8AC3E}">
        <p14:creationId xmlns:p14="http://schemas.microsoft.com/office/powerpoint/2010/main" val="20579382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2D36D-D6E1-3D43-82B7-1A6C776EDF0E}"/>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B953DC2C-946B-9F47-8AF4-F3E26BD6FAFA}"/>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A5748535-16E2-7741-9BAD-E7BA5D537667}"/>
              </a:ext>
            </a:extLst>
          </p:cNvPr>
          <p:cNvSpPr>
            <a:spLocks noGrp="1"/>
          </p:cNvSpPr>
          <p:nvPr>
            <p:ph type="dt" sz="half" idx="10"/>
          </p:nvPr>
        </p:nvSpPr>
        <p:spPr/>
        <p:txBody>
          <a:bodyPr/>
          <a:lstStyle/>
          <a:p>
            <a:fld id="{054D1D34-B7B1-F04E-B07A-841272007CDF}" type="datetimeFigureOut">
              <a:rPr lang="en-US" smtClean="0"/>
              <a:t>6/11/2020</a:t>
            </a:fld>
            <a:endParaRPr lang="en-US" dirty="0"/>
          </a:p>
        </p:txBody>
      </p:sp>
      <p:sp>
        <p:nvSpPr>
          <p:cNvPr id="5" name="Footer Placeholder 4">
            <a:extLst>
              <a:ext uri="{FF2B5EF4-FFF2-40B4-BE49-F238E27FC236}">
                <a16:creationId xmlns:a16="http://schemas.microsoft.com/office/drawing/2014/main" id="{60CB3F0B-62AB-4849-89C4-B8B5C722CB8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7B00461-9128-7043-BEAF-28D90195452F}"/>
              </a:ext>
            </a:extLst>
          </p:cNvPr>
          <p:cNvSpPr>
            <a:spLocks noGrp="1"/>
          </p:cNvSpPr>
          <p:nvPr>
            <p:ph type="sldNum" sz="quarter" idx="12"/>
          </p:nvPr>
        </p:nvSpPr>
        <p:spPr/>
        <p:txBody>
          <a:bodyPr/>
          <a:lstStyle/>
          <a:p>
            <a:fld id="{36A731B6-D421-F84A-AE34-0EE6158AE277}" type="slidenum">
              <a:rPr lang="en-US" smtClean="0"/>
              <a:t>‹#›</a:t>
            </a:fld>
            <a:endParaRPr lang="en-US" dirty="0"/>
          </a:p>
        </p:txBody>
      </p:sp>
    </p:spTree>
    <p:extLst>
      <p:ext uri="{BB962C8B-B14F-4D97-AF65-F5344CB8AC3E}">
        <p14:creationId xmlns:p14="http://schemas.microsoft.com/office/powerpoint/2010/main" val="4075496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39DB1B9-1F0D-EA49-9489-92305DFB3DD7}"/>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0C2BD4A0-B439-3C42-AA34-C9C7AA8896DA}"/>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E879AEE8-4472-0F4C-86A5-FFEAE651C484}"/>
              </a:ext>
            </a:extLst>
          </p:cNvPr>
          <p:cNvSpPr>
            <a:spLocks noGrp="1"/>
          </p:cNvSpPr>
          <p:nvPr>
            <p:ph type="dt" sz="half" idx="10"/>
          </p:nvPr>
        </p:nvSpPr>
        <p:spPr/>
        <p:txBody>
          <a:bodyPr/>
          <a:lstStyle/>
          <a:p>
            <a:fld id="{054D1D34-B7B1-F04E-B07A-841272007CDF}" type="datetimeFigureOut">
              <a:rPr lang="en-US" smtClean="0"/>
              <a:t>6/11/2020</a:t>
            </a:fld>
            <a:endParaRPr lang="en-US" dirty="0"/>
          </a:p>
        </p:txBody>
      </p:sp>
      <p:sp>
        <p:nvSpPr>
          <p:cNvPr id="5" name="Footer Placeholder 4">
            <a:extLst>
              <a:ext uri="{FF2B5EF4-FFF2-40B4-BE49-F238E27FC236}">
                <a16:creationId xmlns:a16="http://schemas.microsoft.com/office/drawing/2014/main" id="{8B06A735-C62F-B24D-8FE6-26FCC81D650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D9B6F1F-73FC-664B-87F5-447668B8D432}"/>
              </a:ext>
            </a:extLst>
          </p:cNvPr>
          <p:cNvSpPr>
            <a:spLocks noGrp="1"/>
          </p:cNvSpPr>
          <p:nvPr>
            <p:ph type="sldNum" sz="quarter" idx="12"/>
          </p:nvPr>
        </p:nvSpPr>
        <p:spPr/>
        <p:txBody>
          <a:bodyPr/>
          <a:lstStyle/>
          <a:p>
            <a:fld id="{36A731B6-D421-F84A-AE34-0EE6158AE277}" type="slidenum">
              <a:rPr lang="en-US" smtClean="0"/>
              <a:t>‹#›</a:t>
            </a:fld>
            <a:endParaRPr lang="en-US" dirty="0"/>
          </a:p>
        </p:txBody>
      </p:sp>
    </p:spTree>
    <p:extLst>
      <p:ext uri="{BB962C8B-B14F-4D97-AF65-F5344CB8AC3E}">
        <p14:creationId xmlns:p14="http://schemas.microsoft.com/office/powerpoint/2010/main" val="33714785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7BCAB3-1863-E349-9885-D0E6A826B8F7}"/>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60B81083-A514-264B-8EA6-7396A64F88DE}"/>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3451C95D-6564-9442-8C87-2119E795027C}"/>
              </a:ext>
            </a:extLst>
          </p:cNvPr>
          <p:cNvSpPr>
            <a:spLocks noGrp="1"/>
          </p:cNvSpPr>
          <p:nvPr>
            <p:ph type="dt" sz="half" idx="10"/>
          </p:nvPr>
        </p:nvSpPr>
        <p:spPr/>
        <p:txBody>
          <a:bodyPr/>
          <a:lstStyle/>
          <a:p>
            <a:fld id="{054D1D34-B7B1-F04E-B07A-841272007CDF}" type="datetimeFigureOut">
              <a:rPr lang="en-US" smtClean="0"/>
              <a:t>6/11/2020</a:t>
            </a:fld>
            <a:endParaRPr lang="en-US" dirty="0"/>
          </a:p>
        </p:txBody>
      </p:sp>
      <p:sp>
        <p:nvSpPr>
          <p:cNvPr id="5" name="Footer Placeholder 4">
            <a:extLst>
              <a:ext uri="{FF2B5EF4-FFF2-40B4-BE49-F238E27FC236}">
                <a16:creationId xmlns:a16="http://schemas.microsoft.com/office/drawing/2014/main" id="{03FF87DB-47A8-1345-81FB-6CA3F4BD585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95A2EEC-C4EE-9740-83AE-9A0E48BF9899}"/>
              </a:ext>
            </a:extLst>
          </p:cNvPr>
          <p:cNvSpPr>
            <a:spLocks noGrp="1"/>
          </p:cNvSpPr>
          <p:nvPr>
            <p:ph type="sldNum" sz="quarter" idx="12"/>
          </p:nvPr>
        </p:nvSpPr>
        <p:spPr/>
        <p:txBody>
          <a:bodyPr/>
          <a:lstStyle/>
          <a:p>
            <a:fld id="{36A731B6-D421-F84A-AE34-0EE6158AE277}" type="slidenum">
              <a:rPr lang="en-US" smtClean="0"/>
              <a:t>‹#›</a:t>
            </a:fld>
            <a:endParaRPr lang="en-US" dirty="0"/>
          </a:p>
        </p:txBody>
      </p:sp>
    </p:spTree>
    <p:extLst>
      <p:ext uri="{BB962C8B-B14F-4D97-AF65-F5344CB8AC3E}">
        <p14:creationId xmlns:p14="http://schemas.microsoft.com/office/powerpoint/2010/main" val="14908117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0961A6-631C-F546-9FC2-40D8AB6D9750}"/>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0D9156D5-6446-504B-BA9B-616F89A9342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12B6C888-F9C3-D14A-8F06-E7F859B32844}"/>
              </a:ext>
            </a:extLst>
          </p:cNvPr>
          <p:cNvSpPr>
            <a:spLocks noGrp="1"/>
          </p:cNvSpPr>
          <p:nvPr>
            <p:ph type="dt" sz="half" idx="10"/>
          </p:nvPr>
        </p:nvSpPr>
        <p:spPr/>
        <p:txBody>
          <a:bodyPr/>
          <a:lstStyle/>
          <a:p>
            <a:fld id="{054D1D34-B7B1-F04E-B07A-841272007CDF}" type="datetimeFigureOut">
              <a:rPr lang="en-US" smtClean="0"/>
              <a:t>6/11/2020</a:t>
            </a:fld>
            <a:endParaRPr lang="en-US" dirty="0"/>
          </a:p>
        </p:txBody>
      </p:sp>
      <p:sp>
        <p:nvSpPr>
          <p:cNvPr id="5" name="Footer Placeholder 4">
            <a:extLst>
              <a:ext uri="{FF2B5EF4-FFF2-40B4-BE49-F238E27FC236}">
                <a16:creationId xmlns:a16="http://schemas.microsoft.com/office/drawing/2014/main" id="{CD70426A-D02A-694D-AC37-06AF6162A63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167BA07-AC1E-8B41-9A3E-571FAEC91D26}"/>
              </a:ext>
            </a:extLst>
          </p:cNvPr>
          <p:cNvSpPr>
            <a:spLocks noGrp="1"/>
          </p:cNvSpPr>
          <p:nvPr>
            <p:ph type="sldNum" sz="quarter" idx="12"/>
          </p:nvPr>
        </p:nvSpPr>
        <p:spPr/>
        <p:txBody>
          <a:bodyPr/>
          <a:lstStyle/>
          <a:p>
            <a:fld id="{36A731B6-D421-F84A-AE34-0EE6158AE277}" type="slidenum">
              <a:rPr lang="en-US" smtClean="0"/>
              <a:t>‹#›</a:t>
            </a:fld>
            <a:endParaRPr lang="en-US" dirty="0"/>
          </a:p>
        </p:txBody>
      </p:sp>
    </p:spTree>
    <p:extLst>
      <p:ext uri="{BB962C8B-B14F-4D97-AF65-F5344CB8AC3E}">
        <p14:creationId xmlns:p14="http://schemas.microsoft.com/office/powerpoint/2010/main" val="27828883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976B7F-5821-D64F-A6CA-7B1D94048C07}"/>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65FA4581-1329-6944-9B93-90BC9B29662D}"/>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717D6E69-C6E0-3D4D-822A-6316CE23901B}"/>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157CF799-9C2F-3E42-ABE6-015B7CE7A964}"/>
              </a:ext>
            </a:extLst>
          </p:cNvPr>
          <p:cNvSpPr>
            <a:spLocks noGrp="1"/>
          </p:cNvSpPr>
          <p:nvPr>
            <p:ph type="dt" sz="half" idx="10"/>
          </p:nvPr>
        </p:nvSpPr>
        <p:spPr/>
        <p:txBody>
          <a:bodyPr/>
          <a:lstStyle/>
          <a:p>
            <a:fld id="{054D1D34-B7B1-F04E-B07A-841272007CDF}" type="datetimeFigureOut">
              <a:rPr lang="en-US" smtClean="0"/>
              <a:t>6/11/2020</a:t>
            </a:fld>
            <a:endParaRPr lang="en-US" dirty="0"/>
          </a:p>
        </p:txBody>
      </p:sp>
      <p:sp>
        <p:nvSpPr>
          <p:cNvPr id="6" name="Footer Placeholder 5">
            <a:extLst>
              <a:ext uri="{FF2B5EF4-FFF2-40B4-BE49-F238E27FC236}">
                <a16:creationId xmlns:a16="http://schemas.microsoft.com/office/drawing/2014/main" id="{126DFB92-0104-9944-A465-8459D89A0554}"/>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1884269-B952-9C43-9F72-DFB401D97AAA}"/>
              </a:ext>
            </a:extLst>
          </p:cNvPr>
          <p:cNvSpPr>
            <a:spLocks noGrp="1"/>
          </p:cNvSpPr>
          <p:nvPr>
            <p:ph type="sldNum" sz="quarter" idx="12"/>
          </p:nvPr>
        </p:nvSpPr>
        <p:spPr/>
        <p:txBody>
          <a:bodyPr/>
          <a:lstStyle/>
          <a:p>
            <a:fld id="{36A731B6-D421-F84A-AE34-0EE6158AE277}" type="slidenum">
              <a:rPr lang="en-US" smtClean="0"/>
              <a:t>‹#›</a:t>
            </a:fld>
            <a:endParaRPr lang="en-US" dirty="0"/>
          </a:p>
        </p:txBody>
      </p:sp>
    </p:spTree>
    <p:extLst>
      <p:ext uri="{BB962C8B-B14F-4D97-AF65-F5344CB8AC3E}">
        <p14:creationId xmlns:p14="http://schemas.microsoft.com/office/powerpoint/2010/main" val="3131777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DFCF70-6167-4B4E-82D2-812C031515F2}"/>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32C9720E-EF8D-C74B-964D-A07C417BFDA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16FF0884-681A-2846-BF4F-BB3E3F186EF5}"/>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BDE07589-D340-5446-84CC-C3BAC627BC9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CA04939D-2D59-8D4D-A335-CB1948AA4609}"/>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69C42CC3-0C76-FB49-AF4C-88D2420AB3DB}"/>
              </a:ext>
            </a:extLst>
          </p:cNvPr>
          <p:cNvSpPr>
            <a:spLocks noGrp="1"/>
          </p:cNvSpPr>
          <p:nvPr>
            <p:ph type="dt" sz="half" idx="10"/>
          </p:nvPr>
        </p:nvSpPr>
        <p:spPr/>
        <p:txBody>
          <a:bodyPr/>
          <a:lstStyle/>
          <a:p>
            <a:fld id="{054D1D34-B7B1-F04E-B07A-841272007CDF}" type="datetimeFigureOut">
              <a:rPr lang="en-US" smtClean="0"/>
              <a:t>6/11/2020</a:t>
            </a:fld>
            <a:endParaRPr lang="en-US" dirty="0"/>
          </a:p>
        </p:txBody>
      </p:sp>
      <p:sp>
        <p:nvSpPr>
          <p:cNvPr id="8" name="Footer Placeholder 7">
            <a:extLst>
              <a:ext uri="{FF2B5EF4-FFF2-40B4-BE49-F238E27FC236}">
                <a16:creationId xmlns:a16="http://schemas.microsoft.com/office/drawing/2014/main" id="{538B4F93-384E-B646-9CAD-98F87987CDD9}"/>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A4F67E26-03B0-7543-9EF4-20E0846E8C5F}"/>
              </a:ext>
            </a:extLst>
          </p:cNvPr>
          <p:cNvSpPr>
            <a:spLocks noGrp="1"/>
          </p:cNvSpPr>
          <p:nvPr>
            <p:ph type="sldNum" sz="quarter" idx="12"/>
          </p:nvPr>
        </p:nvSpPr>
        <p:spPr/>
        <p:txBody>
          <a:bodyPr/>
          <a:lstStyle/>
          <a:p>
            <a:fld id="{36A731B6-D421-F84A-AE34-0EE6158AE277}" type="slidenum">
              <a:rPr lang="en-US" smtClean="0"/>
              <a:t>‹#›</a:t>
            </a:fld>
            <a:endParaRPr lang="en-US" dirty="0"/>
          </a:p>
        </p:txBody>
      </p:sp>
    </p:spTree>
    <p:extLst>
      <p:ext uri="{BB962C8B-B14F-4D97-AF65-F5344CB8AC3E}">
        <p14:creationId xmlns:p14="http://schemas.microsoft.com/office/powerpoint/2010/main" val="16060908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31A06E-861F-9A48-BD44-023B06EAC630}"/>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A3AC4D0D-AC4D-794D-A733-6A832CBC3E76}"/>
              </a:ext>
            </a:extLst>
          </p:cNvPr>
          <p:cNvSpPr>
            <a:spLocks noGrp="1"/>
          </p:cNvSpPr>
          <p:nvPr>
            <p:ph type="dt" sz="half" idx="10"/>
          </p:nvPr>
        </p:nvSpPr>
        <p:spPr/>
        <p:txBody>
          <a:bodyPr/>
          <a:lstStyle/>
          <a:p>
            <a:fld id="{054D1D34-B7B1-F04E-B07A-841272007CDF}" type="datetimeFigureOut">
              <a:rPr lang="en-US" smtClean="0"/>
              <a:t>6/11/2020</a:t>
            </a:fld>
            <a:endParaRPr lang="en-US" dirty="0"/>
          </a:p>
        </p:txBody>
      </p:sp>
      <p:sp>
        <p:nvSpPr>
          <p:cNvPr id="4" name="Footer Placeholder 3">
            <a:extLst>
              <a:ext uri="{FF2B5EF4-FFF2-40B4-BE49-F238E27FC236}">
                <a16:creationId xmlns:a16="http://schemas.microsoft.com/office/drawing/2014/main" id="{4EDBFF21-5556-F449-A8F7-AA6713FDFD46}"/>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53BA1AA3-21BE-C94A-BD7B-8A98AA17B9A5}"/>
              </a:ext>
            </a:extLst>
          </p:cNvPr>
          <p:cNvSpPr>
            <a:spLocks noGrp="1"/>
          </p:cNvSpPr>
          <p:nvPr>
            <p:ph type="sldNum" sz="quarter" idx="12"/>
          </p:nvPr>
        </p:nvSpPr>
        <p:spPr/>
        <p:txBody>
          <a:bodyPr/>
          <a:lstStyle/>
          <a:p>
            <a:fld id="{36A731B6-D421-F84A-AE34-0EE6158AE277}" type="slidenum">
              <a:rPr lang="en-US" smtClean="0"/>
              <a:t>‹#›</a:t>
            </a:fld>
            <a:endParaRPr lang="en-US" dirty="0"/>
          </a:p>
        </p:txBody>
      </p:sp>
    </p:spTree>
    <p:extLst>
      <p:ext uri="{BB962C8B-B14F-4D97-AF65-F5344CB8AC3E}">
        <p14:creationId xmlns:p14="http://schemas.microsoft.com/office/powerpoint/2010/main" val="12116947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7274474-9F6A-C04C-AC70-A0931BC144D3}"/>
              </a:ext>
            </a:extLst>
          </p:cNvPr>
          <p:cNvSpPr>
            <a:spLocks noGrp="1"/>
          </p:cNvSpPr>
          <p:nvPr>
            <p:ph type="dt" sz="half" idx="10"/>
          </p:nvPr>
        </p:nvSpPr>
        <p:spPr/>
        <p:txBody>
          <a:bodyPr/>
          <a:lstStyle/>
          <a:p>
            <a:fld id="{054D1D34-B7B1-F04E-B07A-841272007CDF}" type="datetimeFigureOut">
              <a:rPr lang="en-US" smtClean="0"/>
              <a:t>6/11/2020</a:t>
            </a:fld>
            <a:endParaRPr lang="en-US" dirty="0"/>
          </a:p>
        </p:txBody>
      </p:sp>
      <p:sp>
        <p:nvSpPr>
          <p:cNvPr id="3" name="Footer Placeholder 2">
            <a:extLst>
              <a:ext uri="{FF2B5EF4-FFF2-40B4-BE49-F238E27FC236}">
                <a16:creationId xmlns:a16="http://schemas.microsoft.com/office/drawing/2014/main" id="{4F68C6C4-DD67-DD44-8992-AA9CD26D57F3}"/>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8313A6E9-DD85-3F48-B578-EA22703D04B6}"/>
              </a:ext>
            </a:extLst>
          </p:cNvPr>
          <p:cNvSpPr>
            <a:spLocks noGrp="1"/>
          </p:cNvSpPr>
          <p:nvPr>
            <p:ph type="sldNum" sz="quarter" idx="12"/>
          </p:nvPr>
        </p:nvSpPr>
        <p:spPr/>
        <p:txBody>
          <a:bodyPr/>
          <a:lstStyle/>
          <a:p>
            <a:fld id="{36A731B6-D421-F84A-AE34-0EE6158AE277}" type="slidenum">
              <a:rPr lang="en-US" smtClean="0"/>
              <a:t>‹#›</a:t>
            </a:fld>
            <a:endParaRPr lang="en-US" dirty="0"/>
          </a:p>
        </p:txBody>
      </p:sp>
    </p:spTree>
    <p:extLst>
      <p:ext uri="{BB962C8B-B14F-4D97-AF65-F5344CB8AC3E}">
        <p14:creationId xmlns:p14="http://schemas.microsoft.com/office/powerpoint/2010/main" val="39195894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BEB165-EB84-8E46-9FA6-7F452DBE1A51}"/>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05414CEB-E64C-4241-9521-2C130A983FB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2D47FD64-3F7D-874F-BAB9-A0C9F0A4809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F63DD980-1704-DF41-8FA4-72C76893921E}"/>
              </a:ext>
            </a:extLst>
          </p:cNvPr>
          <p:cNvSpPr>
            <a:spLocks noGrp="1"/>
          </p:cNvSpPr>
          <p:nvPr>
            <p:ph type="dt" sz="half" idx="10"/>
          </p:nvPr>
        </p:nvSpPr>
        <p:spPr/>
        <p:txBody>
          <a:bodyPr/>
          <a:lstStyle/>
          <a:p>
            <a:fld id="{054D1D34-B7B1-F04E-B07A-841272007CDF}" type="datetimeFigureOut">
              <a:rPr lang="en-US" smtClean="0"/>
              <a:t>6/11/2020</a:t>
            </a:fld>
            <a:endParaRPr lang="en-US" dirty="0"/>
          </a:p>
        </p:txBody>
      </p:sp>
      <p:sp>
        <p:nvSpPr>
          <p:cNvPr id="6" name="Footer Placeholder 5">
            <a:extLst>
              <a:ext uri="{FF2B5EF4-FFF2-40B4-BE49-F238E27FC236}">
                <a16:creationId xmlns:a16="http://schemas.microsoft.com/office/drawing/2014/main" id="{3C4955DB-E543-704C-B747-630AB56D2B8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7F45A7DF-FDE6-7E48-9D00-F643EECA7381}"/>
              </a:ext>
            </a:extLst>
          </p:cNvPr>
          <p:cNvSpPr>
            <a:spLocks noGrp="1"/>
          </p:cNvSpPr>
          <p:nvPr>
            <p:ph type="sldNum" sz="quarter" idx="12"/>
          </p:nvPr>
        </p:nvSpPr>
        <p:spPr/>
        <p:txBody>
          <a:bodyPr/>
          <a:lstStyle/>
          <a:p>
            <a:fld id="{36A731B6-D421-F84A-AE34-0EE6158AE277}" type="slidenum">
              <a:rPr lang="en-US" smtClean="0"/>
              <a:t>‹#›</a:t>
            </a:fld>
            <a:endParaRPr lang="en-US" dirty="0"/>
          </a:p>
        </p:txBody>
      </p:sp>
    </p:spTree>
    <p:extLst>
      <p:ext uri="{BB962C8B-B14F-4D97-AF65-F5344CB8AC3E}">
        <p14:creationId xmlns:p14="http://schemas.microsoft.com/office/powerpoint/2010/main" val="14525969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65D60A-5D9F-5441-98B0-D0D7F31CD7D3}"/>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69D340D3-193B-5740-A5A4-FC689BB11C3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39CF0E81-F8B3-EF42-AA4E-EA8D85D69F8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7CD04640-EF22-C04E-9360-536FCFB7B5A1}"/>
              </a:ext>
            </a:extLst>
          </p:cNvPr>
          <p:cNvSpPr>
            <a:spLocks noGrp="1"/>
          </p:cNvSpPr>
          <p:nvPr>
            <p:ph type="dt" sz="half" idx="10"/>
          </p:nvPr>
        </p:nvSpPr>
        <p:spPr/>
        <p:txBody>
          <a:bodyPr/>
          <a:lstStyle/>
          <a:p>
            <a:fld id="{054D1D34-B7B1-F04E-B07A-841272007CDF}" type="datetimeFigureOut">
              <a:rPr lang="en-US" smtClean="0"/>
              <a:t>6/11/2020</a:t>
            </a:fld>
            <a:endParaRPr lang="en-US" dirty="0"/>
          </a:p>
        </p:txBody>
      </p:sp>
      <p:sp>
        <p:nvSpPr>
          <p:cNvPr id="6" name="Footer Placeholder 5">
            <a:extLst>
              <a:ext uri="{FF2B5EF4-FFF2-40B4-BE49-F238E27FC236}">
                <a16:creationId xmlns:a16="http://schemas.microsoft.com/office/drawing/2014/main" id="{E33D0C4C-ADF8-BD41-BF5D-1B08EF4FF26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4EB979AC-4E50-0D4F-AF78-A876CD12C7BF}"/>
              </a:ext>
            </a:extLst>
          </p:cNvPr>
          <p:cNvSpPr>
            <a:spLocks noGrp="1"/>
          </p:cNvSpPr>
          <p:nvPr>
            <p:ph type="sldNum" sz="quarter" idx="12"/>
          </p:nvPr>
        </p:nvSpPr>
        <p:spPr/>
        <p:txBody>
          <a:bodyPr/>
          <a:lstStyle/>
          <a:p>
            <a:fld id="{36A731B6-D421-F84A-AE34-0EE6158AE277}" type="slidenum">
              <a:rPr lang="en-US" smtClean="0"/>
              <a:t>‹#›</a:t>
            </a:fld>
            <a:endParaRPr lang="en-US" dirty="0"/>
          </a:p>
        </p:txBody>
      </p:sp>
    </p:spTree>
    <p:extLst>
      <p:ext uri="{BB962C8B-B14F-4D97-AF65-F5344CB8AC3E}">
        <p14:creationId xmlns:p14="http://schemas.microsoft.com/office/powerpoint/2010/main" val="37875695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196C850-26A1-804B-873C-27717AC2533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64BA9ED7-09C7-0C4D-B16C-9470761CA72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699F5CFC-BF6C-384D-AE28-D906A428E20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4D1D34-B7B1-F04E-B07A-841272007CDF}" type="datetimeFigureOut">
              <a:rPr lang="en-US" smtClean="0"/>
              <a:t>6/11/2020</a:t>
            </a:fld>
            <a:endParaRPr lang="en-US" dirty="0"/>
          </a:p>
        </p:txBody>
      </p:sp>
      <p:sp>
        <p:nvSpPr>
          <p:cNvPr id="5" name="Footer Placeholder 4">
            <a:extLst>
              <a:ext uri="{FF2B5EF4-FFF2-40B4-BE49-F238E27FC236}">
                <a16:creationId xmlns:a16="http://schemas.microsoft.com/office/drawing/2014/main" id="{3B282EC0-14AC-1C40-ADBA-C7BAD012A38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5DCA98D2-A57C-2643-8194-BF3FF7DB7DC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A731B6-D421-F84A-AE34-0EE6158AE277}" type="slidenum">
              <a:rPr lang="en-US" smtClean="0"/>
              <a:t>‹#›</a:t>
            </a:fld>
            <a:endParaRPr lang="en-US" dirty="0"/>
          </a:p>
        </p:txBody>
      </p:sp>
    </p:spTree>
    <p:extLst>
      <p:ext uri="{BB962C8B-B14F-4D97-AF65-F5344CB8AC3E}">
        <p14:creationId xmlns:p14="http://schemas.microsoft.com/office/powerpoint/2010/main" val="38838022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emf"/><Relationship Id="rId3" Type="http://schemas.openxmlformats.org/officeDocument/2006/relationships/image" Target="../media/image1.jpg"/><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g"/><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s://www.who.int/emergencies/diseases/novel-coronavirus-2019"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image" Target="../media/image16.png"/><Relationship Id="rId5" Type="http://schemas.openxmlformats.org/officeDocument/2006/relationships/hyperlink" Target="https://www.who.int/health-topics/coronavirus" TargetMode="External"/><Relationship Id="rId4" Type="http://schemas.openxmlformats.org/officeDocument/2006/relationships/image" Target="../media/image15.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who.int/emergencies/diseases/novel-coronavirus-2019/situation-reports"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close up of a logo&#10;&#10;Description automatically generated">
            <a:extLst>
              <a:ext uri="{FF2B5EF4-FFF2-40B4-BE49-F238E27FC236}">
                <a16:creationId xmlns:a16="http://schemas.microsoft.com/office/drawing/2014/main" id="{35AA5530-9BB3-7841-82CB-056447C39542}"/>
              </a:ext>
            </a:extLst>
          </p:cNvPr>
          <p:cNvPicPr>
            <a:picLocks noChangeAspect="1"/>
          </p:cNvPicPr>
          <p:nvPr/>
        </p:nvPicPr>
        <p:blipFill>
          <a:blip r:embed="rId3"/>
          <a:stretch>
            <a:fillRect/>
          </a:stretch>
        </p:blipFill>
        <p:spPr>
          <a:xfrm>
            <a:off x="0" y="-2583"/>
            <a:ext cx="12192000" cy="6860583"/>
          </a:xfrm>
          <a:prstGeom prst="rect">
            <a:avLst/>
          </a:prstGeom>
        </p:spPr>
      </p:pic>
      <p:sp>
        <p:nvSpPr>
          <p:cNvPr id="2" name="Title 1">
            <a:extLst>
              <a:ext uri="{FF2B5EF4-FFF2-40B4-BE49-F238E27FC236}">
                <a16:creationId xmlns:a16="http://schemas.microsoft.com/office/drawing/2014/main" id="{E0EA9A4D-86C8-6544-AF69-87FED4048C20}"/>
              </a:ext>
            </a:extLst>
          </p:cNvPr>
          <p:cNvSpPr>
            <a:spLocks noGrp="1"/>
          </p:cNvSpPr>
          <p:nvPr>
            <p:ph type="ctrTitle"/>
          </p:nvPr>
        </p:nvSpPr>
        <p:spPr>
          <a:xfrm>
            <a:off x="208908" y="2001838"/>
            <a:ext cx="4680592" cy="2387600"/>
          </a:xfrm>
        </p:spPr>
        <p:txBody>
          <a:bodyPr>
            <a:normAutofit fontScale="90000"/>
          </a:bodyPr>
          <a:lstStyle/>
          <a:p>
            <a:pPr algn="l" rtl="0"/>
            <a:br>
              <a:rPr lang="es" sz="4800" b="1" dirty="0">
                <a:solidFill>
                  <a:schemeClr val="bg1"/>
                </a:solidFill>
                <a:latin typeface="Roboto" panose="02000000000000000000" pitchFamily="2" charset="0"/>
                <a:ea typeface="Roboto" panose="02000000000000000000" pitchFamily="2" charset="0"/>
                <a:cs typeface="Roboto" panose="02000000000000000000" pitchFamily="2" charset="0"/>
              </a:rPr>
            </a:br>
            <a:r>
              <a:rPr lang="es" sz="4800" b="1" i="0" u="none" baseline="0" dirty="0">
                <a:solidFill>
                  <a:schemeClr val="bg1"/>
                </a:solidFill>
                <a:latin typeface="Roboto" panose="02000000000000000000" pitchFamily="2" charset="0"/>
                <a:ea typeface="Roboto" panose="02000000000000000000" pitchFamily="2" charset="0"/>
                <a:cs typeface="Roboto" panose="02000000000000000000" pitchFamily="2" charset="0"/>
              </a:rPr>
              <a:t>ENFERMEDAD POR EL NUEVO CORONAVIRUS</a:t>
            </a:r>
            <a:br>
              <a:rPr lang="es" sz="4800" b="1" dirty="0">
                <a:solidFill>
                  <a:schemeClr val="bg1"/>
                </a:solidFill>
                <a:latin typeface="Roboto" panose="02000000000000000000" pitchFamily="2" charset="0"/>
                <a:ea typeface="Roboto" panose="02000000000000000000" pitchFamily="2" charset="0"/>
                <a:cs typeface="Roboto" panose="02000000000000000000" pitchFamily="2" charset="0"/>
              </a:rPr>
            </a:br>
            <a:r>
              <a:rPr lang="es" sz="4800" b="1" i="0" u="none" baseline="0" dirty="0">
                <a:solidFill>
                  <a:schemeClr val="bg1"/>
                </a:solidFill>
                <a:latin typeface="Roboto" panose="02000000000000000000" pitchFamily="2" charset="0"/>
                <a:ea typeface="Roboto" panose="02000000000000000000" pitchFamily="2" charset="0"/>
                <a:cs typeface="Roboto" panose="02000000000000000000" pitchFamily="2" charset="0"/>
              </a:rPr>
              <a:t> (COVID-19)</a:t>
            </a:r>
          </a:p>
        </p:txBody>
      </p:sp>
      <p:sp>
        <p:nvSpPr>
          <p:cNvPr id="3" name="Subtitle 2">
            <a:extLst>
              <a:ext uri="{FF2B5EF4-FFF2-40B4-BE49-F238E27FC236}">
                <a16:creationId xmlns:a16="http://schemas.microsoft.com/office/drawing/2014/main" id="{C0002C97-2EBF-F74D-8822-2E3F5ADF91A6}"/>
              </a:ext>
            </a:extLst>
          </p:cNvPr>
          <p:cNvSpPr>
            <a:spLocks noGrp="1"/>
          </p:cNvSpPr>
          <p:nvPr>
            <p:ph type="subTitle" idx="1"/>
          </p:nvPr>
        </p:nvSpPr>
        <p:spPr>
          <a:xfrm>
            <a:off x="7931649" y="4660500"/>
            <a:ext cx="4051443" cy="1097229"/>
          </a:xfrm>
        </p:spPr>
        <p:txBody>
          <a:bodyPr>
            <a:normAutofit/>
          </a:bodyPr>
          <a:lstStyle/>
          <a:p>
            <a:pPr algn="r" rtl="0"/>
            <a:r>
              <a:rPr lang="es" sz="2200" b="1" i="0" u="none" baseline="0">
                <a:solidFill>
                  <a:schemeClr val="accent2">
                    <a:lumMod val="75000"/>
                  </a:schemeClr>
                </a:solidFill>
                <a:latin typeface="Roboto" panose="02000000000000000000" pitchFamily="2" charset="0"/>
              </a:rPr>
              <a:t>GESTIÓN Y RECUPERACIÓN EN CONTEXTOS URBANOS</a:t>
            </a:r>
          </a:p>
        </p:txBody>
      </p:sp>
      <p:sp>
        <p:nvSpPr>
          <p:cNvPr id="6" name="Subtitle 2">
            <a:extLst>
              <a:ext uri="{FF2B5EF4-FFF2-40B4-BE49-F238E27FC236}">
                <a16:creationId xmlns:a16="http://schemas.microsoft.com/office/drawing/2014/main" id="{C4DDB70F-098B-A34C-9DCC-027F7025EC0F}"/>
              </a:ext>
            </a:extLst>
          </p:cNvPr>
          <p:cNvSpPr txBox="1">
            <a:spLocks/>
          </p:cNvSpPr>
          <p:nvPr/>
        </p:nvSpPr>
        <p:spPr>
          <a:xfrm>
            <a:off x="5231256" y="4809715"/>
            <a:ext cx="2340291" cy="798800"/>
          </a:xfrm>
          <a:prstGeom prst="rect">
            <a:avLst/>
          </a:prstGeom>
        </p:spPr>
        <p:txBody>
          <a:bodyPr vert="horz" lIns="91440" tIns="45720" rIns="91440" bIns="45720" rtlCol="0">
            <a:normAutofit fontScale="775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rtl="0"/>
            <a:r>
              <a:rPr lang="es" sz="2700" b="1" i="0" u="none" baseline="0" dirty="0">
                <a:solidFill>
                  <a:srgbClr val="0092CB"/>
                </a:solidFill>
                <a:latin typeface="Roboto" panose="02000000000000000000" pitchFamily="2" charset="0"/>
                <a:ea typeface="Roboto" panose="02000000000000000000" pitchFamily="2" charset="0"/>
                <a:cs typeface="Roboto" panose="02000000000000000000" pitchFamily="2" charset="0"/>
              </a:rPr>
              <a:t>NOMBRE DE </a:t>
            </a:r>
            <a:br>
              <a:rPr lang="es" sz="2700" b="1" i="0" u="none" baseline="0" dirty="0">
                <a:solidFill>
                  <a:srgbClr val="0092CB"/>
                </a:solidFill>
                <a:latin typeface="Roboto" panose="02000000000000000000" pitchFamily="2" charset="0"/>
                <a:ea typeface="Roboto" panose="02000000000000000000" pitchFamily="2" charset="0"/>
                <a:cs typeface="Roboto" panose="02000000000000000000" pitchFamily="2" charset="0"/>
              </a:rPr>
            </a:br>
            <a:r>
              <a:rPr lang="es" sz="2700" b="1" i="0" u="none" baseline="0" dirty="0">
                <a:solidFill>
                  <a:srgbClr val="0092CB"/>
                </a:solidFill>
                <a:latin typeface="Roboto" panose="02000000000000000000" pitchFamily="2" charset="0"/>
                <a:ea typeface="Roboto" panose="02000000000000000000" pitchFamily="2" charset="0"/>
                <a:cs typeface="Roboto" panose="02000000000000000000" pitchFamily="2" charset="0"/>
              </a:rPr>
              <a:t>LA CIUDAD</a:t>
            </a:r>
            <a:endParaRPr lang="es" sz="2700" dirty="0">
              <a:solidFill>
                <a:srgbClr val="0092CB"/>
              </a:solidFill>
              <a:latin typeface="Roboto" panose="02000000000000000000" pitchFamily="2" charset="0"/>
              <a:ea typeface="Roboto" panose="02000000000000000000" pitchFamily="2" charset="0"/>
              <a:cs typeface="Roboto" panose="02000000000000000000" pitchFamily="2" charset="0"/>
            </a:endParaRPr>
          </a:p>
          <a:p>
            <a:pPr rtl="0"/>
            <a:r>
              <a:rPr lang="es" sz="1500" b="1" i="0" u="none" baseline="0" dirty="0">
                <a:solidFill>
                  <a:srgbClr val="0092CB"/>
                </a:solidFill>
                <a:latin typeface="Roboto" panose="02000000000000000000" pitchFamily="2" charset="0"/>
                <a:ea typeface="Roboto" panose="02000000000000000000" pitchFamily="2" charset="0"/>
                <a:cs typeface="Roboto" panose="02000000000000000000" pitchFamily="2" charset="0"/>
              </a:rPr>
              <a:t>Fecha y lugar</a:t>
            </a:r>
            <a:endParaRPr lang="es" sz="1500" dirty="0">
              <a:solidFill>
                <a:srgbClr val="0092CB"/>
              </a:solidFill>
              <a:latin typeface="Roboto" panose="02000000000000000000" pitchFamily="2" charset="0"/>
              <a:ea typeface="Roboto" panose="02000000000000000000" pitchFamily="2" charset="0"/>
              <a:cs typeface="Roboto" panose="02000000000000000000" pitchFamily="2" charset="0"/>
            </a:endParaRPr>
          </a:p>
        </p:txBody>
      </p:sp>
      <p:pic>
        <p:nvPicPr>
          <p:cNvPr id="7" name="Picture 6" descr="A picture containing drawing&#10;&#10;Description generated with very high confidence">
            <a:extLst>
              <a:ext uri="{FF2B5EF4-FFF2-40B4-BE49-F238E27FC236}">
                <a16:creationId xmlns:a16="http://schemas.microsoft.com/office/drawing/2014/main" id="{0EF95FFC-8310-4B48-BE3C-E58A1AB6C7BF}"/>
              </a:ext>
            </a:extLst>
          </p:cNvPr>
          <p:cNvPicPr>
            <a:picLocks noChangeAspect="1"/>
          </p:cNvPicPr>
          <p:nvPr/>
        </p:nvPicPr>
        <p:blipFill>
          <a:blip r:embed="rId4"/>
          <a:stretch>
            <a:fillRect/>
          </a:stretch>
        </p:blipFill>
        <p:spPr>
          <a:xfrm>
            <a:off x="5711313" y="5825022"/>
            <a:ext cx="1374491" cy="668621"/>
          </a:xfrm>
          <a:prstGeom prst="rect">
            <a:avLst/>
          </a:prstGeom>
        </p:spPr>
      </p:pic>
      <p:pic>
        <p:nvPicPr>
          <p:cNvPr id="8" name="Picture 7" descr="A close up of a logo&#10;&#10;Description automatically generated">
            <a:extLst>
              <a:ext uri="{FF2B5EF4-FFF2-40B4-BE49-F238E27FC236}">
                <a16:creationId xmlns:a16="http://schemas.microsoft.com/office/drawing/2014/main" id="{378CE5BE-4196-E54B-B9BD-71F7D3AECAA4}"/>
              </a:ext>
            </a:extLst>
          </p:cNvPr>
          <p:cNvPicPr/>
          <p:nvPr/>
        </p:nvPicPr>
        <p:blipFill rotWithShape="1">
          <a:blip r:embed="rId5" cstate="email">
            <a:extLst>
              <a:ext uri="{28A0092B-C50C-407E-A947-70E740481C1C}">
                <a14:useLocalDpi xmlns:a14="http://schemas.microsoft.com/office/drawing/2010/main" val="0"/>
              </a:ext>
            </a:extLst>
          </a:blip>
          <a:srcRect l="9503" t="16901" r="10285" b="19115"/>
          <a:stretch/>
        </p:blipFill>
        <p:spPr bwMode="auto">
          <a:xfrm>
            <a:off x="276342" y="6112566"/>
            <a:ext cx="1079497" cy="381078"/>
          </a:xfrm>
          <a:prstGeom prst="rect">
            <a:avLst/>
          </a:prstGeom>
          <a:ln>
            <a:noFill/>
          </a:ln>
          <a:extLst>
            <a:ext uri="{53640926-AAD7-44D8-BBD7-CCE9431645EC}">
              <a14:shadowObscured xmlns:a14="http://schemas.microsoft.com/office/drawing/2010/main"/>
            </a:ext>
          </a:extLst>
        </p:spPr>
      </p:pic>
      <p:pic>
        <p:nvPicPr>
          <p:cNvPr id="10" name="Picture 9">
            <a:extLst>
              <a:ext uri="{FF2B5EF4-FFF2-40B4-BE49-F238E27FC236}">
                <a16:creationId xmlns:a16="http://schemas.microsoft.com/office/drawing/2014/main" id="{6CE4182E-F93B-456A-BF1B-3B121BD0DBE8}"/>
              </a:ext>
            </a:extLst>
          </p:cNvPr>
          <p:cNvPicPr>
            <a:picLocks noChangeAspect="1"/>
          </p:cNvPicPr>
          <p:nvPr/>
        </p:nvPicPr>
        <p:blipFill>
          <a:blip r:embed="rId6"/>
          <a:stretch>
            <a:fillRect/>
          </a:stretch>
        </p:blipFill>
        <p:spPr>
          <a:xfrm>
            <a:off x="10711623" y="5979525"/>
            <a:ext cx="1079497" cy="719665"/>
          </a:xfrm>
          <a:prstGeom prst="rect">
            <a:avLst/>
          </a:prstGeom>
        </p:spPr>
      </p:pic>
      <p:pic>
        <p:nvPicPr>
          <p:cNvPr id="11" name="Picture 10" descr="I:\UnitData\Spanish\ACTIVE\LOGOS\Logo horizontal color celeste.jpg">
            <a:extLst>
              <a:ext uri="{FF2B5EF4-FFF2-40B4-BE49-F238E27FC236}">
                <a16:creationId xmlns:a16="http://schemas.microsoft.com/office/drawing/2014/main" id="{8DF22D35-9229-40F8-8F2B-F8816CA16244}"/>
              </a:ext>
            </a:extLst>
          </p:cNvPr>
          <p:cNvPicPr/>
          <p:nvPr/>
        </p:nvPicPr>
        <p:blipFill rotWithShape="1">
          <a:blip r:embed="rId7" cstate="print">
            <a:extLst>
              <a:ext uri="{28A0092B-C50C-407E-A947-70E740481C1C}">
                <a14:useLocalDpi xmlns:a14="http://schemas.microsoft.com/office/drawing/2010/main" val="0"/>
              </a:ext>
            </a:extLst>
          </a:blip>
          <a:srcRect r="47615" b="42857"/>
          <a:stretch/>
        </p:blipFill>
        <p:spPr bwMode="auto">
          <a:xfrm>
            <a:off x="276342" y="6045968"/>
            <a:ext cx="1621155" cy="447675"/>
          </a:xfrm>
          <a:prstGeom prst="rect">
            <a:avLst/>
          </a:prstGeom>
          <a:noFill/>
          <a:ln>
            <a:noFill/>
          </a:ln>
          <a:extLst>
            <a:ext uri="{53640926-AAD7-44D8-BBD7-CCE9431645EC}">
              <a14:shadowObscured xmlns:a14="http://schemas.microsoft.com/office/drawing/2010/main"/>
            </a:ext>
          </a:extLst>
        </p:spPr>
      </p:pic>
      <p:pic>
        <p:nvPicPr>
          <p:cNvPr id="12" name="Picture 11">
            <a:extLst>
              <a:ext uri="{FF2B5EF4-FFF2-40B4-BE49-F238E27FC236}">
                <a16:creationId xmlns:a16="http://schemas.microsoft.com/office/drawing/2014/main" id="{B2074742-8775-432C-B820-E27F8F4D7AAC}"/>
              </a:ext>
            </a:extLst>
          </p:cNvPr>
          <p:cNvPicPr/>
          <p:nvPr/>
        </p:nvPicPr>
        <p:blipFill>
          <a:blip r:embed="rId8"/>
          <a:stretch>
            <a:fillRect/>
          </a:stretch>
        </p:blipFill>
        <p:spPr>
          <a:xfrm>
            <a:off x="285691" y="6437942"/>
            <a:ext cx="1074537" cy="421461"/>
          </a:xfrm>
          <a:prstGeom prst="rect">
            <a:avLst/>
          </a:prstGeom>
        </p:spPr>
      </p:pic>
    </p:spTree>
    <p:extLst>
      <p:ext uri="{BB962C8B-B14F-4D97-AF65-F5344CB8AC3E}">
        <p14:creationId xmlns:p14="http://schemas.microsoft.com/office/powerpoint/2010/main" val="17854438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hape 118">
            <a:extLst>
              <a:ext uri="{FF2B5EF4-FFF2-40B4-BE49-F238E27FC236}">
                <a16:creationId xmlns:a16="http://schemas.microsoft.com/office/drawing/2014/main" id="{D97A283A-F53D-5B4C-BF2C-06FCDF7D606C}"/>
              </a:ext>
            </a:extLst>
          </p:cNvPr>
          <p:cNvSpPr txBox="1">
            <a:spLocks noGrp="1"/>
          </p:cNvSpPr>
          <p:nvPr>
            <p:ph type="title"/>
          </p:nvPr>
        </p:nvSpPr>
        <p:spPr>
          <a:xfrm>
            <a:off x="0" y="1"/>
            <a:ext cx="12192000" cy="783900"/>
          </a:xfrm>
          <a:prstGeom prst="rect">
            <a:avLst/>
          </a:prstGeom>
          <a:solidFill>
            <a:srgbClr val="2B92CB"/>
          </a:solidFill>
        </p:spPr>
        <p:txBody>
          <a:bodyPr lIns="91425" tIns="91425" rIns="91425" bIns="91425" anchor="ctr" anchorCtr="0">
            <a:noAutofit/>
          </a:bodyPr>
          <a:lstStyle/>
          <a:p>
            <a:pPr lvl="0" algn="l" rtl="0">
              <a:spcBef>
                <a:spcPts val="0"/>
              </a:spcBef>
              <a:buNone/>
            </a:pPr>
            <a:r>
              <a:rPr lang="es" b="0" i="0" u="none" baseline="0">
                <a:latin typeface="Roboto" panose="02000000000000000000" pitchFamily="2" charset="0"/>
                <a:ea typeface="Roboto" panose="02000000000000000000" pitchFamily="2" charset="0"/>
                <a:cs typeface="Roboto" panose="02000000000000000000" pitchFamily="2" charset="0"/>
              </a:rPr>
              <a:t>	</a:t>
            </a:r>
            <a:r>
              <a:rPr lang="es" sz="3600" b="0" i="0" u="none" baseline="0">
                <a:solidFill>
                  <a:schemeClr val="bg1"/>
                </a:solidFill>
                <a:latin typeface="Roboto" panose="02000000000000000000" pitchFamily="2" charset="0"/>
                <a:ea typeface="Roboto" panose="02000000000000000000" pitchFamily="2" charset="0"/>
                <a:cs typeface="Roboto" panose="02000000000000000000" pitchFamily="2" charset="0"/>
              </a:rPr>
              <a:t>Descripción del ejercicio</a:t>
            </a:r>
          </a:p>
        </p:txBody>
      </p:sp>
      <p:sp>
        <p:nvSpPr>
          <p:cNvPr id="5" name="Shape 119">
            <a:extLst>
              <a:ext uri="{FF2B5EF4-FFF2-40B4-BE49-F238E27FC236}">
                <a16:creationId xmlns:a16="http://schemas.microsoft.com/office/drawing/2014/main" id="{4D2C2F26-DA06-E843-9F62-D571F680A26D}"/>
              </a:ext>
            </a:extLst>
          </p:cNvPr>
          <p:cNvSpPr txBox="1">
            <a:spLocks/>
          </p:cNvSpPr>
          <p:nvPr/>
        </p:nvSpPr>
        <p:spPr>
          <a:xfrm>
            <a:off x="881149" y="968049"/>
            <a:ext cx="10557164" cy="4767733"/>
          </a:xfrm>
          <a:prstGeom prst="rect">
            <a:avLst/>
          </a:prstGeom>
        </p:spPr>
        <p:txBody>
          <a:bodyPr vert="horz" lIns="91425" tIns="91425" rIns="91425" bIns="91425" rtlCol="0" anchor="t"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indent="-355600" algn="l" rtl="0">
              <a:spcBef>
                <a:spcPts val="700"/>
              </a:spcBef>
              <a:buClr>
                <a:schemeClr val="accent1"/>
              </a:buClr>
              <a:buSzPct val="100000"/>
              <a:buFont typeface="Calibri"/>
              <a:buAutoNum type="arabicPeriod"/>
            </a:pPr>
            <a:r>
              <a:rPr lang="es" b="1" i="0" u="none" baseline="0" dirty="0">
                <a:solidFill>
                  <a:schemeClr val="accent1"/>
                </a:solidFill>
                <a:sym typeface="Calibri"/>
              </a:rPr>
              <a:t>Participantes</a:t>
            </a:r>
          </a:p>
          <a:p>
            <a:pPr marL="457200" indent="-355600" algn="l" rtl="0">
              <a:spcBef>
                <a:spcPts val="700"/>
              </a:spcBef>
              <a:buClr>
                <a:schemeClr val="accent1"/>
              </a:buClr>
              <a:buSzPct val="100000"/>
              <a:buFont typeface="Calibri"/>
              <a:buAutoNum type="arabicPeriod"/>
            </a:pPr>
            <a:r>
              <a:rPr lang="es" b="1" i="0" u="none" baseline="0" dirty="0">
                <a:solidFill>
                  <a:schemeClr val="accent1"/>
                </a:solidFill>
                <a:sym typeface="Calibri"/>
              </a:rPr>
              <a:t>Equipo del ejercicio</a:t>
            </a:r>
          </a:p>
          <a:p>
            <a:pPr marL="914400" indent="-336550" algn="l" rtl="0">
              <a:spcBef>
                <a:spcPts val="700"/>
              </a:spcBef>
              <a:buClr>
                <a:srgbClr val="000000"/>
              </a:buClr>
              <a:buSzPct val="100000"/>
              <a:buFont typeface="Calibri"/>
              <a:buChar char="•"/>
            </a:pPr>
            <a:r>
              <a:rPr lang="es" b="0" i="0" u="none" baseline="0" dirty="0">
                <a:solidFill>
                  <a:srgbClr val="000000"/>
                </a:solidFill>
                <a:sym typeface="Calibri"/>
              </a:rPr>
              <a:t>Facilitadores</a:t>
            </a:r>
          </a:p>
          <a:p>
            <a:pPr marL="914400" indent="-336550" algn="l" rtl="0">
              <a:spcBef>
                <a:spcPts val="700"/>
              </a:spcBef>
              <a:buClr>
                <a:srgbClr val="000000"/>
              </a:buClr>
              <a:buSzPct val="100000"/>
              <a:buFont typeface="Calibri"/>
              <a:buChar char="•"/>
            </a:pPr>
            <a:r>
              <a:rPr lang="es" b="0" i="0" u="none" baseline="0" dirty="0">
                <a:solidFill>
                  <a:srgbClr val="000000"/>
                </a:solidFill>
                <a:sym typeface="Calibri"/>
              </a:rPr>
              <a:t>Asesores técnicos</a:t>
            </a:r>
          </a:p>
          <a:p>
            <a:pPr marL="914400" indent="-336550" algn="l" rtl="0">
              <a:spcBef>
                <a:spcPts val="700"/>
              </a:spcBef>
              <a:buClr>
                <a:srgbClr val="000000"/>
              </a:buClr>
              <a:buSzPct val="100000"/>
              <a:buFont typeface="Calibri"/>
              <a:buChar char="•"/>
            </a:pPr>
            <a:r>
              <a:rPr lang="es" b="0" i="0" u="none" baseline="0" dirty="0">
                <a:solidFill>
                  <a:srgbClr val="000000"/>
                </a:solidFill>
                <a:sym typeface="Calibri"/>
              </a:rPr>
              <a:t>Personal de apoyo</a:t>
            </a:r>
            <a:endParaRPr lang="es" b="1" dirty="0">
              <a:solidFill>
                <a:schemeClr val="accent1"/>
              </a:solidFill>
              <a:sym typeface="Calibri"/>
            </a:endParaRPr>
          </a:p>
          <a:p>
            <a:pPr marL="558800" indent="-457200" algn="l" rtl="0">
              <a:spcBef>
                <a:spcPts val="700"/>
              </a:spcBef>
              <a:buClr>
                <a:schemeClr val="accent1"/>
              </a:buClr>
              <a:buSzPct val="100000"/>
              <a:buFont typeface="+mj-lt"/>
              <a:buAutoNum type="arabicPeriod" startAt="3"/>
            </a:pPr>
            <a:r>
              <a:rPr lang="es" b="1" i="0" u="none" baseline="0" dirty="0">
                <a:solidFill>
                  <a:schemeClr val="accent1"/>
                </a:solidFill>
                <a:sym typeface="Calibri"/>
              </a:rPr>
              <a:t>Relato y debate </a:t>
            </a:r>
            <a:endParaRPr lang="es" b="1" dirty="0">
              <a:solidFill>
                <a:schemeClr val="accent1"/>
              </a:solidFill>
              <a:sym typeface="Calibri"/>
            </a:endParaRPr>
          </a:p>
          <a:p>
            <a:pPr marL="914400" indent="-330200" algn="l" rtl="0">
              <a:spcBef>
                <a:spcPts val="700"/>
              </a:spcBef>
              <a:buClr>
                <a:srgbClr val="000000"/>
              </a:buClr>
              <a:buSzPct val="100000"/>
              <a:buFont typeface="Calibri"/>
              <a:buChar char="●"/>
            </a:pPr>
            <a:r>
              <a:rPr lang="es" b="0" i="0" u="none" baseline="0" dirty="0">
                <a:solidFill>
                  <a:srgbClr val="000000"/>
                </a:solidFill>
                <a:sym typeface="Calibri"/>
              </a:rPr>
              <a:t>Cinco sesiones con preguntas y tareas para fines de análisis</a:t>
            </a:r>
          </a:p>
          <a:p>
            <a:pPr marL="558800" indent="-457200" algn="l" rtl="0">
              <a:spcBef>
                <a:spcPts val="700"/>
              </a:spcBef>
              <a:buClr>
                <a:schemeClr val="accent1"/>
              </a:buClr>
              <a:buSzPct val="100000"/>
              <a:buFont typeface="+mj-lt"/>
              <a:buAutoNum type="arabicPeriod" startAt="4"/>
            </a:pPr>
            <a:r>
              <a:rPr lang="es" b="1" i="0" u="none" baseline="0" dirty="0">
                <a:solidFill>
                  <a:schemeClr val="accent1"/>
                </a:solidFill>
                <a:sym typeface="Calibri"/>
              </a:rPr>
              <a:t>Sesión de análisis posterior y plan de acción</a:t>
            </a:r>
            <a:endParaRPr lang="es" b="1" dirty="0">
              <a:solidFill>
                <a:schemeClr val="accent1"/>
              </a:solidFill>
              <a:sym typeface="Calibri"/>
            </a:endParaRPr>
          </a:p>
          <a:p>
            <a:pPr marL="558800" indent="-457200" algn="l" rtl="0">
              <a:spcBef>
                <a:spcPts val="700"/>
              </a:spcBef>
              <a:buClr>
                <a:schemeClr val="accent1"/>
              </a:buClr>
              <a:buSzPct val="100000"/>
              <a:buFont typeface="+mj-lt"/>
              <a:buAutoNum type="arabicPeriod" startAt="4"/>
            </a:pPr>
            <a:endParaRPr lang="es" b="1" i="1" dirty="0">
              <a:solidFill>
                <a:schemeClr val="accent1"/>
              </a:solidFill>
              <a:sym typeface="Calibri"/>
            </a:endParaRPr>
          </a:p>
          <a:p>
            <a:pPr marL="101600" indent="0" algn="ctr" rtl="0">
              <a:spcBef>
                <a:spcPts val="700"/>
              </a:spcBef>
              <a:buClr>
                <a:schemeClr val="accent1"/>
              </a:buClr>
              <a:buSzPct val="100000"/>
              <a:buFont typeface="Arial" panose="020B0604020202020204" pitchFamily="34" charset="0"/>
              <a:buNone/>
            </a:pPr>
            <a:r>
              <a:rPr lang="es" b="1" i="1" u="none" baseline="0" dirty="0">
                <a:solidFill>
                  <a:srgbClr val="000000"/>
                </a:solidFill>
                <a:sym typeface="Calibri"/>
              </a:rPr>
              <a:t>Acepte el escenario, no se oponga a él</a:t>
            </a:r>
            <a:endParaRPr lang="es" b="1" dirty="0">
              <a:solidFill>
                <a:schemeClr val="accent1"/>
              </a:solidFill>
              <a:sym typeface="Calibri"/>
            </a:endParaRPr>
          </a:p>
          <a:p>
            <a:pPr marL="914400" indent="-336550" algn="l" rtl="0">
              <a:spcBef>
                <a:spcPts val="700"/>
              </a:spcBef>
              <a:buClr>
                <a:srgbClr val="000000"/>
              </a:buClr>
              <a:buSzPct val="100000"/>
              <a:buFont typeface="Calibri"/>
              <a:buChar char="•"/>
            </a:pPr>
            <a:endParaRPr lang="es" sz="1700" dirty="0">
              <a:solidFill>
                <a:srgbClr val="000000"/>
              </a:solidFill>
              <a:latin typeface="Calibri"/>
              <a:ea typeface="Calibri"/>
              <a:cs typeface="Calibri"/>
              <a:sym typeface="Calibri"/>
            </a:endParaRPr>
          </a:p>
        </p:txBody>
      </p:sp>
    </p:spTree>
    <p:extLst>
      <p:ext uri="{BB962C8B-B14F-4D97-AF65-F5344CB8AC3E}">
        <p14:creationId xmlns:p14="http://schemas.microsoft.com/office/powerpoint/2010/main" val="4890249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hape 107">
            <a:extLst>
              <a:ext uri="{FF2B5EF4-FFF2-40B4-BE49-F238E27FC236}">
                <a16:creationId xmlns:a16="http://schemas.microsoft.com/office/drawing/2014/main" id="{D3F682A5-A8DB-9642-A53C-79AACF7AF11B}"/>
              </a:ext>
            </a:extLst>
          </p:cNvPr>
          <p:cNvSpPr txBox="1">
            <a:spLocks noGrp="1"/>
          </p:cNvSpPr>
          <p:nvPr>
            <p:ph type="title"/>
          </p:nvPr>
        </p:nvSpPr>
        <p:spPr>
          <a:xfrm>
            <a:off x="0" y="-5001"/>
            <a:ext cx="12192000" cy="699325"/>
          </a:xfrm>
          <a:prstGeom prst="rect">
            <a:avLst/>
          </a:prstGeom>
          <a:solidFill>
            <a:srgbClr val="2B92CB"/>
          </a:solidFill>
        </p:spPr>
        <p:txBody>
          <a:bodyPr lIns="91425" tIns="91425" rIns="91425" bIns="91425" anchor="ctr" anchorCtr="0">
            <a:noAutofit/>
          </a:bodyPr>
          <a:lstStyle/>
          <a:p>
            <a:pPr lvl="0" algn="l" rtl="0">
              <a:spcBef>
                <a:spcPts val="0"/>
              </a:spcBef>
              <a:buNone/>
            </a:pPr>
            <a:r>
              <a:rPr lang="es" b="0" i="0" u="none" baseline="0">
                <a:latin typeface="Roboto" panose="02000000000000000000" pitchFamily="2" charset="0"/>
                <a:ea typeface="Roboto" panose="02000000000000000000" pitchFamily="2" charset="0"/>
                <a:cs typeface="Roboto" panose="02000000000000000000" pitchFamily="2" charset="0"/>
              </a:rPr>
              <a:t>	</a:t>
            </a:r>
            <a:r>
              <a:rPr lang="es" sz="3600" b="0" i="0" u="none" baseline="0">
                <a:solidFill>
                  <a:schemeClr val="bg1"/>
                </a:solidFill>
                <a:latin typeface="Roboto" panose="02000000000000000000" pitchFamily="2" charset="0"/>
                <a:ea typeface="Roboto" panose="02000000000000000000" pitchFamily="2" charset="0"/>
                <a:cs typeface="Roboto" panose="02000000000000000000" pitchFamily="2" charset="0"/>
              </a:rPr>
              <a:t>Proceso del ejercicio de simulación teórico</a:t>
            </a:r>
          </a:p>
        </p:txBody>
      </p:sp>
      <p:grpSp>
        <p:nvGrpSpPr>
          <p:cNvPr id="5" name="Group 4">
            <a:extLst>
              <a:ext uri="{FF2B5EF4-FFF2-40B4-BE49-F238E27FC236}">
                <a16:creationId xmlns:a16="http://schemas.microsoft.com/office/drawing/2014/main" id="{FA49D66D-4A44-FE4F-8AA2-F0402C35195A}"/>
              </a:ext>
            </a:extLst>
          </p:cNvPr>
          <p:cNvGrpSpPr/>
          <p:nvPr/>
        </p:nvGrpSpPr>
        <p:grpSpPr>
          <a:xfrm>
            <a:off x="1023614" y="1626110"/>
            <a:ext cx="10010980" cy="4661775"/>
            <a:chOff x="1028322" y="1207010"/>
            <a:chExt cx="7598828" cy="3220279"/>
          </a:xfrm>
        </p:grpSpPr>
        <p:sp>
          <p:nvSpPr>
            <p:cNvPr id="6" name="TextBox 5">
              <a:extLst>
                <a:ext uri="{FF2B5EF4-FFF2-40B4-BE49-F238E27FC236}">
                  <a16:creationId xmlns:a16="http://schemas.microsoft.com/office/drawing/2014/main" id="{32626ACF-10E6-FB41-9A48-168BC31026E8}"/>
                </a:ext>
              </a:extLst>
            </p:cNvPr>
            <p:cNvSpPr txBox="1"/>
            <p:nvPr/>
          </p:nvSpPr>
          <p:spPr>
            <a:xfrm>
              <a:off x="5211550" y="1207010"/>
              <a:ext cx="3415600" cy="3220279"/>
            </a:xfrm>
            <a:prstGeom prst="rect">
              <a:avLst/>
            </a:prstGeom>
            <a:noFill/>
            <a:ln>
              <a:solidFill>
                <a:srgbClr val="C3DFF3"/>
              </a:solidFill>
            </a:ln>
            <a:effectLst>
              <a:outerShdw blurRad="50800" dist="38100" dir="2700000" algn="tl" rotWithShape="0">
                <a:schemeClr val="tx1">
                  <a:alpha val="40000"/>
                </a:schemeClr>
              </a:outerShdw>
            </a:effectLst>
          </p:spPr>
          <p:txBody>
            <a:bodyPr wrap="square" rtlCol="0">
              <a:spAutoFit/>
            </a:bodyPr>
            <a:lstStyle/>
            <a:p>
              <a:endParaRPr lang="es" dirty="0"/>
            </a:p>
          </p:txBody>
        </p:sp>
        <p:pic>
          <p:nvPicPr>
            <p:cNvPr id="7" name="Shape 108">
              <a:extLst>
                <a:ext uri="{FF2B5EF4-FFF2-40B4-BE49-F238E27FC236}">
                  <a16:creationId xmlns:a16="http://schemas.microsoft.com/office/drawing/2014/main" id="{CB39C9FF-6262-C448-A2DE-48E2C42992B0}"/>
                </a:ext>
              </a:extLst>
            </p:cNvPr>
            <p:cNvPicPr preferRelativeResize="0"/>
            <p:nvPr/>
          </p:nvPicPr>
          <p:blipFill rotWithShape="1">
            <a:blip r:embed="rId3" cstate="email">
              <a:alphaModFix/>
              <a:extLst>
                <a:ext uri="{28A0092B-C50C-407E-A947-70E740481C1C}">
                  <a14:useLocalDpi xmlns:a14="http://schemas.microsoft.com/office/drawing/2010/main" val="0"/>
                </a:ext>
              </a:extLst>
            </a:blip>
            <a:srcRect/>
            <a:stretch/>
          </p:blipFill>
          <p:spPr>
            <a:xfrm>
              <a:off x="1028322" y="1432297"/>
              <a:ext cx="3413815" cy="2769704"/>
            </a:xfrm>
            <a:prstGeom prst="rect">
              <a:avLst/>
            </a:prstGeom>
            <a:noFill/>
            <a:ln>
              <a:solidFill>
                <a:srgbClr val="C3DFF3"/>
              </a:solidFill>
            </a:ln>
            <a:effectLst>
              <a:outerShdw blurRad="50800" dist="38100" dir="5400000" algn="t" rotWithShape="0">
                <a:prstClr val="black">
                  <a:alpha val="40000"/>
                </a:prstClr>
              </a:outerShdw>
            </a:effectLst>
          </p:spPr>
        </p:pic>
        <p:sp>
          <p:nvSpPr>
            <p:cNvPr id="8" name="Shape 109">
              <a:extLst>
                <a:ext uri="{FF2B5EF4-FFF2-40B4-BE49-F238E27FC236}">
                  <a16:creationId xmlns:a16="http://schemas.microsoft.com/office/drawing/2014/main" id="{75D57610-23BC-8544-A23B-4867542D9986}"/>
                </a:ext>
              </a:extLst>
            </p:cNvPr>
            <p:cNvSpPr/>
            <p:nvPr/>
          </p:nvSpPr>
          <p:spPr>
            <a:xfrm rot="5400000">
              <a:off x="6639400" y="2094742"/>
              <a:ext cx="460200" cy="245400"/>
            </a:xfrm>
            <a:prstGeom prst="rightArrow">
              <a:avLst>
                <a:gd name="adj1" fmla="val 50000"/>
                <a:gd name="adj2" fmla="val 50000"/>
              </a:avLst>
            </a:prstGeom>
            <a:solidFill>
              <a:srgbClr val="FF9900"/>
            </a:solidFill>
            <a:ln w="9525" cap="flat" cmpd="sng">
              <a:solidFill>
                <a:srgbClr val="C3DFF3"/>
              </a:solidFill>
              <a:prstDash val="solid"/>
              <a:round/>
              <a:headEnd type="none" w="med" len="med"/>
              <a:tailEnd type="none" w="med" len="med"/>
            </a:ln>
          </p:spPr>
          <p:txBody>
            <a:bodyPr lIns="91425" tIns="91425" rIns="91425" bIns="91425" anchor="ctr" anchorCtr="0">
              <a:noAutofit/>
            </a:bodyPr>
            <a:lstStyle/>
            <a:p>
              <a:pPr lvl="0" algn="l" rtl="0">
                <a:spcBef>
                  <a:spcPts val="0"/>
                </a:spcBef>
                <a:buNone/>
              </a:pPr>
              <a:endParaRPr dirty="0"/>
            </a:p>
          </p:txBody>
        </p:sp>
        <p:sp>
          <p:nvSpPr>
            <p:cNvPr id="9" name="Shape 111">
              <a:extLst>
                <a:ext uri="{FF2B5EF4-FFF2-40B4-BE49-F238E27FC236}">
                  <a16:creationId xmlns:a16="http://schemas.microsoft.com/office/drawing/2014/main" id="{31112B4A-7339-FD4D-8AC1-94B36B9E0655}"/>
                </a:ext>
              </a:extLst>
            </p:cNvPr>
            <p:cNvSpPr txBox="1"/>
            <p:nvPr/>
          </p:nvSpPr>
          <p:spPr>
            <a:xfrm>
              <a:off x="5209762" y="1207010"/>
              <a:ext cx="3413815" cy="729301"/>
            </a:xfrm>
            <a:prstGeom prst="rect">
              <a:avLst/>
            </a:prstGeom>
            <a:solidFill>
              <a:srgbClr val="2B92CC"/>
            </a:solidFill>
            <a:ln>
              <a:solidFill>
                <a:srgbClr val="C3DFF3"/>
              </a:solidFill>
            </a:ln>
          </p:spPr>
          <p:txBody>
            <a:bodyPr lIns="91425" tIns="91425" rIns="91425" bIns="91425" anchor="ctr" anchorCtr="0">
              <a:noAutofit/>
            </a:bodyPr>
            <a:lstStyle/>
            <a:p>
              <a:pPr lvl="0" algn="ctr" rtl="0">
                <a:spcBef>
                  <a:spcPts val="0"/>
                </a:spcBef>
                <a:buNone/>
              </a:pPr>
              <a:r>
                <a:rPr lang="es" sz="2400" b="0" i="0" u="none" baseline="0">
                  <a:solidFill>
                    <a:schemeClr val="bg1"/>
                  </a:solidFill>
                  <a:latin typeface="Roboto" panose="02000000000000000000" pitchFamily="2" charset="0"/>
                  <a:ea typeface="Roboto" panose="02000000000000000000" pitchFamily="2" charset="0"/>
                  <a:cs typeface="Roboto" panose="02000000000000000000" pitchFamily="2" charset="0"/>
                  <a:sym typeface="Lato"/>
                </a:rPr>
                <a:t>Deficiencias, oportunidades y enseñanzas extraídas</a:t>
              </a:r>
            </a:p>
          </p:txBody>
        </p:sp>
        <p:sp>
          <p:nvSpPr>
            <p:cNvPr id="10" name="Shape 112">
              <a:extLst>
                <a:ext uri="{FF2B5EF4-FFF2-40B4-BE49-F238E27FC236}">
                  <a16:creationId xmlns:a16="http://schemas.microsoft.com/office/drawing/2014/main" id="{D7FA716A-4B08-4545-97E7-B9BB42CD82A2}"/>
                </a:ext>
              </a:extLst>
            </p:cNvPr>
            <p:cNvSpPr/>
            <p:nvPr/>
          </p:nvSpPr>
          <p:spPr>
            <a:xfrm>
              <a:off x="5920300" y="2635360"/>
              <a:ext cx="1898400" cy="1740900"/>
            </a:xfrm>
            <a:prstGeom prst="star5">
              <a:avLst>
                <a:gd name="adj" fmla="val 19098"/>
                <a:gd name="hf" fmla="val 105146"/>
                <a:gd name="vf" fmla="val 110557"/>
              </a:avLst>
            </a:prstGeom>
            <a:solidFill>
              <a:srgbClr val="E06666"/>
            </a:solidFill>
            <a:ln w="9525" cap="flat" cmpd="sng">
              <a:solidFill>
                <a:srgbClr val="C3DFF3"/>
              </a:solidFill>
              <a:prstDash val="solid"/>
              <a:round/>
              <a:headEnd type="none" w="med" len="med"/>
              <a:tailEnd type="none" w="med" len="med"/>
            </a:ln>
          </p:spPr>
          <p:txBody>
            <a:bodyPr lIns="91425" tIns="91425" rIns="91425" bIns="91425" anchor="ctr" anchorCtr="0">
              <a:noAutofit/>
            </a:bodyPr>
            <a:lstStyle/>
            <a:p>
              <a:pPr lvl="0" algn="l" rtl="0">
                <a:spcBef>
                  <a:spcPts val="0"/>
                </a:spcBef>
                <a:buNone/>
              </a:pPr>
              <a:endParaRPr dirty="0"/>
            </a:p>
          </p:txBody>
        </p:sp>
        <p:sp>
          <p:nvSpPr>
            <p:cNvPr id="11" name="Shape 113">
              <a:extLst>
                <a:ext uri="{FF2B5EF4-FFF2-40B4-BE49-F238E27FC236}">
                  <a16:creationId xmlns:a16="http://schemas.microsoft.com/office/drawing/2014/main" id="{5708D381-D0C1-8545-9331-ADA1585A610F}"/>
                </a:ext>
              </a:extLst>
            </p:cNvPr>
            <p:cNvSpPr txBox="1"/>
            <p:nvPr/>
          </p:nvSpPr>
          <p:spPr>
            <a:xfrm>
              <a:off x="6336400" y="3329710"/>
              <a:ext cx="1066200" cy="352200"/>
            </a:xfrm>
            <a:prstGeom prst="rect">
              <a:avLst/>
            </a:prstGeom>
            <a:noFill/>
            <a:ln>
              <a:solidFill>
                <a:srgbClr val="C3DFF3"/>
              </a:solidFill>
            </a:ln>
          </p:spPr>
          <p:txBody>
            <a:bodyPr lIns="91425" tIns="91425" rIns="91425" bIns="91425" anchor="t" anchorCtr="0">
              <a:noAutofit/>
            </a:bodyPr>
            <a:lstStyle/>
            <a:p>
              <a:pPr lvl="0" algn="ctr" rtl="0">
                <a:spcBef>
                  <a:spcPts val="0"/>
                </a:spcBef>
                <a:buNone/>
              </a:pPr>
              <a:r>
                <a:rPr lang="es" sz="2000" b="0" i="0" u="none" baseline="0" dirty="0">
                  <a:solidFill>
                    <a:schemeClr val="bg1"/>
                  </a:solidFill>
                  <a:latin typeface="Roboto" panose="02000000000000000000" pitchFamily="2" charset="0"/>
                  <a:ea typeface="Roboto" panose="02000000000000000000" pitchFamily="2" charset="0"/>
                  <a:cs typeface="Roboto" panose="02000000000000000000" pitchFamily="2" charset="0"/>
                  <a:sym typeface="Lato"/>
                </a:rPr>
                <a:t>Plan de acción</a:t>
              </a:r>
            </a:p>
          </p:txBody>
        </p:sp>
        <p:sp>
          <p:nvSpPr>
            <p:cNvPr id="12" name="Shape 109">
              <a:extLst>
                <a:ext uri="{FF2B5EF4-FFF2-40B4-BE49-F238E27FC236}">
                  <a16:creationId xmlns:a16="http://schemas.microsoft.com/office/drawing/2014/main" id="{08FE7869-1179-E94D-9997-505261C59B36}"/>
                </a:ext>
              </a:extLst>
            </p:cNvPr>
            <p:cNvSpPr/>
            <p:nvPr/>
          </p:nvSpPr>
          <p:spPr>
            <a:xfrm>
              <a:off x="4651650" y="2571750"/>
              <a:ext cx="460200" cy="245400"/>
            </a:xfrm>
            <a:prstGeom prst="rightArrow">
              <a:avLst>
                <a:gd name="adj1" fmla="val 50000"/>
                <a:gd name="adj2" fmla="val 50000"/>
              </a:avLst>
            </a:prstGeom>
            <a:solidFill>
              <a:srgbClr val="FF9900"/>
            </a:solidFill>
            <a:ln w="9525" cap="flat" cmpd="sng">
              <a:solidFill>
                <a:srgbClr val="C3DFF3"/>
              </a:solidFill>
              <a:prstDash val="solid"/>
              <a:round/>
              <a:headEnd type="none" w="med" len="med"/>
              <a:tailEnd type="none" w="med" len="med"/>
            </a:ln>
          </p:spPr>
          <p:txBody>
            <a:bodyPr lIns="91425" tIns="91425" rIns="91425" bIns="91425" anchor="ctr" anchorCtr="0">
              <a:noAutofit/>
            </a:bodyPr>
            <a:lstStyle/>
            <a:p>
              <a:pPr lvl="0" algn="l" rtl="0">
                <a:spcBef>
                  <a:spcPts val="0"/>
                </a:spcBef>
                <a:buNone/>
              </a:pPr>
              <a:endParaRPr dirty="0"/>
            </a:p>
          </p:txBody>
        </p:sp>
      </p:grpSp>
      <p:sp>
        <p:nvSpPr>
          <p:cNvPr id="2" name="TextBox 1">
            <a:extLst>
              <a:ext uri="{FF2B5EF4-FFF2-40B4-BE49-F238E27FC236}">
                <a16:creationId xmlns:a16="http://schemas.microsoft.com/office/drawing/2014/main" id="{ED3CAAC6-4E0E-4933-AF1B-210AAEC70141}"/>
              </a:ext>
            </a:extLst>
          </p:cNvPr>
          <p:cNvSpPr txBox="1"/>
          <p:nvPr/>
        </p:nvSpPr>
        <p:spPr>
          <a:xfrm>
            <a:off x="2660634" y="897118"/>
            <a:ext cx="1392773" cy="461665"/>
          </a:xfrm>
          <a:prstGeom prst="rect">
            <a:avLst/>
          </a:prstGeom>
          <a:noFill/>
          <a:ln>
            <a:solidFill>
              <a:schemeClr val="tx2"/>
            </a:solidFill>
          </a:ln>
        </p:spPr>
        <p:txBody>
          <a:bodyPr wrap="square" rtlCol="0">
            <a:spAutoFit/>
          </a:bodyPr>
          <a:lstStyle/>
          <a:p>
            <a:pPr algn="ctr" rtl="0"/>
            <a:r>
              <a:rPr lang="es" sz="2400" b="0" i="0" u="none" baseline="0" dirty="0"/>
              <a:t>Ejercicio</a:t>
            </a:r>
            <a:endParaRPr lang="es" sz="2400" dirty="0"/>
          </a:p>
        </p:txBody>
      </p:sp>
      <p:sp>
        <p:nvSpPr>
          <p:cNvPr id="13" name="TextBox 12">
            <a:extLst>
              <a:ext uri="{FF2B5EF4-FFF2-40B4-BE49-F238E27FC236}">
                <a16:creationId xmlns:a16="http://schemas.microsoft.com/office/drawing/2014/main" id="{05C895B8-3A83-40A7-BCD7-69BAE71391E6}"/>
              </a:ext>
            </a:extLst>
          </p:cNvPr>
          <p:cNvSpPr txBox="1"/>
          <p:nvPr/>
        </p:nvSpPr>
        <p:spPr>
          <a:xfrm>
            <a:off x="6403407" y="897118"/>
            <a:ext cx="4740843" cy="461665"/>
          </a:xfrm>
          <a:prstGeom prst="rect">
            <a:avLst/>
          </a:prstGeom>
          <a:noFill/>
          <a:ln>
            <a:solidFill>
              <a:schemeClr val="tx2"/>
            </a:solidFill>
          </a:ln>
        </p:spPr>
        <p:txBody>
          <a:bodyPr wrap="square" rtlCol="0">
            <a:spAutoFit/>
          </a:bodyPr>
          <a:lstStyle/>
          <a:p>
            <a:pPr algn="ctr" rtl="0"/>
            <a:r>
              <a:rPr lang="es" sz="2400" b="0" i="0" u="none" baseline="0" dirty="0"/>
              <a:t>Sesión de análisis posterior</a:t>
            </a:r>
            <a:endParaRPr lang="es" sz="2400" dirty="0"/>
          </a:p>
        </p:txBody>
      </p:sp>
      <p:sp>
        <p:nvSpPr>
          <p:cNvPr id="3" name="TextBox 2">
            <a:extLst>
              <a:ext uri="{FF2B5EF4-FFF2-40B4-BE49-F238E27FC236}">
                <a16:creationId xmlns:a16="http://schemas.microsoft.com/office/drawing/2014/main" id="{19C09B4A-1E6B-4A5D-ACA9-540D11F8070B}"/>
              </a:ext>
            </a:extLst>
          </p:cNvPr>
          <p:cNvSpPr txBox="1"/>
          <p:nvPr/>
        </p:nvSpPr>
        <p:spPr>
          <a:xfrm>
            <a:off x="2491307" y="2238375"/>
            <a:ext cx="1562100" cy="369332"/>
          </a:xfrm>
          <a:prstGeom prst="rect">
            <a:avLst/>
          </a:prstGeom>
          <a:gradFill flip="none" rotWithShape="1">
            <a:gsLst>
              <a:gs pos="0">
                <a:srgbClr val="DCF5FF"/>
              </a:gs>
              <a:gs pos="100000">
                <a:schemeClr val="accent5">
                  <a:lumMod val="45000"/>
                  <a:lumOff val="55000"/>
                  <a:alpha val="97000"/>
                </a:schemeClr>
              </a:gs>
              <a:gs pos="100000">
                <a:schemeClr val="accent5">
                  <a:lumMod val="30000"/>
                  <a:lumOff val="70000"/>
                </a:schemeClr>
              </a:gs>
            </a:gsLst>
            <a:lin ang="5400000" scaled="1"/>
            <a:tileRect/>
          </a:gradFill>
          <a:ln>
            <a:solidFill>
              <a:srgbClr val="DBF5FF">
                <a:alpha val="0"/>
              </a:srgbClr>
            </a:solidFill>
          </a:ln>
        </p:spPr>
        <p:txBody>
          <a:bodyPr wrap="square" rtlCol="0">
            <a:spAutoFit/>
          </a:bodyPr>
          <a:lstStyle/>
          <a:p>
            <a:pPr algn="ctr"/>
            <a:r>
              <a:rPr lang="es-ES" dirty="0"/>
              <a:t>Relato</a:t>
            </a:r>
          </a:p>
        </p:txBody>
      </p:sp>
      <p:sp>
        <p:nvSpPr>
          <p:cNvPr id="14" name="TextBox 13">
            <a:extLst>
              <a:ext uri="{FF2B5EF4-FFF2-40B4-BE49-F238E27FC236}">
                <a16:creationId xmlns:a16="http://schemas.microsoft.com/office/drawing/2014/main" id="{9B0554EA-AB1D-480B-A2CD-BAFB2B40190B}"/>
              </a:ext>
            </a:extLst>
          </p:cNvPr>
          <p:cNvSpPr txBox="1"/>
          <p:nvPr/>
        </p:nvSpPr>
        <p:spPr>
          <a:xfrm>
            <a:off x="1964773" y="3467718"/>
            <a:ext cx="2560320" cy="369332"/>
          </a:xfrm>
          <a:prstGeom prst="rect">
            <a:avLst/>
          </a:prstGeom>
          <a:gradFill flip="none" rotWithShape="1">
            <a:gsLst>
              <a:gs pos="0">
                <a:schemeClr val="accent1">
                  <a:tint val="66000"/>
                  <a:satMod val="160000"/>
                </a:schemeClr>
              </a:gs>
              <a:gs pos="1000">
                <a:srgbClr val="B3CEFF"/>
              </a:gs>
              <a:gs pos="100000">
                <a:schemeClr val="accent1">
                  <a:tint val="23500"/>
                  <a:satMod val="160000"/>
                </a:schemeClr>
              </a:gs>
            </a:gsLst>
            <a:path path="circle">
              <a:fillToRect l="100000" b="100000"/>
            </a:path>
            <a:tileRect t="-100000" r="-100000"/>
          </a:gradFill>
        </p:spPr>
        <p:txBody>
          <a:bodyPr wrap="square" rtlCol="0">
            <a:spAutoFit/>
          </a:bodyPr>
          <a:lstStyle/>
          <a:p>
            <a:r>
              <a:rPr lang="es-ES" dirty="0"/>
              <a:t>Preguntas para el debate</a:t>
            </a:r>
          </a:p>
        </p:txBody>
      </p:sp>
    </p:spTree>
    <p:extLst>
      <p:ext uri="{BB962C8B-B14F-4D97-AF65-F5344CB8AC3E}">
        <p14:creationId xmlns:p14="http://schemas.microsoft.com/office/powerpoint/2010/main" val="12616190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hape 126">
            <a:extLst>
              <a:ext uri="{FF2B5EF4-FFF2-40B4-BE49-F238E27FC236}">
                <a16:creationId xmlns:a16="http://schemas.microsoft.com/office/drawing/2014/main" id="{F004F807-C921-9E4B-8DCE-F3DCC072B827}"/>
              </a:ext>
            </a:extLst>
          </p:cNvPr>
          <p:cNvSpPr txBox="1">
            <a:spLocks noGrp="1"/>
          </p:cNvSpPr>
          <p:nvPr>
            <p:ph type="title"/>
          </p:nvPr>
        </p:nvSpPr>
        <p:spPr>
          <a:xfrm>
            <a:off x="0" y="0"/>
            <a:ext cx="12192000" cy="768626"/>
          </a:xfrm>
          <a:prstGeom prst="rect">
            <a:avLst/>
          </a:prstGeom>
          <a:solidFill>
            <a:srgbClr val="2B92CB"/>
          </a:solidFill>
        </p:spPr>
        <p:txBody>
          <a:bodyPr lIns="91425" tIns="91425" rIns="91425" bIns="91425" anchor="ctr" anchorCtr="0">
            <a:noAutofit/>
          </a:bodyPr>
          <a:lstStyle/>
          <a:p>
            <a:pPr lvl="0" algn="l" rtl="0">
              <a:spcBef>
                <a:spcPts val="0"/>
              </a:spcBef>
              <a:buNone/>
            </a:pPr>
            <a:r>
              <a:rPr lang="es" b="0" i="0" u="none" baseline="0">
                <a:latin typeface="Roboto" panose="02000000000000000000" pitchFamily="2" charset="0"/>
                <a:ea typeface="Roboto" panose="02000000000000000000" pitchFamily="2" charset="0"/>
                <a:cs typeface="Roboto" panose="02000000000000000000" pitchFamily="2" charset="0"/>
              </a:rPr>
              <a:t>	</a:t>
            </a:r>
            <a:r>
              <a:rPr lang="es" sz="3600" b="0" i="0" u="none" baseline="0">
                <a:solidFill>
                  <a:schemeClr val="bg1"/>
                </a:solidFill>
                <a:latin typeface="Roboto" panose="02000000000000000000" pitchFamily="2" charset="0"/>
                <a:ea typeface="Roboto" panose="02000000000000000000" pitchFamily="2" charset="0"/>
                <a:cs typeface="Roboto" panose="02000000000000000000" pitchFamily="2" charset="0"/>
              </a:rPr>
              <a:t>Cómo proceder</a:t>
            </a:r>
          </a:p>
        </p:txBody>
      </p:sp>
      <p:sp>
        <p:nvSpPr>
          <p:cNvPr id="5" name="Shape 127">
            <a:extLst>
              <a:ext uri="{FF2B5EF4-FFF2-40B4-BE49-F238E27FC236}">
                <a16:creationId xmlns:a16="http://schemas.microsoft.com/office/drawing/2014/main" id="{D5DA1985-0843-154F-9565-92666BE13EC6}"/>
              </a:ext>
            </a:extLst>
          </p:cNvPr>
          <p:cNvSpPr txBox="1">
            <a:spLocks/>
          </p:cNvSpPr>
          <p:nvPr/>
        </p:nvSpPr>
        <p:spPr>
          <a:xfrm>
            <a:off x="914400" y="768624"/>
            <a:ext cx="10706792" cy="5565673"/>
          </a:xfrm>
          <a:prstGeom prst="rect">
            <a:avLst/>
          </a:prstGeom>
        </p:spPr>
        <p:txBody>
          <a:bodyPr vert="horz" lIns="91425" tIns="91425" rIns="91425" bIns="91425" rtlCol="0" anchor="t"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l" rtl="0">
              <a:lnSpc>
                <a:spcPct val="100000"/>
              </a:lnSpc>
              <a:spcBef>
                <a:spcPts val="0"/>
              </a:spcBef>
              <a:buFont typeface="Arial" panose="020B0604020202020204" pitchFamily="34" charset="0"/>
              <a:buNone/>
            </a:pPr>
            <a:r>
              <a:rPr lang="es" sz="2400" b="0" i="0" u="none" baseline="0" dirty="0">
                <a:solidFill>
                  <a:schemeClr val="accent1"/>
                </a:solidFill>
                <a:sym typeface="Calibri"/>
              </a:rPr>
              <a:t> </a:t>
            </a:r>
            <a:r>
              <a:rPr lang="es" sz="2400" b="1" i="0" u="none" baseline="0" dirty="0">
                <a:solidFill>
                  <a:schemeClr val="accent1"/>
                </a:solidFill>
                <a:sym typeface="Calibri"/>
              </a:rPr>
              <a:t>Reglas</a:t>
            </a:r>
          </a:p>
          <a:p>
            <a:pPr marL="457200" indent="-336550" algn="l" rtl="0">
              <a:lnSpc>
                <a:spcPct val="100000"/>
              </a:lnSpc>
              <a:spcBef>
                <a:spcPts val="700"/>
              </a:spcBef>
              <a:buClr>
                <a:srgbClr val="000000"/>
              </a:buClr>
              <a:buSzPct val="100000"/>
              <a:buFont typeface="Calibri"/>
              <a:buChar char="❖"/>
            </a:pPr>
            <a:r>
              <a:rPr lang="es" sz="2400" b="0" i="0" u="none" baseline="0" dirty="0">
                <a:solidFill>
                  <a:srgbClr val="000000"/>
                </a:solidFill>
                <a:sym typeface="Calibri"/>
              </a:rPr>
              <a:t>Utilice </a:t>
            </a:r>
            <a:r>
              <a:rPr lang="es" sz="2400" b="0" i="0" u="none" baseline="0" dirty="0">
                <a:sym typeface="Calibri"/>
              </a:rPr>
              <a:t>los planes de salud pública existentes, incluidos </a:t>
            </a:r>
            <a:r>
              <a:rPr lang="es" sz="2400" b="0" i="0" u="none" baseline="0" dirty="0">
                <a:solidFill>
                  <a:srgbClr val="000000"/>
                </a:solidFill>
                <a:sym typeface="Calibri"/>
              </a:rPr>
              <a:t>los procedimientos </a:t>
            </a:r>
            <a:r>
              <a:rPr lang="en-US" sz="2400" b="0" i="0" u="none" baseline="0" dirty="0" err="1">
                <a:solidFill>
                  <a:srgbClr val="000000"/>
                </a:solidFill>
                <a:sym typeface="Calibri"/>
              </a:rPr>
              <a:t>operativos</a:t>
            </a:r>
            <a:r>
              <a:rPr lang="en-US" sz="2400" b="0" i="0" u="none" baseline="0" dirty="0">
                <a:solidFill>
                  <a:srgbClr val="000000"/>
                </a:solidFill>
                <a:sym typeface="Calibri"/>
              </a:rPr>
              <a:t> </a:t>
            </a:r>
            <a:r>
              <a:rPr lang="en-US" sz="2400" b="0" i="0" u="none" baseline="0" dirty="0" err="1">
                <a:solidFill>
                  <a:srgbClr val="000000"/>
                </a:solidFill>
                <a:sym typeface="Calibri"/>
              </a:rPr>
              <a:t>normalizados</a:t>
            </a:r>
            <a:r>
              <a:rPr lang="es" sz="2400" b="0" i="0" u="none" baseline="0" dirty="0">
                <a:solidFill>
                  <a:srgbClr val="000000"/>
                </a:solidFill>
                <a:sym typeface="Calibri"/>
              </a:rPr>
              <a:t>, para fundamentar sus respuestas</a:t>
            </a:r>
          </a:p>
          <a:p>
            <a:pPr marL="457200" indent="-336550" algn="l" rtl="0">
              <a:lnSpc>
                <a:spcPct val="100000"/>
              </a:lnSpc>
              <a:spcBef>
                <a:spcPts val="700"/>
              </a:spcBef>
              <a:buClr>
                <a:srgbClr val="000000"/>
              </a:buClr>
              <a:buSzPct val="100000"/>
              <a:buFont typeface="Calibri"/>
              <a:buChar char="❖"/>
            </a:pPr>
            <a:r>
              <a:rPr lang="es" sz="2400" b="0" i="0" u="none" baseline="0" dirty="0">
                <a:solidFill>
                  <a:srgbClr val="000000"/>
                </a:solidFill>
                <a:sym typeface="Calibri"/>
              </a:rPr>
              <a:t>Interprétese a sí mismo (represente su papel habitual) </a:t>
            </a:r>
          </a:p>
          <a:p>
            <a:pPr marL="457200" indent="-336550" algn="l" rtl="0">
              <a:lnSpc>
                <a:spcPct val="100000"/>
              </a:lnSpc>
              <a:spcBef>
                <a:spcPts val="700"/>
              </a:spcBef>
              <a:buClr>
                <a:srgbClr val="000000"/>
              </a:buClr>
              <a:buSzPct val="100000"/>
              <a:buFont typeface="Calibri"/>
              <a:buChar char="❖"/>
            </a:pPr>
            <a:r>
              <a:rPr lang="es" sz="2400" b="0" i="0" u="none" baseline="0" dirty="0">
                <a:solidFill>
                  <a:srgbClr val="000000"/>
                </a:solidFill>
                <a:sym typeface="Calibri"/>
              </a:rPr>
              <a:t>Trabaje en equipo</a:t>
            </a:r>
          </a:p>
          <a:p>
            <a:pPr marL="457200" indent="-336550" algn="l" rtl="0">
              <a:lnSpc>
                <a:spcPct val="100000"/>
              </a:lnSpc>
              <a:spcBef>
                <a:spcPts val="700"/>
              </a:spcBef>
              <a:buClr>
                <a:srgbClr val="000000"/>
              </a:buClr>
              <a:buSzPct val="100000"/>
              <a:buFont typeface="Calibri"/>
              <a:buChar char="❖"/>
            </a:pPr>
            <a:r>
              <a:rPr lang="es" sz="2400" b="0" i="0" u="none" baseline="0" dirty="0">
                <a:solidFill>
                  <a:srgbClr val="000000"/>
                </a:solidFill>
                <a:sym typeface="Calibri"/>
              </a:rPr>
              <a:t>Céntrese en las soluciones</a:t>
            </a:r>
          </a:p>
          <a:p>
            <a:pPr algn="l" rtl="0">
              <a:lnSpc>
                <a:spcPct val="100000"/>
              </a:lnSpc>
              <a:spcBef>
                <a:spcPts val="700"/>
              </a:spcBef>
              <a:buFont typeface="Arial" panose="020B0604020202020204" pitchFamily="34" charset="0"/>
              <a:buNone/>
            </a:pPr>
            <a:endParaRPr lang="es" sz="2400" b="1" dirty="0">
              <a:solidFill>
                <a:schemeClr val="accent1"/>
              </a:solidFill>
              <a:sym typeface="Calibri"/>
            </a:endParaRPr>
          </a:p>
          <a:p>
            <a:pPr algn="l" rtl="0">
              <a:lnSpc>
                <a:spcPct val="100000"/>
              </a:lnSpc>
              <a:spcBef>
                <a:spcPts val="700"/>
              </a:spcBef>
              <a:buFont typeface="Arial" panose="020B0604020202020204" pitchFamily="34" charset="0"/>
              <a:buNone/>
            </a:pPr>
            <a:r>
              <a:rPr lang="es" sz="2400" b="1" i="0" u="none" baseline="0" dirty="0">
                <a:solidFill>
                  <a:schemeClr val="accent1"/>
                </a:solidFill>
                <a:sym typeface="Calibri"/>
              </a:rPr>
              <a:t>Recuerde</a:t>
            </a:r>
          </a:p>
          <a:p>
            <a:pPr algn="ctr" rtl="0">
              <a:lnSpc>
                <a:spcPct val="100000"/>
              </a:lnSpc>
              <a:spcBef>
                <a:spcPts val="0"/>
              </a:spcBef>
              <a:spcAft>
                <a:spcPts val="1000"/>
              </a:spcAft>
              <a:buFont typeface="Arial" panose="020B0604020202020204" pitchFamily="34" charset="0"/>
              <a:buNone/>
            </a:pPr>
            <a:endParaRPr lang="es" sz="2400" b="1" u="sng" dirty="0">
              <a:solidFill>
                <a:srgbClr val="000000"/>
              </a:solidFill>
              <a:sym typeface="Calibri"/>
            </a:endParaRPr>
          </a:p>
          <a:p>
            <a:pPr algn="ctr" rtl="0">
              <a:lnSpc>
                <a:spcPct val="100000"/>
              </a:lnSpc>
              <a:spcAft>
                <a:spcPts val="1000"/>
              </a:spcAft>
              <a:buFont typeface="Arial" panose="020B0604020202020204" pitchFamily="34" charset="0"/>
              <a:buNone/>
            </a:pPr>
            <a:r>
              <a:rPr lang="es" sz="2400" b="1" i="0" u="sng" baseline="0" dirty="0">
                <a:solidFill>
                  <a:srgbClr val="000000"/>
                </a:solidFill>
                <a:sym typeface="Calibri"/>
              </a:rPr>
              <a:t>El ejercicio está concebido para examinar distintas cuestiones críticas </a:t>
            </a:r>
            <a:br>
              <a:rPr lang="es" sz="2400" b="1" i="0" u="sng" baseline="0" dirty="0">
                <a:solidFill>
                  <a:srgbClr val="000000"/>
                </a:solidFill>
                <a:sym typeface="Calibri"/>
              </a:rPr>
            </a:br>
            <a:r>
              <a:rPr lang="es" sz="2400" b="1" i="0" u="sng" baseline="0" dirty="0">
                <a:solidFill>
                  <a:srgbClr val="000000"/>
                </a:solidFill>
                <a:sym typeface="Calibri"/>
              </a:rPr>
              <a:t>en los entornos urbanos. </a:t>
            </a:r>
          </a:p>
          <a:p>
            <a:pPr algn="ctr" rtl="0">
              <a:lnSpc>
                <a:spcPct val="100000"/>
              </a:lnSpc>
              <a:spcAft>
                <a:spcPts val="1000"/>
              </a:spcAft>
              <a:buFont typeface="Arial" panose="020B0604020202020204" pitchFamily="34" charset="0"/>
              <a:buNone/>
            </a:pPr>
            <a:r>
              <a:rPr lang="es" sz="2400" b="1" i="0" u="sng" baseline="0" dirty="0">
                <a:solidFill>
                  <a:srgbClr val="000000"/>
                </a:solidFill>
                <a:sym typeface="Calibri"/>
              </a:rPr>
              <a:t>El ejercicio no es un examen ni una evaluación de los participantes.</a:t>
            </a:r>
          </a:p>
          <a:p>
            <a:pPr algn="l" rtl="0">
              <a:lnSpc>
                <a:spcPct val="100000"/>
              </a:lnSpc>
              <a:spcBef>
                <a:spcPts val="0"/>
              </a:spcBef>
              <a:buFont typeface="Arial" panose="020B0604020202020204" pitchFamily="34" charset="0"/>
              <a:buNone/>
            </a:pPr>
            <a:endParaRPr lang="es" sz="2000" dirty="0">
              <a:sym typeface="Calibri"/>
            </a:endParaRPr>
          </a:p>
        </p:txBody>
      </p:sp>
    </p:spTree>
    <p:extLst>
      <p:ext uri="{BB962C8B-B14F-4D97-AF65-F5344CB8AC3E}">
        <p14:creationId xmlns:p14="http://schemas.microsoft.com/office/powerpoint/2010/main" val="20961311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hape 132">
            <a:extLst>
              <a:ext uri="{FF2B5EF4-FFF2-40B4-BE49-F238E27FC236}">
                <a16:creationId xmlns:a16="http://schemas.microsoft.com/office/drawing/2014/main" id="{14B85DFF-C261-3241-9CAE-5710B356CAD3}"/>
              </a:ext>
            </a:extLst>
          </p:cNvPr>
          <p:cNvSpPr txBox="1">
            <a:spLocks noGrp="1"/>
          </p:cNvSpPr>
          <p:nvPr>
            <p:ph type="title"/>
          </p:nvPr>
        </p:nvSpPr>
        <p:spPr>
          <a:xfrm>
            <a:off x="0" y="0"/>
            <a:ext cx="12192000" cy="768626"/>
          </a:xfrm>
          <a:prstGeom prst="rect">
            <a:avLst/>
          </a:prstGeom>
          <a:solidFill>
            <a:srgbClr val="2B92CB"/>
          </a:solidFill>
        </p:spPr>
        <p:txBody>
          <a:bodyPr lIns="91425" tIns="91425" rIns="91425" bIns="91425" anchor="ctr" anchorCtr="0">
            <a:noAutofit/>
          </a:bodyPr>
          <a:lstStyle/>
          <a:p>
            <a:pPr lvl="0" algn="l" rtl="0">
              <a:spcBef>
                <a:spcPts val="0"/>
              </a:spcBef>
              <a:buNone/>
            </a:pPr>
            <a:r>
              <a:rPr lang="es" b="0" i="0" u="none" baseline="0" dirty="0">
                <a:latin typeface="Roboto" panose="02000000000000000000" pitchFamily="2" charset="0"/>
                <a:ea typeface="Roboto" panose="02000000000000000000" pitchFamily="2" charset="0"/>
                <a:cs typeface="Roboto" panose="02000000000000000000" pitchFamily="2" charset="0"/>
              </a:rPr>
              <a:t>	</a:t>
            </a:r>
            <a:r>
              <a:rPr lang="es" sz="3600" b="0" i="0" u="none" baseline="0" dirty="0">
                <a:solidFill>
                  <a:schemeClr val="bg1"/>
                </a:solidFill>
                <a:latin typeface="Roboto" panose="02000000000000000000" pitchFamily="2" charset="0"/>
                <a:ea typeface="Roboto" panose="02000000000000000000" pitchFamily="2" charset="0"/>
                <a:cs typeface="Roboto" panose="02000000000000000000" pitchFamily="2" charset="0"/>
              </a:rPr>
              <a:t>¿</a:t>
            </a:r>
            <a:r>
              <a:rPr lang="en-US" sz="3600" b="0" i="0" u="none" baseline="0" dirty="0" err="1">
                <a:solidFill>
                  <a:schemeClr val="bg1"/>
                </a:solidFill>
                <a:latin typeface="Roboto" panose="02000000000000000000" pitchFamily="2" charset="0"/>
                <a:ea typeface="Roboto" panose="02000000000000000000" pitchFamily="2" charset="0"/>
                <a:cs typeface="Roboto" panose="02000000000000000000" pitchFamily="2" charset="0"/>
              </a:rPr>
              <a:t>Preguntas</a:t>
            </a:r>
            <a:r>
              <a:rPr lang="es" sz="3600" b="0" i="0" u="none" baseline="0" dirty="0">
                <a:solidFill>
                  <a:schemeClr val="bg1"/>
                </a:solidFill>
                <a:latin typeface="Roboto" panose="02000000000000000000" pitchFamily="2" charset="0"/>
                <a:ea typeface="Roboto" panose="02000000000000000000" pitchFamily="2" charset="0"/>
                <a:cs typeface="Roboto" panose="02000000000000000000" pitchFamily="2" charset="0"/>
              </a:rPr>
              <a:t>?</a:t>
            </a:r>
          </a:p>
        </p:txBody>
      </p:sp>
      <p:pic>
        <p:nvPicPr>
          <p:cNvPr id="5" name="Shape 133">
            <a:extLst>
              <a:ext uri="{FF2B5EF4-FFF2-40B4-BE49-F238E27FC236}">
                <a16:creationId xmlns:a16="http://schemas.microsoft.com/office/drawing/2014/main" id="{B2210C07-6073-9D4B-86EB-D4653C30078C}"/>
              </a:ext>
            </a:extLst>
          </p:cNvPr>
          <p:cNvPicPr preferRelativeResize="0"/>
          <p:nvPr/>
        </p:nvPicPr>
        <p:blipFill>
          <a:blip r:embed="rId3" cstate="email">
            <a:alphaModFix/>
            <a:extLst>
              <a:ext uri="{28A0092B-C50C-407E-A947-70E740481C1C}">
                <a14:useLocalDpi xmlns:a14="http://schemas.microsoft.com/office/drawing/2010/main" val="0"/>
              </a:ext>
            </a:extLst>
          </a:blip>
          <a:stretch>
            <a:fillRect/>
          </a:stretch>
        </p:blipFill>
        <p:spPr>
          <a:xfrm>
            <a:off x="3310444" y="1571962"/>
            <a:ext cx="5571112" cy="3714075"/>
          </a:xfrm>
          <a:prstGeom prst="rect">
            <a:avLst/>
          </a:prstGeom>
          <a:noFill/>
          <a:ln>
            <a:noFill/>
          </a:ln>
        </p:spPr>
      </p:pic>
    </p:spTree>
    <p:extLst>
      <p:ext uri="{BB962C8B-B14F-4D97-AF65-F5344CB8AC3E}">
        <p14:creationId xmlns:p14="http://schemas.microsoft.com/office/powerpoint/2010/main" val="14597792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hape 138">
            <a:extLst>
              <a:ext uri="{FF2B5EF4-FFF2-40B4-BE49-F238E27FC236}">
                <a16:creationId xmlns:a16="http://schemas.microsoft.com/office/drawing/2014/main" id="{8CC51CF4-D5F4-9C4A-B0CC-9B20F81F5529}"/>
              </a:ext>
            </a:extLst>
          </p:cNvPr>
          <p:cNvSpPr txBox="1">
            <a:spLocks noGrp="1"/>
          </p:cNvSpPr>
          <p:nvPr>
            <p:ph type="title"/>
          </p:nvPr>
        </p:nvSpPr>
        <p:spPr>
          <a:xfrm>
            <a:off x="-1" y="0"/>
            <a:ext cx="12192001" cy="768626"/>
          </a:xfrm>
          <a:prstGeom prst="rect">
            <a:avLst/>
          </a:prstGeom>
          <a:solidFill>
            <a:srgbClr val="2B92CB"/>
          </a:solidFill>
        </p:spPr>
        <p:txBody>
          <a:bodyPr lIns="91425" tIns="91425" rIns="91425" bIns="91425" anchor="ctr" anchorCtr="0">
            <a:noAutofit/>
          </a:bodyPr>
          <a:lstStyle/>
          <a:p>
            <a:pPr lvl="0" algn="l" rtl="0">
              <a:spcBef>
                <a:spcPts val="0"/>
              </a:spcBef>
              <a:buNone/>
            </a:pPr>
            <a:r>
              <a:rPr lang="es" b="0" i="0" u="none" baseline="0"/>
              <a:t>	</a:t>
            </a:r>
            <a:r>
              <a:rPr lang="es" sz="3600" b="0" i="0" u="none" baseline="0">
                <a:solidFill>
                  <a:schemeClr val="bg1"/>
                </a:solidFill>
                <a:latin typeface="Roboto" panose="02000000000000000000" pitchFamily="2" charset="0"/>
                <a:ea typeface="Roboto" panose="02000000000000000000" pitchFamily="2" charset="0"/>
                <a:cs typeface="Roboto" panose="02000000000000000000" pitchFamily="2" charset="0"/>
              </a:rPr>
              <a:t>COVID-19 – Resumen</a:t>
            </a:r>
          </a:p>
        </p:txBody>
      </p:sp>
      <p:sp>
        <p:nvSpPr>
          <p:cNvPr id="6" name="Shape 139">
            <a:extLst>
              <a:ext uri="{FF2B5EF4-FFF2-40B4-BE49-F238E27FC236}">
                <a16:creationId xmlns:a16="http://schemas.microsoft.com/office/drawing/2014/main" id="{16A6B724-918C-1E47-A22A-09AF6A976D95}"/>
              </a:ext>
            </a:extLst>
          </p:cNvPr>
          <p:cNvSpPr txBox="1">
            <a:spLocks/>
          </p:cNvSpPr>
          <p:nvPr/>
        </p:nvSpPr>
        <p:spPr>
          <a:xfrm>
            <a:off x="311699" y="768627"/>
            <a:ext cx="11756443" cy="5798428"/>
          </a:xfrm>
          <a:prstGeom prst="rect">
            <a:avLst/>
          </a:prstGeom>
          <a:noFill/>
          <a:ln>
            <a:noFill/>
          </a:ln>
        </p:spPr>
        <p:txBody>
          <a:bodyPr vert="horz" lIns="91425" tIns="91425" rIns="91425" bIns="91425" rtlCol="0" anchor="t"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l" rtl="0">
              <a:lnSpc>
                <a:spcPct val="100000"/>
              </a:lnSpc>
              <a:spcBef>
                <a:spcPts val="0"/>
              </a:spcBef>
            </a:pPr>
            <a:r>
              <a:rPr lang="es" sz="1800" b="0" i="0" u="none" baseline="0" dirty="0">
                <a:solidFill>
                  <a:srgbClr val="000000"/>
                </a:solidFill>
                <a:latin typeface="Roboto" panose="02000000000000000000" pitchFamily="2" charset="0"/>
                <a:ea typeface="Roboto" panose="02000000000000000000" pitchFamily="2" charset="0"/>
                <a:cs typeface="Roboto" panose="02000000000000000000" pitchFamily="2" charset="0"/>
                <a:sym typeface="Arial"/>
              </a:rPr>
              <a:t>La Oficina de la OMS en China recibió las primeras informaciones sobre </a:t>
            </a:r>
            <a:br>
              <a:rPr lang="es" sz="1800" b="0" i="0" u="none" baseline="0" dirty="0">
                <a:solidFill>
                  <a:srgbClr val="000000"/>
                </a:solidFill>
                <a:latin typeface="Roboto" panose="02000000000000000000" pitchFamily="2" charset="0"/>
                <a:ea typeface="Roboto" panose="02000000000000000000" pitchFamily="2" charset="0"/>
                <a:cs typeface="Roboto" panose="02000000000000000000" pitchFamily="2" charset="0"/>
                <a:sym typeface="Arial"/>
              </a:rPr>
            </a:br>
            <a:r>
              <a:rPr lang="es" sz="1800" b="0" i="0" u="none" baseline="0" dirty="0">
                <a:solidFill>
                  <a:srgbClr val="000000"/>
                </a:solidFill>
                <a:latin typeface="Roboto" panose="02000000000000000000" pitchFamily="2" charset="0"/>
                <a:ea typeface="Roboto" panose="02000000000000000000" pitchFamily="2" charset="0"/>
                <a:cs typeface="Roboto" panose="02000000000000000000" pitchFamily="2" charset="0"/>
                <a:sym typeface="Arial"/>
              </a:rPr>
              <a:t>una neumonía de causa desconocida detectada en Wuhan (China) </a:t>
            </a:r>
            <a:br>
              <a:rPr lang="es" sz="1800" b="0" i="0" u="none" baseline="0" dirty="0">
                <a:solidFill>
                  <a:srgbClr val="000000"/>
                </a:solidFill>
                <a:latin typeface="Roboto" panose="02000000000000000000" pitchFamily="2" charset="0"/>
                <a:ea typeface="Roboto" panose="02000000000000000000" pitchFamily="2" charset="0"/>
                <a:cs typeface="Roboto" panose="02000000000000000000" pitchFamily="2" charset="0"/>
                <a:sym typeface="Arial"/>
              </a:rPr>
            </a:br>
            <a:r>
              <a:rPr lang="es" sz="1800" b="0" i="0" u="none" baseline="0" dirty="0">
                <a:solidFill>
                  <a:srgbClr val="000000"/>
                </a:solidFill>
                <a:latin typeface="Roboto" panose="02000000000000000000" pitchFamily="2" charset="0"/>
                <a:ea typeface="Roboto" panose="02000000000000000000" pitchFamily="2" charset="0"/>
                <a:cs typeface="Roboto" panose="02000000000000000000" pitchFamily="2" charset="0"/>
                <a:sym typeface="Arial"/>
              </a:rPr>
              <a:t>el 31 de diciembre de 2019.</a:t>
            </a:r>
          </a:p>
          <a:p>
            <a:pPr marL="285750" indent="-285750" algn="l" rtl="0">
              <a:lnSpc>
                <a:spcPct val="100000"/>
              </a:lnSpc>
              <a:spcBef>
                <a:spcPts val="0"/>
              </a:spcBef>
            </a:pPr>
            <a:endParaRPr lang="es" sz="1800" dirty="0">
              <a:solidFill>
                <a:srgbClr val="000000"/>
              </a:solidFill>
              <a:latin typeface="Roboto" panose="02000000000000000000" pitchFamily="2" charset="0"/>
              <a:ea typeface="Roboto" panose="02000000000000000000" pitchFamily="2" charset="0"/>
              <a:cs typeface="Roboto" panose="02000000000000000000" pitchFamily="2" charset="0"/>
              <a:sym typeface="Arial"/>
            </a:endParaRPr>
          </a:p>
          <a:p>
            <a:pPr marL="285750" indent="-285750" algn="l" rtl="0">
              <a:lnSpc>
                <a:spcPct val="100000"/>
              </a:lnSpc>
              <a:spcBef>
                <a:spcPts val="0"/>
              </a:spcBef>
            </a:pPr>
            <a:r>
              <a:rPr lang="es" sz="1800" b="0" i="0" u="none" baseline="0" dirty="0">
                <a:solidFill>
                  <a:srgbClr val="000000"/>
                </a:solidFill>
                <a:latin typeface="Roboto" panose="02000000000000000000" pitchFamily="2" charset="0"/>
                <a:ea typeface="Roboto" panose="02000000000000000000" pitchFamily="2" charset="0"/>
                <a:cs typeface="Roboto" panose="02000000000000000000" pitchFamily="2" charset="0"/>
                <a:sym typeface="Arial"/>
              </a:rPr>
              <a:t>El brote fue declarado emergencia de salud pública de importancia </a:t>
            </a:r>
            <a:br>
              <a:rPr lang="es" sz="1800" b="0" i="0" u="none" baseline="0" dirty="0">
                <a:solidFill>
                  <a:srgbClr val="000000"/>
                </a:solidFill>
                <a:latin typeface="Roboto" panose="02000000000000000000" pitchFamily="2" charset="0"/>
                <a:ea typeface="Roboto" panose="02000000000000000000" pitchFamily="2" charset="0"/>
                <a:cs typeface="Roboto" panose="02000000000000000000" pitchFamily="2" charset="0"/>
                <a:sym typeface="Arial"/>
              </a:rPr>
            </a:br>
            <a:r>
              <a:rPr lang="es" sz="1800" b="0" i="0" u="none" baseline="0" dirty="0">
                <a:solidFill>
                  <a:srgbClr val="000000"/>
                </a:solidFill>
                <a:latin typeface="Roboto" panose="02000000000000000000" pitchFamily="2" charset="0"/>
                <a:ea typeface="Roboto" panose="02000000000000000000" pitchFamily="2" charset="0"/>
                <a:cs typeface="Roboto" panose="02000000000000000000" pitchFamily="2" charset="0"/>
                <a:sym typeface="Arial"/>
              </a:rPr>
              <a:t>internacional el 30 de enero de 2020.</a:t>
            </a:r>
          </a:p>
          <a:p>
            <a:pPr marL="285750" indent="-285750" algn="l" rtl="0">
              <a:lnSpc>
                <a:spcPct val="100000"/>
              </a:lnSpc>
              <a:spcBef>
                <a:spcPts val="0"/>
              </a:spcBef>
            </a:pPr>
            <a:endParaRPr lang="es" sz="1800" dirty="0">
              <a:solidFill>
                <a:srgbClr val="000000"/>
              </a:solidFill>
              <a:latin typeface="Roboto" panose="02000000000000000000" pitchFamily="2" charset="0"/>
              <a:ea typeface="Roboto" panose="02000000000000000000" pitchFamily="2" charset="0"/>
              <a:cs typeface="Roboto" panose="02000000000000000000" pitchFamily="2" charset="0"/>
              <a:sym typeface="Arial"/>
            </a:endParaRPr>
          </a:p>
          <a:p>
            <a:pPr marL="285750" indent="-285750" algn="l" rtl="0">
              <a:lnSpc>
                <a:spcPct val="100000"/>
              </a:lnSpc>
              <a:spcBef>
                <a:spcPts val="0"/>
              </a:spcBef>
            </a:pPr>
            <a:r>
              <a:rPr lang="es" sz="1800" b="0" i="0" u="none" baseline="0" dirty="0">
                <a:solidFill>
                  <a:srgbClr val="000000"/>
                </a:solidFill>
                <a:latin typeface="Roboto" panose="02000000000000000000" pitchFamily="2" charset="0"/>
                <a:ea typeface="Roboto" panose="02000000000000000000" pitchFamily="2" charset="0"/>
                <a:cs typeface="Roboto" panose="02000000000000000000" pitchFamily="2" charset="0"/>
                <a:sym typeface="Arial"/>
              </a:rPr>
              <a:t>El 11 de febrero de 2020, la OMS anunció el nombre de la enfermedad </a:t>
            </a:r>
            <a:br>
              <a:rPr lang="es" sz="1800" b="0" i="0" u="none" baseline="0" dirty="0">
                <a:solidFill>
                  <a:srgbClr val="000000"/>
                </a:solidFill>
                <a:latin typeface="Roboto" panose="02000000000000000000" pitchFamily="2" charset="0"/>
                <a:ea typeface="Roboto" panose="02000000000000000000" pitchFamily="2" charset="0"/>
                <a:cs typeface="Roboto" panose="02000000000000000000" pitchFamily="2" charset="0"/>
                <a:sym typeface="Arial"/>
              </a:rPr>
            </a:br>
            <a:r>
              <a:rPr lang="es" sz="1800" b="0" i="0" u="none" baseline="0" dirty="0">
                <a:solidFill>
                  <a:srgbClr val="000000"/>
                </a:solidFill>
                <a:latin typeface="Roboto" panose="02000000000000000000" pitchFamily="2" charset="0"/>
                <a:ea typeface="Roboto" panose="02000000000000000000" pitchFamily="2" charset="0"/>
                <a:cs typeface="Roboto" panose="02000000000000000000" pitchFamily="2" charset="0"/>
                <a:sym typeface="Arial"/>
              </a:rPr>
              <a:t>por el nuevo coronavirus: COVID-19.</a:t>
            </a:r>
          </a:p>
          <a:p>
            <a:pPr marL="285750" indent="-285750" algn="l" rtl="0">
              <a:lnSpc>
                <a:spcPct val="100000"/>
              </a:lnSpc>
              <a:spcBef>
                <a:spcPts val="0"/>
              </a:spcBef>
            </a:pPr>
            <a:endParaRPr lang="es" sz="1800" dirty="0">
              <a:solidFill>
                <a:srgbClr val="000000"/>
              </a:solidFill>
              <a:latin typeface="Roboto" panose="02000000000000000000" pitchFamily="2" charset="0"/>
              <a:ea typeface="Roboto" panose="02000000000000000000" pitchFamily="2" charset="0"/>
              <a:cs typeface="Roboto" panose="02000000000000000000" pitchFamily="2" charset="0"/>
              <a:sym typeface="Arial"/>
            </a:endParaRPr>
          </a:p>
          <a:p>
            <a:pPr marL="285750" indent="-285750" algn="l" rtl="0">
              <a:lnSpc>
                <a:spcPct val="100000"/>
              </a:lnSpc>
              <a:spcBef>
                <a:spcPts val="0"/>
              </a:spcBef>
            </a:pPr>
            <a:r>
              <a:rPr lang="es" sz="1800" b="0" i="0" u="none" baseline="0" dirty="0">
                <a:solidFill>
                  <a:srgbClr val="000000"/>
                </a:solidFill>
                <a:latin typeface="Roboto" panose="02000000000000000000" pitchFamily="2" charset="0"/>
                <a:ea typeface="Roboto" panose="02000000000000000000" pitchFamily="2" charset="0"/>
                <a:cs typeface="Roboto" panose="02000000000000000000" pitchFamily="2" charset="0"/>
                <a:sym typeface="Arial"/>
              </a:rPr>
              <a:t>El 12 de marzo de 2020, la OMS declaró la pandemia a nivel mundial por la COVID-19.</a:t>
            </a:r>
          </a:p>
          <a:p>
            <a:pPr marL="285750" indent="-285750" algn="l" rtl="0">
              <a:lnSpc>
                <a:spcPct val="100000"/>
              </a:lnSpc>
              <a:spcBef>
                <a:spcPts val="0"/>
              </a:spcBef>
            </a:pPr>
            <a:endParaRPr lang="es" sz="1800" dirty="0">
              <a:solidFill>
                <a:srgbClr val="000000"/>
              </a:solidFill>
              <a:latin typeface="Roboto" panose="02000000000000000000" pitchFamily="2" charset="0"/>
              <a:ea typeface="Roboto" panose="02000000000000000000" pitchFamily="2" charset="0"/>
              <a:cs typeface="Roboto" panose="02000000000000000000" pitchFamily="2" charset="0"/>
              <a:sym typeface="Arial"/>
            </a:endParaRPr>
          </a:p>
          <a:p>
            <a:pPr marL="285750" indent="-285750" algn="l" rtl="0">
              <a:lnSpc>
                <a:spcPct val="100000"/>
              </a:lnSpc>
              <a:spcBef>
                <a:spcPts val="0"/>
              </a:spcBef>
            </a:pPr>
            <a:r>
              <a:rPr lang="es" sz="1800" b="0" i="0" u="none" baseline="0" dirty="0">
                <a:solidFill>
                  <a:srgbClr val="000000"/>
                </a:solidFill>
                <a:latin typeface="Roboto" panose="02000000000000000000" pitchFamily="2" charset="0"/>
                <a:ea typeface="Roboto" panose="02000000000000000000" pitchFamily="2" charset="0"/>
                <a:cs typeface="Roboto" panose="02000000000000000000" pitchFamily="2" charset="0"/>
                <a:sym typeface="Arial"/>
              </a:rPr>
              <a:t>Desde principios de marzo, los países de todo el mundo han adoptado medidas más rigurosas en un esfuerzo por controlar la propagación de la enfermedad.</a:t>
            </a:r>
          </a:p>
          <a:p>
            <a:pPr marL="285750" indent="-285750" algn="l" rtl="0">
              <a:lnSpc>
                <a:spcPct val="100000"/>
              </a:lnSpc>
              <a:spcBef>
                <a:spcPts val="0"/>
              </a:spcBef>
            </a:pPr>
            <a:endParaRPr lang="es" sz="1800" dirty="0">
              <a:solidFill>
                <a:srgbClr val="000000"/>
              </a:solidFill>
              <a:latin typeface="Roboto" panose="02000000000000000000" pitchFamily="2" charset="0"/>
              <a:ea typeface="Roboto" panose="02000000000000000000" pitchFamily="2" charset="0"/>
              <a:cs typeface="Roboto" panose="02000000000000000000" pitchFamily="2" charset="0"/>
              <a:sym typeface="Arial"/>
            </a:endParaRPr>
          </a:p>
          <a:p>
            <a:pPr marL="285750" indent="-285750" algn="l" rtl="0">
              <a:lnSpc>
                <a:spcPct val="100000"/>
              </a:lnSpc>
              <a:spcBef>
                <a:spcPts val="0"/>
              </a:spcBef>
            </a:pPr>
            <a:r>
              <a:rPr lang="es" sz="1800" b="0" i="0" u="none" baseline="0" dirty="0">
                <a:solidFill>
                  <a:srgbClr val="000000"/>
                </a:solidFill>
                <a:latin typeface="Roboto" panose="02000000000000000000" pitchFamily="2" charset="0"/>
                <a:ea typeface="Roboto" panose="02000000000000000000" pitchFamily="2" charset="0"/>
                <a:cs typeface="Roboto" panose="02000000000000000000" pitchFamily="2" charset="0"/>
                <a:sym typeface="Arial"/>
              </a:rPr>
              <a:t>Las medidas han incluido el distanciamiento físico, el cierre de escuelas, la restricción de los viajes, la restricción de las importaciones y, en muchos casos, el confinamiento de las personas en sus hogares.</a:t>
            </a:r>
          </a:p>
          <a:p>
            <a:pPr marL="285750" indent="-285750" algn="l" rtl="0">
              <a:lnSpc>
                <a:spcPct val="100000"/>
              </a:lnSpc>
              <a:spcBef>
                <a:spcPts val="0"/>
              </a:spcBef>
            </a:pPr>
            <a:endParaRPr lang="es" sz="1800" dirty="0">
              <a:solidFill>
                <a:srgbClr val="000000"/>
              </a:solidFill>
              <a:latin typeface="Roboto" panose="02000000000000000000" pitchFamily="2" charset="0"/>
              <a:ea typeface="Roboto" panose="02000000000000000000" pitchFamily="2" charset="0"/>
              <a:cs typeface="Roboto" panose="02000000000000000000" pitchFamily="2" charset="0"/>
              <a:sym typeface="Arial"/>
            </a:endParaRPr>
          </a:p>
          <a:p>
            <a:pPr marL="285750" indent="-285750" algn="l" rtl="0">
              <a:lnSpc>
                <a:spcPct val="100000"/>
              </a:lnSpc>
              <a:spcBef>
                <a:spcPts val="0"/>
              </a:spcBef>
            </a:pPr>
            <a:r>
              <a:rPr lang="es" sz="1800" b="0" i="0" u="none" baseline="0" dirty="0">
                <a:solidFill>
                  <a:srgbClr val="000000"/>
                </a:solidFill>
                <a:latin typeface="Roboto" panose="02000000000000000000" pitchFamily="2" charset="0"/>
                <a:ea typeface="Roboto" panose="02000000000000000000" pitchFamily="2" charset="0"/>
                <a:cs typeface="Roboto" panose="02000000000000000000" pitchFamily="2" charset="0"/>
                <a:sym typeface="Arial"/>
              </a:rPr>
              <a:t>Casi todos los países del mundo han notificado casos: a nivel mundial hay alrededor de 2,5 millones de casos confirmados*.</a:t>
            </a:r>
            <a:endParaRPr lang="es" sz="1800" dirty="0">
              <a:solidFill>
                <a:srgbClr val="000000"/>
              </a:solidFill>
              <a:latin typeface="Roboto" panose="02000000000000000000" pitchFamily="2" charset="0"/>
              <a:ea typeface="Roboto" panose="02000000000000000000" pitchFamily="2" charset="0"/>
              <a:cs typeface="Roboto" panose="02000000000000000000" pitchFamily="2" charset="0"/>
              <a:sym typeface="Arial"/>
            </a:endParaRPr>
          </a:p>
        </p:txBody>
      </p:sp>
      <p:pic>
        <p:nvPicPr>
          <p:cNvPr id="7" name="Picture 2" descr="Image result for Covid 19 pictures">
            <a:extLst>
              <a:ext uri="{FF2B5EF4-FFF2-40B4-BE49-F238E27FC236}">
                <a16:creationId xmlns:a16="http://schemas.microsoft.com/office/drawing/2014/main" id="{3C3CF0FE-55E8-4F49-8F83-B11947046C7A}"/>
              </a:ext>
            </a:extLst>
          </p:cNvPr>
          <p:cNvPicPr>
            <a:picLocks noChangeAspect="1" noChangeArrowheads="1"/>
          </p:cNvPicPr>
          <p:nvPr/>
        </p:nvPicPr>
        <p:blipFill rotWithShape="1">
          <a:blip r:embed="rId3" cstate="email">
            <a:extLst>
              <a:ext uri="{28A0092B-C50C-407E-A947-70E740481C1C}">
                <a14:useLocalDpi xmlns:a14="http://schemas.microsoft.com/office/drawing/2010/main" val="0"/>
              </a:ext>
            </a:extLst>
          </a:blip>
          <a:srcRect/>
          <a:stretch/>
        </p:blipFill>
        <p:spPr bwMode="auto">
          <a:xfrm>
            <a:off x="9128154" y="1219003"/>
            <a:ext cx="2939988" cy="200635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767848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787158DD-EC3B-E542-88C4-3EFC408642A5}"/>
              </a:ext>
            </a:extLst>
          </p:cNvPr>
          <p:cNvSpPr>
            <a:spLocks noGrp="1"/>
          </p:cNvSpPr>
          <p:nvPr>
            <p:ph type="title"/>
          </p:nvPr>
        </p:nvSpPr>
        <p:spPr>
          <a:xfrm>
            <a:off x="0" y="0"/>
            <a:ext cx="12192000" cy="768626"/>
          </a:xfrm>
          <a:solidFill>
            <a:srgbClr val="2B92CB"/>
          </a:solidFill>
        </p:spPr>
        <p:txBody>
          <a:bodyPr anchor="ctr">
            <a:normAutofit/>
          </a:bodyPr>
          <a:lstStyle/>
          <a:p>
            <a:pPr algn="l" rtl="0"/>
            <a:r>
              <a:rPr lang="es" sz="3600" b="0" i="0" u="none" baseline="0">
                <a:solidFill>
                  <a:schemeClr val="bg1"/>
                </a:solidFill>
                <a:latin typeface="Roboto" panose="02000000000000000000" pitchFamily="2" charset="0"/>
                <a:ea typeface="Roboto" panose="02000000000000000000" pitchFamily="2" charset="0"/>
                <a:cs typeface="Roboto" panose="02000000000000000000" pitchFamily="2" charset="0"/>
              </a:rPr>
              <a:t>	Sesión 1a: Medidas sanitarias integrales</a:t>
            </a:r>
          </a:p>
        </p:txBody>
      </p:sp>
      <p:sp>
        <p:nvSpPr>
          <p:cNvPr id="5" name="Text Placeholder 2">
            <a:extLst>
              <a:ext uri="{FF2B5EF4-FFF2-40B4-BE49-F238E27FC236}">
                <a16:creationId xmlns:a16="http://schemas.microsoft.com/office/drawing/2014/main" id="{6D721872-4300-C14D-B527-3FF55AC201CF}"/>
              </a:ext>
            </a:extLst>
          </p:cNvPr>
          <p:cNvSpPr txBox="1">
            <a:spLocks/>
          </p:cNvSpPr>
          <p:nvPr/>
        </p:nvSpPr>
        <p:spPr>
          <a:xfrm>
            <a:off x="311699" y="793866"/>
            <a:ext cx="11226365" cy="606413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rtl="0">
              <a:lnSpc>
                <a:spcPct val="110000"/>
              </a:lnSpc>
            </a:pPr>
            <a:r>
              <a:rPr lang="es" sz="1500" b="0" i="0" u="none" baseline="0" dirty="0">
                <a:latin typeface="Roboto" panose="02000000000000000000" pitchFamily="2" charset="0"/>
                <a:ea typeface="Roboto" panose="02000000000000000000" pitchFamily="2" charset="0"/>
                <a:cs typeface="Roboto" panose="02000000000000000000" pitchFamily="2" charset="0"/>
              </a:rPr>
              <a:t>Muchas zonas urbanas están experimentando transmisión comunitaria, sobre todo los lugares con una elevada densidad demográfica. Los países y las ciudades de todo el mundo han establecido medidas para tratar de limitar o prevenir la propagación en las zonas urbana</a:t>
            </a:r>
            <a:r>
              <a:rPr lang="en-US" sz="1500" b="0" i="0" u="none" baseline="0" dirty="0">
                <a:latin typeface="Roboto" panose="02000000000000000000" pitchFamily="2" charset="0"/>
                <a:ea typeface="Roboto" panose="02000000000000000000" pitchFamily="2" charset="0"/>
                <a:cs typeface="Roboto" panose="02000000000000000000" pitchFamily="2" charset="0"/>
              </a:rPr>
              <a:t>s</a:t>
            </a:r>
            <a:r>
              <a:rPr lang="es" sz="1500" b="0" i="0" u="none" baseline="0" dirty="0">
                <a:latin typeface="Roboto" panose="02000000000000000000" pitchFamily="2" charset="0"/>
                <a:ea typeface="Roboto" panose="02000000000000000000" pitchFamily="2" charset="0"/>
                <a:cs typeface="Roboto" panose="02000000000000000000" pitchFamily="2" charset="0"/>
              </a:rPr>
              <a:t>.</a:t>
            </a:r>
          </a:p>
          <a:p>
            <a:pPr algn="just" rtl="0">
              <a:lnSpc>
                <a:spcPct val="110000"/>
              </a:lnSpc>
              <a:spcAft>
                <a:spcPts val="800"/>
              </a:spcAft>
            </a:pPr>
            <a:r>
              <a:rPr lang="es" sz="1500" b="0" i="0" u="none" baseline="0" dirty="0">
                <a:latin typeface="Roboto" panose="02000000000000000000" pitchFamily="2" charset="0"/>
                <a:ea typeface="Roboto" panose="02000000000000000000" pitchFamily="2" charset="0"/>
                <a:cs typeface="Roboto" panose="02000000000000000000" pitchFamily="2" charset="0"/>
              </a:rPr>
              <a:t>En el eje de la respuesta de la salud pública a la COVID-19, la OMS ha propugnado firmemente cinco pilares principales: </a:t>
            </a:r>
            <a:r>
              <a:rPr lang="es" sz="1500" b="1" dirty="0">
                <a:latin typeface="Roboto" panose="02000000000000000000" pitchFamily="2" charset="0"/>
                <a:ea typeface="Roboto" panose="02000000000000000000" pitchFamily="2" charset="0"/>
                <a:cs typeface="Roboto" panose="02000000000000000000" pitchFamily="2" charset="0"/>
              </a:rPr>
              <a:t>de</a:t>
            </a:r>
            <a:r>
              <a:rPr lang="es" sz="1500" b="1" i="0" u="none" baseline="0" dirty="0">
                <a:latin typeface="Roboto" panose="02000000000000000000" pitchFamily="2" charset="0"/>
                <a:ea typeface="Roboto" panose="02000000000000000000" pitchFamily="2" charset="0"/>
                <a:cs typeface="Roboto" panose="02000000000000000000" pitchFamily="2" charset="0"/>
              </a:rPr>
              <a:t>tectar, aislar, hacer pruebas, tratar y rastrear</a:t>
            </a:r>
            <a:r>
              <a:rPr lang="es" sz="1500" b="0" i="0" u="none" baseline="0" dirty="0">
                <a:solidFill>
                  <a:srgbClr val="666666"/>
                </a:solidFill>
                <a:latin typeface="Roboto" panose="02000000000000000000" pitchFamily="2" charset="0"/>
                <a:ea typeface="Roboto" panose="02000000000000000000" pitchFamily="2" charset="0"/>
                <a:cs typeface="Roboto" panose="02000000000000000000" pitchFamily="2" charset="0"/>
              </a:rPr>
              <a:t>.</a:t>
            </a:r>
            <a:r>
              <a:rPr lang="es" sz="1500" b="0" i="0" u="none" baseline="0" dirty="0">
                <a:latin typeface="Roboto" panose="02000000000000000000" pitchFamily="2" charset="0"/>
                <a:ea typeface="Roboto" panose="02000000000000000000" pitchFamily="2" charset="0"/>
                <a:cs typeface="Roboto" panose="02000000000000000000" pitchFamily="2" charset="0"/>
              </a:rPr>
              <a:t> La realización de pruebas </a:t>
            </a:r>
            <a:r>
              <a:rPr lang="en-US" sz="1500" b="0" i="0" u="none" baseline="0" dirty="0">
                <a:latin typeface="Roboto" panose="02000000000000000000" pitchFamily="2" charset="0"/>
                <a:ea typeface="Roboto" panose="02000000000000000000" pitchFamily="2" charset="0"/>
                <a:cs typeface="Roboto" panose="02000000000000000000" pitchFamily="2" charset="0"/>
              </a:rPr>
              <a:t>a</a:t>
            </a:r>
            <a:r>
              <a:rPr lang="es" sz="1500" b="0" i="0" u="none" baseline="0" dirty="0">
                <a:latin typeface="Roboto" panose="02000000000000000000" pitchFamily="2" charset="0"/>
                <a:ea typeface="Roboto" panose="02000000000000000000" pitchFamily="2" charset="0"/>
                <a:cs typeface="Roboto" panose="02000000000000000000" pitchFamily="2" charset="0"/>
              </a:rPr>
              <a:t> los casos sospechosos siempre que sea posible, de modo que los casos se aíslen rápidamente (y se traten cuando sea necesario) y los contactos queden aislados durante el per</a:t>
            </a:r>
            <a:r>
              <a:rPr lang="es-ES" sz="1500" b="0" i="0" u="none" baseline="0" dirty="0">
                <a:latin typeface="Roboto" panose="02000000000000000000" pitchFamily="2" charset="0"/>
                <a:ea typeface="Roboto" panose="02000000000000000000" pitchFamily="2" charset="0"/>
                <a:cs typeface="Roboto" panose="02000000000000000000" pitchFamily="2" charset="0"/>
              </a:rPr>
              <a:t>i</a:t>
            </a:r>
            <a:r>
              <a:rPr lang="es" sz="1500" b="0" i="0" u="none" baseline="0" dirty="0">
                <a:latin typeface="Roboto" panose="02000000000000000000" pitchFamily="2" charset="0"/>
                <a:ea typeface="Roboto" panose="02000000000000000000" pitchFamily="2" charset="0"/>
                <a:cs typeface="Roboto" panose="02000000000000000000" pitchFamily="2" charset="0"/>
              </a:rPr>
              <a:t>odo de incubación (en el caso de la COVID-19, durante 14 días), es fundamental para romper las cadenas de transmisión y, al mismo tiempo, proteger las funciones sociales y sanitarias cruciales.</a:t>
            </a:r>
            <a:endParaRPr lang="es" sz="1500" dirty="0">
              <a:latin typeface="Roboto" panose="02000000000000000000" pitchFamily="2" charset="0"/>
              <a:ea typeface="Roboto" panose="02000000000000000000" pitchFamily="2" charset="0"/>
              <a:cs typeface="Roboto" panose="02000000000000000000" pitchFamily="2" charset="0"/>
            </a:endParaRPr>
          </a:p>
          <a:p>
            <a:pPr algn="just" rtl="0">
              <a:lnSpc>
                <a:spcPct val="110000"/>
              </a:lnSpc>
            </a:pPr>
            <a:r>
              <a:rPr lang="es" sz="1500" b="0" i="0" u="none" baseline="0" dirty="0">
                <a:latin typeface="Roboto" panose="02000000000000000000" pitchFamily="2" charset="0"/>
                <a:ea typeface="Roboto" panose="02000000000000000000" pitchFamily="2" charset="0"/>
                <a:cs typeface="Roboto" panose="02000000000000000000" pitchFamily="2" charset="0"/>
              </a:rPr>
              <a:t>Además de detectar, aislar, hacer pruebas, tratar y rastrear, se pueden considerar otras estrategias de salud interrelacionadas, entre ellas:</a:t>
            </a:r>
          </a:p>
          <a:p>
            <a:pPr lvl="1" algn="just" rtl="0">
              <a:lnSpc>
                <a:spcPct val="110000"/>
              </a:lnSpc>
            </a:pPr>
            <a:r>
              <a:rPr lang="es" sz="1500" b="0" i="0" u="none" baseline="0" dirty="0">
                <a:latin typeface="Roboto" panose="02000000000000000000" pitchFamily="2" charset="0"/>
                <a:ea typeface="Roboto" panose="02000000000000000000" pitchFamily="2" charset="0"/>
                <a:cs typeface="Roboto" panose="02000000000000000000" pitchFamily="2" charset="0"/>
              </a:rPr>
              <a:t>Indicar el uso de medidas individuales de precaución en todas partes, por ejemplo, medidas de protección personal como el lavado frecuente de manos, el protocolo en caso de tos y el mantenimiento de una distancia de </a:t>
            </a:r>
            <a:r>
              <a:rPr lang="es-ES" sz="1500" b="0" i="0" u="none" baseline="0" dirty="0">
                <a:latin typeface="Roboto" panose="02000000000000000000" pitchFamily="2" charset="0"/>
                <a:ea typeface="Roboto" panose="02000000000000000000" pitchFamily="2" charset="0"/>
                <a:cs typeface="Roboto" panose="02000000000000000000" pitchFamily="2" charset="0"/>
              </a:rPr>
              <a:t>uno</a:t>
            </a:r>
            <a:r>
              <a:rPr lang="es" sz="1500" b="0" i="0" u="none" baseline="0" dirty="0">
                <a:latin typeface="Roboto" panose="02000000000000000000" pitchFamily="2" charset="0"/>
                <a:ea typeface="Roboto" panose="02000000000000000000" pitchFamily="2" charset="0"/>
                <a:cs typeface="Roboto" panose="02000000000000000000" pitchFamily="2" charset="0"/>
              </a:rPr>
              <a:t> a </a:t>
            </a:r>
            <a:r>
              <a:rPr lang="es-ES" sz="1500" b="0" i="0" u="none" baseline="0" dirty="0">
                <a:latin typeface="Roboto" panose="02000000000000000000" pitchFamily="2" charset="0"/>
                <a:ea typeface="Roboto" panose="02000000000000000000" pitchFamily="2" charset="0"/>
                <a:cs typeface="Roboto" panose="02000000000000000000" pitchFamily="2" charset="0"/>
              </a:rPr>
              <a:t>dos</a:t>
            </a:r>
            <a:r>
              <a:rPr lang="es" sz="1500" b="0" i="0" u="none" baseline="0" dirty="0">
                <a:latin typeface="Roboto" panose="02000000000000000000" pitchFamily="2" charset="0"/>
                <a:ea typeface="Roboto" panose="02000000000000000000" pitchFamily="2" charset="0"/>
                <a:cs typeface="Roboto" panose="02000000000000000000" pitchFamily="2" charset="0"/>
              </a:rPr>
              <a:t> metros entre las personas.</a:t>
            </a:r>
          </a:p>
          <a:p>
            <a:pPr lvl="1" algn="just" rtl="0">
              <a:lnSpc>
                <a:spcPct val="110000"/>
              </a:lnSpc>
            </a:pPr>
            <a:r>
              <a:rPr lang="es" sz="1500" b="0" i="0" u="none" baseline="0" dirty="0">
                <a:latin typeface="Roboto" panose="02000000000000000000" pitchFamily="2" charset="0"/>
                <a:ea typeface="Roboto" panose="02000000000000000000" pitchFamily="2" charset="0"/>
                <a:cs typeface="Roboto" panose="02000000000000000000" pitchFamily="2" charset="0"/>
              </a:rPr>
              <a:t>Se han adoptado otras medidas de salud pública, como estaciones móviles de lavado de manos o puntos de desinfección en los comercios que permanecen abiertos o cerca de ellos, y se han establecido distintas directrices y avisos públicos.   </a:t>
            </a:r>
          </a:p>
          <a:p>
            <a:pPr lvl="1" algn="just" rtl="0">
              <a:lnSpc>
                <a:spcPct val="110000"/>
              </a:lnSpc>
            </a:pPr>
            <a:r>
              <a:rPr lang="es" sz="1500" b="0" i="0" u="none" baseline="0" dirty="0">
                <a:latin typeface="Roboto" panose="02000000000000000000" pitchFamily="2" charset="0"/>
                <a:ea typeface="Roboto" panose="02000000000000000000" pitchFamily="2" charset="0"/>
                <a:cs typeface="Roboto" panose="02000000000000000000" pitchFamily="2" charset="0"/>
              </a:rPr>
              <a:t>Involucrar rápidamente a todos los sectores y comunidades para que toda la sociedad se identifique con la respuesta </a:t>
            </a:r>
            <a:br>
              <a:rPr lang="es" sz="1500" b="0" i="0" u="none" baseline="0" dirty="0">
                <a:latin typeface="Roboto" panose="02000000000000000000" pitchFamily="2" charset="0"/>
                <a:ea typeface="Roboto" panose="02000000000000000000" pitchFamily="2" charset="0"/>
                <a:cs typeface="Roboto" panose="02000000000000000000" pitchFamily="2" charset="0"/>
              </a:rPr>
            </a:br>
            <a:r>
              <a:rPr lang="es" sz="1500" b="0" i="0" u="none" baseline="0" dirty="0">
                <a:latin typeface="Roboto" panose="02000000000000000000" pitchFamily="2" charset="0"/>
                <a:ea typeface="Roboto" panose="02000000000000000000" pitchFamily="2" charset="0"/>
                <a:cs typeface="Roboto" panose="02000000000000000000" pitchFamily="2" charset="0"/>
              </a:rPr>
              <a:t>y participe en ella.</a:t>
            </a:r>
          </a:p>
          <a:p>
            <a:pPr lvl="1" algn="just" rtl="0">
              <a:lnSpc>
                <a:spcPct val="110000"/>
              </a:lnSpc>
            </a:pPr>
            <a:r>
              <a:rPr lang="es" sz="1500" b="0" i="0" u="none" baseline="0" dirty="0">
                <a:latin typeface="Roboto" panose="02000000000000000000" pitchFamily="2" charset="0"/>
                <a:ea typeface="Roboto" panose="02000000000000000000" pitchFamily="2" charset="0"/>
                <a:cs typeface="Roboto" panose="02000000000000000000" pitchFamily="2" charset="0"/>
              </a:rPr>
              <a:t>Ralentizar la transmisión comunitaria mediante medidas de distanciamiento físico adecuadas al contexto y limitadas en el tiempo (véase la siguiente diapositiva).</a:t>
            </a:r>
          </a:p>
          <a:p>
            <a:pPr lvl="1" algn="just" rtl="0">
              <a:lnSpc>
                <a:spcPct val="110000"/>
              </a:lnSpc>
            </a:pPr>
            <a:r>
              <a:rPr lang="es" sz="1500" b="0" i="0" u="none" baseline="0" dirty="0">
                <a:latin typeface="Roboto" panose="02000000000000000000" pitchFamily="2" charset="0"/>
                <a:ea typeface="Roboto" panose="02000000000000000000" pitchFamily="2" charset="0"/>
                <a:cs typeface="Roboto" panose="02000000000000000000" pitchFamily="2" charset="0"/>
              </a:rPr>
              <a:t>Prohibir o restringir los actos que congregan a multitudes que podrían ser el origen de la propagación acelerada</a:t>
            </a:r>
            <a:r>
              <a:rPr lang="es" sz="1600" b="0" i="0" u="none" baseline="0" dirty="0">
                <a:latin typeface="Roboto" panose="02000000000000000000" pitchFamily="2" charset="0"/>
                <a:ea typeface="Roboto" panose="02000000000000000000" pitchFamily="2" charset="0"/>
                <a:cs typeface="Roboto" panose="02000000000000000000" pitchFamily="2" charset="0"/>
              </a:rPr>
              <a:t>.</a:t>
            </a:r>
            <a:endParaRPr lang="es" sz="1600" dirty="0">
              <a:latin typeface="Roboto" panose="02000000000000000000" pitchFamily="2"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7469993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C09BB4DA-BFA5-5A49-880D-C4DEC25DCC1B}"/>
              </a:ext>
            </a:extLst>
          </p:cNvPr>
          <p:cNvSpPr>
            <a:spLocks noGrp="1"/>
          </p:cNvSpPr>
          <p:nvPr>
            <p:ph type="title"/>
          </p:nvPr>
        </p:nvSpPr>
        <p:spPr>
          <a:xfrm>
            <a:off x="0" y="0"/>
            <a:ext cx="12192000" cy="768626"/>
          </a:xfrm>
          <a:solidFill>
            <a:srgbClr val="2B92CB"/>
          </a:solidFill>
        </p:spPr>
        <p:txBody>
          <a:bodyPr anchor="ctr">
            <a:normAutofit/>
          </a:bodyPr>
          <a:lstStyle/>
          <a:p>
            <a:pPr algn="l" rtl="0"/>
            <a:r>
              <a:rPr lang="es" sz="3600" b="0" i="0" u="none" baseline="0">
                <a:solidFill>
                  <a:schemeClr val="bg1"/>
                </a:solidFill>
                <a:latin typeface="Roboto" panose="02000000000000000000" pitchFamily="2" charset="0"/>
                <a:ea typeface="Roboto" panose="02000000000000000000" pitchFamily="2" charset="0"/>
                <a:cs typeface="Roboto" panose="02000000000000000000" pitchFamily="2" charset="0"/>
              </a:rPr>
              <a:t>	Sesión 1b: Distanciamiento físico</a:t>
            </a:r>
          </a:p>
        </p:txBody>
      </p:sp>
      <p:sp>
        <p:nvSpPr>
          <p:cNvPr id="6" name="Text Placeholder 2">
            <a:extLst>
              <a:ext uri="{FF2B5EF4-FFF2-40B4-BE49-F238E27FC236}">
                <a16:creationId xmlns:a16="http://schemas.microsoft.com/office/drawing/2014/main" id="{C9863FA8-9D3A-A44C-9418-D382B26B628B}"/>
              </a:ext>
            </a:extLst>
          </p:cNvPr>
          <p:cNvSpPr txBox="1">
            <a:spLocks/>
          </p:cNvSpPr>
          <p:nvPr/>
        </p:nvSpPr>
        <p:spPr>
          <a:xfrm>
            <a:off x="629834" y="768626"/>
            <a:ext cx="10723418" cy="5823243"/>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12700" indent="-12700" algn="l" rtl="0">
              <a:lnSpc>
                <a:spcPct val="100000"/>
              </a:lnSpc>
              <a:spcBef>
                <a:spcPts val="0"/>
              </a:spcBef>
              <a:buFont typeface="Arial" panose="020B0604020202020204" pitchFamily="34" charset="0"/>
              <a:buNone/>
            </a:pPr>
            <a:r>
              <a:rPr lang="es" sz="1800" b="0" i="0" u="none" baseline="0" dirty="0">
                <a:solidFill>
                  <a:srgbClr val="000000"/>
                </a:solidFill>
                <a:latin typeface="Roboto" panose="02000000000000000000" pitchFamily="2" charset="0"/>
                <a:ea typeface="Roboto" panose="02000000000000000000" pitchFamily="2" charset="0"/>
                <a:cs typeface="Roboto" panose="02000000000000000000" pitchFamily="2" charset="0"/>
                <a:sym typeface="Arial"/>
              </a:rPr>
              <a:t>Muchos países y zonas urbanas han impuesto diversas medidas de distanciamiento físico para tratar de limitar la propagación del virus. Las medidas han abarcado desde recomendaciones de carácter orientativo hasta medidas de obligado cumplimiento por ley. Entre ellas, cabe citar:</a:t>
            </a:r>
          </a:p>
          <a:p>
            <a:pPr marL="12700" indent="-12700" algn="l" rtl="0">
              <a:lnSpc>
                <a:spcPct val="100000"/>
              </a:lnSpc>
              <a:spcBef>
                <a:spcPts val="0"/>
              </a:spcBef>
              <a:buFont typeface="Arial" panose="020B0604020202020204" pitchFamily="34" charset="0"/>
              <a:buNone/>
            </a:pPr>
            <a:endParaRPr lang="es" sz="2400" dirty="0">
              <a:solidFill>
                <a:srgbClr val="000000"/>
              </a:solidFill>
              <a:latin typeface="Roboto" panose="02000000000000000000" pitchFamily="2" charset="0"/>
              <a:ea typeface="Roboto" panose="02000000000000000000" pitchFamily="2" charset="0"/>
              <a:cs typeface="Roboto" panose="02000000000000000000" pitchFamily="2" charset="0"/>
              <a:sym typeface="Arial"/>
            </a:endParaRPr>
          </a:p>
          <a:p>
            <a:pPr marL="342900" indent="-342900" algn="l" rtl="0">
              <a:lnSpc>
                <a:spcPct val="100000"/>
              </a:lnSpc>
              <a:spcBef>
                <a:spcPts val="0"/>
              </a:spcBef>
              <a:buFont typeface="+mj-lt"/>
              <a:buAutoNum type="arabicPeriod"/>
            </a:pPr>
            <a:r>
              <a:rPr lang="es" sz="1800" b="0" i="0" u="none" baseline="0" dirty="0">
                <a:solidFill>
                  <a:srgbClr val="000000"/>
                </a:solidFill>
                <a:latin typeface="Roboto" panose="02000000000000000000" pitchFamily="2" charset="0"/>
                <a:ea typeface="Roboto" panose="02000000000000000000" pitchFamily="2" charset="0"/>
                <a:cs typeface="Roboto" panose="02000000000000000000" pitchFamily="2" charset="0"/>
              </a:rPr>
              <a:t>Cierre o adaptación inmediata de los lugares de trabajo y las escuelas y utilización del trabajo en línea o la enseñanza a distancia cuando sea posible.</a:t>
            </a:r>
          </a:p>
          <a:p>
            <a:pPr marL="342900" indent="-342900" algn="l" rtl="0">
              <a:lnSpc>
                <a:spcPct val="100000"/>
              </a:lnSpc>
              <a:spcBef>
                <a:spcPts val="0"/>
              </a:spcBef>
              <a:buFont typeface="+mj-lt"/>
              <a:buAutoNum type="arabicPeriod"/>
            </a:pPr>
            <a:r>
              <a:rPr lang="es" sz="1800" b="0" i="0" u="none" baseline="0" dirty="0">
                <a:solidFill>
                  <a:srgbClr val="000000"/>
                </a:solidFill>
                <a:latin typeface="Roboto" panose="02000000000000000000" pitchFamily="2" charset="0"/>
                <a:ea typeface="Roboto" panose="02000000000000000000" pitchFamily="2" charset="0"/>
                <a:cs typeface="Roboto" panose="02000000000000000000" pitchFamily="2" charset="0"/>
              </a:rPr>
              <a:t>Medidas para evitar aglomeraciones en cualquier espacio público o privado, órdenes de quedarse en casa y otras restricciones de movilidad o de viaje (excluido el personal esencial), </a:t>
            </a:r>
            <a:r>
              <a:rPr lang="es" sz="1800" b="0" i="0" u="none" baseline="0" dirty="0">
                <a:solidFill>
                  <a:srgbClr val="000000"/>
                </a:solidFill>
                <a:latin typeface="Roboto" panose="02000000000000000000" pitchFamily="2" charset="0"/>
                <a:ea typeface="Roboto" panose="02000000000000000000" pitchFamily="2" charset="0"/>
                <a:cs typeface="Roboto" panose="02000000000000000000" pitchFamily="2" charset="0"/>
                <a:sym typeface="Arial"/>
              </a:rPr>
              <a:t>con multas en caso de incumplimiento.</a:t>
            </a:r>
          </a:p>
          <a:p>
            <a:pPr marL="342900" indent="-342900" algn="l" rtl="0">
              <a:lnSpc>
                <a:spcPct val="100000"/>
              </a:lnSpc>
              <a:spcBef>
                <a:spcPts val="0"/>
              </a:spcBef>
              <a:buFont typeface="+mj-lt"/>
              <a:buAutoNum type="arabicPeriod"/>
            </a:pPr>
            <a:r>
              <a:rPr lang="es" sz="1800" b="0" i="0" u="none" baseline="0" dirty="0">
                <a:solidFill>
                  <a:srgbClr val="000000"/>
                </a:solidFill>
                <a:latin typeface="Roboto" panose="02000000000000000000" pitchFamily="2" charset="0"/>
                <a:ea typeface="Roboto" panose="02000000000000000000" pitchFamily="2" charset="0"/>
                <a:cs typeface="Roboto" panose="02000000000000000000" pitchFamily="2" charset="0"/>
              </a:rPr>
              <a:t>Cierre de instalaciones no esenciales (las excepciones son los supermercados y las farmacias). </a:t>
            </a:r>
          </a:p>
          <a:p>
            <a:pPr marL="342900" indent="-342900" algn="l" rtl="0">
              <a:lnSpc>
                <a:spcPct val="100000"/>
              </a:lnSpc>
              <a:spcBef>
                <a:spcPts val="0"/>
              </a:spcBef>
              <a:buFont typeface="+mj-lt"/>
              <a:buAutoNum type="arabicPeriod"/>
            </a:pPr>
            <a:r>
              <a:rPr lang="es" sz="1800" b="0" i="0" u="none" baseline="0" dirty="0">
                <a:solidFill>
                  <a:srgbClr val="000000"/>
                </a:solidFill>
                <a:latin typeface="Roboto" panose="02000000000000000000" pitchFamily="2" charset="0"/>
                <a:ea typeface="Roboto" panose="02000000000000000000" pitchFamily="2" charset="0"/>
                <a:cs typeface="Roboto" panose="02000000000000000000" pitchFamily="2" charset="0"/>
                <a:sym typeface="Arial"/>
              </a:rPr>
              <a:t>Restricción de la asistencia a acontecimientos importantes, como nacimientos y funerales.</a:t>
            </a:r>
          </a:p>
          <a:p>
            <a:pPr marL="342900" indent="-342900" algn="l" rtl="0">
              <a:lnSpc>
                <a:spcPct val="100000"/>
              </a:lnSpc>
              <a:spcBef>
                <a:spcPts val="0"/>
              </a:spcBef>
              <a:buFont typeface="+mj-lt"/>
              <a:buAutoNum type="arabicPeriod"/>
            </a:pPr>
            <a:r>
              <a:rPr lang="es" sz="1800" b="0" i="0" u="none" baseline="0" dirty="0">
                <a:solidFill>
                  <a:srgbClr val="000000"/>
                </a:solidFill>
                <a:latin typeface="Roboto" panose="02000000000000000000" pitchFamily="2" charset="0"/>
                <a:ea typeface="Roboto" panose="02000000000000000000" pitchFamily="2" charset="0"/>
                <a:cs typeface="Roboto" panose="02000000000000000000" pitchFamily="2" charset="0"/>
                <a:sym typeface="Arial"/>
              </a:rPr>
              <a:t>B</a:t>
            </a:r>
            <a:r>
              <a:rPr lang="es" sz="1800" b="0" i="0" u="none" baseline="0" dirty="0">
                <a:solidFill>
                  <a:srgbClr val="000000"/>
                </a:solidFill>
                <a:latin typeface="Roboto" panose="02000000000000000000" pitchFamily="2" charset="0"/>
                <a:ea typeface="Roboto" panose="02000000000000000000" pitchFamily="2" charset="0"/>
                <a:cs typeface="Roboto" panose="02000000000000000000" pitchFamily="2" charset="0"/>
              </a:rPr>
              <a:t>lindaje y protección de los grupos vulnerables, como la restricción del acceso a las residencias de personas mayores</a:t>
            </a:r>
            <a:r>
              <a:rPr lang="es" sz="1800" b="0" i="0" u="none" baseline="0" dirty="0">
                <a:solidFill>
                  <a:srgbClr val="000000"/>
                </a:solidFill>
              </a:rPr>
              <a:t>.</a:t>
            </a:r>
            <a:endParaRPr lang="es" sz="1800" dirty="0">
              <a:solidFill>
                <a:srgbClr val="000000"/>
              </a:solidFill>
              <a:latin typeface="Roboto" panose="02000000000000000000" pitchFamily="2" charset="0"/>
              <a:ea typeface="Roboto" panose="02000000000000000000" pitchFamily="2" charset="0"/>
              <a:cs typeface="Roboto" panose="02000000000000000000" pitchFamily="2" charset="0"/>
              <a:sym typeface="Arial"/>
            </a:endParaRPr>
          </a:p>
          <a:p>
            <a:pPr marL="0" indent="0" algn="l" rtl="0">
              <a:lnSpc>
                <a:spcPct val="100000"/>
              </a:lnSpc>
              <a:spcBef>
                <a:spcPts val="0"/>
              </a:spcBef>
              <a:buNone/>
            </a:pPr>
            <a:endParaRPr lang="es" sz="3200" dirty="0">
              <a:solidFill>
                <a:srgbClr val="000000"/>
              </a:solidFill>
              <a:latin typeface="Roboto" panose="02000000000000000000" pitchFamily="2" charset="0"/>
              <a:ea typeface="Roboto" panose="02000000000000000000" pitchFamily="2" charset="0"/>
              <a:cs typeface="Roboto" panose="02000000000000000000" pitchFamily="2" charset="0"/>
              <a:sym typeface="Arial"/>
            </a:endParaRPr>
          </a:p>
          <a:p>
            <a:pPr marL="12700" indent="-12700" algn="l" rtl="0">
              <a:lnSpc>
                <a:spcPct val="100000"/>
              </a:lnSpc>
              <a:spcBef>
                <a:spcPts val="0"/>
              </a:spcBef>
              <a:buFont typeface="Arial" panose="020B0604020202020204" pitchFamily="34" charset="0"/>
              <a:buNone/>
            </a:pPr>
            <a:r>
              <a:rPr lang="es" sz="1800" b="0" i="0" u="none" baseline="0" dirty="0">
                <a:solidFill>
                  <a:srgbClr val="000000"/>
                </a:solidFill>
                <a:latin typeface="Roboto" panose="02000000000000000000" pitchFamily="2" charset="0"/>
                <a:ea typeface="Roboto" panose="02000000000000000000" pitchFamily="2" charset="0"/>
                <a:cs typeface="Roboto" panose="02000000000000000000" pitchFamily="2" charset="0"/>
                <a:sym typeface="Arial"/>
              </a:rPr>
              <a:t>Todo ello ha causado un acusado aumento del desempleo; un gran número de personas, especialmente la población pobre de las ciudades que depende de sus ingresos diarios, está pasando apuros para conseguir dinero y suministros esenciales. Algunos países han tratado de aliviar las restricciones solo para acabar registrando nuevos brotes. Las economías de todo el mundo están sufriendo una recesión importante que probablemente supere la del colapso financiero de 2008.</a:t>
            </a:r>
          </a:p>
        </p:txBody>
      </p:sp>
    </p:spTree>
    <p:extLst>
      <p:ext uri="{BB962C8B-B14F-4D97-AF65-F5344CB8AC3E}">
        <p14:creationId xmlns:p14="http://schemas.microsoft.com/office/powerpoint/2010/main" val="41774914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E9CB7B98-2CE3-904B-89C9-655092DDFEC8}"/>
              </a:ext>
            </a:extLst>
          </p:cNvPr>
          <p:cNvSpPr>
            <a:spLocks noGrp="1"/>
          </p:cNvSpPr>
          <p:nvPr>
            <p:ph type="title"/>
          </p:nvPr>
        </p:nvSpPr>
        <p:spPr>
          <a:xfrm>
            <a:off x="0" y="0"/>
            <a:ext cx="12192000" cy="768626"/>
          </a:xfrm>
          <a:solidFill>
            <a:schemeClr val="tx2"/>
          </a:solidFill>
        </p:spPr>
        <p:txBody>
          <a:bodyPr anchor="ctr">
            <a:normAutofit fontScale="90000"/>
          </a:bodyPr>
          <a:lstStyle/>
          <a:p>
            <a:pPr algn="l" rtl="0"/>
            <a:r>
              <a:rPr lang="es" sz="3600" b="0" i="0" u="none" baseline="0">
                <a:solidFill>
                  <a:schemeClr val="bg1"/>
                </a:solidFill>
                <a:latin typeface="Roboto" panose="02000000000000000000" pitchFamily="2" charset="0"/>
                <a:ea typeface="Roboto" panose="02000000000000000000" pitchFamily="2" charset="0"/>
                <a:cs typeface="Roboto" panose="02000000000000000000" pitchFamily="2" charset="0"/>
              </a:rPr>
              <a:t>	Tarea 1: Medidas sanitarias - Principales preguntas o tareas</a:t>
            </a:r>
          </a:p>
        </p:txBody>
      </p:sp>
      <p:sp>
        <p:nvSpPr>
          <p:cNvPr id="5" name="Text Placeholder 2">
            <a:extLst>
              <a:ext uri="{FF2B5EF4-FFF2-40B4-BE49-F238E27FC236}">
                <a16:creationId xmlns:a16="http://schemas.microsoft.com/office/drawing/2014/main" id="{8F91C7EB-5895-A848-8A0B-3E1869B03789}"/>
              </a:ext>
            </a:extLst>
          </p:cNvPr>
          <p:cNvSpPr txBox="1">
            <a:spLocks/>
          </p:cNvSpPr>
          <p:nvPr/>
        </p:nvSpPr>
        <p:spPr>
          <a:xfrm>
            <a:off x="258418" y="914762"/>
            <a:ext cx="11767930" cy="577479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lgn="l" rtl="0">
              <a:lnSpc>
                <a:spcPct val="100000"/>
              </a:lnSpc>
              <a:spcBef>
                <a:spcPts val="0"/>
              </a:spcBef>
              <a:buFont typeface="+mj-lt"/>
              <a:buAutoNum type="arabicPeriod"/>
            </a:pPr>
            <a:r>
              <a:rPr lang="es" sz="1400" b="0" i="0" u="none" baseline="0" dirty="0">
                <a:latin typeface="Roboto" panose="02000000000000000000" pitchFamily="2" charset="0"/>
                <a:ea typeface="Roboto" panose="02000000000000000000" pitchFamily="2" charset="0"/>
                <a:cs typeface="Roboto" panose="02000000000000000000" pitchFamily="2" charset="0"/>
              </a:rPr>
              <a:t>Analicen el enfoque que su región o ciudad está adoptando para contener el brote y el razonamiento de ese enfoque.</a:t>
            </a:r>
          </a:p>
          <a:p>
            <a:pPr marL="342900" indent="-342900" algn="l" rtl="0">
              <a:lnSpc>
                <a:spcPct val="100000"/>
              </a:lnSpc>
              <a:spcBef>
                <a:spcPts val="0"/>
              </a:spcBef>
              <a:buFont typeface="+mj-lt"/>
              <a:buAutoNum type="arabicPeriod"/>
            </a:pPr>
            <a:r>
              <a:rPr lang="es" sz="1400" b="0" i="0" u="none" baseline="0" dirty="0">
                <a:latin typeface="Roboto" panose="02000000000000000000" pitchFamily="2" charset="0"/>
                <a:ea typeface="Roboto" panose="02000000000000000000" pitchFamily="2" charset="0"/>
                <a:cs typeface="Roboto" panose="02000000000000000000" pitchFamily="2" charset="0"/>
              </a:rPr>
              <a:t>Describan cómo se están adaptando las directrices y medidas mundiales al contexto local y las ventajas y </a:t>
            </a:r>
            <a:br>
              <a:rPr lang="es" sz="1400" b="0" i="0" u="none" baseline="0" dirty="0">
                <a:latin typeface="Roboto" panose="02000000000000000000" pitchFamily="2" charset="0"/>
                <a:ea typeface="Roboto" panose="02000000000000000000" pitchFamily="2" charset="0"/>
                <a:cs typeface="Roboto" panose="02000000000000000000" pitchFamily="2" charset="0"/>
              </a:rPr>
            </a:br>
            <a:r>
              <a:rPr lang="es" sz="1400" b="0" i="0" u="none" baseline="0" dirty="0">
                <a:latin typeface="Roboto" panose="02000000000000000000" pitchFamily="2" charset="0"/>
                <a:ea typeface="Roboto" panose="02000000000000000000" pitchFamily="2" charset="0"/>
                <a:cs typeface="Roboto" panose="02000000000000000000" pitchFamily="2" charset="0"/>
              </a:rPr>
              <a:t>los inconvenientes</a:t>
            </a:r>
          </a:p>
          <a:p>
            <a:pPr marL="342900" indent="-342900" algn="l" rtl="0">
              <a:lnSpc>
                <a:spcPct val="100000"/>
              </a:lnSpc>
              <a:spcBef>
                <a:spcPts val="0"/>
              </a:spcBef>
              <a:buFont typeface="+mj-lt"/>
              <a:buAutoNum type="arabicPeriod"/>
            </a:pPr>
            <a:r>
              <a:rPr lang="es" sz="1400" b="0" i="0" u="none" baseline="0" dirty="0">
                <a:latin typeface="Roboto" panose="02000000000000000000" pitchFamily="2" charset="0"/>
                <a:ea typeface="Roboto" panose="02000000000000000000" pitchFamily="2" charset="0"/>
                <a:cs typeface="Roboto" panose="02000000000000000000" pitchFamily="2" charset="0"/>
              </a:rPr>
              <a:t>¿Cómo se están tomando las </a:t>
            </a:r>
            <a:r>
              <a:rPr lang="es" sz="1400" b="0" i="0" u="none" baseline="0" dirty="0">
                <a:solidFill>
                  <a:prstClr val="black"/>
                </a:solidFill>
                <a:latin typeface="Roboto" panose="02000000000000000000" pitchFamily="2" charset="0"/>
                <a:ea typeface="Roboto" panose="02000000000000000000" pitchFamily="2" charset="0"/>
                <a:cs typeface="Roboto" panose="02000000000000000000" pitchFamily="2" charset="0"/>
              </a:rPr>
              <a:t>decisiones y cómo </a:t>
            </a:r>
            <a:r>
              <a:rPr lang="es" sz="1400" b="0" i="0" u="none" baseline="0" dirty="0">
                <a:latin typeface="Roboto" panose="02000000000000000000" pitchFamily="2" charset="0"/>
                <a:ea typeface="Roboto" panose="02000000000000000000" pitchFamily="2" charset="0"/>
                <a:cs typeface="Roboto" panose="02000000000000000000" pitchFamily="2" charset="0"/>
              </a:rPr>
              <a:t>cree que se está desarrollando la situación?</a:t>
            </a:r>
          </a:p>
          <a:p>
            <a:pPr marL="342900" indent="-342900" algn="l" rtl="0">
              <a:lnSpc>
                <a:spcPct val="100000"/>
              </a:lnSpc>
              <a:spcBef>
                <a:spcPts val="0"/>
              </a:spcBef>
              <a:buFont typeface="+mj-lt"/>
              <a:buAutoNum type="arabicPeriod"/>
            </a:pPr>
            <a:r>
              <a:rPr lang="es" sz="1400" b="0" i="0" u="none" baseline="0" dirty="0">
                <a:latin typeface="Roboto" panose="02000000000000000000" pitchFamily="2" charset="0"/>
                <a:ea typeface="Roboto" panose="02000000000000000000" pitchFamily="2" charset="0"/>
                <a:cs typeface="Roboto" panose="02000000000000000000" pitchFamily="2" charset="0"/>
              </a:rPr>
              <a:t>¿Cómo se están comunicando las decisiones a la población y qué papel juegan los medios (tanto los medios de comunicación tradicionales como </a:t>
            </a:r>
            <a:r>
              <a:rPr lang="en-US" sz="1400" b="0" i="0" u="none" baseline="0" dirty="0">
                <a:latin typeface="Roboto" panose="02000000000000000000" pitchFamily="2" charset="0"/>
                <a:ea typeface="Roboto" panose="02000000000000000000" pitchFamily="2" charset="0"/>
                <a:cs typeface="Roboto" panose="02000000000000000000" pitchFamily="2" charset="0"/>
              </a:rPr>
              <a:t>las redes </a:t>
            </a:r>
            <a:r>
              <a:rPr lang="es" sz="1400" b="0" i="0" u="none" baseline="0" dirty="0">
                <a:latin typeface="Roboto" panose="02000000000000000000" pitchFamily="2" charset="0"/>
                <a:ea typeface="Roboto" panose="02000000000000000000" pitchFamily="2" charset="0"/>
                <a:cs typeface="Roboto" panose="02000000000000000000" pitchFamily="2" charset="0"/>
              </a:rPr>
              <a:t>sociales) en este caso?</a:t>
            </a:r>
          </a:p>
          <a:p>
            <a:pPr marL="342900" lvl="0" indent="-342900" algn="l" rtl="0">
              <a:lnSpc>
                <a:spcPct val="100000"/>
              </a:lnSpc>
              <a:spcBef>
                <a:spcPts val="0"/>
              </a:spcBef>
              <a:buFont typeface="+mj-lt"/>
              <a:buAutoNum type="arabicPeriod"/>
            </a:pPr>
            <a:r>
              <a:rPr lang="es" sz="1400" b="0" i="0" u="none" baseline="0" dirty="0">
                <a:latin typeface="Roboto" panose="02000000000000000000" pitchFamily="2" charset="0"/>
              </a:rPr>
              <a:t>¿Se están asegurando de que todas las personas tengan la posibilidad práctica de adoptar medidas de distanciamiento físico? </a:t>
            </a:r>
          </a:p>
          <a:p>
            <a:pPr marL="539750" indent="-357188" algn="l" rtl="0">
              <a:lnSpc>
                <a:spcPct val="100000"/>
              </a:lnSpc>
              <a:spcBef>
                <a:spcPts val="0"/>
              </a:spcBef>
            </a:pPr>
            <a:r>
              <a:rPr lang="es" sz="1400" b="0" i="0" u="none" baseline="0" dirty="0">
                <a:latin typeface="Roboto" panose="02000000000000000000" pitchFamily="2" charset="0"/>
              </a:rPr>
              <a:t>¿Se proporciona a las personas que carecen de una vivienda segura, incluidas las personas sin hogar y que viven en asentamientos informales, un alojamiento temporal o de emergencia adecuado? (La «adecuación» puede evaluarse a partir de las </a:t>
            </a:r>
            <a:r>
              <a:rPr lang="es" sz="1400" b="0" i="1" u="none" baseline="0" dirty="0">
                <a:latin typeface="Roboto" panose="02000000000000000000" pitchFamily="2" charset="0"/>
              </a:rPr>
              <a:t>Directrices de la OMS sobre vivienda y salud</a:t>
            </a:r>
            <a:r>
              <a:rPr lang="es" sz="1400" b="0" i="0" u="none" baseline="0" dirty="0">
                <a:latin typeface="Roboto" panose="02000000000000000000" pitchFamily="2" charset="0"/>
              </a:rPr>
              <a:t> y del instrumento SHERPA para proyectos de viviendas sostenibles).</a:t>
            </a:r>
          </a:p>
          <a:p>
            <a:pPr marL="539750" indent="-357188" algn="l" rtl="0">
              <a:lnSpc>
                <a:spcPct val="100000"/>
              </a:lnSpc>
              <a:spcBef>
                <a:spcPts val="0"/>
              </a:spcBef>
            </a:pPr>
            <a:r>
              <a:rPr lang="es" sz="1400" b="0" i="0" u="none" baseline="0" dirty="0">
                <a:latin typeface="Roboto" panose="02000000000000000000" pitchFamily="2" charset="0"/>
              </a:rPr>
              <a:t>¿Están mitigando el riesgo de que las personas se queden sin hogar, lo que agrava la amenaza para su salud y </a:t>
            </a:r>
            <a:br>
              <a:rPr lang="es" sz="1400" b="0" i="0" u="none" baseline="0" dirty="0">
                <a:latin typeface="Roboto" panose="02000000000000000000" pitchFamily="2" charset="0"/>
              </a:rPr>
            </a:br>
            <a:r>
              <a:rPr lang="es" sz="1400" b="0" i="0" u="none" baseline="0" dirty="0">
                <a:latin typeface="Roboto" panose="02000000000000000000" pitchFamily="2" charset="0"/>
              </a:rPr>
              <a:t>la de toda la comunidad (por ejemplo, prohibiciones de desalojos, suspensión de pagos de hipotecas, etc.)?</a:t>
            </a:r>
          </a:p>
          <a:p>
            <a:pPr marL="342900" indent="-342900" algn="l" rtl="0">
              <a:lnSpc>
                <a:spcPct val="100000"/>
              </a:lnSpc>
              <a:spcBef>
                <a:spcPts val="0"/>
              </a:spcBef>
              <a:buFont typeface="+mj-lt"/>
              <a:buAutoNum type="arabicPeriod" startAt="6"/>
            </a:pPr>
            <a:r>
              <a:rPr lang="es" sz="1400" b="0" i="0" u="none" baseline="0" dirty="0">
                <a:latin typeface="Roboto" panose="02000000000000000000" pitchFamily="2" charset="0"/>
              </a:rPr>
              <a:t>¿A qué dificultades se enfrentan tanto para aplicar físicamente su estrategia como para comunicarla a la población?</a:t>
            </a:r>
          </a:p>
          <a:p>
            <a:pPr marL="342900" indent="-342900" algn="l" rtl="0">
              <a:lnSpc>
                <a:spcPct val="100000"/>
              </a:lnSpc>
              <a:spcBef>
                <a:spcPts val="0"/>
              </a:spcBef>
              <a:buFont typeface="+mj-lt"/>
              <a:buAutoNum type="arabicPeriod" startAt="6"/>
            </a:pPr>
            <a:r>
              <a:rPr lang="es" sz="1400" b="0" i="0" u="none" baseline="0" dirty="0">
                <a:latin typeface="Roboto" panose="02000000000000000000" pitchFamily="2" charset="0"/>
                <a:ea typeface="Roboto" panose="02000000000000000000" pitchFamily="2" charset="0"/>
                <a:cs typeface="Roboto" panose="02000000000000000000" pitchFamily="2" charset="0"/>
              </a:rPr>
              <a:t>¿Cómo se aseguran de que las personas más vulnerables de la sociedad reciban apoyo?</a:t>
            </a:r>
          </a:p>
          <a:p>
            <a:pPr marL="342900" indent="-342900" algn="l" rtl="0">
              <a:lnSpc>
                <a:spcPct val="100000"/>
              </a:lnSpc>
              <a:spcBef>
                <a:spcPts val="0"/>
              </a:spcBef>
              <a:buFont typeface="+mj-lt"/>
              <a:buAutoNum type="arabicPeriod" startAt="6"/>
            </a:pPr>
            <a:endParaRPr lang="es" sz="1400" dirty="0">
              <a:latin typeface="Roboto" panose="02000000000000000000" pitchFamily="2" charset="0"/>
              <a:ea typeface="Roboto" panose="02000000000000000000" pitchFamily="2" charset="0"/>
              <a:cs typeface="Roboto" panose="02000000000000000000" pitchFamily="2" charset="0"/>
            </a:endParaRPr>
          </a:p>
          <a:p>
            <a:pPr marL="342900" indent="-342900" algn="l" rtl="0">
              <a:lnSpc>
                <a:spcPct val="100000"/>
              </a:lnSpc>
              <a:spcBef>
                <a:spcPts val="0"/>
              </a:spcBef>
              <a:buFont typeface="+mj-lt"/>
              <a:buAutoNum type="arabicPeriod" startAt="6"/>
            </a:pPr>
            <a:r>
              <a:rPr lang="es" sz="1400" b="0" i="0" u="none" baseline="0" dirty="0">
                <a:latin typeface="Roboto" panose="02000000000000000000" pitchFamily="2" charset="0"/>
                <a:ea typeface="Roboto" panose="02000000000000000000" pitchFamily="2" charset="0"/>
                <a:cs typeface="Roboto" panose="02000000000000000000" pitchFamily="2" charset="0"/>
              </a:rPr>
              <a:t>Debatan acerca del tema del distanciamiento físico a largo plazo.   </a:t>
            </a:r>
          </a:p>
          <a:p>
            <a:pPr marL="558900" indent="-342900" algn="l" rtl="0">
              <a:lnSpc>
                <a:spcPct val="100000"/>
              </a:lnSpc>
              <a:spcBef>
                <a:spcPts val="0"/>
              </a:spcBef>
            </a:pPr>
            <a:r>
              <a:rPr lang="es" sz="1400" b="0" i="0" u="none" baseline="0" dirty="0">
                <a:latin typeface="Roboto" panose="02000000000000000000" pitchFamily="2" charset="0"/>
                <a:ea typeface="Roboto" panose="02000000000000000000" pitchFamily="2" charset="0"/>
                <a:cs typeface="Roboto" panose="02000000000000000000" pitchFamily="2" charset="0"/>
              </a:rPr>
              <a:t>¿Cuánto tiempo creen que puede mantenerse sin problemas socioeconómicos a largo plazo?</a:t>
            </a:r>
          </a:p>
          <a:p>
            <a:pPr marL="558900" indent="-342900" algn="l" rtl="0">
              <a:lnSpc>
                <a:spcPct val="100000"/>
              </a:lnSpc>
              <a:spcBef>
                <a:spcPts val="0"/>
              </a:spcBef>
            </a:pPr>
            <a:r>
              <a:rPr lang="es" sz="1400" b="0" i="0" u="none" baseline="0" dirty="0">
                <a:latin typeface="Roboto" panose="02000000000000000000" pitchFamily="2" charset="0"/>
                <a:ea typeface="Roboto" panose="02000000000000000000" pitchFamily="2" charset="0"/>
                <a:cs typeface="Roboto" panose="02000000000000000000" pitchFamily="2" charset="0"/>
              </a:rPr>
              <a:t>¿Cómo prestan apoyo a los grupos de personas pobres vulnerables que dependen de los ingresos diarios?</a:t>
            </a:r>
          </a:p>
          <a:p>
            <a:pPr marL="558900" indent="-342900" algn="l" rtl="0">
              <a:lnSpc>
                <a:spcPct val="100000"/>
              </a:lnSpc>
              <a:spcBef>
                <a:spcPts val="0"/>
              </a:spcBef>
            </a:pPr>
            <a:r>
              <a:rPr lang="es" sz="1400" b="0" i="0" u="none" baseline="0" dirty="0">
                <a:latin typeface="Roboto" panose="02000000000000000000" pitchFamily="2" charset="0"/>
                <a:ea typeface="Roboto" panose="02000000000000000000" pitchFamily="2" charset="0"/>
                <a:cs typeface="Roboto" panose="02000000000000000000" pitchFamily="2" charset="0"/>
              </a:rPr>
              <a:t>¿Cómo se puede gestionar la situación y evitar al mismo tiempo la propagación de la COVID-19?</a:t>
            </a:r>
          </a:p>
          <a:p>
            <a:pPr marL="558900" indent="-342900" algn="l" rtl="0">
              <a:lnSpc>
                <a:spcPct val="100000"/>
              </a:lnSpc>
              <a:spcBef>
                <a:spcPts val="0"/>
              </a:spcBef>
            </a:pPr>
            <a:r>
              <a:rPr lang="es" sz="1400" b="0" i="0" u="none" baseline="0" dirty="0">
                <a:latin typeface="Roboto" panose="02000000000000000000" pitchFamily="2" charset="0"/>
                <a:ea typeface="Roboto" panose="02000000000000000000" pitchFamily="2" charset="0"/>
                <a:cs typeface="Roboto" panose="02000000000000000000" pitchFamily="2" charset="0"/>
              </a:rPr>
              <a:t>¿Hay algún sistema escalonado que pueda emplearse (como permitir algunos aspectos de la vida normal)?</a:t>
            </a:r>
          </a:p>
          <a:p>
            <a:pPr marL="558900" indent="-342900" algn="l" rtl="0">
              <a:lnSpc>
                <a:spcPct val="100000"/>
              </a:lnSpc>
              <a:spcBef>
                <a:spcPts val="0"/>
              </a:spcBef>
            </a:pPr>
            <a:r>
              <a:rPr lang="es" sz="1400" b="0" i="0" u="none" baseline="0" dirty="0">
                <a:latin typeface="Roboto" panose="02000000000000000000" pitchFamily="2" charset="0"/>
                <a:ea typeface="Roboto" panose="02000000000000000000" pitchFamily="2" charset="0"/>
                <a:cs typeface="Roboto" panose="02000000000000000000" pitchFamily="2" charset="0"/>
              </a:rPr>
              <a:t>¿Cómo se apoyará a las personas que están solas y aisladas?</a:t>
            </a:r>
          </a:p>
          <a:p>
            <a:pPr marL="558900" indent="-342900" algn="l" rtl="0">
              <a:lnSpc>
                <a:spcPct val="100000"/>
              </a:lnSpc>
              <a:spcBef>
                <a:spcPts val="0"/>
              </a:spcBef>
            </a:pPr>
            <a:r>
              <a:rPr lang="es" sz="1400" b="0" i="0" u="none" baseline="0" dirty="0">
                <a:latin typeface="Roboto" panose="02000000000000000000" pitchFamily="2" charset="0"/>
                <a:ea typeface="Roboto" panose="02000000000000000000" pitchFamily="2" charset="0"/>
                <a:cs typeface="Roboto" panose="02000000000000000000" pitchFamily="2" charset="0"/>
              </a:rPr>
              <a:t>¿Cómo se apoyará a las personas de las barriadas de las ciudades que no puedan ponerse en cuarentena de manera efectiva?</a:t>
            </a:r>
          </a:p>
          <a:p>
            <a:pPr marL="558900" indent="-342900" algn="l" rtl="0">
              <a:lnSpc>
                <a:spcPct val="100000"/>
              </a:lnSpc>
              <a:spcBef>
                <a:spcPts val="0"/>
              </a:spcBef>
            </a:pPr>
            <a:r>
              <a:rPr lang="es" sz="1400" b="0" i="0" u="none" baseline="0" dirty="0">
                <a:latin typeface="Roboto" panose="02000000000000000000" pitchFamily="2" charset="0"/>
                <a:ea typeface="Roboto" panose="02000000000000000000" pitchFamily="2" charset="0"/>
                <a:cs typeface="Roboto" panose="02000000000000000000" pitchFamily="2" charset="0"/>
              </a:rPr>
              <a:t>¿Cómo se apoyará a las personas con problemas de salud mental?</a:t>
            </a:r>
          </a:p>
          <a:p>
            <a:pPr marL="558900" indent="-342900" algn="l" rtl="0">
              <a:lnSpc>
                <a:spcPct val="100000"/>
              </a:lnSpc>
              <a:spcBef>
                <a:spcPts val="0"/>
              </a:spcBef>
            </a:pPr>
            <a:r>
              <a:rPr lang="es" sz="1400" b="0" i="0" u="none" baseline="0" dirty="0">
                <a:latin typeface="Roboto" panose="02000000000000000000" pitchFamily="2" charset="0"/>
                <a:ea typeface="Roboto" panose="02000000000000000000" pitchFamily="2" charset="0"/>
                <a:cs typeface="Roboto" panose="02000000000000000000" pitchFamily="2" charset="0"/>
              </a:rPr>
              <a:t>¿Hay algún conjunto de medidas de bienestar social disponible y activado?</a:t>
            </a:r>
          </a:p>
          <a:p>
            <a:pPr marL="342900" indent="-342900" algn="l" rtl="0">
              <a:lnSpc>
                <a:spcPct val="100000"/>
              </a:lnSpc>
              <a:spcBef>
                <a:spcPts val="0"/>
              </a:spcBef>
              <a:buFont typeface="+mj-lt"/>
              <a:buAutoNum type="arabicPeriod" startAt="9"/>
            </a:pPr>
            <a:r>
              <a:rPr lang="es" sz="1400" b="0" i="0" u="none" baseline="0" dirty="0">
                <a:latin typeface="Roboto" panose="02000000000000000000" pitchFamily="2" charset="0"/>
                <a:ea typeface="Roboto" panose="02000000000000000000" pitchFamily="2" charset="0"/>
                <a:cs typeface="Roboto" panose="02000000000000000000" pitchFamily="2" charset="0"/>
              </a:rPr>
              <a:t>¿Cómo pueden comunicar eficazmente sus decisiones a un público escéptico?</a:t>
            </a:r>
          </a:p>
          <a:p>
            <a:pPr marL="342900" indent="-342900" algn="l" rtl="0">
              <a:lnSpc>
                <a:spcPct val="100000"/>
              </a:lnSpc>
              <a:spcBef>
                <a:spcPts val="0"/>
              </a:spcBef>
              <a:buFont typeface="+mj-lt"/>
              <a:buAutoNum type="arabicPeriod" startAt="9"/>
            </a:pPr>
            <a:r>
              <a:rPr lang="es" sz="1400" b="0" i="0" u="none" baseline="0" dirty="0">
                <a:latin typeface="Roboto" panose="02000000000000000000" pitchFamily="2" charset="0"/>
                <a:ea typeface="Roboto" panose="02000000000000000000" pitchFamily="2" charset="0"/>
                <a:cs typeface="Roboto" panose="02000000000000000000" pitchFamily="2" charset="0"/>
              </a:rPr>
              <a:t>¿En qué momento se podrá pasar a la fase de recuperación y comenzar a reabrir escuelas y otras instituciones fundamentales?</a:t>
            </a:r>
          </a:p>
        </p:txBody>
      </p:sp>
    </p:spTree>
    <p:extLst>
      <p:ext uri="{BB962C8B-B14F-4D97-AF65-F5344CB8AC3E}">
        <p14:creationId xmlns:p14="http://schemas.microsoft.com/office/powerpoint/2010/main" val="4475105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hape 157">
            <a:extLst>
              <a:ext uri="{FF2B5EF4-FFF2-40B4-BE49-F238E27FC236}">
                <a16:creationId xmlns:a16="http://schemas.microsoft.com/office/drawing/2014/main" id="{7FD41DA8-4C62-C840-99A5-9080876E3D71}"/>
              </a:ext>
            </a:extLst>
          </p:cNvPr>
          <p:cNvSpPr txBox="1">
            <a:spLocks noGrp="1"/>
          </p:cNvSpPr>
          <p:nvPr>
            <p:ph type="title"/>
          </p:nvPr>
        </p:nvSpPr>
        <p:spPr>
          <a:xfrm>
            <a:off x="0" y="1"/>
            <a:ext cx="12192000" cy="768626"/>
          </a:xfrm>
          <a:prstGeom prst="rect">
            <a:avLst/>
          </a:prstGeom>
          <a:solidFill>
            <a:srgbClr val="2B92CB"/>
          </a:solidFill>
        </p:spPr>
        <p:txBody>
          <a:bodyPr lIns="91425" tIns="91425" rIns="91425" bIns="91425" anchor="ctr" anchorCtr="0">
            <a:noAutofit/>
          </a:bodyPr>
          <a:lstStyle/>
          <a:p>
            <a:pPr lvl="0" algn="l" rtl="0"/>
            <a:r>
              <a:rPr lang="es" sz="3600" b="0" i="0" u="none" baseline="0" dirty="0">
                <a:solidFill>
                  <a:schemeClr val="bg1"/>
                </a:solidFill>
                <a:latin typeface="Roboto" panose="02000000000000000000" pitchFamily="2" charset="0"/>
                <a:ea typeface="Roboto" panose="02000000000000000000" pitchFamily="2" charset="0"/>
                <a:cs typeface="Roboto" panose="02000000000000000000" pitchFamily="2" charset="0"/>
              </a:rPr>
              <a:t>Sesión 2a: Mantenimiento de la capacidad sanitaria crítica</a:t>
            </a:r>
            <a:endParaRPr lang="es" sz="3600" dirty="0"/>
          </a:p>
        </p:txBody>
      </p:sp>
      <p:sp>
        <p:nvSpPr>
          <p:cNvPr id="5" name="Shape 156">
            <a:extLst>
              <a:ext uri="{FF2B5EF4-FFF2-40B4-BE49-F238E27FC236}">
                <a16:creationId xmlns:a16="http://schemas.microsoft.com/office/drawing/2014/main" id="{47082241-F4AE-8145-90AC-CA14B0F7E749}"/>
              </a:ext>
            </a:extLst>
          </p:cNvPr>
          <p:cNvSpPr txBox="1"/>
          <p:nvPr/>
        </p:nvSpPr>
        <p:spPr>
          <a:xfrm>
            <a:off x="437073" y="768627"/>
            <a:ext cx="11534348" cy="5993120"/>
          </a:xfrm>
          <a:prstGeom prst="rect">
            <a:avLst/>
          </a:prstGeom>
          <a:noFill/>
          <a:ln>
            <a:noFill/>
          </a:ln>
        </p:spPr>
        <p:txBody>
          <a:bodyPr lIns="91425" tIns="91425" rIns="91425" bIns="91425" anchor="t" anchorCtr="0">
            <a:noAutofit/>
          </a:bodyPr>
          <a:lstStyle/>
          <a:p>
            <a:pPr lvl="0" rtl="0">
              <a:spcBef>
                <a:spcPts val="0"/>
              </a:spcBef>
              <a:buNone/>
            </a:pPr>
            <a:r>
              <a:rPr lang="es" sz="1600" b="0" i="0" u="none" baseline="0" dirty="0">
                <a:latin typeface="Roboto" panose="02000000000000000000" pitchFamily="2" charset="0"/>
                <a:ea typeface="Roboto" panose="02000000000000000000" pitchFamily="2" charset="0"/>
                <a:cs typeface="Roboto" panose="02000000000000000000" pitchFamily="2" charset="0"/>
              </a:rPr>
              <a:t>Los principales centros sanitarios de las zonas urbanas están al límite de su capacidad. </a:t>
            </a:r>
            <a:r>
              <a:rPr lang="en-US" sz="1600" b="0" i="0" u="none" baseline="0" dirty="0">
                <a:latin typeface="Roboto" panose="02000000000000000000" pitchFamily="2" charset="0"/>
                <a:ea typeface="Roboto" panose="02000000000000000000" pitchFamily="2" charset="0"/>
                <a:cs typeface="Roboto" panose="02000000000000000000" pitchFamily="2" charset="0"/>
              </a:rPr>
              <a:t>L</a:t>
            </a:r>
            <a:r>
              <a:rPr lang="es" sz="1600" b="0" i="0" u="none" baseline="0" dirty="0">
                <a:latin typeface="Roboto" panose="02000000000000000000" pitchFamily="2" charset="0"/>
                <a:ea typeface="Roboto" panose="02000000000000000000" pitchFamily="2" charset="0"/>
                <a:cs typeface="Roboto" panose="02000000000000000000" pitchFamily="2" charset="0"/>
              </a:rPr>
              <a:t>os aspectos más importantes son:</a:t>
            </a:r>
          </a:p>
          <a:p>
            <a:pPr lvl="0" rtl="0">
              <a:spcBef>
                <a:spcPts val="0"/>
              </a:spcBef>
              <a:buNone/>
            </a:pPr>
            <a:endParaRPr lang="es" sz="1000" dirty="0">
              <a:latin typeface="Roboto" panose="02000000000000000000" pitchFamily="2" charset="0"/>
              <a:ea typeface="Roboto" panose="02000000000000000000" pitchFamily="2" charset="0"/>
              <a:cs typeface="Roboto" panose="02000000000000000000" pitchFamily="2" charset="0"/>
            </a:endParaRPr>
          </a:p>
          <a:p>
            <a:pPr marL="342900" indent="-342900" rtl="0">
              <a:buFont typeface="+mj-lt"/>
              <a:buAutoNum type="arabicPeriod"/>
            </a:pPr>
            <a:r>
              <a:rPr lang="es" sz="1600" b="0" i="0" u="none" baseline="0" dirty="0">
                <a:latin typeface="Roboto" panose="02000000000000000000" pitchFamily="2" charset="0"/>
                <a:ea typeface="Roboto" panose="02000000000000000000" pitchFamily="2" charset="0"/>
                <a:cs typeface="Roboto" panose="02000000000000000000" pitchFamily="2" charset="0"/>
              </a:rPr>
              <a:t>La rápida expansión y reorientación de los servicios de salud para la ejecución de medidas que salven vidas, centradas en la atención a la mayoría de la población mediante tratamientos sencillos, como el suministro de oxígeno.</a:t>
            </a:r>
          </a:p>
          <a:p>
            <a:pPr marL="342900" indent="-342900" rtl="0">
              <a:buFont typeface="+mj-lt"/>
              <a:buAutoNum type="arabicPeriod"/>
            </a:pPr>
            <a:r>
              <a:rPr lang="es" sz="1600" b="0" i="0" u="none" baseline="0" dirty="0">
                <a:latin typeface="Roboto" panose="02000000000000000000" pitchFamily="2" charset="0"/>
                <a:ea typeface="Roboto" panose="02000000000000000000" pitchFamily="2" charset="0"/>
                <a:cs typeface="Roboto" panose="02000000000000000000" pitchFamily="2" charset="0"/>
              </a:rPr>
              <a:t>El aumento de los recursos para la realización de pruebas, como los kit de pruebas y la capacidad de laboratorio conexa y las pruebas de diagnóstico rápido.</a:t>
            </a:r>
          </a:p>
          <a:p>
            <a:pPr marL="342900" indent="-342900" rtl="0">
              <a:buFont typeface="+mj-lt"/>
              <a:buAutoNum type="arabicPeriod"/>
            </a:pPr>
            <a:r>
              <a:rPr lang="es" sz="1600" b="0" i="0" u="none" baseline="0" dirty="0">
                <a:latin typeface="Roboto" panose="02000000000000000000" pitchFamily="2" charset="0"/>
                <a:ea typeface="Roboto" panose="02000000000000000000" pitchFamily="2" charset="0"/>
                <a:cs typeface="Roboto" panose="02000000000000000000" pitchFamily="2" charset="0"/>
              </a:rPr>
              <a:t>Es probable que la demanda de equipo esencial supere a la oferta, por ejemplo, equipos de protección personal (</a:t>
            </a:r>
            <a:r>
              <a:rPr lang="en-US" sz="1600" b="0" i="0" u="none" baseline="0" dirty="0">
                <a:latin typeface="Roboto" panose="02000000000000000000" pitchFamily="2" charset="0"/>
                <a:ea typeface="Roboto" panose="02000000000000000000" pitchFamily="2" charset="0"/>
                <a:cs typeface="Roboto" panose="02000000000000000000" pitchFamily="2" charset="0"/>
              </a:rPr>
              <a:t>EPP)</a:t>
            </a:r>
            <a:r>
              <a:rPr lang="es" sz="1600" b="0" i="0" u="none" baseline="0" dirty="0">
                <a:latin typeface="Roboto" panose="02000000000000000000" pitchFamily="2" charset="0"/>
                <a:ea typeface="Roboto" panose="02000000000000000000" pitchFamily="2" charset="0"/>
                <a:cs typeface="Roboto" panose="02000000000000000000" pitchFamily="2" charset="0"/>
              </a:rPr>
              <a:t>, unidades de cuidados intensivos (UCI), ventiladores, cilindros de O</a:t>
            </a:r>
            <a:r>
              <a:rPr lang="es" sz="1600" b="0" i="0" u="none" baseline="-25000" dirty="0">
                <a:latin typeface="Roboto" panose="02000000000000000000" pitchFamily="2" charset="0"/>
                <a:ea typeface="Roboto" panose="02000000000000000000" pitchFamily="2" charset="0"/>
                <a:cs typeface="Roboto" panose="02000000000000000000" pitchFamily="2" charset="0"/>
              </a:rPr>
              <a:t>2</a:t>
            </a:r>
            <a:r>
              <a:rPr lang="es" sz="1600" b="0" i="0" u="none" baseline="0" dirty="0">
                <a:latin typeface="Roboto" panose="02000000000000000000" pitchFamily="2" charset="0"/>
                <a:ea typeface="Roboto" panose="02000000000000000000" pitchFamily="2" charset="0"/>
                <a:cs typeface="Roboto" panose="02000000000000000000" pitchFamily="2" charset="0"/>
              </a:rPr>
              <a:t>. </a:t>
            </a:r>
            <a:endParaRPr lang="es" sz="1600" dirty="0">
              <a:latin typeface="Roboto" panose="02000000000000000000" pitchFamily="2" charset="0"/>
              <a:ea typeface="Roboto" panose="02000000000000000000" pitchFamily="2" charset="0"/>
              <a:cs typeface="Roboto" panose="02000000000000000000" pitchFamily="2" charset="0"/>
            </a:endParaRPr>
          </a:p>
          <a:p>
            <a:pPr marL="342900" lvl="0" indent="-342900" rtl="0">
              <a:spcBef>
                <a:spcPts val="0"/>
              </a:spcBef>
              <a:buFont typeface="+mj-lt"/>
              <a:buAutoNum type="arabicPeriod"/>
            </a:pPr>
            <a:r>
              <a:rPr lang="es" sz="1600" b="0" i="0" u="none" baseline="0" dirty="0">
                <a:latin typeface="Roboto" panose="02000000000000000000" pitchFamily="2" charset="0"/>
                <a:ea typeface="Roboto" panose="02000000000000000000" pitchFamily="2" charset="0"/>
                <a:cs typeface="Roboto" panose="02000000000000000000" pitchFamily="2" charset="0"/>
              </a:rPr>
              <a:t>Los hospitales rurales y regionales podrían verse menos afectados y tener capacidad, pero hay reticencia a trasladar a las personas </a:t>
            </a:r>
            <a:r>
              <a:rPr lang="en-US" sz="1600" dirty="0">
                <a:latin typeface="Roboto" panose="02000000000000000000" pitchFamily="2" charset="0"/>
                <a:ea typeface="Roboto" panose="02000000000000000000" pitchFamily="2" charset="0"/>
                <a:cs typeface="Roboto" panose="02000000000000000000" pitchFamily="2" charset="0"/>
              </a:rPr>
              <a:t>por </a:t>
            </a:r>
            <a:r>
              <a:rPr lang="en-US" sz="1600" dirty="0" err="1">
                <a:latin typeface="Roboto" panose="02000000000000000000" pitchFamily="2" charset="0"/>
                <a:ea typeface="Roboto" panose="02000000000000000000" pitchFamily="2" charset="0"/>
                <a:cs typeface="Roboto" panose="02000000000000000000" pitchFamily="2" charset="0"/>
              </a:rPr>
              <a:t>si</a:t>
            </a:r>
            <a:r>
              <a:rPr lang="en-US" sz="1600" dirty="0">
                <a:latin typeface="Roboto" panose="02000000000000000000" pitchFamily="2" charset="0"/>
                <a:ea typeface="Roboto" panose="02000000000000000000" pitchFamily="2" charset="0"/>
                <a:cs typeface="Roboto" panose="02000000000000000000" pitchFamily="2" charset="0"/>
              </a:rPr>
              <a:t> </a:t>
            </a:r>
            <a:r>
              <a:rPr lang="es" sz="1600" b="0" i="0" u="none" baseline="0" dirty="0">
                <a:latin typeface="Roboto" panose="02000000000000000000" pitchFamily="2" charset="0"/>
                <a:ea typeface="Roboto" panose="02000000000000000000" pitchFamily="2" charset="0"/>
                <a:cs typeface="Roboto" panose="02000000000000000000" pitchFamily="2" charset="0"/>
              </a:rPr>
              <a:t>la infección se extiend</a:t>
            </a:r>
            <a:r>
              <a:rPr lang="en-US" sz="1600" b="0" i="0" u="none" baseline="0" dirty="0">
                <a:latin typeface="Roboto" panose="02000000000000000000" pitchFamily="2" charset="0"/>
                <a:ea typeface="Roboto" panose="02000000000000000000" pitchFamily="2" charset="0"/>
                <a:cs typeface="Roboto" panose="02000000000000000000" pitchFamily="2" charset="0"/>
              </a:rPr>
              <a:t>e</a:t>
            </a:r>
            <a:r>
              <a:rPr lang="es" sz="1600" b="0" i="0" u="none" baseline="0" dirty="0">
                <a:latin typeface="Roboto" panose="02000000000000000000" pitchFamily="2" charset="0"/>
                <a:ea typeface="Roboto" panose="02000000000000000000" pitchFamily="2" charset="0"/>
                <a:cs typeface="Roboto" panose="02000000000000000000" pitchFamily="2" charset="0"/>
              </a:rPr>
              <a:t>.</a:t>
            </a:r>
          </a:p>
          <a:p>
            <a:pPr marL="342900" indent="-342900" rtl="0">
              <a:buFont typeface="+mj-lt"/>
              <a:buAutoNum type="arabicPeriod"/>
            </a:pPr>
            <a:r>
              <a:rPr lang="es" sz="1600" b="0" i="0" u="none" baseline="0" dirty="0">
                <a:latin typeface="Roboto" panose="02000000000000000000" pitchFamily="2" charset="0"/>
                <a:ea typeface="Roboto" panose="02000000000000000000" pitchFamily="2" charset="0"/>
                <a:cs typeface="Roboto" panose="02000000000000000000" pitchFamily="2" charset="0"/>
              </a:rPr>
              <a:t>Demanda de personal sanitario capacitado: falta de médicos y </a:t>
            </a:r>
            <a:r>
              <a:rPr lang="en-US" sz="1600" b="0" i="0" u="none" baseline="0" dirty="0" err="1">
                <a:latin typeface="Roboto" panose="02000000000000000000" pitchFamily="2" charset="0"/>
                <a:ea typeface="Roboto" panose="02000000000000000000" pitchFamily="2" charset="0"/>
                <a:cs typeface="Roboto" panose="02000000000000000000" pitchFamily="2" charset="0"/>
              </a:rPr>
              <a:t>enfermeros</a:t>
            </a:r>
            <a:r>
              <a:rPr lang="es" sz="1600" b="0" i="0" u="none" baseline="0" dirty="0">
                <a:latin typeface="Roboto" panose="02000000000000000000" pitchFamily="2" charset="0"/>
                <a:ea typeface="Roboto" panose="02000000000000000000" pitchFamily="2" charset="0"/>
                <a:cs typeface="Roboto" panose="02000000000000000000" pitchFamily="2" charset="0"/>
              </a:rPr>
              <a:t> capacitados para ocuparse de las salas y </a:t>
            </a:r>
            <a:br>
              <a:rPr lang="es" sz="1600" b="0" i="0" u="none" baseline="0" dirty="0">
                <a:latin typeface="Roboto" panose="02000000000000000000" pitchFamily="2" charset="0"/>
                <a:ea typeface="Roboto" panose="02000000000000000000" pitchFamily="2" charset="0"/>
                <a:cs typeface="Roboto" panose="02000000000000000000" pitchFamily="2" charset="0"/>
              </a:rPr>
            </a:br>
            <a:r>
              <a:rPr lang="es" sz="1600" b="0" i="0" u="none" baseline="0" dirty="0">
                <a:latin typeface="Roboto" panose="02000000000000000000" pitchFamily="2" charset="0"/>
                <a:ea typeface="Roboto" panose="02000000000000000000" pitchFamily="2" charset="0"/>
                <a:cs typeface="Roboto" panose="02000000000000000000" pitchFamily="2" charset="0"/>
              </a:rPr>
              <a:t>los pacientes de las UCI. </a:t>
            </a:r>
          </a:p>
          <a:p>
            <a:pPr marL="342900" indent="-342900" rtl="0">
              <a:buFont typeface="+mj-lt"/>
              <a:buAutoNum type="arabicPeriod"/>
            </a:pPr>
            <a:r>
              <a:rPr lang="es" sz="1600" b="0" i="0" u="none" baseline="0" dirty="0">
                <a:latin typeface="Roboto" panose="02000000000000000000" pitchFamily="2" charset="0"/>
                <a:ea typeface="Roboto" panose="02000000000000000000" pitchFamily="2" charset="0"/>
                <a:cs typeface="Roboto" panose="02000000000000000000" pitchFamily="2" charset="0"/>
              </a:rPr>
              <a:t>Las residencias de personas mayores pueden verse gravemente afectadas y las tasas de mortalidad son muy altas una vez que la infección se instala en uno de estos centros. Puede suscitar preocupación que las personas vulnerables y </a:t>
            </a:r>
            <a:br>
              <a:rPr lang="es" sz="1600" b="0" i="0" u="none" baseline="0" dirty="0">
                <a:latin typeface="Roboto" panose="02000000000000000000" pitchFamily="2" charset="0"/>
                <a:ea typeface="Roboto" panose="02000000000000000000" pitchFamily="2" charset="0"/>
                <a:cs typeface="Roboto" panose="02000000000000000000" pitchFamily="2" charset="0"/>
              </a:rPr>
            </a:br>
            <a:r>
              <a:rPr lang="es" sz="1600" b="0" i="0" u="none" baseline="0" dirty="0">
                <a:latin typeface="Roboto" panose="02000000000000000000" pitchFamily="2" charset="0"/>
                <a:ea typeface="Roboto" panose="02000000000000000000" pitchFamily="2" charset="0"/>
                <a:cs typeface="Roboto" panose="02000000000000000000" pitchFamily="2" charset="0"/>
              </a:rPr>
              <a:t>las personas mayores solo reciban una atención mínima.</a:t>
            </a:r>
          </a:p>
          <a:p>
            <a:pPr marL="342900" lvl="0" indent="-342900" rtl="0">
              <a:spcBef>
                <a:spcPts val="0"/>
              </a:spcBef>
              <a:buFont typeface="+mj-lt"/>
              <a:buAutoNum type="arabicPeriod"/>
            </a:pPr>
            <a:r>
              <a:rPr lang="es" sz="1600" b="0" i="0" u="none" baseline="0" dirty="0">
                <a:latin typeface="Roboto" panose="02000000000000000000" pitchFamily="2" charset="0"/>
                <a:ea typeface="Roboto" panose="02000000000000000000" pitchFamily="2" charset="0"/>
                <a:cs typeface="Roboto" panose="02000000000000000000" pitchFamily="2" charset="0"/>
              </a:rPr>
              <a:t>El avance de la pandemia ha llevado aparejado un acusado incremento de la ocupación de las UCI y de las defunciones, y es posible que se exceda la capacidad de las morgues.</a:t>
            </a:r>
          </a:p>
          <a:p>
            <a:pPr marL="342900" lvl="0" indent="-342900" rtl="0">
              <a:spcBef>
                <a:spcPts val="0"/>
              </a:spcBef>
              <a:buFont typeface="+mj-lt"/>
              <a:buAutoNum type="arabicPeriod"/>
            </a:pPr>
            <a:r>
              <a:rPr lang="es" sz="1600" b="0" i="0" u="none" baseline="0" dirty="0">
                <a:latin typeface="Roboto" panose="02000000000000000000" pitchFamily="2" charset="0"/>
                <a:ea typeface="Roboto" panose="02000000000000000000" pitchFamily="2" charset="0"/>
                <a:cs typeface="Roboto" panose="02000000000000000000" pitchFamily="2" charset="0"/>
              </a:rPr>
              <a:t>Se están construyendo centros sanitarios provisionales, pero conllevan costos adicionales imprevistos.</a:t>
            </a:r>
          </a:p>
          <a:p>
            <a:pPr marL="342900" indent="-342900" rtl="0">
              <a:buFont typeface="+mj-lt"/>
              <a:buAutoNum type="arabicPeriod"/>
            </a:pPr>
            <a:r>
              <a:rPr lang="es" sz="1600" b="0" i="0" u="none" baseline="0" dirty="0">
                <a:latin typeface="Roboto" panose="02000000000000000000" pitchFamily="2" charset="0"/>
                <a:ea typeface="Roboto" panose="02000000000000000000" pitchFamily="2" charset="0"/>
                <a:cs typeface="Roboto" panose="02000000000000000000" pitchFamily="2" charset="0"/>
              </a:rPr>
              <a:t>Garantías de que se dispone de recursos financieros suficientes.</a:t>
            </a:r>
            <a:endParaRPr lang="es" sz="1600" dirty="0">
              <a:solidFill>
                <a:srgbClr val="FF0000"/>
              </a:solidFill>
              <a:latin typeface="Roboto" panose="02000000000000000000" pitchFamily="2" charset="0"/>
              <a:ea typeface="Roboto" panose="02000000000000000000" pitchFamily="2" charset="0"/>
              <a:cs typeface="Roboto" panose="02000000000000000000" pitchFamily="2" charset="0"/>
            </a:endParaRPr>
          </a:p>
          <a:p>
            <a:pPr lvl="0" rtl="0">
              <a:lnSpc>
                <a:spcPct val="107000"/>
              </a:lnSpc>
              <a:spcAft>
                <a:spcPts val="800"/>
              </a:spcAft>
            </a:pPr>
            <a:endParaRPr lang="es" sz="1050" dirty="0">
              <a:latin typeface="Roboto" panose="02000000000000000000" pitchFamily="2" charset="0"/>
              <a:ea typeface="Roboto" panose="02000000000000000000" pitchFamily="2" charset="0"/>
              <a:cs typeface="Roboto" panose="02000000000000000000" pitchFamily="2" charset="0"/>
            </a:endParaRPr>
          </a:p>
          <a:p>
            <a:pPr lvl="0" rtl="0">
              <a:lnSpc>
                <a:spcPct val="107000"/>
              </a:lnSpc>
              <a:spcAft>
                <a:spcPts val="800"/>
              </a:spcAft>
            </a:pPr>
            <a:r>
              <a:rPr lang="es" sz="1600" b="0" i="0" u="none" baseline="0" dirty="0">
                <a:latin typeface="Roboto" panose="02000000000000000000" pitchFamily="2" charset="0"/>
                <a:ea typeface="Roboto" panose="02000000000000000000" pitchFamily="2" charset="0"/>
                <a:cs typeface="Roboto" panose="02000000000000000000" pitchFamily="2" charset="0"/>
              </a:rPr>
              <a:t>Es fundamental garantizar no solo que los pacientes con COVID-19 puedan acceder rápidamente a servicios de salud seguros y eficaces, sino también que se mantengan, en la medida de lo posible, los servicios y sistemas sanitarios y sociales esenciales. </a:t>
            </a:r>
            <a:r>
              <a:rPr lang="en-US" sz="1600" b="0" i="0" u="none" baseline="0" dirty="0">
                <a:latin typeface="Roboto" panose="02000000000000000000" pitchFamily="2" charset="0"/>
                <a:ea typeface="Roboto" panose="02000000000000000000" pitchFamily="2" charset="0"/>
                <a:cs typeface="Roboto" panose="02000000000000000000" pitchFamily="2" charset="0"/>
              </a:rPr>
              <a:t>E</a:t>
            </a:r>
            <a:r>
              <a:rPr lang="es" sz="1600" b="0" i="0" u="none" baseline="0" dirty="0">
                <a:latin typeface="Roboto" panose="02000000000000000000" pitchFamily="2" charset="0"/>
                <a:ea typeface="Roboto" panose="02000000000000000000" pitchFamily="2" charset="0"/>
                <a:cs typeface="Roboto" panose="02000000000000000000" pitchFamily="2" charset="0"/>
              </a:rPr>
              <a:t>s crucial que el personal de los servicios sanitarios y sociales trabaje en condiciones de seguridad que reduzcan al mínimo los riesgos para su salud y bienestar.</a:t>
            </a:r>
            <a:endParaRPr lang="es" sz="1600" dirty="0">
              <a:latin typeface="Roboto" panose="02000000000000000000" pitchFamily="2" charset="0"/>
              <a:ea typeface="Roboto" panose="02000000000000000000" pitchFamily="2" charset="0"/>
              <a:cs typeface="Roboto" panose="02000000000000000000" pitchFamily="2" charset="0"/>
            </a:endParaRPr>
          </a:p>
          <a:p>
            <a:pPr marL="342900" lvl="0" indent="-342900" algn="l" rtl="0">
              <a:buFont typeface="+mj-lt"/>
              <a:buAutoNum type="arabicPeriod"/>
            </a:pPr>
            <a:endParaRPr lang="es" sz="1600" dirty="0">
              <a:latin typeface="Roboto" panose="02000000000000000000" pitchFamily="2"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26554720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hape 145">
            <a:extLst>
              <a:ext uri="{FF2B5EF4-FFF2-40B4-BE49-F238E27FC236}">
                <a16:creationId xmlns:a16="http://schemas.microsoft.com/office/drawing/2014/main" id="{E023BF79-02F5-DB48-B5C6-33111B9AE87C}"/>
              </a:ext>
            </a:extLst>
          </p:cNvPr>
          <p:cNvSpPr txBox="1">
            <a:spLocks noGrp="1"/>
          </p:cNvSpPr>
          <p:nvPr>
            <p:ph type="title"/>
          </p:nvPr>
        </p:nvSpPr>
        <p:spPr>
          <a:xfrm>
            <a:off x="0" y="1"/>
            <a:ext cx="12192000" cy="768626"/>
          </a:xfrm>
          <a:prstGeom prst="rect">
            <a:avLst/>
          </a:prstGeom>
          <a:solidFill>
            <a:schemeClr val="tx2"/>
          </a:solidFill>
        </p:spPr>
        <p:txBody>
          <a:bodyPr lIns="91425" tIns="91425" rIns="91425" bIns="91425" anchor="ctr" anchorCtr="0">
            <a:noAutofit/>
          </a:bodyPr>
          <a:lstStyle/>
          <a:p>
            <a:pPr lvl="0" algn="l" rtl="0"/>
            <a:r>
              <a:rPr lang="es" sz="3600" b="0" i="0" u="none" baseline="0">
                <a:solidFill>
                  <a:schemeClr val="bg1"/>
                </a:solidFill>
                <a:latin typeface="Roboto" panose="02000000000000000000" pitchFamily="2" charset="0"/>
                <a:ea typeface="Roboto" panose="02000000000000000000" pitchFamily="2" charset="0"/>
                <a:cs typeface="Roboto" panose="02000000000000000000" pitchFamily="2" charset="0"/>
              </a:rPr>
              <a:t>	Tarea 2: Servicios sanitarios e infraestructura vital</a:t>
            </a:r>
            <a:endParaRPr lang="es" sz="3600" dirty="0">
              <a:solidFill>
                <a:schemeClr val="bg1"/>
              </a:solidFill>
              <a:latin typeface="Roboto" panose="02000000000000000000" pitchFamily="2" charset="0"/>
              <a:ea typeface="Roboto" panose="02000000000000000000" pitchFamily="2" charset="0"/>
              <a:cs typeface="Roboto" panose="02000000000000000000" pitchFamily="2" charset="0"/>
            </a:endParaRPr>
          </a:p>
        </p:txBody>
      </p:sp>
      <p:sp>
        <p:nvSpPr>
          <p:cNvPr id="7" name="Shape 146">
            <a:extLst>
              <a:ext uri="{FF2B5EF4-FFF2-40B4-BE49-F238E27FC236}">
                <a16:creationId xmlns:a16="http://schemas.microsoft.com/office/drawing/2014/main" id="{BA8581A2-8D02-014D-A1A4-D72D4D5A01DA}"/>
              </a:ext>
            </a:extLst>
          </p:cNvPr>
          <p:cNvSpPr txBox="1"/>
          <p:nvPr/>
        </p:nvSpPr>
        <p:spPr>
          <a:xfrm>
            <a:off x="847897" y="768627"/>
            <a:ext cx="10956175" cy="5881555"/>
          </a:xfrm>
          <a:prstGeom prst="rect">
            <a:avLst/>
          </a:prstGeom>
          <a:noFill/>
          <a:ln>
            <a:noFill/>
          </a:ln>
        </p:spPr>
        <p:txBody>
          <a:bodyPr lIns="91425" tIns="91425" rIns="91425" bIns="91425" anchor="t" anchorCtr="0">
            <a:noAutofit/>
          </a:bodyPr>
          <a:lstStyle/>
          <a:p>
            <a:pPr lvl="0" algn="l" rtl="0">
              <a:spcBef>
                <a:spcPts val="0"/>
              </a:spcBef>
              <a:buNone/>
            </a:pPr>
            <a:r>
              <a:rPr lang="es" sz="1600" b="0" i="0" u="none" baseline="0" dirty="0">
                <a:latin typeface="Roboto" panose="02000000000000000000" pitchFamily="2" charset="0"/>
                <a:ea typeface="Roboto" panose="02000000000000000000" pitchFamily="2" charset="0"/>
                <a:cs typeface="Roboto" panose="02000000000000000000" pitchFamily="2" charset="0"/>
              </a:rPr>
              <a:t>Describan la capacidad de sus servicios sanitarios y los retos a los que se enfrenta.</a:t>
            </a:r>
          </a:p>
          <a:p>
            <a:pPr lvl="0" algn="l" rtl="0">
              <a:spcBef>
                <a:spcPts val="0"/>
              </a:spcBef>
              <a:buNone/>
            </a:pPr>
            <a:endParaRPr lang="es" sz="1600" dirty="0">
              <a:latin typeface="Roboto" panose="02000000000000000000" pitchFamily="2" charset="0"/>
              <a:ea typeface="Roboto" panose="02000000000000000000" pitchFamily="2" charset="0"/>
              <a:cs typeface="Roboto" panose="02000000000000000000" pitchFamily="2" charset="0"/>
            </a:endParaRPr>
          </a:p>
          <a:p>
            <a:pPr marL="342900" lvl="0" indent="-342900" algn="l" rtl="0">
              <a:spcBef>
                <a:spcPts val="0"/>
              </a:spcBef>
              <a:buFont typeface="+mj-lt"/>
              <a:buAutoNum type="arabicPeriod"/>
            </a:pPr>
            <a:r>
              <a:rPr lang="es" sz="1600" b="0" i="0" u="none" baseline="0" dirty="0">
                <a:latin typeface="Roboto" panose="02000000000000000000" pitchFamily="2" charset="0"/>
                <a:ea typeface="Roboto" panose="02000000000000000000" pitchFamily="2" charset="0"/>
                <a:cs typeface="Roboto" panose="02000000000000000000" pitchFamily="2" charset="0"/>
              </a:rPr>
              <a:t>¿Cómo están gestionando la situación actual?</a:t>
            </a:r>
          </a:p>
          <a:p>
            <a:pPr marL="342900" lvl="0" indent="-342900" algn="l" rtl="0">
              <a:spcBef>
                <a:spcPts val="0"/>
              </a:spcBef>
              <a:buFont typeface="+mj-lt"/>
              <a:buAutoNum type="arabicPeriod"/>
            </a:pPr>
            <a:r>
              <a:rPr lang="es" sz="1600" b="0" i="0" u="none" baseline="0" dirty="0">
                <a:latin typeface="Roboto" panose="02000000000000000000" pitchFamily="2" charset="0"/>
                <a:ea typeface="Roboto" panose="02000000000000000000" pitchFamily="2" charset="0"/>
                <a:cs typeface="Roboto" panose="02000000000000000000" pitchFamily="2" charset="0"/>
              </a:rPr>
              <a:t>¿Disponen de centros para hacer frente a un gran aumento de la demanda? ¿Están trasladando a las personas a otros centros? ¿Disponen de centros temporales?</a:t>
            </a:r>
          </a:p>
          <a:p>
            <a:pPr marL="342900" lvl="0" indent="-342900" algn="l" rtl="0">
              <a:spcBef>
                <a:spcPts val="0"/>
              </a:spcBef>
              <a:buFont typeface="+mj-lt"/>
              <a:buAutoNum type="arabicPeriod"/>
            </a:pPr>
            <a:r>
              <a:rPr lang="es" sz="1600" b="0" i="0" u="none" baseline="0" dirty="0">
                <a:latin typeface="Roboto" panose="02000000000000000000" pitchFamily="2" charset="0"/>
                <a:ea typeface="Roboto" panose="02000000000000000000" pitchFamily="2" charset="0"/>
                <a:cs typeface="Roboto" panose="02000000000000000000" pitchFamily="2" charset="0"/>
              </a:rPr>
              <a:t>¿Cómo están gestionando la carga de trabajo regular (accidentes y urgencias, nacimientos, otras enfermedades)?</a:t>
            </a:r>
          </a:p>
          <a:p>
            <a:pPr marL="342900" lvl="0" indent="-342900" algn="l" rtl="0">
              <a:spcBef>
                <a:spcPts val="0"/>
              </a:spcBef>
              <a:buFont typeface="+mj-lt"/>
              <a:buAutoNum type="arabicPeriod"/>
            </a:pPr>
            <a:r>
              <a:rPr lang="es" sz="1600" b="0" i="0" u="none" baseline="0" dirty="0">
                <a:latin typeface="Roboto" panose="02000000000000000000" pitchFamily="2" charset="0"/>
                <a:ea typeface="Roboto" panose="02000000000000000000" pitchFamily="2" charset="0"/>
                <a:cs typeface="Roboto" panose="02000000000000000000" pitchFamily="2" charset="0"/>
              </a:rPr>
              <a:t>¿Cómo están gestionando las necesidades de personal? Para operar los ventiladores hace falta personal capacitado específicamente. ¿Hay personal suficiente?</a:t>
            </a:r>
          </a:p>
          <a:p>
            <a:pPr marL="342900" lvl="0" indent="-342900" algn="l" rtl="0">
              <a:spcBef>
                <a:spcPts val="0"/>
              </a:spcBef>
              <a:buFont typeface="+mj-lt"/>
              <a:buAutoNum type="arabicPeriod"/>
            </a:pPr>
            <a:r>
              <a:rPr lang="es" sz="1600" b="0" i="0" u="none" baseline="0" dirty="0">
                <a:latin typeface="Roboto" panose="02000000000000000000" pitchFamily="2" charset="0"/>
                <a:ea typeface="Roboto" panose="02000000000000000000" pitchFamily="2" charset="0"/>
                <a:cs typeface="Roboto" panose="02000000000000000000" pitchFamily="2" charset="0"/>
              </a:rPr>
              <a:t>¿Está asumiendo el personal directivo superior una función de liderazgo? ¿Dispone de sistemas para apoyarlos en sus funciones y hacer frente a las ausencias de los trabajadores?</a:t>
            </a:r>
          </a:p>
          <a:p>
            <a:pPr marL="342900" lvl="0" indent="-342900" algn="l" rtl="0">
              <a:spcBef>
                <a:spcPts val="0"/>
              </a:spcBef>
              <a:buFont typeface="+mj-lt"/>
              <a:buAutoNum type="arabicPeriod"/>
            </a:pPr>
            <a:r>
              <a:rPr lang="es" sz="1600" b="0" i="0" u="none" baseline="0" dirty="0">
                <a:latin typeface="Roboto" panose="02000000000000000000" pitchFamily="2" charset="0"/>
                <a:ea typeface="Roboto" panose="02000000000000000000" pitchFamily="2" charset="0"/>
                <a:cs typeface="Roboto" panose="02000000000000000000" pitchFamily="2" charset="0"/>
              </a:rPr>
              <a:t>¿Cómo están gestionando la atención a las personas vulnerables?</a:t>
            </a:r>
          </a:p>
          <a:p>
            <a:pPr marL="342900" lvl="0" indent="-342900" algn="l" rtl="0">
              <a:spcBef>
                <a:spcPts val="0"/>
              </a:spcBef>
              <a:buFont typeface="+mj-lt"/>
              <a:buAutoNum type="arabicPeriod"/>
            </a:pPr>
            <a:r>
              <a:rPr lang="es" sz="1600" b="0" i="0" u="none" baseline="0" dirty="0">
                <a:latin typeface="Roboto" panose="02000000000000000000" pitchFamily="2" charset="0"/>
                <a:ea typeface="Roboto" panose="02000000000000000000" pitchFamily="2" charset="0"/>
                <a:cs typeface="Roboto" panose="02000000000000000000" pitchFamily="2" charset="0"/>
              </a:rPr>
              <a:t>¿Cómo están gestionando la capacidad de las morgues? ¿Cuáles son sus planes para hacer frente al número excesivo de fallecimientos?</a:t>
            </a:r>
          </a:p>
          <a:p>
            <a:pPr marL="342900" lvl="0" indent="-342900" algn="l" rtl="0">
              <a:spcBef>
                <a:spcPts val="0"/>
              </a:spcBef>
              <a:buFont typeface="+mj-lt"/>
              <a:buAutoNum type="arabicPeriod"/>
            </a:pPr>
            <a:r>
              <a:rPr lang="es" sz="1600" b="0" i="0" u="none" baseline="0" dirty="0">
                <a:latin typeface="Roboto" panose="02000000000000000000" pitchFamily="2" charset="0"/>
                <a:ea typeface="Roboto" panose="02000000000000000000" pitchFamily="2" charset="0"/>
                <a:cs typeface="Roboto" panose="02000000000000000000" pitchFamily="2" charset="0"/>
              </a:rPr>
              <a:t>¿Disponen de camas, ventiladores y oxígeno suficientes en las UCI para atender a los pacientes graves y críticos?</a:t>
            </a:r>
          </a:p>
          <a:p>
            <a:pPr lvl="0" algn="l" rtl="0">
              <a:spcBef>
                <a:spcPts val="0"/>
              </a:spcBef>
            </a:pPr>
            <a:endParaRPr lang="es" sz="1600" dirty="0">
              <a:latin typeface="Roboto" panose="02000000000000000000" pitchFamily="2" charset="0"/>
              <a:ea typeface="Roboto" panose="02000000000000000000" pitchFamily="2" charset="0"/>
              <a:cs typeface="Roboto" panose="02000000000000000000" pitchFamily="2" charset="0"/>
            </a:endParaRPr>
          </a:p>
          <a:p>
            <a:pPr lvl="0" algn="l" rtl="0">
              <a:spcBef>
                <a:spcPts val="0"/>
              </a:spcBef>
            </a:pPr>
            <a:r>
              <a:rPr lang="es" sz="1600" b="0" i="0" u="none" baseline="0" dirty="0">
                <a:latin typeface="Roboto" panose="02000000000000000000" pitchFamily="2" charset="0"/>
                <a:ea typeface="Roboto" panose="02000000000000000000" pitchFamily="2" charset="0"/>
                <a:cs typeface="Roboto" panose="02000000000000000000" pitchFamily="2" charset="0"/>
              </a:rPr>
              <a:t>Infraestructura vital</a:t>
            </a:r>
          </a:p>
          <a:p>
            <a:pPr marL="342900" lvl="0" indent="-342900" algn="l" rtl="0">
              <a:buFont typeface="+mj-lt"/>
              <a:buAutoNum type="arabicPeriod"/>
            </a:pPr>
            <a:r>
              <a:rPr lang="es" sz="1600" b="0" i="0" u="none" baseline="0" dirty="0">
                <a:latin typeface="Roboto" panose="02000000000000000000" pitchFamily="2" charset="0"/>
                <a:ea typeface="Roboto" panose="02000000000000000000" pitchFamily="2" charset="0"/>
                <a:cs typeface="Roboto" panose="02000000000000000000" pitchFamily="2" charset="0"/>
              </a:rPr>
              <a:t>¿Qué infraestructura vital es esencial para mantener en funcionamiento sus operaciones a nivel general? ¿Disponen de un plan integral de continuidad de las operaciones con una evaluación de riesgos fiable?</a:t>
            </a:r>
          </a:p>
          <a:p>
            <a:pPr marL="342900" lvl="0" indent="-342900" algn="l" rtl="0">
              <a:buFont typeface="+mj-lt"/>
              <a:buAutoNum type="arabicPeriod"/>
            </a:pPr>
            <a:r>
              <a:rPr lang="es" sz="1600" b="0" i="0" u="none" baseline="0" dirty="0">
                <a:latin typeface="Roboto" panose="02000000000000000000" pitchFamily="2" charset="0"/>
                <a:ea typeface="Roboto" panose="02000000000000000000" pitchFamily="2" charset="0"/>
                <a:cs typeface="Roboto" panose="02000000000000000000" pitchFamily="2" charset="0"/>
              </a:rPr>
              <a:t>¿Cómo se consiguen los artículos de cuidados intensivos? ¿Hay suministros suficientes?</a:t>
            </a:r>
          </a:p>
          <a:p>
            <a:pPr marL="342900" indent="-342900" algn="l" rtl="0">
              <a:buFont typeface="+mj-lt"/>
              <a:buAutoNum type="arabicPeriod"/>
            </a:pPr>
            <a:r>
              <a:rPr lang="es" sz="1600" b="0" i="0" u="none" baseline="0" dirty="0">
                <a:latin typeface="Roboto" panose="02000000000000000000" pitchFamily="2" charset="0"/>
                <a:ea typeface="Roboto" panose="02000000000000000000" pitchFamily="2" charset="0"/>
                <a:cs typeface="Roboto" panose="02000000000000000000" pitchFamily="2" charset="0"/>
              </a:rPr>
              <a:t>¿Su sistema de pedidos tiene un equipo normalizado o recibe diferentes tipos de equipos (como </a:t>
            </a:r>
            <a:r>
              <a:rPr lang="en-US" sz="1600" b="0" i="0" u="none" baseline="0" dirty="0">
                <a:latin typeface="Roboto" panose="02000000000000000000" pitchFamily="2" charset="0"/>
                <a:ea typeface="Roboto" panose="02000000000000000000" pitchFamily="2" charset="0"/>
                <a:cs typeface="Roboto" panose="02000000000000000000" pitchFamily="2" charset="0"/>
              </a:rPr>
              <a:t>EPP </a:t>
            </a:r>
            <a:r>
              <a:rPr lang="es" sz="1600" b="0" i="0" u="none" baseline="0" dirty="0">
                <a:latin typeface="Roboto" panose="02000000000000000000" pitchFamily="2" charset="0"/>
                <a:ea typeface="Roboto" panose="02000000000000000000" pitchFamily="2" charset="0"/>
                <a:cs typeface="Roboto" panose="02000000000000000000" pitchFamily="2" charset="0"/>
              </a:rPr>
              <a:t>y equipos de ventilación) de distintos proveedores?</a:t>
            </a:r>
          </a:p>
        </p:txBody>
      </p:sp>
    </p:spTree>
    <p:extLst>
      <p:ext uri="{BB962C8B-B14F-4D97-AF65-F5344CB8AC3E}">
        <p14:creationId xmlns:p14="http://schemas.microsoft.com/office/powerpoint/2010/main" val="25346498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hape 70">
            <a:extLst>
              <a:ext uri="{FF2B5EF4-FFF2-40B4-BE49-F238E27FC236}">
                <a16:creationId xmlns:a16="http://schemas.microsoft.com/office/drawing/2014/main" id="{EF194FA6-A656-CA4E-8EA3-907D69A9B7AF}"/>
              </a:ext>
            </a:extLst>
          </p:cNvPr>
          <p:cNvSpPr txBox="1">
            <a:spLocks/>
          </p:cNvSpPr>
          <p:nvPr/>
        </p:nvSpPr>
        <p:spPr>
          <a:xfrm>
            <a:off x="0" y="0"/>
            <a:ext cx="12192000" cy="771700"/>
          </a:xfrm>
          <a:prstGeom prst="rect">
            <a:avLst/>
          </a:prstGeom>
          <a:solidFill>
            <a:srgbClr val="2B92CB"/>
          </a:solidFill>
        </p:spPr>
        <p:txBody>
          <a:bodyPr vert="horz" lIns="91425" tIns="91425" rIns="91425" bIns="91425" rtlCol="0" anchor="ctr"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l" rtl="0">
              <a:spcBef>
                <a:spcPts val="0"/>
              </a:spcBef>
            </a:pPr>
            <a:r>
              <a:rPr lang="es" b="0" i="0" u="none" baseline="0">
                <a:latin typeface="Roboto" panose="02000000000000000000" pitchFamily="2" charset="0"/>
                <a:ea typeface="Roboto" panose="02000000000000000000" pitchFamily="2" charset="0"/>
                <a:cs typeface="Roboto" panose="02000000000000000000" pitchFamily="2" charset="0"/>
              </a:rPr>
              <a:t>	</a:t>
            </a:r>
            <a:r>
              <a:rPr lang="es" sz="3600" b="0" i="0" u="none" baseline="0">
                <a:solidFill>
                  <a:schemeClr val="bg1"/>
                </a:solidFill>
                <a:latin typeface="Roboto" panose="02000000000000000000" pitchFamily="2" charset="0"/>
                <a:ea typeface="Roboto" panose="02000000000000000000" pitchFamily="2" charset="0"/>
                <a:cs typeface="Roboto" panose="02000000000000000000" pitchFamily="2" charset="0"/>
              </a:rPr>
              <a:t>Programa</a:t>
            </a:r>
            <a:endParaRPr lang="es" sz="3600" dirty="0">
              <a:solidFill>
                <a:schemeClr val="bg1"/>
              </a:solidFill>
              <a:latin typeface="Roboto" panose="02000000000000000000" pitchFamily="2" charset="0"/>
              <a:ea typeface="Roboto" panose="02000000000000000000" pitchFamily="2" charset="0"/>
              <a:cs typeface="Roboto" panose="02000000000000000000" pitchFamily="2" charset="0"/>
            </a:endParaRPr>
          </a:p>
        </p:txBody>
      </p:sp>
      <p:sp>
        <p:nvSpPr>
          <p:cNvPr id="5" name="Shape 71">
            <a:extLst>
              <a:ext uri="{FF2B5EF4-FFF2-40B4-BE49-F238E27FC236}">
                <a16:creationId xmlns:a16="http://schemas.microsoft.com/office/drawing/2014/main" id="{F304458E-9057-4645-87ED-50C580C1D670}"/>
              </a:ext>
            </a:extLst>
          </p:cNvPr>
          <p:cNvSpPr txBox="1">
            <a:spLocks/>
          </p:cNvSpPr>
          <p:nvPr/>
        </p:nvSpPr>
        <p:spPr>
          <a:xfrm>
            <a:off x="514364" y="1372754"/>
            <a:ext cx="5581636" cy="4831562"/>
          </a:xfrm>
          <a:prstGeom prst="rect">
            <a:avLst/>
          </a:prstGeom>
          <a:noFill/>
          <a:ln>
            <a:noFill/>
          </a:ln>
        </p:spPr>
        <p:txBody>
          <a:bodyPr vert="horz" lIns="91425" tIns="91425" rIns="91425" bIns="91425" rtlCol="0" anchor="t"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l" rtl="0">
              <a:spcBef>
                <a:spcPts val="0"/>
              </a:spcBef>
              <a:buFont typeface="Arial" panose="020B0604020202020204" pitchFamily="34" charset="0"/>
              <a:buNone/>
            </a:pPr>
            <a:r>
              <a:rPr lang="es" sz="1800" b="0" i="1" u="none" baseline="0" dirty="0">
                <a:solidFill>
                  <a:srgbClr val="FF0000"/>
                </a:solidFill>
                <a:latin typeface="Roboto" panose="02000000000000000000" pitchFamily="2" charset="0"/>
                <a:ea typeface="Roboto" panose="02000000000000000000" pitchFamily="2" charset="0"/>
                <a:cs typeface="Roboto" panose="02000000000000000000" pitchFamily="2" charset="0"/>
                <a:sym typeface="Calibri"/>
              </a:rPr>
              <a:t>***Programa de ejemplo. Ajústese según corresponda.***</a:t>
            </a:r>
          </a:p>
          <a:p>
            <a:pPr algn="l" rtl="0">
              <a:spcBef>
                <a:spcPts val="0"/>
              </a:spcBef>
              <a:buFont typeface="Arial" panose="020B0604020202020204" pitchFamily="34" charset="0"/>
              <a:buNone/>
            </a:pPr>
            <a:endParaRPr lang="es" sz="1600" i="1" dirty="0">
              <a:solidFill>
                <a:srgbClr val="000000"/>
              </a:solidFill>
              <a:latin typeface="Roboto" panose="02000000000000000000" pitchFamily="2" charset="0"/>
              <a:ea typeface="Roboto" panose="02000000000000000000" pitchFamily="2" charset="0"/>
              <a:cs typeface="Roboto" panose="02000000000000000000" pitchFamily="2" charset="0"/>
              <a:sym typeface="Calibri"/>
            </a:endParaRPr>
          </a:p>
          <a:p>
            <a:pPr marL="457200" indent="-304800" algn="l" rtl="0">
              <a:spcBef>
                <a:spcPts val="0"/>
              </a:spcBef>
              <a:spcAft>
                <a:spcPts val="1000"/>
              </a:spcAft>
              <a:buClr>
                <a:srgbClr val="000000"/>
              </a:buClr>
              <a:buSzPct val="100000"/>
              <a:buFont typeface="Calibri"/>
              <a:buChar char="•"/>
            </a:pPr>
            <a:r>
              <a:rPr lang="es" sz="1600" b="0" i="1" u="none" baseline="0" dirty="0">
                <a:solidFill>
                  <a:srgbClr val="000000"/>
                </a:solidFill>
                <a:latin typeface="Roboto" panose="02000000000000000000" pitchFamily="2" charset="0"/>
                <a:ea typeface="Roboto" panose="02000000000000000000" pitchFamily="2" charset="0"/>
                <a:cs typeface="Roboto" panose="02000000000000000000" pitchFamily="2" charset="0"/>
                <a:sym typeface="Calibri"/>
              </a:rPr>
              <a:t>9.00  Bienvenida (representante de la ciudad o facilitador)</a:t>
            </a:r>
          </a:p>
          <a:p>
            <a:pPr marL="457200" indent="-304800" algn="l" rtl="0">
              <a:spcBef>
                <a:spcPts val="1200"/>
              </a:spcBef>
              <a:spcAft>
                <a:spcPts val="1000"/>
              </a:spcAft>
              <a:buClr>
                <a:srgbClr val="000000"/>
              </a:buClr>
              <a:buSzPct val="100000"/>
              <a:buFont typeface="Calibri"/>
              <a:buChar char="•"/>
            </a:pPr>
            <a:r>
              <a:rPr lang="es" sz="1600" b="0" i="1" u="none" baseline="0" dirty="0">
                <a:solidFill>
                  <a:srgbClr val="000000"/>
                </a:solidFill>
                <a:latin typeface="Roboto" panose="02000000000000000000" pitchFamily="2" charset="0"/>
                <a:ea typeface="Roboto" panose="02000000000000000000" pitchFamily="2" charset="0"/>
                <a:cs typeface="Roboto" panose="02000000000000000000" pitchFamily="2" charset="0"/>
                <a:sym typeface="Calibri"/>
              </a:rPr>
              <a:t>9.10  Introducción a la jornada (facilitador)</a:t>
            </a:r>
          </a:p>
          <a:p>
            <a:pPr marL="457200" indent="-304800" algn="l" rtl="0">
              <a:spcBef>
                <a:spcPts val="1200"/>
              </a:spcBef>
              <a:spcAft>
                <a:spcPts val="1000"/>
              </a:spcAft>
              <a:buClr>
                <a:srgbClr val="000000"/>
              </a:buClr>
              <a:buSzPct val="100000"/>
              <a:buFont typeface="Calibri"/>
              <a:buChar char="•"/>
            </a:pPr>
            <a:r>
              <a:rPr lang="es" sz="1600" b="0" i="1" u="none" baseline="0" dirty="0">
                <a:solidFill>
                  <a:srgbClr val="000000"/>
                </a:solidFill>
                <a:latin typeface="Roboto" panose="02000000000000000000" pitchFamily="2" charset="0"/>
                <a:ea typeface="Roboto" panose="02000000000000000000" pitchFamily="2" charset="0"/>
                <a:cs typeface="Roboto" panose="02000000000000000000" pitchFamily="2" charset="0"/>
                <a:sym typeface="Calibri"/>
              </a:rPr>
              <a:t>9.25  Panorama general de los planes de gestión de emergencia y de los procedimientos </a:t>
            </a:r>
            <a:r>
              <a:rPr lang="en-US" sz="1600" b="0" i="1" u="none" baseline="0" dirty="0" err="1">
                <a:solidFill>
                  <a:srgbClr val="000000"/>
                </a:solidFill>
                <a:latin typeface="Roboto" panose="02000000000000000000" pitchFamily="2" charset="0"/>
                <a:ea typeface="Roboto" panose="02000000000000000000" pitchFamily="2" charset="0"/>
                <a:cs typeface="Roboto" panose="02000000000000000000" pitchFamily="2" charset="0"/>
                <a:sym typeface="Calibri"/>
              </a:rPr>
              <a:t>operativos</a:t>
            </a:r>
            <a:r>
              <a:rPr lang="en-US" sz="1600" b="0" i="1" u="none" baseline="0" dirty="0">
                <a:solidFill>
                  <a:srgbClr val="000000"/>
                </a:solidFill>
                <a:latin typeface="Roboto" panose="02000000000000000000" pitchFamily="2" charset="0"/>
                <a:ea typeface="Roboto" panose="02000000000000000000" pitchFamily="2" charset="0"/>
                <a:cs typeface="Roboto" panose="02000000000000000000" pitchFamily="2" charset="0"/>
                <a:sym typeface="Calibri"/>
              </a:rPr>
              <a:t> </a:t>
            </a:r>
            <a:r>
              <a:rPr lang="es" sz="1600" b="0" i="1" u="none" baseline="0" dirty="0">
                <a:solidFill>
                  <a:srgbClr val="000000"/>
                </a:solidFill>
                <a:latin typeface="Roboto" panose="02000000000000000000" pitchFamily="2" charset="0"/>
                <a:ea typeface="Roboto" panose="02000000000000000000" pitchFamily="2" charset="0"/>
                <a:cs typeface="Roboto" panose="02000000000000000000" pitchFamily="2" charset="0"/>
                <a:sym typeface="Calibri"/>
              </a:rPr>
              <a:t>normalizados pertinentes </a:t>
            </a:r>
          </a:p>
          <a:p>
            <a:pPr marL="457200" indent="-304800">
              <a:spcBef>
                <a:spcPts val="1200"/>
              </a:spcBef>
              <a:spcAft>
                <a:spcPts val="1000"/>
              </a:spcAft>
              <a:buClr>
                <a:srgbClr val="000000"/>
              </a:buClr>
              <a:buSzPct val="100000"/>
              <a:buFont typeface="Calibri"/>
              <a:buChar char="•"/>
            </a:pPr>
            <a:r>
              <a:rPr lang="es" sz="1600" b="0" i="1" u="none" baseline="0" dirty="0">
                <a:solidFill>
                  <a:srgbClr val="000000"/>
                </a:solidFill>
                <a:latin typeface="Roboto" panose="02000000000000000000" pitchFamily="2" charset="0"/>
                <a:ea typeface="Roboto" panose="02000000000000000000" pitchFamily="2" charset="0"/>
                <a:cs typeface="Roboto" panose="02000000000000000000" pitchFamily="2" charset="0"/>
                <a:sym typeface="Calibri"/>
              </a:rPr>
              <a:t>9.35  Panorama general del ejercicio </a:t>
            </a:r>
            <a:r>
              <a:rPr lang="es" sz="1600" i="1" dirty="0">
                <a:solidFill>
                  <a:srgbClr val="000000"/>
                </a:solidFill>
                <a:latin typeface="Roboto" panose="02000000000000000000" pitchFamily="2" charset="0"/>
                <a:ea typeface="Roboto" panose="02000000000000000000" pitchFamily="2" charset="0"/>
                <a:cs typeface="Roboto" panose="02000000000000000000" pitchFamily="2" charset="0"/>
                <a:sym typeface="Calibri"/>
              </a:rPr>
              <a:t>de simulación teórico </a:t>
            </a:r>
            <a:r>
              <a:rPr lang="es" sz="1600" b="0" i="1" u="none" baseline="0" dirty="0">
                <a:solidFill>
                  <a:srgbClr val="000000"/>
                </a:solidFill>
                <a:latin typeface="Roboto" panose="02000000000000000000" pitchFamily="2" charset="0"/>
                <a:ea typeface="Roboto" panose="02000000000000000000" pitchFamily="2" charset="0"/>
                <a:cs typeface="Roboto" panose="02000000000000000000" pitchFamily="2" charset="0"/>
                <a:sym typeface="Calibri"/>
              </a:rPr>
              <a:t>(facilitador de la OMS)</a:t>
            </a:r>
          </a:p>
          <a:p>
            <a:pPr marL="457200" indent="-304800">
              <a:spcBef>
                <a:spcPts val="1200"/>
              </a:spcBef>
              <a:spcAft>
                <a:spcPts val="1000"/>
              </a:spcAft>
              <a:buClr>
                <a:srgbClr val="000000"/>
              </a:buClr>
              <a:buSzPct val="100000"/>
              <a:buFont typeface="Calibri"/>
              <a:buChar char="•"/>
            </a:pPr>
            <a:r>
              <a:rPr lang="es" sz="1600" b="0" i="1" u="none" baseline="0" dirty="0">
                <a:solidFill>
                  <a:srgbClr val="000000"/>
                </a:solidFill>
                <a:latin typeface="Roboto" panose="02000000000000000000" pitchFamily="2" charset="0"/>
                <a:ea typeface="Roboto" panose="02000000000000000000" pitchFamily="2" charset="0"/>
                <a:cs typeface="Roboto" panose="02000000000000000000" pitchFamily="2" charset="0"/>
                <a:sym typeface="Calibri"/>
              </a:rPr>
              <a:t>9.40  Sesión 1 del </a:t>
            </a:r>
            <a:r>
              <a:rPr lang="es" sz="1600" i="1" dirty="0">
                <a:solidFill>
                  <a:srgbClr val="000000"/>
                </a:solidFill>
                <a:latin typeface="Roboto" panose="02000000000000000000" pitchFamily="2" charset="0"/>
                <a:ea typeface="Roboto" panose="02000000000000000000" pitchFamily="2" charset="0"/>
                <a:cs typeface="Roboto" panose="02000000000000000000" pitchFamily="2" charset="0"/>
                <a:sym typeface="Calibri"/>
              </a:rPr>
              <a:t>ejercicio de simulación teórico</a:t>
            </a:r>
            <a:r>
              <a:rPr lang="es" sz="1600" b="0" i="1" u="none" baseline="0" dirty="0">
                <a:solidFill>
                  <a:srgbClr val="000000"/>
                </a:solidFill>
                <a:latin typeface="Roboto" panose="02000000000000000000" pitchFamily="2" charset="0"/>
                <a:ea typeface="Roboto" panose="02000000000000000000" pitchFamily="2" charset="0"/>
                <a:cs typeface="Roboto" panose="02000000000000000000" pitchFamily="2" charset="0"/>
                <a:sym typeface="Calibri"/>
              </a:rPr>
              <a:t> </a:t>
            </a:r>
          </a:p>
          <a:p>
            <a:pPr marL="457200" indent="-304800" algn="l" rtl="0">
              <a:spcBef>
                <a:spcPts val="1200"/>
              </a:spcBef>
              <a:spcAft>
                <a:spcPts val="1000"/>
              </a:spcAft>
              <a:buClr>
                <a:srgbClr val="000000"/>
              </a:buClr>
              <a:buSzPct val="100000"/>
              <a:buFont typeface="Calibri"/>
              <a:buChar char="•"/>
            </a:pPr>
            <a:r>
              <a:rPr lang="es" sz="1600" b="0" i="1" u="none" baseline="0" dirty="0">
                <a:solidFill>
                  <a:srgbClr val="000000"/>
                </a:solidFill>
                <a:latin typeface="Roboto" panose="02000000000000000000" pitchFamily="2" charset="0"/>
                <a:ea typeface="Roboto" panose="02000000000000000000" pitchFamily="2" charset="0"/>
                <a:cs typeface="Roboto" panose="02000000000000000000" pitchFamily="2" charset="0"/>
                <a:sym typeface="Calibri"/>
              </a:rPr>
              <a:t>10.10  Pausa para el café (10 min)</a:t>
            </a:r>
          </a:p>
          <a:p>
            <a:pPr marL="457200" indent="-304800">
              <a:spcBef>
                <a:spcPts val="1200"/>
              </a:spcBef>
              <a:spcAft>
                <a:spcPts val="1000"/>
              </a:spcAft>
              <a:buClr>
                <a:srgbClr val="000000"/>
              </a:buClr>
              <a:buSzPct val="100000"/>
              <a:buFont typeface="Calibri"/>
              <a:buChar char="•"/>
            </a:pPr>
            <a:r>
              <a:rPr lang="es" sz="1600" b="0" i="1" u="none" baseline="0" dirty="0">
                <a:solidFill>
                  <a:srgbClr val="000000"/>
                </a:solidFill>
                <a:latin typeface="Roboto" panose="02000000000000000000" pitchFamily="2" charset="0"/>
                <a:ea typeface="Roboto" panose="02000000000000000000" pitchFamily="2" charset="0"/>
                <a:cs typeface="Roboto" panose="02000000000000000000" pitchFamily="2" charset="0"/>
                <a:sym typeface="Calibri"/>
              </a:rPr>
              <a:t>10.20  Sesión 2 del </a:t>
            </a:r>
            <a:r>
              <a:rPr lang="es" sz="1600" i="1" dirty="0">
                <a:solidFill>
                  <a:srgbClr val="000000"/>
                </a:solidFill>
                <a:latin typeface="Roboto" panose="02000000000000000000" pitchFamily="2" charset="0"/>
                <a:ea typeface="Roboto" panose="02000000000000000000" pitchFamily="2" charset="0"/>
                <a:cs typeface="Roboto" panose="02000000000000000000" pitchFamily="2" charset="0"/>
                <a:sym typeface="Calibri"/>
              </a:rPr>
              <a:t>ejercicio de simulación teórico</a:t>
            </a:r>
            <a:endParaRPr lang="es" sz="1600" b="1" dirty="0">
              <a:solidFill>
                <a:srgbClr val="000000"/>
              </a:solidFill>
              <a:latin typeface="Roboto" panose="02000000000000000000" pitchFamily="2" charset="0"/>
              <a:ea typeface="Roboto" panose="02000000000000000000" pitchFamily="2" charset="0"/>
              <a:cs typeface="Roboto" panose="02000000000000000000" pitchFamily="2" charset="0"/>
              <a:sym typeface="Calibri"/>
            </a:endParaRPr>
          </a:p>
          <a:p>
            <a:pPr algn="l" rtl="0">
              <a:spcBef>
                <a:spcPts val="0"/>
              </a:spcBef>
              <a:buFont typeface="Arial" panose="020B0604020202020204" pitchFamily="34" charset="0"/>
              <a:buNone/>
            </a:pPr>
            <a:endParaRPr lang="es" sz="1600" dirty="0">
              <a:latin typeface="Roboto" panose="02000000000000000000" pitchFamily="2" charset="0"/>
              <a:ea typeface="Roboto" panose="02000000000000000000" pitchFamily="2" charset="0"/>
              <a:cs typeface="Roboto" panose="02000000000000000000" pitchFamily="2" charset="0"/>
              <a:sym typeface="Calibri"/>
            </a:endParaRPr>
          </a:p>
        </p:txBody>
      </p:sp>
      <p:sp>
        <p:nvSpPr>
          <p:cNvPr id="6" name="Shape 72">
            <a:extLst>
              <a:ext uri="{FF2B5EF4-FFF2-40B4-BE49-F238E27FC236}">
                <a16:creationId xmlns:a16="http://schemas.microsoft.com/office/drawing/2014/main" id="{92BEA0E1-855E-084E-BBCE-D4725B7EDC77}"/>
              </a:ext>
            </a:extLst>
          </p:cNvPr>
          <p:cNvSpPr txBox="1">
            <a:spLocks/>
          </p:cNvSpPr>
          <p:nvPr/>
        </p:nvSpPr>
        <p:spPr>
          <a:xfrm>
            <a:off x="6267464" y="1372754"/>
            <a:ext cx="5581636" cy="5066146"/>
          </a:xfrm>
          <a:prstGeom prst="rect">
            <a:avLst/>
          </a:prstGeom>
          <a:noFill/>
          <a:ln>
            <a:noFill/>
          </a:ln>
        </p:spPr>
        <p:txBody>
          <a:bodyPr lIns="91425" tIns="91425" rIns="91425" bIns="91425" anchor="t"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indent="-304800" algn="l" rtl="0">
              <a:spcBef>
                <a:spcPts val="1200"/>
              </a:spcBef>
              <a:spcAft>
                <a:spcPts val="1000"/>
              </a:spcAft>
              <a:buClr>
                <a:srgbClr val="000000"/>
              </a:buClr>
              <a:buSzPct val="100000"/>
              <a:buFont typeface="Calibri"/>
              <a:buChar char="•"/>
            </a:pPr>
            <a:r>
              <a:rPr lang="es" sz="1600" b="0" i="1" u="none" baseline="0" dirty="0">
                <a:solidFill>
                  <a:srgbClr val="000000"/>
                </a:solidFill>
                <a:latin typeface="Roboto" panose="02000000000000000000" pitchFamily="2" charset="0"/>
                <a:sym typeface="Calibri"/>
              </a:rPr>
              <a:t>11.00  Pausa para el café (10 min)</a:t>
            </a:r>
          </a:p>
          <a:p>
            <a:pPr marL="457200" indent="-304800">
              <a:spcBef>
                <a:spcPts val="1200"/>
              </a:spcBef>
              <a:spcAft>
                <a:spcPts val="1000"/>
              </a:spcAft>
              <a:buClr>
                <a:srgbClr val="000000"/>
              </a:buClr>
              <a:buSzPct val="100000"/>
              <a:buFont typeface="Calibri"/>
              <a:buChar char="•"/>
            </a:pPr>
            <a:r>
              <a:rPr lang="es" sz="1600" b="0" i="1" u="none" baseline="0" dirty="0">
                <a:solidFill>
                  <a:srgbClr val="000000"/>
                </a:solidFill>
                <a:latin typeface="Roboto" panose="02000000000000000000" pitchFamily="2" charset="0"/>
                <a:sym typeface="Calibri"/>
              </a:rPr>
              <a:t>11.15  Sesión 3 del </a:t>
            </a:r>
            <a:r>
              <a:rPr lang="es" sz="1600" i="1" dirty="0">
                <a:solidFill>
                  <a:srgbClr val="000000"/>
                </a:solidFill>
                <a:latin typeface="Roboto" panose="02000000000000000000" pitchFamily="2" charset="0"/>
                <a:ea typeface="Roboto" panose="02000000000000000000" pitchFamily="2" charset="0"/>
                <a:cs typeface="Roboto" panose="02000000000000000000" pitchFamily="2" charset="0"/>
                <a:sym typeface="Calibri"/>
              </a:rPr>
              <a:t>ejercicio de simulación teórico</a:t>
            </a:r>
            <a:endParaRPr lang="es" sz="1600" b="0" i="1" u="none" baseline="0" dirty="0">
              <a:solidFill>
                <a:srgbClr val="000000"/>
              </a:solidFill>
              <a:latin typeface="Roboto" panose="02000000000000000000" pitchFamily="2" charset="0"/>
              <a:sym typeface="Calibri"/>
            </a:endParaRPr>
          </a:p>
          <a:p>
            <a:pPr marL="457200" indent="-304800" algn="l" rtl="0">
              <a:spcBef>
                <a:spcPts val="1200"/>
              </a:spcBef>
              <a:spcAft>
                <a:spcPts val="1000"/>
              </a:spcAft>
              <a:buClr>
                <a:srgbClr val="000000"/>
              </a:buClr>
              <a:buSzPct val="100000"/>
              <a:buFont typeface="Calibri"/>
              <a:buChar char="•"/>
            </a:pPr>
            <a:r>
              <a:rPr lang="es" sz="1600" b="0" i="1" u="none" baseline="0" dirty="0">
                <a:solidFill>
                  <a:srgbClr val="000000"/>
                </a:solidFill>
                <a:latin typeface="Roboto" panose="02000000000000000000" pitchFamily="2" charset="0"/>
                <a:sym typeface="Calibri"/>
              </a:rPr>
              <a:t>12.00  Pausa para el café (10 min)</a:t>
            </a:r>
          </a:p>
          <a:p>
            <a:pPr marL="457200" indent="-304800">
              <a:spcBef>
                <a:spcPts val="1200"/>
              </a:spcBef>
              <a:spcAft>
                <a:spcPts val="1000"/>
              </a:spcAft>
              <a:buClr>
                <a:srgbClr val="000000"/>
              </a:buClr>
              <a:buSzPct val="100000"/>
              <a:buFont typeface="Calibri"/>
              <a:buChar char="•"/>
            </a:pPr>
            <a:r>
              <a:rPr lang="es" sz="1600" b="0" i="1" u="none" baseline="0" dirty="0">
                <a:solidFill>
                  <a:srgbClr val="000000"/>
                </a:solidFill>
                <a:latin typeface="Roboto" panose="02000000000000000000" pitchFamily="2" charset="0"/>
                <a:sym typeface="Calibri"/>
              </a:rPr>
              <a:t>12.10  Sesión 4 del </a:t>
            </a:r>
            <a:r>
              <a:rPr lang="es" sz="1600" i="1" dirty="0">
                <a:solidFill>
                  <a:srgbClr val="000000"/>
                </a:solidFill>
                <a:latin typeface="Roboto" panose="02000000000000000000" pitchFamily="2" charset="0"/>
                <a:ea typeface="Roboto" panose="02000000000000000000" pitchFamily="2" charset="0"/>
                <a:cs typeface="Roboto" panose="02000000000000000000" pitchFamily="2" charset="0"/>
                <a:sym typeface="Calibri"/>
              </a:rPr>
              <a:t>ejercicio de simulación teórico</a:t>
            </a:r>
            <a:endParaRPr lang="es" sz="1600" b="0" i="1" u="none" baseline="0" dirty="0">
              <a:solidFill>
                <a:srgbClr val="000000"/>
              </a:solidFill>
              <a:latin typeface="Roboto" panose="02000000000000000000" pitchFamily="2" charset="0"/>
              <a:sym typeface="Calibri"/>
            </a:endParaRPr>
          </a:p>
          <a:p>
            <a:pPr marL="457200" indent="-304800" algn="l" rtl="0">
              <a:spcBef>
                <a:spcPts val="1200"/>
              </a:spcBef>
              <a:spcAft>
                <a:spcPts val="1000"/>
              </a:spcAft>
              <a:buClr>
                <a:srgbClr val="000000"/>
              </a:buClr>
              <a:buSzPct val="100000"/>
              <a:buFont typeface="Calibri"/>
              <a:buChar char="•"/>
            </a:pPr>
            <a:r>
              <a:rPr lang="es" sz="1600" b="0" i="1" u="none" baseline="0" dirty="0">
                <a:solidFill>
                  <a:srgbClr val="000000"/>
                </a:solidFill>
                <a:latin typeface="Roboto" panose="02000000000000000000" pitchFamily="2" charset="0"/>
                <a:sym typeface="Calibri"/>
              </a:rPr>
              <a:t>13.00  Almuerzo</a:t>
            </a:r>
          </a:p>
          <a:p>
            <a:pPr marL="457200" indent="-304800">
              <a:spcBef>
                <a:spcPts val="1200"/>
              </a:spcBef>
              <a:spcAft>
                <a:spcPts val="1000"/>
              </a:spcAft>
              <a:buClr>
                <a:srgbClr val="000000"/>
              </a:buClr>
              <a:buSzPct val="100000"/>
              <a:buFont typeface="Calibri"/>
              <a:buChar char="•"/>
            </a:pPr>
            <a:r>
              <a:rPr lang="es" sz="1600" b="0" i="1" u="none" baseline="0" dirty="0">
                <a:solidFill>
                  <a:srgbClr val="000000"/>
                </a:solidFill>
                <a:latin typeface="Roboto" panose="02000000000000000000" pitchFamily="2" charset="0"/>
                <a:sym typeface="Calibri"/>
              </a:rPr>
              <a:t>14.00  Sesión 5 del </a:t>
            </a:r>
            <a:r>
              <a:rPr lang="es" sz="1600" i="1" dirty="0">
                <a:solidFill>
                  <a:srgbClr val="000000"/>
                </a:solidFill>
                <a:latin typeface="Roboto" panose="02000000000000000000" pitchFamily="2" charset="0"/>
                <a:ea typeface="Roboto" panose="02000000000000000000" pitchFamily="2" charset="0"/>
                <a:cs typeface="Roboto" panose="02000000000000000000" pitchFamily="2" charset="0"/>
                <a:sym typeface="Calibri"/>
              </a:rPr>
              <a:t>ejercicio de simulación teórico</a:t>
            </a:r>
            <a:endParaRPr lang="es" sz="1600" b="0" i="1" u="none" baseline="0" dirty="0">
              <a:solidFill>
                <a:srgbClr val="000000"/>
              </a:solidFill>
              <a:latin typeface="Roboto" panose="02000000000000000000" pitchFamily="2" charset="0"/>
              <a:sym typeface="Calibri"/>
            </a:endParaRPr>
          </a:p>
          <a:p>
            <a:pPr marL="457200" indent="-304800" algn="l" rtl="0">
              <a:spcBef>
                <a:spcPts val="1200"/>
              </a:spcBef>
              <a:spcAft>
                <a:spcPts val="1000"/>
              </a:spcAft>
              <a:buClr>
                <a:srgbClr val="000000"/>
              </a:buClr>
              <a:buSzPct val="100000"/>
              <a:buFont typeface="Calibri"/>
              <a:buChar char="•"/>
            </a:pPr>
            <a:r>
              <a:rPr lang="es" sz="1600" b="0" i="1" u="none" baseline="0" dirty="0">
                <a:solidFill>
                  <a:srgbClr val="000000"/>
                </a:solidFill>
                <a:latin typeface="Roboto" panose="02000000000000000000" pitchFamily="2" charset="0"/>
                <a:sym typeface="Calibri"/>
              </a:rPr>
              <a:t>15.00  Sesión de análisis posterior: análisis de las deficiencias (facilitador de la OMS)</a:t>
            </a:r>
          </a:p>
          <a:p>
            <a:pPr marL="457200" indent="-304800" algn="l" rtl="0">
              <a:spcBef>
                <a:spcPts val="1200"/>
              </a:spcBef>
              <a:spcAft>
                <a:spcPts val="1000"/>
              </a:spcAft>
              <a:buClr>
                <a:srgbClr val="000000"/>
              </a:buClr>
              <a:buSzPct val="100000"/>
              <a:buFont typeface="Calibri"/>
              <a:buChar char="•"/>
            </a:pPr>
            <a:r>
              <a:rPr lang="es" sz="1600" b="0" i="1" u="none" baseline="0" dirty="0">
                <a:solidFill>
                  <a:srgbClr val="000000"/>
                </a:solidFill>
                <a:latin typeface="Roboto" panose="02000000000000000000" pitchFamily="2" charset="0"/>
                <a:sym typeface="Calibri"/>
              </a:rPr>
              <a:t>15.50  </a:t>
            </a:r>
            <a:r>
              <a:rPr lang="en-US" sz="1600" b="0" i="1" u="none" baseline="0" dirty="0" err="1">
                <a:solidFill>
                  <a:srgbClr val="000000"/>
                </a:solidFill>
                <a:latin typeface="Roboto" panose="02000000000000000000" pitchFamily="2" charset="0"/>
                <a:sym typeface="Calibri"/>
              </a:rPr>
              <a:t>Retroinformación</a:t>
            </a:r>
            <a:r>
              <a:rPr lang="en-US" sz="1600" b="0" i="1" u="none" baseline="0" dirty="0">
                <a:solidFill>
                  <a:srgbClr val="000000"/>
                </a:solidFill>
                <a:latin typeface="Roboto" panose="02000000000000000000" pitchFamily="2" charset="0"/>
                <a:sym typeface="Calibri"/>
              </a:rPr>
              <a:t> </a:t>
            </a:r>
            <a:r>
              <a:rPr lang="es" sz="1600" b="0" i="1" u="none" baseline="0" dirty="0">
                <a:solidFill>
                  <a:srgbClr val="000000"/>
                </a:solidFill>
                <a:latin typeface="Roboto" panose="02000000000000000000" pitchFamily="2" charset="0"/>
                <a:sym typeface="Calibri"/>
              </a:rPr>
              <a:t>y labor futura (facilitador de </a:t>
            </a:r>
            <a:br>
              <a:rPr lang="es" sz="1600" b="0" i="1" u="none" baseline="0" dirty="0">
                <a:solidFill>
                  <a:srgbClr val="000000"/>
                </a:solidFill>
                <a:latin typeface="Roboto" panose="02000000000000000000" pitchFamily="2" charset="0"/>
                <a:sym typeface="Calibri"/>
              </a:rPr>
            </a:br>
            <a:r>
              <a:rPr lang="es" sz="1600" b="0" i="1" u="none" baseline="0" dirty="0">
                <a:solidFill>
                  <a:srgbClr val="000000"/>
                </a:solidFill>
                <a:latin typeface="Roboto" panose="02000000000000000000" pitchFamily="2" charset="0"/>
                <a:sym typeface="Calibri"/>
              </a:rPr>
              <a:t>la OMS)</a:t>
            </a:r>
          </a:p>
          <a:p>
            <a:pPr marL="457200" indent="-304800" algn="l" rtl="0">
              <a:spcBef>
                <a:spcPts val="1200"/>
              </a:spcBef>
              <a:spcAft>
                <a:spcPts val="1000"/>
              </a:spcAft>
              <a:buClr>
                <a:srgbClr val="000000"/>
              </a:buClr>
              <a:buSzPct val="100000"/>
              <a:buFont typeface="Calibri"/>
              <a:buChar char="•"/>
            </a:pPr>
            <a:r>
              <a:rPr lang="es" sz="1600" b="0" i="1" u="none" baseline="0" dirty="0">
                <a:solidFill>
                  <a:srgbClr val="000000"/>
                </a:solidFill>
                <a:latin typeface="Roboto" panose="02000000000000000000" pitchFamily="2" charset="0"/>
                <a:sym typeface="Calibri"/>
              </a:rPr>
              <a:t>16.30  Clausura/refrigerio </a:t>
            </a:r>
            <a:r>
              <a:rPr lang="es" sz="1800" b="0" i="0" u="none" baseline="0" dirty="0">
                <a:solidFill>
                  <a:srgbClr val="F79646"/>
                </a:solidFill>
                <a:sym typeface="Calibri"/>
              </a:rPr>
              <a:t>		</a:t>
            </a:r>
          </a:p>
          <a:p>
            <a:pPr algn="l" rtl="0">
              <a:spcBef>
                <a:spcPts val="0"/>
              </a:spcBef>
              <a:buFont typeface="Arial" panose="020B0604020202020204" pitchFamily="34" charset="0"/>
              <a:buNone/>
            </a:pPr>
            <a:endParaRPr lang="es" sz="1800" dirty="0">
              <a:sym typeface="Calibri"/>
            </a:endParaRPr>
          </a:p>
        </p:txBody>
      </p:sp>
    </p:spTree>
    <p:extLst>
      <p:ext uri="{BB962C8B-B14F-4D97-AF65-F5344CB8AC3E}">
        <p14:creationId xmlns:p14="http://schemas.microsoft.com/office/powerpoint/2010/main" val="19575899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A close up of a coffee cup sitting on a table&#10;&#10;Description automatically generated">
            <a:extLst>
              <a:ext uri="{FF2B5EF4-FFF2-40B4-BE49-F238E27FC236}">
                <a16:creationId xmlns:a16="http://schemas.microsoft.com/office/drawing/2014/main" id="{30EEBE64-3D8C-ED4A-A8A5-FDD41B9A7AD5}"/>
              </a:ext>
            </a:extLst>
          </p:cNvPr>
          <p:cNvPicPr>
            <a:picLocks noGrp="1" noChangeAspect="1"/>
          </p:cNvPicPr>
          <p:nvPr>
            <p:ph idx="1"/>
          </p:nvPr>
        </p:nvPicPr>
        <p:blipFill>
          <a:blip r:embed="rId3"/>
          <a:stretch>
            <a:fillRect/>
          </a:stretch>
        </p:blipFill>
        <p:spPr>
          <a:xfrm>
            <a:off x="0" y="445851"/>
            <a:ext cx="12192000" cy="5966298"/>
          </a:xfrm>
        </p:spPr>
      </p:pic>
      <p:sp>
        <p:nvSpPr>
          <p:cNvPr id="6" name="Shape 192">
            <a:extLst>
              <a:ext uri="{FF2B5EF4-FFF2-40B4-BE49-F238E27FC236}">
                <a16:creationId xmlns:a16="http://schemas.microsoft.com/office/drawing/2014/main" id="{4F73E0DA-52C6-6846-B2EC-346D49552EA7}"/>
              </a:ext>
            </a:extLst>
          </p:cNvPr>
          <p:cNvSpPr txBox="1">
            <a:spLocks noGrp="1"/>
          </p:cNvSpPr>
          <p:nvPr>
            <p:ph type="title"/>
          </p:nvPr>
        </p:nvSpPr>
        <p:spPr>
          <a:xfrm>
            <a:off x="1003679" y="1655850"/>
            <a:ext cx="4114552" cy="3546300"/>
          </a:xfrm>
          <a:prstGeom prst="rect">
            <a:avLst/>
          </a:prstGeom>
          <a:solidFill>
            <a:srgbClr val="2B92CB"/>
          </a:solidFill>
        </p:spPr>
        <p:txBody>
          <a:bodyPr lIns="91425" tIns="91425" rIns="91425" bIns="91425" anchor="ctr" anchorCtr="0">
            <a:noAutofit/>
          </a:bodyPr>
          <a:lstStyle/>
          <a:p>
            <a:pPr lvl="0" algn="ctr" rtl="0">
              <a:spcBef>
                <a:spcPts val="0"/>
              </a:spcBef>
              <a:buNone/>
            </a:pPr>
            <a:r>
              <a:rPr lang="es" b="0" i="0" u="none" baseline="0" dirty="0">
                <a:solidFill>
                  <a:schemeClr val="bg1"/>
                </a:solidFill>
              </a:rPr>
              <a:t>Pausa para el café/</a:t>
            </a:r>
            <a:r>
              <a:rPr lang="en-US" dirty="0" err="1">
                <a:solidFill>
                  <a:schemeClr val="bg1"/>
                </a:solidFill>
              </a:rPr>
              <a:t>té</a:t>
            </a:r>
            <a:endParaRPr lang="es" b="0" i="0" u="none" baseline="0" dirty="0">
              <a:solidFill>
                <a:schemeClr val="bg1"/>
              </a:solidFill>
            </a:endParaRPr>
          </a:p>
        </p:txBody>
      </p:sp>
    </p:spTree>
    <p:extLst>
      <p:ext uri="{BB962C8B-B14F-4D97-AF65-F5344CB8AC3E}">
        <p14:creationId xmlns:p14="http://schemas.microsoft.com/office/powerpoint/2010/main" val="38230259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hape 162">
            <a:extLst>
              <a:ext uri="{FF2B5EF4-FFF2-40B4-BE49-F238E27FC236}">
                <a16:creationId xmlns:a16="http://schemas.microsoft.com/office/drawing/2014/main" id="{3ADD9B20-BEDC-1444-94A9-8D0F57E233FE}"/>
              </a:ext>
            </a:extLst>
          </p:cNvPr>
          <p:cNvSpPr txBox="1">
            <a:spLocks noGrp="1"/>
          </p:cNvSpPr>
          <p:nvPr>
            <p:ph type="title"/>
          </p:nvPr>
        </p:nvSpPr>
        <p:spPr>
          <a:xfrm>
            <a:off x="0" y="0"/>
            <a:ext cx="12192000" cy="734096"/>
          </a:xfrm>
          <a:prstGeom prst="rect">
            <a:avLst/>
          </a:prstGeom>
          <a:solidFill>
            <a:srgbClr val="2B92CB"/>
          </a:solidFill>
        </p:spPr>
        <p:txBody>
          <a:bodyPr lIns="91425" tIns="91425" rIns="91425" bIns="91425" anchor="ctr" anchorCtr="0">
            <a:noAutofit/>
          </a:bodyPr>
          <a:lstStyle/>
          <a:p>
            <a:pPr lvl="0" algn="l" rtl="0">
              <a:spcBef>
                <a:spcPts val="0"/>
              </a:spcBef>
              <a:buNone/>
            </a:pPr>
            <a:r>
              <a:rPr lang="es" sz="3600" b="0" i="0" u="none" baseline="0">
                <a:solidFill>
                  <a:schemeClr val="bg1"/>
                </a:solidFill>
                <a:latin typeface="Roboto" panose="02000000000000000000" pitchFamily="2" charset="0"/>
                <a:ea typeface="Roboto" panose="02000000000000000000" pitchFamily="2" charset="0"/>
                <a:cs typeface="Roboto" panose="02000000000000000000" pitchFamily="2" charset="0"/>
              </a:rPr>
              <a:t>	Sesión 3: Comunicación de riesgos</a:t>
            </a:r>
          </a:p>
        </p:txBody>
      </p:sp>
      <p:sp>
        <p:nvSpPr>
          <p:cNvPr id="6" name="Shape 163">
            <a:extLst>
              <a:ext uri="{FF2B5EF4-FFF2-40B4-BE49-F238E27FC236}">
                <a16:creationId xmlns:a16="http://schemas.microsoft.com/office/drawing/2014/main" id="{D96A18F3-77F9-F44E-A72B-4880EA1743B5}"/>
              </a:ext>
            </a:extLst>
          </p:cNvPr>
          <p:cNvSpPr txBox="1"/>
          <p:nvPr/>
        </p:nvSpPr>
        <p:spPr>
          <a:xfrm>
            <a:off x="498764" y="837126"/>
            <a:ext cx="10889671" cy="5914547"/>
          </a:xfrm>
          <a:prstGeom prst="rect">
            <a:avLst/>
          </a:prstGeom>
          <a:noFill/>
          <a:ln>
            <a:noFill/>
          </a:ln>
        </p:spPr>
        <p:txBody>
          <a:bodyPr lIns="91425" tIns="91425" rIns="91425" bIns="91425" anchor="t" anchorCtr="0">
            <a:noAutofit/>
          </a:bodyPr>
          <a:lstStyle/>
          <a:p>
            <a:pPr marL="127000" lvl="0" algn="l" rtl="0">
              <a:spcBef>
                <a:spcPts val="0"/>
              </a:spcBef>
              <a:buSzPct val="100000"/>
            </a:pPr>
            <a:r>
              <a:rPr lang="es" b="0" i="0" u="none" baseline="0" dirty="0">
                <a:latin typeface="Roboto" panose="02000000000000000000" pitchFamily="2" charset="0"/>
                <a:ea typeface="Roboto" panose="02000000000000000000" pitchFamily="2" charset="0"/>
                <a:cs typeface="Roboto" panose="02000000000000000000" pitchFamily="2" charset="0"/>
              </a:rPr>
              <a:t>Los medios, tanto los medios de comunicación tradicionales como </a:t>
            </a:r>
            <a:r>
              <a:rPr lang="en-US" b="0" i="0" u="none" baseline="0" dirty="0">
                <a:latin typeface="Roboto" panose="02000000000000000000" pitchFamily="2" charset="0"/>
                <a:ea typeface="Roboto" panose="02000000000000000000" pitchFamily="2" charset="0"/>
                <a:cs typeface="Roboto" panose="02000000000000000000" pitchFamily="2" charset="0"/>
              </a:rPr>
              <a:t>las redes </a:t>
            </a:r>
            <a:r>
              <a:rPr lang="es" b="0" i="0" u="none" baseline="0" dirty="0">
                <a:latin typeface="Roboto" panose="02000000000000000000" pitchFamily="2" charset="0"/>
                <a:ea typeface="Roboto" panose="02000000000000000000" pitchFamily="2" charset="0"/>
                <a:cs typeface="Roboto" panose="02000000000000000000" pitchFamily="2" charset="0"/>
              </a:rPr>
              <a:t>sociales, siguen ejerciendo una gran influencia sobre la población en general y es difícil proporcionar orientaciones claras.</a:t>
            </a:r>
          </a:p>
          <a:p>
            <a:pPr marL="127000" lvl="0" algn="l" rtl="0">
              <a:spcBef>
                <a:spcPts val="0"/>
              </a:spcBef>
              <a:buSzPct val="100000"/>
            </a:pPr>
            <a:endParaRPr lang="es" dirty="0">
              <a:latin typeface="Roboto" panose="02000000000000000000" pitchFamily="2" charset="0"/>
              <a:ea typeface="Roboto" panose="02000000000000000000" pitchFamily="2" charset="0"/>
              <a:cs typeface="Roboto" panose="02000000000000000000" pitchFamily="2" charset="0"/>
            </a:endParaRPr>
          </a:p>
          <a:p>
            <a:pPr marL="127000" lvl="0" algn="l" rtl="0">
              <a:spcBef>
                <a:spcPts val="0"/>
              </a:spcBef>
              <a:buSzPct val="100000"/>
            </a:pPr>
            <a:r>
              <a:rPr lang="es" b="0" i="0" u="none" baseline="0" dirty="0">
                <a:latin typeface="Roboto" panose="02000000000000000000" pitchFamily="2" charset="0"/>
                <a:ea typeface="Roboto" panose="02000000000000000000" pitchFamily="2" charset="0"/>
                <a:cs typeface="Roboto" panose="02000000000000000000" pitchFamily="2" charset="0"/>
              </a:rPr>
              <a:t>Varios medios de comunicación que habitualmente han sido críticos con el Gobierno actual han publicado sin cesar noticias sobre pruebas insuficientes, mala gestión y fallecimientos de pacientes y trabajadores de la salud, al mismo tiempo que pasan por alto los aciertos. Esa situación ha dado lugar a una erosión de la confianza en el enfoque del Gobierno y ha alimentado la especulación en línea.</a:t>
            </a:r>
          </a:p>
          <a:p>
            <a:pPr marL="127000" lvl="0" algn="l" rtl="0">
              <a:spcBef>
                <a:spcPts val="0"/>
              </a:spcBef>
              <a:buSzPct val="100000"/>
            </a:pPr>
            <a:endParaRPr lang="es" dirty="0">
              <a:latin typeface="Roboto" panose="02000000000000000000" pitchFamily="2" charset="0"/>
              <a:ea typeface="Roboto" panose="02000000000000000000" pitchFamily="2" charset="0"/>
              <a:cs typeface="Roboto" panose="02000000000000000000" pitchFamily="2" charset="0"/>
            </a:endParaRPr>
          </a:p>
          <a:p>
            <a:pPr marL="127000" lvl="0" algn="l" rtl="0">
              <a:spcBef>
                <a:spcPts val="0"/>
              </a:spcBef>
              <a:buSzPct val="100000"/>
            </a:pPr>
            <a:r>
              <a:rPr lang="en-US" b="0" i="0" u="none" baseline="0" dirty="0">
                <a:latin typeface="Roboto" panose="02000000000000000000" pitchFamily="2" charset="0"/>
                <a:ea typeface="Roboto" panose="02000000000000000000" pitchFamily="2" charset="0"/>
                <a:cs typeface="Roboto" panose="02000000000000000000" pitchFamily="2" charset="0"/>
              </a:rPr>
              <a:t>Las redes </a:t>
            </a:r>
            <a:r>
              <a:rPr lang="en-US" b="0" i="0" u="none" baseline="0" dirty="0" err="1">
                <a:latin typeface="Roboto" panose="02000000000000000000" pitchFamily="2" charset="0"/>
                <a:ea typeface="Roboto" panose="02000000000000000000" pitchFamily="2" charset="0"/>
                <a:cs typeface="Roboto" panose="02000000000000000000" pitchFamily="2" charset="0"/>
              </a:rPr>
              <a:t>sociales</a:t>
            </a:r>
            <a:r>
              <a:rPr lang="en-US" b="0" i="0" u="none" baseline="0" dirty="0">
                <a:latin typeface="Roboto" panose="02000000000000000000" pitchFamily="2" charset="0"/>
                <a:ea typeface="Roboto" panose="02000000000000000000" pitchFamily="2" charset="0"/>
                <a:cs typeface="Roboto" panose="02000000000000000000" pitchFamily="2" charset="0"/>
              </a:rPr>
              <a:t> </a:t>
            </a:r>
            <a:r>
              <a:rPr lang="es" b="0" i="0" u="none" baseline="0" dirty="0">
                <a:latin typeface="Roboto" panose="02000000000000000000" pitchFamily="2" charset="0"/>
                <a:ea typeface="Roboto" panose="02000000000000000000" pitchFamily="2" charset="0"/>
                <a:cs typeface="Roboto" panose="02000000000000000000" pitchFamily="2" charset="0"/>
              </a:rPr>
              <a:t>están llen</a:t>
            </a:r>
            <a:r>
              <a:rPr lang="en-US" b="0" i="0" u="none" baseline="0" dirty="0">
                <a:latin typeface="Roboto" panose="02000000000000000000" pitchFamily="2" charset="0"/>
                <a:ea typeface="Roboto" panose="02000000000000000000" pitchFamily="2" charset="0"/>
                <a:cs typeface="Roboto" panose="02000000000000000000" pitchFamily="2" charset="0"/>
              </a:rPr>
              <a:t>a</a:t>
            </a:r>
            <a:r>
              <a:rPr lang="es" b="0" i="0" u="none" baseline="0" dirty="0">
                <a:latin typeface="Roboto" panose="02000000000000000000" pitchFamily="2" charset="0"/>
                <a:ea typeface="Roboto" panose="02000000000000000000" pitchFamily="2" charset="0"/>
                <a:cs typeface="Roboto" panose="02000000000000000000" pitchFamily="2" charset="0"/>
              </a:rPr>
              <a:t>s de historias de miedo, noticias falsas y remedios milagrosos.</a:t>
            </a:r>
          </a:p>
          <a:p>
            <a:pPr marL="127000" lvl="0" algn="l" rtl="0">
              <a:spcBef>
                <a:spcPts val="0"/>
              </a:spcBef>
              <a:buSzPct val="100000"/>
            </a:pPr>
            <a:endParaRPr lang="es" dirty="0">
              <a:latin typeface="Roboto" panose="02000000000000000000" pitchFamily="2" charset="0"/>
              <a:ea typeface="Roboto" panose="02000000000000000000" pitchFamily="2" charset="0"/>
              <a:cs typeface="Roboto" panose="02000000000000000000" pitchFamily="2" charset="0"/>
            </a:endParaRPr>
          </a:p>
          <a:p>
            <a:pPr marL="127000" lvl="0" algn="l" rtl="0">
              <a:spcBef>
                <a:spcPts val="0"/>
              </a:spcBef>
              <a:buSzPct val="100000"/>
            </a:pPr>
            <a:r>
              <a:rPr lang="es" b="0" i="0" u="none" baseline="0" dirty="0">
                <a:latin typeface="Roboto" panose="02000000000000000000" pitchFamily="2" charset="0"/>
                <a:ea typeface="Roboto" panose="02000000000000000000" pitchFamily="2" charset="0"/>
                <a:cs typeface="Roboto" panose="02000000000000000000" pitchFamily="2" charset="0"/>
              </a:rPr>
              <a:t>Muchos analistas de los medios de comunicación tienen poca formación en salud pública y simplemente se aferran a las noticias que creen que tienen más resonancia.   </a:t>
            </a:r>
          </a:p>
          <a:p>
            <a:pPr marL="127000" lvl="0" algn="l" rtl="0">
              <a:spcBef>
                <a:spcPts val="0"/>
              </a:spcBef>
              <a:buSzPct val="100000"/>
            </a:pPr>
            <a:endParaRPr lang="es" dirty="0">
              <a:latin typeface="Roboto" panose="02000000000000000000" pitchFamily="2" charset="0"/>
              <a:ea typeface="Roboto" panose="02000000000000000000" pitchFamily="2" charset="0"/>
              <a:cs typeface="Roboto" panose="02000000000000000000" pitchFamily="2" charset="0"/>
            </a:endParaRPr>
          </a:p>
          <a:p>
            <a:pPr marL="127000" lvl="0" algn="l" rtl="0">
              <a:spcBef>
                <a:spcPts val="0"/>
              </a:spcBef>
              <a:buSzPct val="100000"/>
            </a:pPr>
            <a:r>
              <a:rPr lang="es" b="0" i="0" u="none" baseline="0" dirty="0">
                <a:latin typeface="Roboto" panose="02000000000000000000" pitchFamily="2" charset="0"/>
                <a:ea typeface="Roboto" panose="02000000000000000000" pitchFamily="2" charset="0"/>
                <a:cs typeface="Roboto" panose="02000000000000000000" pitchFamily="2" charset="0"/>
              </a:rPr>
              <a:t>Ha habido algunos aciertos. Los asesores de salud del Gobierno están bien considerados en la comunidad científica y de salud pública y son capaces de transmitir algunos datos y mensajes claros.  </a:t>
            </a:r>
          </a:p>
          <a:p>
            <a:pPr marL="127000" lvl="0" algn="l" rtl="0">
              <a:buSzPct val="100000"/>
            </a:pPr>
            <a:endParaRPr lang="es" dirty="0">
              <a:latin typeface="Roboto" panose="02000000000000000000" pitchFamily="2" charset="0"/>
              <a:ea typeface="Roboto" panose="02000000000000000000" pitchFamily="2" charset="0"/>
              <a:cs typeface="Roboto" panose="02000000000000000000" pitchFamily="2" charset="0"/>
            </a:endParaRPr>
          </a:p>
          <a:p>
            <a:pPr marL="127000" lvl="0" algn="l" rtl="0">
              <a:buSzPct val="100000"/>
            </a:pPr>
            <a:r>
              <a:rPr lang="es" b="0" i="0" u="none" baseline="0" dirty="0">
                <a:latin typeface="Roboto" panose="02000000000000000000" pitchFamily="2" charset="0"/>
                <a:ea typeface="Roboto" panose="02000000000000000000" pitchFamily="2" charset="0"/>
                <a:cs typeface="Roboto" panose="02000000000000000000" pitchFamily="2" charset="0"/>
              </a:rPr>
              <a:t>El valor de la comunicación con las comunidades: la participación de la comunidad. No solo se trata de una cuestión relacionada con la salud: la participación de la comunidad tiene un papel fundamental, puesto que las personas forman parte de la gestión del brote. Los grupos comunitarios, las instituciones confesionales y otros programas a cargo de las comunidades pueden ayudar o dificultar la transmisión de mensajes fiables y comportar la necesidad de interactuar.</a:t>
            </a:r>
            <a:endParaRPr lang="es" dirty="0">
              <a:latin typeface="Roboto" panose="02000000000000000000" pitchFamily="2"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407520106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hape 168">
            <a:extLst>
              <a:ext uri="{FF2B5EF4-FFF2-40B4-BE49-F238E27FC236}">
                <a16:creationId xmlns:a16="http://schemas.microsoft.com/office/drawing/2014/main" id="{D101F50B-A360-744E-BAC6-3B700FC927CC}"/>
              </a:ext>
            </a:extLst>
          </p:cNvPr>
          <p:cNvSpPr txBox="1">
            <a:spLocks noGrp="1"/>
          </p:cNvSpPr>
          <p:nvPr>
            <p:ph type="title"/>
          </p:nvPr>
        </p:nvSpPr>
        <p:spPr>
          <a:xfrm>
            <a:off x="0" y="0"/>
            <a:ext cx="12192000" cy="759854"/>
          </a:xfrm>
          <a:prstGeom prst="rect">
            <a:avLst/>
          </a:prstGeom>
          <a:solidFill>
            <a:schemeClr val="tx2"/>
          </a:solidFill>
        </p:spPr>
        <p:txBody>
          <a:bodyPr lIns="91425" tIns="91425" rIns="91425" bIns="91425" anchor="ctr" anchorCtr="0">
            <a:noAutofit/>
          </a:bodyPr>
          <a:lstStyle/>
          <a:p>
            <a:pPr lvl="0" algn="l" rtl="0"/>
            <a:r>
              <a:rPr lang="es" sz="3600" b="0" i="0" u="none" baseline="0">
                <a:solidFill>
                  <a:schemeClr val="bg1"/>
                </a:solidFill>
                <a:latin typeface="Roboto" panose="02000000000000000000" pitchFamily="2" charset="0"/>
                <a:ea typeface="Roboto" panose="02000000000000000000" pitchFamily="2" charset="0"/>
                <a:cs typeface="Roboto" panose="02000000000000000000" pitchFamily="2" charset="0"/>
              </a:rPr>
              <a:t>	Tarea 3:   Comunicación de riesgos </a:t>
            </a:r>
            <a:endParaRPr lang="es" sz="3600" dirty="0">
              <a:latin typeface="Roboto" panose="02000000000000000000" pitchFamily="2" charset="0"/>
              <a:ea typeface="Roboto" panose="02000000000000000000" pitchFamily="2" charset="0"/>
              <a:cs typeface="Roboto" panose="02000000000000000000" pitchFamily="2" charset="0"/>
            </a:endParaRPr>
          </a:p>
        </p:txBody>
      </p:sp>
      <p:sp>
        <p:nvSpPr>
          <p:cNvPr id="5" name="Shape 169">
            <a:extLst>
              <a:ext uri="{FF2B5EF4-FFF2-40B4-BE49-F238E27FC236}">
                <a16:creationId xmlns:a16="http://schemas.microsoft.com/office/drawing/2014/main" id="{5C10D531-44B4-1447-9952-11C1CDE57356}"/>
              </a:ext>
            </a:extLst>
          </p:cNvPr>
          <p:cNvSpPr txBox="1"/>
          <p:nvPr/>
        </p:nvSpPr>
        <p:spPr>
          <a:xfrm>
            <a:off x="393302" y="759854"/>
            <a:ext cx="11616727" cy="5927549"/>
          </a:xfrm>
          <a:prstGeom prst="rect">
            <a:avLst/>
          </a:prstGeom>
          <a:noFill/>
          <a:ln>
            <a:noFill/>
          </a:ln>
        </p:spPr>
        <p:txBody>
          <a:bodyPr lIns="91425" tIns="91425" rIns="91425" bIns="91425" anchor="t" anchorCtr="0">
            <a:noAutofit/>
          </a:bodyPr>
          <a:lstStyle/>
          <a:p>
            <a:pPr lvl="0" algn="l" rtl="0">
              <a:spcBef>
                <a:spcPts val="0"/>
              </a:spcBef>
              <a:buNone/>
            </a:pPr>
            <a:r>
              <a:rPr lang="es" b="0" i="0" u="none" baseline="0" dirty="0">
                <a:latin typeface="Roboto" panose="02000000000000000000" pitchFamily="2" charset="0"/>
                <a:ea typeface="Roboto" panose="02000000000000000000" pitchFamily="2" charset="0"/>
                <a:cs typeface="Roboto" panose="02000000000000000000" pitchFamily="2" charset="0"/>
              </a:rPr>
              <a:t>Describan su enfoque para la comunicación de riesgos.</a:t>
            </a:r>
          </a:p>
          <a:p>
            <a:pPr lvl="0" algn="l" rtl="0">
              <a:spcBef>
                <a:spcPts val="0"/>
              </a:spcBef>
              <a:buNone/>
            </a:pPr>
            <a:endParaRPr lang="es" dirty="0">
              <a:latin typeface="Roboto" panose="02000000000000000000" pitchFamily="2" charset="0"/>
              <a:ea typeface="Roboto" panose="02000000000000000000" pitchFamily="2" charset="0"/>
              <a:cs typeface="Roboto" panose="02000000000000000000" pitchFamily="2" charset="0"/>
            </a:endParaRPr>
          </a:p>
          <a:p>
            <a:pPr marL="342900" indent="-342900" algn="l" rtl="0">
              <a:buFont typeface="+mj-lt"/>
              <a:buAutoNum type="arabicPeriod"/>
            </a:pPr>
            <a:r>
              <a:rPr lang="es" b="0" i="0" u="none" baseline="0" dirty="0">
                <a:latin typeface="Roboto" panose="02000000000000000000" pitchFamily="2" charset="0"/>
                <a:ea typeface="Roboto" panose="02000000000000000000" pitchFamily="2" charset="0"/>
                <a:cs typeface="Roboto" panose="02000000000000000000" pitchFamily="2" charset="0"/>
              </a:rPr>
              <a:t>Describan su estrategia de interacción con las comunidades.</a:t>
            </a:r>
          </a:p>
          <a:p>
            <a:pPr marL="342900" lvl="0" indent="-342900" algn="l" rtl="0">
              <a:spcBef>
                <a:spcPts val="0"/>
              </a:spcBef>
              <a:buFont typeface="+mj-lt"/>
              <a:buAutoNum type="arabicPeriod"/>
            </a:pPr>
            <a:r>
              <a:rPr lang="es" b="0" i="0" u="none" baseline="0" dirty="0">
                <a:latin typeface="Roboto" panose="02000000000000000000" pitchFamily="2" charset="0"/>
                <a:ea typeface="Roboto" panose="02000000000000000000" pitchFamily="2" charset="0"/>
                <a:cs typeface="Roboto" panose="02000000000000000000" pitchFamily="2" charset="0"/>
              </a:rPr>
              <a:t>¿Cómo pueden asegurarse de que los medios de comunicación ofrezcan información equilibrada y objetiva?</a:t>
            </a:r>
          </a:p>
          <a:p>
            <a:pPr marL="342900" lvl="0" indent="-342900" algn="l" rtl="0">
              <a:spcBef>
                <a:spcPts val="0"/>
              </a:spcBef>
              <a:buFont typeface="+mj-lt"/>
              <a:buAutoNum type="arabicPeriod"/>
            </a:pPr>
            <a:r>
              <a:rPr lang="es" b="0" i="0" u="none" baseline="0" dirty="0">
                <a:latin typeface="Roboto" panose="02000000000000000000" pitchFamily="2" charset="0"/>
                <a:ea typeface="Roboto" panose="02000000000000000000" pitchFamily="2" charset="0"/>
                <a:cs typeface="Roboto" panose="02000000000000000000" pitchFamily="2" charset="0"/>
              </a:rPr>
              <a:t>¿Cómo pueden reducir la hostilidad en la prensa?</a:t>
            </a:r>
          </a:p>
          <a:p>
            <a:pPr marL="342900" lvl="0" indent="-342900" algn="l" rtl="0">
              <a:spcBef>
                <a:spcPts val="0"/>
              </a:spcBef>
              <a:buFont typeface="+mj-lt"/>
              <a:buAutoNum type="arabicPeriod"/>
            </a:pPr>
            <a:r>
              <a:rPr lang="es" b="0" i="0" u="none" baseline="0" dirty="0">
                <a:latin typeface="Roboto" panose="02000000000000000000" pitchFamily="2" charset="0"/>
                <a:ea typeface="Roboto" panose="02000000000000000000" pitchFamily="2" charset="0"/>
                <a:cs typeface="Roboto" panose="02000000000000000000" pitchFamily="2" charset="0"/>
              </a:rPr>
              <a:t>¿Cómo mejorarán su interacción </a:t>
            </a:r>
            <a:r>
              <a:rPr lang="en-US" b="0" i="0" u="none" baseline="0" dirty="0">
                <a:latin typeface="Roboto" panose="02000000000000000000" pitchFamily="2" charset="0"/>
                <a:ea typeface="Roboto" panose="02000000000000000000" pitchFamily="2" charset="0"/>
                <a:cs typeface="Roboto" panose="02000000000000000000" pitchFamily="2" charset="0"/>
              </a:rPr>
              <a:t>con las redes </a:t>
            </a:r>
            <a:r>
              <a:rPr lang="es" b="0" i="0" u="none" baseline="0" dirty="0">
                <a:latin typeface="Roboto" panose="02000000000000000000" pitchFamily="2" charset="0"/>
                <a:ea typeface="Roboto" panose="02000000000000000000" pitchFamily="2" charset="0"/>
                <a:cs typeface="Roboto" panose="02000000000000000000" pitchFamily="2" charset="0"/>
              </a:rPr>
              <a:t>sociales?</a:t>
            </a:r>
          </a:p>
          <a:p>
            <a:pPr marL="342900" lvl="0" indent="-342900" algn="l" rtl="0">
              <a:spcBef>
                <a:spcPts val="0"/>
              </a:spcBef>
              <a:buFont typeface="+mj-lt"/>
              <a:buAutoNum type="arabicPeriod"/>
            </a:pPr>
            <a:r>
              <a:rPr lang="es" b="0" i="0" u="none" baseline="0" dirty="0">
                <a:latin typeface="Roboto" panose="02000000000000000000" pitchFamily="2" charset="0"/>
                <a:ea typeface="Roboto" panose="02000000000000000000" pitchFamily="2" charset="0"/>
                <a:cs typeface="Roboto" panose="02000000000000000000" pitchFamily="2" charset="0"/>
              </a:rPr>
              <a:t>¿Cómo promueven la presentación de información comprobada mediante el respaldo a las fuentes de información fiables?</a:t>
            </a:r>
          </a:p>
          <a:p>
            <a:pPr marL="342900" lvl="0" indent="-342900" algn="l" rtl="0">
              <a:spcBef>
                <a:spcPts val="0"/>
              </a:spcBef>
              <a:buFont typeface="+mj-lt"/>
              <a:buAutoNum type="arabicPeriod"/>
            </a:pPr>
            <a:endParaRPr lang="es" dirty="0">
              <a:latin typeface="Roboto" panose="02000000000000000000" pitchFamily="2" charset="0"/>
              <a:ea typeface="Roboto" panose="02000000000000000000" pitchFamily="2" charset="0"/>
              <a:cs typeface="Roboto" panose="02000000000000000000" pitchFamily="2" charset="0"/>
            </a:endParaRPr>
          </a:p>
          <a:p>
            <a:pPr lvl="0" algn="l" rtl="0">
              <a:spcBef>
                <a:spcPts val="0"/>
              </a:spcBef>
            </a:pPr>
            <a:r>
              <a:rPr lang="es" b="0" i="0" u="none" baseline="0" dirty="0">
                <a:latin typeface="Roboto" panose="02000000000000000000" pitchFamily="2" charset="0"/>
                <a:ea typeface="Roboto" panose="02000000000000000000" pitchFamily="2" charset="0"/>
                <a:cs typeface="Roboto" panose="02000000000000000000" pitchFamily="2" charset="0"/>
              </a:rPr>
              <a:t>Mensajes clave</a:t>
            </a:r>
          </a:p>
          <a:p>
            <a:pPr marL="342900" lvl="0" indent="-342900" algn="l" rtl="0">
              <a:spcBef>
                <a:spcPts val="0"/>
              </a:spcBef>
              <a:buFont typeface="+mj-lt"/>
              <a:buAutoNum type="arabicPeriod"/>
            </a:pPr>
            <a:endParaRPr lang="es" dirty="0">
              <a:latin typeface="Roboto" panose="02000000000000000000" pitchFamily="2" charset="0"/>
              <a:ea typeface="Roboto" panose="02000000000000000000" pitchFamily="2" charset="0"/>
              <a:cs typeface="Roboto" panose="02000000000000000000" pitchFamily="2" charset="0"/>
            </a:endParaRPr>
          </a:p>
          <a:p>
            <a:pPr marL="342900" lvl="0" indent="-342900" algn="l" rtl="0">
              <a:spcBef>
                <a:spcPts val="0"/>
              </a:spcBef>
              <a:buFont typeface="+mj-lt"/>
              <a:buAutoNum type="arabicPeriod"/>
            </a:pPr>
            <a:r>
              <a:rPr lang="es" b="0" i="0" u="none" baseline="0" dirty="0">
                <a:latin typeface="Roboto" panose="02000000000000000000" pitchFamily="2" charset="0"/>
                <a:ea typeface="Roboto" panose="02000000000000000000" pitchFamily="2" charset="0"/>
                <a:cs typeface="Roboto" panose="02000000000000000000" pitchFamily="2" charset="0"/>
              </a:rPr>
              <a:t>¿Cuáles son sus mensajes clave?</a:t>
            </a:r>
          </a:p>
          <a:p>
            <a:pPr marL="342900" lvl="0" indent="-342900" algn="l" rtl="0">
              <a:spcBef>
                <a:spcPts val="0"/>
              </a:spcBef>
              <a:buFont typeface="+mj-lt"/>
              <a:buAutoNum type="arabicPeriod"/>
            </a:pPr>
            <a:r>
              <a:rPr lang="es" b="0" i="0" u="none" baseline="0" dirty="0">
                <a:latin typeface="Roboto" panose="02000000000000000000" pitchFamily="2" charset="0"/>
                <a:ea typeface="Roboto" panose="02000000000000000000" pitchFamily="2" charset="0"/>
                <a:cs typeface="Roboto" panose="02000000000000000000" pitchFamily="2" charset="0"/>
              </a:rPr>
              <a:t>¿Cómo se están transmitiendo al público?</a:t>
            </a:r>
          </a:p>
          <a:p>
            <a:pPr marL="342900" lvl="0" indent="-342900" algn="l" rtl="0">
              <a:spcBef>
                <a:spcPts val="0"/>
              </a:spcBef>
              <a:buFont typeface="+mj-lt"/>
              <a:buAutoNum type="arabicPeriod"/>
            </a:pPr>
            <a:r>
              <a:rPr lang="es" b="0" i="0" u="none" baseline="0" dirty="0">
                <a:latin typeface="Roboto" panose="02000000000000000000" pitchFamily="2" charset="0"/>
                <a:ea typeface="Roboto" panose="02000000000000000000" pitchFamily="2" charset="0"/>
                <a:cs typeface="Roboto" panose="02000000000000000000" pitchFamily="2" charset="0"/>
              </a:rPr>
              <a:t>¿Utilizan la coerción, por ejemplo, «quédese en casa o lo denunciaremos», o recurren a un sistema más social, como el fomento de la responsabilidad individual y la presión social, o una combinación de ambos?</a:t>
            </a:r>
          </a:p>
          <a:p>
            <a:pPr marL="342900" indent="-342900" algn="l" rtl="0">
              <a:buFont typeface="+mj-lt"/>
              <a:buAutoNum type="arabicPeriod"/>
            </a:pPr>
            <a:r>
              <a:rPr lang="es" b="0" i="0" u="none" baseline="0" dirty="0">
                <a:latin typeface="Roboto" panose="02000000000000000000" pitchFamily="2" charset="0"/>
                <a:ea typeface="Roboto" panose="02000000000000000000" pitchFamily="2" charset="0"/>
                <a:cs typeface="Roboto" panose="02000000000000000000" pitchFamily="2" charset="0"/>
              </a:rPr>
              <a:t>Las instituciones confesionales han logrado transmitir mensajes precisos (grupos religiosos de la República de Corea que cambian de práctica, oficios a distancia durante la </a:t>
            </a:r>
            <a:r>
              <a:rPr lang="en-US" b="0" i="0" u="none" baseline="0" dirty="0" err="1">
                <a:latin typeface="Roboto" panose="02000000000000000000" pitchFamily="2" charset="0"/>
                <a:ea typeface="Roboto" panose="02000000000000000000" pitchFamily="2" charset="0"/>
                <a:cs typeface="Roboto" panose="02000000000000000000" pitchFamily="2" charset="0"/>
              </a:rPr>
              <a:t>Semana</a:t>
            </a:r>
            <a:r>
              <a:rPr lang="en-US" b="0" i="0" u="none" baseline="0" dirty="0">
                <a:latin typeface="Roboto" panose="02000000000000000000" pitchFamily="2" charset="0"/>
                <a:ea typeface="Roboto" panose="02000000000000000000" pitchFamily="2" charset="0"/>
                <a:cs typeface="Roboto" panose="02000000000000000000" pitchFamily="2" charset="0"/>
              </a:rPr>
              <a:t> Santa</a:t>
            </a:r>
            <a:r>
              <a:rPr lang="es" b="0" i="0" u="none" baseline="0" dirty="0">
                <a:latin typeface="Roboto" panose="02000000000000000000" pitchFamily="2" charset="0"/>
                <a:ea typeface="Roboto" panose="02000000000000000000" pitchFamily="2" charset="0"/>
                <a:cs typeface="Roboto" panose="02000000000000000000" pitchFamily="2" charset="0"/>
              </a:rPr>
              <a:t>, cierre de lugares sagrados en la Arabia Saudita y limitación de la asistencia a las mezquitas gracias a las videoconferencias) o han dado lugar a un aumento de la transmisión (iglesias de los Estados Unidos que se han declarado dispensadas del distanciamiento físico). ¿Cómo están interactuando con ellas para garantizar que promueven buenas prácticas?</a:t>
            </a:r>
          </a:p>
          <a:p>
            <a:pPr marL="342900" lvl="0" indent="-342900" algn="l" rtl="0">
              <a:spcBef>
                <a:spcPts val="0"/>
              </a:spcBef>
              <a:buFont typeface="+mj-lt"/>
              <a:buAutoNum type="arabicPeriod"/>
            </a:pPr>
            <a:endParaRPr lang="es" dirty="0">
              <a:latin typeface="Roboto" panose="02000000000000000000" pitchFamily="2"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202123582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BDE65F52-26E4-5349-93E5-9D7FEB569990}"/>
              </a:ext>
            </a:extLst>
          </p:cNvPr>
          <p:cNvSpPr>
            <a:spLocks noGrp="1"/>
          </p:cNvSpPr>
          <p:nvPr>
            <p:ph type="title"/>
          </p:nvPr>
        </p:nvSpPr>
        <p:spPr>
          <a:xfrm>
            <a:off x="0" y="1"/>
            <a:ext cx="12192000" cy="759854"/>
          </a:xfrm>
          <a:solidFill>
            <a:srgbClr val="2B92CB"/>
          </a:solidFill>
        </p:spPr>
        <p:txBody>
          <a:bodyPr anchor="ctr">
            <a:normAutofit fontScale="90000"/>
          </a:bodyPr>
          <a:lstStyle/>
          <a:p>
            <a:pPr algn="l" rtl="0"/>
            <a:r>
              <a:rPr lang="es" sz="3600" b="0" i="0" u="none" baseline="0" dirty="0">
                <a:solidFill>
                  <a:schemeClr val="bg1"/>
                </a:solidFill>
                <a:latin typeface="Roboto" panose="02000000000000000000" pitchFamily="2" charset="0"/>
                <a:ea typeface="Roboto" panose="02000000000000000000" pitchFamily="2" charset="0"/>
                <a:cs typeface="Roboto" panose="02000000000000000000" pitchFamily="2" charset="0"/>
              </a:rPr>
              <a:t>Sesión 4: Limitación de las repercusiones sociales y económicas</a:t>
            </a:r>
          </a:p>
        </p:txBody>
      </p:sp>
      <p:sp>
        <p:nvSpPr>
          <p:cNvPr id="5" name="Text Placeholder 2">
            <a:extLst>
              <a:ext uri="{FF2B5EF4-FFF2-40B4-BE49-F238E27FC236}">
                <a16:creationId xmlns:a16="http://schemas.microsoft.com/office/drawing/2014/main" id="{426DD8CC-5E74-0946-A8D0-A0C1F61128D7}"/>
              </a:ext>
            </a:extLst>
          </p:cNvPr>
          <p:cNvSpPr txBox="1">
            <a:spLocks/>
          </p:cNvSpPr>
          <p:nvPr/>
        </p:nvSpPr>
        <p:spPr>
          <a:xfrm>
            <a:off x="0" y="831608"/>
            <a:ext cx="11903242" cy="6026392"/>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rtl="0">
              <a:lnSpc>
                <a:spcPct val="100000"/>
              </a:lnSpc>
              <a:spcBef>
                <a:spcPts val="0"/>
              </a:spcBef>
            </a:pPr>
            <a:r>
              <a:rPr lang="es" sz="1600" b="0" i="0" u="none" baseline="0" dirty="0">
                <a:latin typeface="Roboto" panose="02000000000000000000" pitchFamily="2" charset="0"/>
                <a:ea typeface="Roboto" panose="02000000000000000000" pitchFamily="2" charset="0"/>
                <a:cs typeface="Roboto" panose="02000000000000000000" pitchFamily="2" charset="0"/>
              </a:rPr>
              <a:t>Con el distanciamiento físico y las restricciones de movilidad en vigor, la población en general acogió inicialmente con agrado las medidas, puesto que consideraba que se estaba actuando. Se informó de personas que cantaban desde los balcones y que aplaudían delante de sus casas al personal médico.</a:t>
            </a:r>
          </a:p>
          <a:p>
            <a:pPr marL="285750" indent="-285750" algn="just" rtl="0">
              <a:lnSpc>
                <a:spcPct val="100000"/>
              </a:lnSpc>
              <a:spcBef>
                <a:spcPts val="0"/>
              </a:spcBef>
            </a:pPr>
            <a:endParaRPr lang="es" sz="1200" dirty="0">
              <a:latin typeface="Roboto" panose="02000000000000000000" pitchFamily="2" charset="0"/>
              <a:ea typeface="Roboto" panose="02000000000000000000" pitchFamily="2" charset="0"/>
              <a:cs typeface="Roboto" panose="02000000000000000000" pitchFamily="2" charset="0"/>
            </a:endParaRPr>
          </a:p>
          <a:p>
            <a:pPr marL="285750" indent="-285750" algn="just" rtl="0">
              <a:lnSpc>
                <a:spcPct val="100000"/>
              </a:lnSpc>
              <a:spcBef>
                <a:spcPts val="0"/>
              </a:spcBef>
            </a:pPr>
            <a:r>
              <a:rPr lang="es" sz="1600" b="0" i="0" u="none" baseline="0" dirty="0">
                <a:latin typeface="Roboto" panose="02000000000000000000" pitchFamily="2" charset="0"/>
                <a:ea typeface="Roboto" panose="02000000000000000000" pitchFamily="2" charset="0"/>
                <a:cs typeface="Roboto" panose="02000000000000000000" pitchFamily="2" charset="0"/>
              </a:rPr>
              <a:t>Sin embargo, esas medidas también causan un estrés importante a las personas, las comunidades y las sociedades al detener por completo la vida social y económica, y solo pueden mantenerse por un periodo limitado.</a:t>
            </a:r>
          </a:p>
          <a:p>
            <a:pPr marL="285750" indent="-285750" algn="just" rtl="0">
              <a:lnSpc>
                <a:spcPct val="100000"/>
              </a:lnSpc>
              <a:spcBef>
                <a:spcPts val="0"/>
              </a:spcBef>
            </a:pPr>
            <a:endParaRPr lang="es" sz="1200" dirty="0">
              <a:latin typeface="Roboto" panose="02000000000000000000" pitchFamily="2" charset="0"/>
              <a:ea typeface="Roboto" panose="02000000000000000000" pitchFamily="2" charset="0"/>
              <a:cs typeface="Roboto" panose="02000000000000000000" pitchFamily="2" charset="0"/>
            </a:endParaRPr>
          </a:p>
          <a:p>
            <a:pPr marL="285750" indent="-285750" algn="just" rtl="0">
              <a:lnSpc>
                <a:spcPct val="100000"/>
              </a:lnSpc>
              <a:spcBef>
                <a:spcPts val="0"/>
              </a:spcBef>
            </a:pPr>
            <a:r>
              <a:rPr lang="es" sz="1600" b="0" i="0" u="none" baseline="0" dirty="0">
                <a:latin typeface="Roboto" panose="02000000000000000000" pitchFamily="2" charset="0"/>
                <a:ea typeface="Roboto" panose="02000000000000000000" pitchFamily="2" charset="0"/>
                <a:cs typeface="Roboto" panose="02000000000000000000" pitchFamily="2" charset="0"/>
              </a:rPr>
              <a:t>En algunos lugares, el estado de ánimo está cambiando lentamente: las personas están empezando a desobedecer las normas, ya que los ingresos y los ahorros empiezan a agotarse y la gente se cansa de los cierres ininterrumpidos. Los casos de violencia en el hogar han aumentado y los servicios de salud mental se han sobrecargado. La policía y los funcionarios que tratan de imponer el distanciamiento físico han sido atacados, y en varios casos bandas de personas han asaltado tiendas.</a:t>
            </a:r>
          </a:p>
          <a:p>
            <a:pPr marL="285750" indent="-285750" algn="just" rtl="0">
              <a:lnSpc>
                <a:spcPct val="100000"/>
              </a:lnSpc>
              <a:spcBef>
                <a:spcPts val="0"/>
              </a:spcBef>
            </a:pPr>
            <a:endParaRPr lang="es" sz="1200" dirty="0">
              <a:latin typeface="Roboto" panose="02000000000000000000" pitchFamily="2" charset="0"/>
              <a:ea typeface="Roboto" panose="02000000000000000000" pitchFamily="2" charset="0"/>
              <a:cs typeface="Roboto" panose="02000000000000000000" pitchFamily="2" charset="0"/>
            </a:endParaRPr>
          </a:p>
          <a:p>
            <a:pPr marL="285750" indent="-285750" algn="just" rtl="0">
              <a:lnSpc>
                <a:spcPct val="100000"/>
              </a:lnSpc>
              <a:spcBef>
                <a:spcPts val="0"/>
              </a:spcBef>
            </a:pPr>
            <a:r>
              <a:rPr lang="es" sz="1600" b="0" i="0" u="none" baseline="0" dirty="0">
                <a:latin typeface="Roboto" panose="02000000000000000000" pitchFamily="2" charset="0"/>
                <a:ea typeface="Roboto" panose="02000000000000000000" pitchFamily="2" charset="0"/>
                <a:cs typeface="Roboto" panose="02000000000000000000" pitchFamily="2" charset="0"/>
              </a:rPr>
              <a:t>Algunas personas han viajado fuera de sus ciudades, en dirección a las zonas rurales donde tienen casas de fin de semana o parientes, a menudo a zonas con servicios de atención de la salud mínimos que se verían fácilmente desbordados si se produjera un gran número de casos. En otros lugares, las personas desempleadas han regresado a sus pueblos y ciudades de origen para estar con su familia. Cuando las autoridades han tratado de evitarlo, han sido objeto de ataques o las personas han encontrado maneras de sortear los controles.</a:t>
            </a:r>
          </a:p>
          <a:p>
            <a:pPr marL="0" indent="0" algn="just" rtl="0">
              <a:lnSpc>
                <a:spcPct val="100000"/>
              </a:lnSpc>
              <a:spcBef>
                <a:spcPts val="0"/>
              </a:spcBef>
              <a:buFont typeface="Arial" panose="020B0604020202020204" pitchFamily="34" charset="0"/>
              <a:buNone/>
            </a:pPr>
            <a:endParaRPr lang="es" sz="1200" dirty="0">
              <a:latin typeface="Roboto" panose="02000000000000000000" pitchFamily="2" charset="0"/>
              <a:ea typeface="Roboto" panose="02000000000000000000" pitchFamily="2" charset="0"/>
              <a:cs typeface="Roboto" panose="02000000000000000000" pitchFamily="2" charset="0"/>
            </a:endParaRPr>
          </a:p>
          <a:p>
            <a:pPr marL="285750" indent="-285750" algn="just" rtl="0">
              <a:lnSpc>
                <a:spcPct val="100000"/>
              </a:lnSpc>
              <a:spcBef>
                <a:spcPts val="0"/>
              </a:spcBef>
            </a:pPr>
            <a:r>
              <a:rPr lang="es" sz="1600" b="0" i="0" u="none" baseline="0" dirty="0">
                <a:latin typeface="Roboto" panose="02000000000000000000" pitchFamily="2" charset="0"/>
                <a:ea typeface="Roboto" panose="02000000000000000000" pitchFamily="2" charset="0"/>
                <a:cs typeface="Roboto" panose="02000000000000000000" pitchFamily="2" charset="0"/>
              </a:rPr>
              <a:t>Las personas de bajos ingresos, los grupos minoritarios y las personas que viven en asentamientos informales se ven particularmente afectados, del mismo modo que las personas que sufren altos niveles de inseguridad de ingresos.</a:t>
            </a:r>
            <a:r>
              <a:rPr lang="es" sz="1600" b="0" i="0" u="none" baseline="0" dirty="0">
                <a:solidFill>
                  <a:prstClr val="black"/>
                </a:solidFill>
                <a:latin typeface="Roboto" panose="02000000000000000000" pitchFamily="2" charset="0"/>
                <a:ea typeface="Roboto" panose="02000000000000000000" pitchFamily="2" charset="0"/>
                <a:cs typeface="Roboto" panose="02000000000000000000" pitchFamily="2" charset="0"/>
              </a:rPr>
              <a:t> </a:t>
            </a:r>
          </a:p>
          <a:p>
            <a:pPr marL="285750" indent="-285750" algn="just" rtl="0">
              <a:lnSpc>
                <a:spcPct val="100000"/>
              </a:lnSpc>
              <a:spcBef>
                <a:spcPts val="0"/>
              </a:spcBef>
            </a:pPr>
            <a:endParaRPr lang="es" sz="1200" dirty="0">
              <a:solidFill>
                <a:prstClr val="black"/>
              </a:solidFill>
              <a:latin typeface="Roboto" panose="02000000000000000000" pitchFamily="2" charset="0"/>
              <a:ea typeface="Roboto" panose="02000000000000000000" pitchFamily="2" charset="0"/>
              <a:cs typeface="Roboto" panose="02000000000000000000" pitchFamily="2" charset="0"/>
            </a:endParaRPr>
          </a:p>
          <a:p>
            <a:pPr marL="285750" indent="-285750" algn="just" rtl="0">
              <a:lnSpc>
                <a:spcPct val="100000"/>
              </a:lnSpc>
              <a:spcBef>
                <a:spcPts val="0"/>
              </a:spcBef>
            </a:pPr>
            <a:r>
              <a:rPr lang="es" sz="1600" b="0" i="0" u="none" baseline="0" dirty="0">
                <a:latin typeface="Roboto" panose="02000000000000000000" pitchFamily="2" charset="0"/>
                <a:ea typeface="Roboto" panose="02000000000000000000" pitchFamily="2" charset="0"/>
                <a:cs typeface="Roboto" panose="02000000000000000000" pitchFamily="2" charset="0"/>
              </a:rPr>
              <a:t>Es probable que la delincuencia organizada se infiltre en las cadenas de suministro de bienes y medicamentos, en particular en las comunidades marginadas y vulnerables en tiempos de crisis. Esa situación puede dar lugar a un aumento de la demanda y la oferta de bienes y medicamentos que no estén sometidos a control, lo que entraña más amenazas para </a:t>
            </a:r>
            <a:br>
              <a:rPr lang="es" sz="1600" b="0" i="0" u="none" baseline="0" dirty="0">
                <a:latin typeface="Roboto" panose="02000000000000000000" pitchFamily="2" charset="0"/>
                <a:ea typeface="Roboto" panose="02000000000000000000" pitchFamily="2" charset="0"/>
                <a:cs typeface="Roboto" panose="02000000000000000000" pitchFamily="2" charset="0"/>
              </a:rPr>
            </a:br>
            <a:r>
              <a:rPr lang="es" sz="1600" b="0" i="0" u="none" baseline="0" dirty="0">
                <a:latin typeface="Roboto" panose="02000000000000000000" pitchFamily="2" charset="0"/>
                <a:ea typeface="Roboto" panose="02000000000000000000" pitchFamily="2" charset="0"/>
                <a:cs typeface="Roboto" panose="02000000000000000000" pitchFamily="2" charset="0"/>
              </a:rPr>
              <a:t>la salud.</a:t>
            </a:r>
          </a:p>
        </p:txBody>
      </p:sp>
    </p:spTree>
    <p:extLst>
      <p:ext uri="{BB962C8B-B14F-4D97-AF65-F5344CB8AC3E}">
        <p14:creationId xmlns:p14="http://schemas.microsoft.com/office/powerpoint/2010/main" val="278343791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C0768DE3-AAE3-A14C-993B-C7D14081DF99}"/>
              </a:ext>
            </a:extLst>
          </p:cNvPr>
          <p:cNvSpPr>
            <a:spLocks noGrp="1"/>
          </p:cNvSpPr>
          <p:nvPr>
            <p:ph type="title"/>
          </p:nvPr>
        </p:nvSpPr>
        <p:spPr>
          <a:xfrm>
            <a:off x="0" y="1"/>
            <a:ext cx="12192000" cy="772732"/>
          </a:xfrm>
          <a:solidFill>
            <a:schemeClr val="tx2"/>
          </a:solidFill>
        </p:spPr>
        <p:txBody>
          <a:bodyPr anchor="ctr">
            <a:normAutofit fontScale="90000"/>
          </a:bodyPr>
          <a:lstStyle/>
          <a:p>
            <a:pPr algn="l" rtl="0"/>
            <a:r>
              <a:rPr lang="es" sz="3600" b="0" i="0" u="none" baseline="0" dirty="0">
                <a:solidFill>
                  <a:schemeClr val="bg1"/>
                </a:solidFill>
                <a:latin typeface="Roboto" panose="02000000000000000000" pitchFamily="2" charset="0"/>
                <a:ea typeface="Roboto" panose="02000000000000000000" pitchFamily="2" charset="0"/>
                <a:cs typeface="Roboto" panose="02000000000000000000" pitchFamily="2" charset="0"/>
              </a:rPr>
              <a:t>Tarea 4: Limitación de las repercusiones sociales y económicas</a:t>
            </a:r>
          </a:p>
        </p:txBody>
      </p:sp>
      <p:sp>
        <p:nvSpPr>
          <p:cNvPr id="5" name="Text Placeholder 2">
            <a:extLst>
              <a:ext uri="{FF2B5EF4-FFF2-40B4-BE49-F238E27FC236}">
                <a16:creationId xmlns:a16="http://schemas.microsoft.com/office/drawing/2014/main" id="{4B1C19CD-2C15-F045-9A8A-585BC0748BCB}"/>
              </a:ext>
            </a:extLst>
          </p:cNvPr>
          <p:cNvSpPr txBox="1">
            <a:spLocks/>
          </p:cNvSpPr>
          <p:nvPr/>
        </p:nvSpPr>
        <p:spPr>
          <a:xfrm>
            <a:off x="311699" y="1018393"/>
            <a:ext cx="11711979" cy="583960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12700" indent="-12700" algn="l" rtl="0">
              <a:lnSpc>
                <a:spcPct val="100000"/>
              </a:lnSpc>
              <a:spcBef>
                <a:spcPts val="0"/>
              </a:spcBef>
              <a:buFont typeface="Arial" panose="020B0604020202020204" pitchFamily="34" charset="0"/>
              <a:buNone/>
            </a:pPr>
            <a:r>
              <a:rPr lang="es" sz="1800" b="0" i="0" u="none" baseline="0" dirty="0">
                <a:latin typeface="Roboto" panose="02000000000000000000" pitchFamily="2" charset="0"/>
                <a:ea typeface="Roboto" panose="02000000000000000000" pitchFamily="2" charset="0"/>
                <a:cs typeface="Roboto" panose="02000000000000000000" pitchFamily="2" charset="0"/>
              </a:rPr>
              <a:t>Es probable que la situación se deteriore a medida que las personas se cansen del distanciamiento físico y se preocupen por los medios de vida y por la incipiente pobreza.</a:t>
            </a:r>
          </a:p>
          <a:p>
            <a:pPr marL="12700" indent="-12700" algn="l" rtl="0">
              <a:lnSpc>
                <a:spcPct val="100000"/>
              </a:lnSpc>
              <a:spcBef>
                <a:spcPts val="0"/>
              </a:spcBef>
              <a:buFont typeface="Arial" panose="020B0604020202020204" pitchFamily="34" charset="0"/>
              <a:buNone/>
            </a:pPr>
            <a:endParaRPr lang="es" sz="1200" dirty="0">
              <a:latin typeface="Roboto" panose="02000000000000000000" pitchFamily="2" charset="0"/>
              <a:ea typeface="Roboto" panose="02000000000000000000" pitchFamily="2" charset="0"/>
              <a:cs typeface="Roboto" panose="02000000000000000000" pitchFamily="2" charset="0"/>
            </a:endParaRPr>
          </a:p>
          <a:p>
            <a:pPr marL="342900" indent="-342900" algn="l" rtl="0">
              <a:lnSpc>
                <a:spcPct val="100000"/>
              </a:lnSpc>
              <a:spcBef>
                <a:spcPts val="0"/>
              </a:spcBef>
              <a:buFont typeface="+mj-lt"/>
              <a:buAutoNum type="arabicPeriod"/>
            </a:pPr>
            <a:r>
              <a:rPr lang="es" sz="1800" b="0" i="0" u="none" baseline="0" dirty="0">
                <a:latin typeface="Roboto" panose="02000000000000000000" pitchFamily="2" charset="0"/>
                <a:ea typeface="Roboto" panose="02000000000000000000" pitchFamily="2" charset="0"/>
                <a:cs typeface="Roboto" panose="02000000000000000000" pitchFamily="2" charset="0"/>
              </a:rPr>
              <a:t>¿Qué se puede hacer en esa situación?</a:t>
            </a:r>
          </a:p>
          <a:p>
            <a:pPr marL="342900" indent="-342900" algn="l" rtl="0">
              <a:lnSpc>
                <a:spcPct val="100000"/>
              </a:lnSpc>
              <a:spcBef>
                <a:spcPts val="0"/>
              </a:spcBef>
              <a:buFont typeface="+mj-lt"/>
              <a:buAutoNum type="arabicPeriod"/>
            </a:pPr>
            <a:r>
              <a:rPr lang="es" sz="1800" b="0" i="0" u="none" baseline="0" dirty="0">
                <a:latin typeface="Roboto" panose="02000000000000000000" pitchFamily="2" charset="0"/>
                <a:ea typeface="Roboto" panose="02000000000000000000" pitchFamily="2" charset="0"/>
                <a:cs typeface="Roboto" panose="02000000000000000000" pitchFamily="2" charset="0"/>
              </a:rPr>
              <a:t>Comparen los beneficios frente a los perjuicios del distanciamiento físico permanente.</a:t>
            </a:r>
          </a:p>
          <a:p>
            <a:pPr marL="342900" indent="-342900" algn="l" rtl="0">
              <a:lnSpc>
                <a:spcPct val="100000"/>
              </a:lnSpc>
              <a:spcBef>
                <a:spcPts val="0"/>
              </a:spcBef>
              <a:buFont typeface="+mj-lt"/>
              <a:buAutoNum type="arabicPeriod"/>
            </a:pPr>
            <a:r>
              <a:rPr lang="es" sz="1800" b="0" i="0" u="none" baseline="0" dirty="0">
                <a:latin typeface="Roboto" panose="02000000000000000000" pitchFamily="2" charset="0"/>
                <a:ea typeface="Roboto" panose="02000000000000000000" pitchFamily="2" charset="0"/>
                <a:cs typeface="Roboto" panose="02000000000000000000" pitchFamily="2" charset="0"/>
              </a:rPr>
              <a:t>¿En qué punto se puede relajar el distanciamiento físico y cuáles son los resultados probables?</a:t>
            </a:r>
          </a:p>
          <a:p>
            <a:pPr marL="342900" indent="-342900" algn="l" rtl="0">
              <a:lnSpc>
                <a:spcPct val="100000"/>
              </a:lnSpc>
              <a:spcBef>
                <a:spcPts val="0"/>
              </a:spcBef>
              <a:buFont typeface="+mj-lt"/>
              <a:buAutoNum type="arabicPeriod"/>
            </a:pPr>
            <a:r>
              <a:rPr lang="es" sz="1800" b="0" i="0" u="none" baseline="0" dirty="0">
                <a:latin typeface="Roboto" panose="02000000000000000000" pitchFamily="2" charset="0"/>
                <a:ea typeface="Roboto" panose="02000000000000000000" pitchFamily="2" charset="0"/>
                <a:cs typeface="Roboto" panose="02000000000000000000" pitchFamily="2" charset="0"/>
              </a:rPr>
              <a:t>¿Cómo se pueden proteger y asegurar los medios de vida?</a:t>
            </a:r>
          </a:p>
          <a:p>
            <a:pPr marL="342900" indent="-342900" algn="l" rtl="0">
              <a:lnSpc>
                <a:spcPct val="100000"/>
              </a:lnSpc>
              <a:spcBef>
                <a:spcPts val="0"/>
              </a:spcBef>
              <a:buFont typeface="+mj-lt"/>
              <a:buAutoNum type="arabicPeriod"/>
            </a:pPr>
            <a:r>
              <a:rPr lang="es" sz="1800" b="0" i="0" u="none" baseline="0" dirty="0">
                <a:latin typeface="Roboto" panose="02000000000000000000" pitchFamily="2" charset="0"/>
                <a:ea typeface="Roboto" panose="02000000000000000000" pitchFamily="2" charset="0"/>
                <a:cs typeface="Roboto" panose="02000000000000000000" pitchFamily="2" charset="0"/>
              </a:rPr>
              <a:t>¿Cómo se mantendría el orden público?   </a:t>
            </a:r>
          </a:p>
          <a:p>
            <a:pPr marL="342900" indent="-342900" algn="l" rtl="0">
              <a:lnSpc>
                <a:spcPct val="100000"/>
              </a:lnSpc>
              <a:spcBef>
                <a:spcPts val="0"/>
              </a:spcBef>
              <a:buFont typeface="+mj-lt"/>
              <a:buAutoNum type="arabicPeriod"/>
            </a:pPr>
            <a:r>
              <a:rPr lang="es" sz="1800" b="0" i="0" u="none" baseline="0" dirty="0">
                <a:latin typeface="Roboto" panose="02000000000000000000" pitchFamily="2" charset="0"/>
                <a:ea typeface="Roboto" panose="02000000000000000000" pitchFamily="2" charset="0"/>
                <a:cs typeface="Roboto" panose="02000000000000000000" pitchFamily="2" charset="0"/>
              </a:rPr>
              <a:t>¿Habría que adoptar medidas legislativas adicionales con el fin de permitir un uso más amplio de las fuerzas armadas para el apoyo a todos los sectores (logística y suministro, seguridad, hospitales de campaña, etc.)?</a:t>
            </a:r>
          </a:p>
          <a:p>
            <a:pPr algn="l" rtl="0">
              <a:lnSpc>
                <a:spcPct val="100000"/>
              </a:lnSpc>
              <a:spcBef>
                <a:spcPts val="0"/>
              </a:spcBef>
              <a:buFont typeface="Arial" panose="020B0604020202020204" pitchFamily="34" charset="0"/>
              <a:buNone/>
            </a:pPr>
            <a:endParaRPr lang="es" sz="1050" dirty="0">
              <a:latin typeface="Roboto" panose="02000000000000000000" pitchFamily="2" charset="0"/>
              <a:ea typeface="Roboto" panose="02000000000000000000" pitchFamily="2" charset="0"/>
              <a:cs typeface="Roboto" panose="02000000000000000000" pitchFamily="2" charset="0"/>
            </a:endParaRPr>
          </a:p>
          <a:p>
            <a:pPr algn="l" rtl="0">
              <a:lnSpc>
                <a:spcPct val="100000"/>
              </a:lnSpc>
              <a:spcBef>
                <a:spcPts val="0"/>
              </a:spcBef>
              <a:buFont typeface="Arial" panose="020B0604020202020204" pitchFamily="34" charset="0"/>
              <a:buNone/>
            </a:pPr>
            <a:r>
              <a:rPr lang="es" sz="1800" b="0" i="0" u="none" baseline="0" dirty="0">
                <a:latin typeface="Roboto" panose="02000000000000000000" pitchFamily="2" charset="0"/>
                <a:ea typeface="Roboto" panose="02000000000000000000" pitchFamily="2" charset="0"/>
                <a:cs typeface="Roboto" panose="02000000000000000000" pitchFamily="2" charset="0"/>
              </a:rPr>
              <a:t>¿Cuáles son los principales elementos que pueden ser de ayuda en esa situación?    Debate:</a:t>
            </a:r>
          </a:p>
          <a:p>
            <a:pPr algn="l" rtl="0">
              <a:lnSpc>
                <a:spcPct val="100000"/>
              </a:lnSpc>
              <a:spcBef>
                <a:spcPts val="0"/>
              </a:spcBef>
              <a:buFont typeface="Arial" panose="020B0604020202020204" pitchFamily="34" charset="0"/>
              <a:buNone/>
            </a:pPr>
            <a:endParaRPr lang="es" sz="1050" dirty="0">
              <a:latin typeface="Roboto" panose="02000000000000000000" pitchFamily="2" charset="0"/>
              <a:ea typeface="Roboto" panose="02000000000000000000" pitchFamily="2" charset="0"/>
              <a:cs typeface="Roboto" panose="02000000000000000000" pitchFamily="2" charset="0"/>
            </a:endParaRPr>
          </a:p>
          <a:p>
            <a:pPr algn="l" rtl="0">
              <a:lnSpc>
                <a:spcPct val="100000"/>
              </a:lnSpc>
              <a:spcBef>
                <a:spcPts val="0"/>
              </a:spcBef>
            </a:pPr>
            <a:r>
              <a:rPr lang="es" sz="1800" b="0" i="0" u="none" baseline="0" dirty="0">
                <a:latin typeface="Roboto" panose="02000000000000000000" pitchFamily="2" charset="0"/>
                <a:ea typeface="Roboto" panose="02000000000000000000" pitchFamily="2" charset="0"/>
                <a:cs typeface="Roboto" panose="02000000000000000000" pitchFamily="2" charset="0"/>
              </a:rPr>
              <a:t>Apoyo a los ingresos mediante </a:t>
            </a:r>
            <a:r>
              <a:rPr lang="en-US" sz="1800" b="0" i="0" u="none" baseline="0" dirty="0">
                <a:latin typeface="Roboto" panose="02000000000000000000" pitchFamily="2" charset="0"/>
                <a:ea typeface="Roboto" panose="02000000000000000000" pitchFamily="2" charset="0"/>
                <a:cs typeface="Roboto" panose="02000000000000000000" pitchFamily="2" charset="0"/>
              </a:rPr>
              <a:t>un </a:t>
            </a:r>
            <a:r>
              <a:rPr lang="es" sz="1800" b="0" i="0" u="none" baseline="0" dirty="0">
                <a:latin typeface="Roboto" panose="02000000000000000000" pitchFamily="2" charset="0"/>
                <a:ea typeface="Roboto" panose="02000000000000000000" pitchFamily="2" charset="0"/>
                <a:cs typeface="Roboto" panose="02000000000000000000" pitchFamily="2" charset="0"/>
              </a:rPr>
              <a:t>conjunto de medidas de bienestar social; por ejemplo, </a:t>
            </a:r>
            <a:r>
              <a:rPr lang="es" sz="1800" b="0" i="0" u="none" baseline="0" dirty="0">
                <a:latin typeface="Roboto" panose="02000000000000000000" pitchFamily="2" charset="0"/>
              </a:rPr>
              <a:t>¿permite el marco normativo nacional o local ampliar de manera rápida y con carácter urgente la protección social a las comunidades y personas vulnerables? ¿Se contempla en él la vivienda?</a:t>
            </a:r>
          </a:p>
          <a:p>
            <a:pPr algn="l" rtl="0">
              <a:lnSpc>
                <a:spcPct val="100000"/>
              </a:lnSpc>
              <a:spcBef>
                <a:spcPts val="0"/>
              </a:spcBef>
            </a:pPr>
            <a:r>
              <a:rPr lang="es" sz="1800" b="0" i="0" u="none" baseline="0" dirty="0">
                <a:latin typeface="Roboto" panose="02000000000000000000" pitchFamily="2" charset="0"/>
                <a:ea typeface="Roboto" panose="02000000000000000000" pitchFamily="2" charset="0"/>
                <a:cs typeface="Roboto" panose="02000000000000000000" pitchFamily="2" charset="0"/>
              </a:rPr>
              <a:t>Apoyar a las empresas y a los empresarios.</a:t>
            </a:r>
          </a:p>
          <a:p>
            <a:pPr algn="l" rtl="0">
              <a:lnSpc>
                <a:spcPct val="100000"/>
              </a:lnSpc>
              <a:spcBef>
                <a:spcPts val="0"/>
              </a:spcBef>
            </a:pPr>
            <a:r>
              <a:rPr lang="es" sz="1800" b="0" i="0" u="none" baseline="0" dirty="0">
                <a:latin typeface="Roboto" panose="02000000000000000000" pitchFamily="2" charset="0"/>
                <a:ea typeface="Roboto" panose="02000000000000000000" pitchFamily="2" charset="0"/>
                <a:cs typeface="Roboto" panose="02000000000000000000" pitchFamily="2" charset="0"/>
              </a:rPr>
              <a:t>Distribución de alimentos o transferencias de efectivo para personas vulnerables (por ejemplo, los habitantes de las barriadas de las ciudades).</a:t>
            </a:r>
          </a:p>
          <a:p>
            <a:pPr algn="l" rtl="0">
              <a:lnSpc>
                <a:spcPct val="100000"/>
              </a:lnSpc>
              <a:spcBef>
                <a:spcPts val="0"/>
              </a:spcBef>
            </a:pPr>
            <a:r>
              <a:rPr lang="es" sz="1800" b="0" i="0" u="none" baseline="0" dirty="0">
                <a:latin typeface="Roboto" panose="02000000000000000000" pitchFamily="2" charset="0"/>
                <a:ea typeface="Roboto" panose="02000000000000000000" pitchFamily="2" charset="0"/>
                <a:cs typeface="Roboto" panose="02000000000000000000" pitchFamily="2" charset="0"/>
              </a:rPr>
              <a:t>¿Cuáles son las repercusiones de no actuar en ese sentido?</a:t>
            </a:r>
          </a:p>
          <a:p>
            <a:pPr algn="l" rtl="0">
              <a:lnSpc>
                <a:spcPct val="100000"/>
              </a:lnSpc>
              <a:spcBef>
                <a:spcPts val="0"/>
              </a:spcBef>
            </a:pPr>
            <a:r>
              <a:rPr lang="es" sz="1800" b="0" i="0" u="none" baseline="0" dirty="0">
                <a:latin typeface="Roboto" panose="02000000000000000000" pitchFamily="2" charset="0"/>
                <a:ea typeface="Roboto" panose="02000000000000000000" pitchFamily="2" charset="0"/>
                <a:cs typeface="Roboto" panose="02000000000000000000" pitchFamily="2" charset="0"/>
              </a:rPr>
              <a:t>Apoyo a las comunidades para evitar desplazamientos innecesarios y prevenir los disturbios y la delincuencia organizada.</a:t>
            </a:r>
          </a:p>
        </p:txBody>
      </p:sp>
    </p:spTree>
    <p:extLst>
      <p:ext uri="{BB962C8B-B14F-4D97-AF65-F5344CB8AC3E}">
        <p14:creationId xmlns:p14="http://schemas.microsoft.com/office/powerpoint/2010/main" val="251885085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2">
            <a:extLst>
              <a:ext uri="{FF2B5EF4-FFF2-40B4-BE49-F238E27FC236}">
                <a16:creationId xmlns:a16="http://schemas.microsoft.com/office/drawing/2014/main" id="{A7F101F3-3E2F-8A47-A8FE-409EAF533E63}"/>
              </a:ext>
            </a:extLst>
          </p:cNvPr>
          <p:cNvSpPr>
            <a:spLocks noGrp="1"/>
          </p:cNvSpPr>
          <p:nvPr>
            <p:ph type="title"/>
          </p:nvPr>
        </p:nvSpPr>
        <p:spPr>
          <a:xfrm>
            <a:off x="0" y="1"/>
            <a:ext cx="12192000" cy="759854"/>
          </a:xfrm>
          <a:solidFill>
            <a:srgbClr val="2B92CB"/>
          </a:solidFill>
        </p:spPr>
        <p:txBody>
          <a:bodyPr anchor="ctr">
            <a:noAutofit/>
          </a:bodyPr>
          <a:lstStyle/>
          <a:p>
            <a:pPr algn="l" rtl="0"/>
            <a:r>
              <a:rPr lang="es" sz="3600" b="0" i="0" u="none" baseline="0">
                <a:solidFill>
                  <a:schemeClr val="bg1"/>
                </a:solidFill>
                <a:latin typeface="Roboto" panose="02000000000000000000" pitchFamily="2" charset="0"/>
                <a:ea typeface="Roboto" panose="02000000000000000000" pitchFamily="2" charset="0"/>
                <a:cs typeface="Roboto" panose="02000000000000000000" pitchFamily="2" charset="0"/>
              </a:rPr>
              <a:t>	Sesión 5: Recuperación y alivio de las restricciones</a:t>
            </a:r>
          </a:p>
        </p:txBody>
      </p:sp>
      <p:sp>
        <p:nvSpPr>
          <p:cNvPr id="5" name="Text Placeholder 3">
            <a:extLst>
              <a:ext uri="{FF2B5EF4-FFF2-40B4-BE49-F238E27FC236}">
                <a16:creationId xmlns:a16="http://schemas.microsoft.com/office/drawing/2014/main" id="{D9994E69-1E13-F74D-A2CA-404DADE6803C}"/>
              </a:ext>
            </a:extLst>
          </p:cNvPr>
          <p:cNvSpPr txBox="1">
            <a:spLocks/>
          </p:cNvSpPr>
          <p:nvPr/>
        </p:nvSpPr>
        <p:spPr>
          <a:xfrm>
            <a:off x="244698" y="914399"/>
            <a:ext cx="11226866" cy="5519651"/>
          </a:xfrm>
          <a:prstGeom prst="rect">
            <a:avLst/>
          </a:prstGeom>
        </p:spPr>
        <p:txBody>
          <a:bodyPr vert="horz" lIns="91440" tIns="45720" rIns="91440" bIns="45720" rtlCol="0">
            <a:normAutofit fontScale="6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000" indent="-342000" algn="just" rtl="0">
              <a:lnSpc>
                <a:spcPct val="120000"/>
              </a:lnSpc>
              <a:spcBef>
                <a:spcPts val="0"/>
              </a:spcBef>
            </a:pPr>
            <a:r>
              <a:rPr lang="es" sz="2600" b="0" i="0" u="none" baseline="0" dirty="0">
                <a:latin typeface="Roboto" panose="02000000000000000000" pitchFamily="2" charset="0"/>
                <a:ea typeface="Roboto" panose="02000000000000000000" pitchFamily="2" charset="0"/>
                <a:cs typeface="Roboto" panose="02000000000000000000" pitchFamily="2" charset="0"/>
              </a:rPr>
              <a:t>Es urgente que los países que han aplicado medidas de distanciamiento físico planifiquen la transición para abandonar esas medidas de modo que sea posible contener de manera sostenible la transmisión a un nivel bajo y, al mismo tiempo, recuperar paulatinamente la vida económica y social.</a:t>
            </a:r>
          </a:p>
          <a:p>
            <a:pPr marL="342000" indent="-342000" algn="just" rtl="0">
              <a:lnSpc>
                <a:spcPct val="120000"/>
              </a:lnSpc>
              <a:spcBef>
                <a:spcPts val="0"/>
              </a:spcBef>
            </a:pPr>
            <a:endParaRPr lang="es" sz="2600" dirty="0">
              <a:latin typeface="Roboto" panose="02000000000000000000" pitchFamily="2" charset="0"/>
              <a:ea typeface="Roboto" panose="02000000000000000000" pitchFamily="2" charset="0"/>
              <a:cs typeface="Roboto" panose="02000000000000000000" pitchFamily="2" charset="0"/>
            </a:endParaRPr>
          </a:p>
          <a:p>
            <a:pPr marL="342000" indent="-342000" algn="just" rtl="0">
              <a:lnSpc>
                <a:spcPct val="120000"/>
              </a:lnSpc>
              <a:spcBef>
                <a:spcPts val="0"/>
              </a:spcBef>
            </a:pPr>
            <a:r>
              <a:rPr lang="es" sz="2600" b="0" i="0" u="none" baseline="0" dirty="0">
                <a:latin typeface="Roboto" panose="02000000000000000000" pitchFamily="2" charset="0"/>
                <a:ea typeface="Roboto" panose="02000000000000000000" pitchFamily="2" charset="0"/>
                <a:cs typeface="Roboto" panose="02000000000000000000" pitchFamily="2" charset="0"/>
              </a:rPr>
              <a:t>Asimismo, cuando el número de casos empiece a disminuir pero el virus siga circulando en la comunidad, la necesidad de eliminar las medidas de distanciamiento físico se hará más patente. Algunos países han vuelto a imponer esas medidas con poca antelación cuando se ha detectado un repunte de los casos.</a:t>
            </a:r>
          </a:p>
          <a:p>
            <a:pPr marL="342000" indent="-342000" algn="l" rtl="0">
              <a:lnSpc>
                <a:spcPct val="120000"/>
              </a:lnSpc>
              <a:spcBef>
                <a:spcPts val="0"/>
              </a:spcBef>
            </a:pPr>
            <a:endParaRPr lang="es" sz="2600" dirty="0">
              <a:latin typeface="Roboto" panose="02000000000000000000" pitchFamily="2" charset="0"/>
              <a:ea typeface="Roboto" panose="02000000000000000000" pitchFamily="2" charset="0"/>
              <a:cs typeface="Roboto" panose="02000000000000000000" pitchFamily="2" charset="0"/>
            </a:endParaRPr>
          </a:p>
          <a:p>
            <a:pPr marL="342000" indent="-342000" algn="just" rtl="0">
              <a:lnSpc>
                <a:spcPct val="120000"/>
              </a:lnSpc>
              <a:spcBef>
                <a:spcPts val="0"/>
              </a:spcBef>
            </a:pPr>
            <a:r>
              <a:rPr lang="es" sz="2600" b="0" i="0" u="none" baseline="0" dirty="0">
                <a:latin typeface="Roboto" panose="02000000000000000000" pitchFamily="2" charset="0"/>
                <a:ea typeface="Roboto" panose="02000000000000000000" pitchFamily="2" charset="0"/>
                <a:cs typeface="Roboto" panose="02000000000000000000" pitchFamily="2" charset="0"/>
              </a:rPr>
              <a:t>Los tres resultados más probables que se están analizando son los siguientes:</a:t>
            </a:r>
          </a:p>
          <a:p>
            <a:pPr marL="702900" indent="-342900" algn="just" rtl="0">
              <a:lnSpc>
                <a:spcPct val="120000"/>
              </a:lnSpc>
              <a:spcBef>
                <a:spcPts val="0"/>
              </a:spcBef>
              <a:buFont typeface="+mj-lt"/>
              <a:buAutoNum type="arabicPeriod"/>
            </a:pPr>
            <a:r>
              <a:rPr lang="es" sz="2600" b="0" i="0" u="none" baseline="0" dirty="0">
                <a:latin typeface="Roboto" panose="02000000000000000000" pitchFamily="2" charset="0"/>
                <a:ea typeface="Roboto" panose="02000000000000000000" pitchFamily="2" charset="0"/>
                <a:cs typeface="Roboto" panose="02000000000000000000" pitchFamily="2" charset="0"/>
              </a:rPr>
              <a:t>Relajar paulatinamente el distanciamiento físico y las restricciones de movilidad mediante un sistema de semáforo: eliminar de manera gradual las medidas de distanciamiento físico y luego intentar aislar los conglomerados de casos a medida que surjan (por ejemplo, una semana laboral de dos días, la reapertura de algunos servicios).</a:t>
            </a:r>
          </a:p>
          <a:p>
            <a:pPr marL="702900" indent="-342900" algn="just" rtl="0">
              <a:lnSpc>
                <a:spcPct val="120000"/>
              </a:lnSpc>
              <a:spcBef>
                <a:spcPts val="0"/>
              </a:spcBef>
              <a:buFont typeface="+mj-lt"/>
              <a:buAutoNum type="arabicPeriod"/>
            </a:pPr>
            <a:r>
              <a:rPr lang="es" sz="2600" b="0" i="0" u="none" baseline="0" dirty="0">
                <a:latin typeface="Roboto" panose="02000000000000000000" pitchFamily="2" charset="0"/>
                <a:ea typeface="Roboto" panose="02000000000000000000" pitchFamily="2" charset="0"/>
                <a:cs typeface="Roboto" panose="02000000000000000000" pitchFamily="2" charset="0"/>
              </a:rPr>
              <a:t>Relajar el distanciamiento físico en las zonas geográficas con pocos casos o sin presencia de la enfermedad y mantener al mismo tiempo otras partes con restricciones más estrictas (obsérvese que este enfoque puede generar tensión entre los habitantes de diferentes zonas).</a:t>
            </a:r>
          </a:p>
          <a:p>
            <a:pPr marL="702900" indent="-342900" algn="just" rtl="0">
              <a:lnSpc>
                <a:spcPct val="120000"/>
              </a:lnSpc>
              <a:spcBef>
                <a:spcPts val="0"/>
              </a:spcBef>
              <a:buClr>
                <a:srgbClr val="666666"/>
              </a:buClr>
              <a:buFont typeface="+mj-lt"/>
              <a:buAutoNum type="arabicPeriod"/>
            </a:pPr>
            <a:r>
              <a:rPr lang="es" sz="2600" b="0" i="0" u="none" baseline="0" dirty="0">
                <a:latin typeface="Roboto" panose="02000000000000000000" pitchFamily="2" charset="0"/>
                <a:ea typeface="Roboto" panose="02000000000000000000" pitchFamily="2" charset="0"/>
                <a:cs typeface="Roboto" panose="02000000000000000000" pitchFamily="2" charset="0"/>
              </a:rPr>
              <a:t>Mantener el distanciamiento físico en todas partes con los riesgos económicos y sociales asociados (como los disturbios sociales) y esperar una intervención médica (como una vacuna).</a:t>
            </a:r>
          </a:p>
          <a:p>
            <a:pPr marL="702900" indent="-342900" algn="just" rtl="0">
              <a:lnSpc>
                <a:spcPct val="120000"/>
              </a:lnSpc>
              <a:spcBef>
                <a:spcPts val="0"/>
              </a:spcBef>
              <a:buClr>
                <a:srgbClr val="666666"/>
              </a:buClr>
              <a:buFont typeface="+mj-lt"/>
              <a:buAutoNum type="arabicPeriod"/>
            </a:pPr>
            <a:endParaRPr lang="es" sz="2600" dirty="0">
              <a:latin typeface="Roboto" panose="02000000000000000000" pitchFamily="2" charset="0"/>
              <a:ea typeface="Roboto" panose="02000000000000000000" pitchFamily="2" charset="0"/>
              <a:cs typeface="Roboto" panose="02000000000000000000" pitchFamily="2" charset="0"/>
            </a:endParaRPr>
          </a:p>
          <a:p>
            <a:pPr marL="358775" indent="-346075" algn="just" rtl="0">
              <a:lnSpc>
                <a:spcPct val="120000"/>
              </a:lnSpc>
              <a:spcBef>
                <a:spcPts val="0"/>
              </a:spcBef>
              <a:buClr>
                <a:srgbClr val="666666"/>
              </a:buClr>
            </a:pPr>
            <a:r>
              <a:rPr lang="es" sz="2600" b="0" i="0" u="none" baseline="0" dirty="0">
                <a:latin typeface="Roboto" panose="02000000000000000000" pitchFamily="2" charset="0"/>
                <a:ea typeface="Roboto" panose="02000000000000000000" pitchFamily="2" charset="0"/>
                <a:cs typeface="Roboto" panose="02000000000000000000" pitchFamily="2" charset="0"/>
              </a:rPr>
              <a:t>Gestionar los puntos de entrada y reanudar el movimiento mundial de personas. Los países que son importantes polos de transporte pueden enfrentarse a un aumento de la transferencia de casos (lugares como Singapur, Hong Kong, Dubái, Bangkok, Londres, Frankfurt, etc.) y tendrán que preparar una política de gestión.</a:t>
            </a:r>
          </a:p>
          <a:p>
            <a:pPr marL="702900" indent="-342900" algn="l" rtl="0">
              <a:lnSpc>
                <a:spcPct val="100000"/>
              </a:lnSpc>
              <a:spcBef>
                <a:spcPts val="0"/>
              </a:spcBef>
              <a:buFont typeface="+mj-lt"/>
              <a:buAutoNum type="arabicPeriod"/>
            </a:pPr>
            <a:endParaRPr lang="es" dirty="0">
              <a:latin typeface="Roboto" panose="02000000000000000000" pitchFamily="2"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71604767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2">
            <a:extLst>
              <a:ext uri="{FF2B5EF4-FFF2-40B4-BE49-F238E27FC236}">
                <a16:creationId xmlns:a16="http://schemas.microsoft.com/office/drawing/2014/main" id="{04CDA4C4-D860-3D4D-BB07-71B899C491DE}"/>
              </a:ext>
            </a:extLst>
          </p:cNvPr>
          <p:cNvSpPr>
            <a:spLocks noGrp="1"/>
          </p:cNvSpPr>
          <p:nvPr>
            <p:ph type="title"/>
          </p:nvPr>
        </p:nvSpPr>
        <p:spPr>
          <a:xfrm>
            <a:off x="0" y="1"/>
            <a:ext cx="12192000" cy="759854"/>
          </a:xfrm>
          <a:solidFill>
            <a:schemeClr val="tx2"/>
          </a:solidFill>
        </p:spPr>
        <p:txBody>
          <a:bodyPr anchor="ctr">
            <a:noAutofit/>
          </a:bodyPr>
          <a:lstStyle/>
          <a:p>
            <a:pPr algn="l" rtl="0"/>
            <a:r>
              <a:rPr lang="es" sz="3600" b="0" i="0" u="none" baseline="0">
                <a:solidFill>
                  <a:schemeClr val="bg1"/>
                </a:solidFill>
                <a:latin typeface="Roboto" panose="02000000000000000000" pitchFamily="2" charset="0"/>
                <a:ea typeface="Roboto" panose="02000000000000000000" pitchFamily="2" charset="0"/>
                <a:cs typeface="Roboto" panose="02000000000000000000" pitchFamily="2" charset="0"/>
              </a:rPr>
              <a:t>	Tarea 5: Recuperación y alivio de las restricciones</a:t>
            </a:r>
          </a:p>
        </p:txBody>
      </p:sp>
      <p:sp>
        <p:nvSpPr>
          <p:cNvPr id="5" name="Text Placeholder 2">
            <a:extLst>
              <a:ext uri="{FF2B5EF4-FFF2-40B4-BE49-F238E27FC236}">
                <a16:creationId xmlns:a16="http://schemas.microsoft.com/office/drawing/2014/main" id="{EFD16112-7800-E048-825D-935C37A46DCA}"/>
              </a:ext>
            </a:extLst>
          </p:cNvPr>
          <p:cNvSpPr txBox="1">
            <a:spLocks/>
          </p:cNvSpPr>
          <p:nvPr/>
        </p:nvSpPr>
        <p:spPr>
          <a:xfrm>
            <a:off x="311699" y="888642"/>
            <a:ext cx="11643740" cy="596935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l" rtl="0">
              <a:lnSpc>
                <a:spcPct val="100000"/>
              </a:lnSpc>
              <a:spcBef>
                <a:spcPts val="0"/>
              </a:spcBef>
            </a:pPr>
            <a:r>
              <a:rPr lang="es" sz="2300" b="0" i="0" u="none" baseline="0" dirty="0">
                <a:latin typeface="Roboto" panose="02000000000000000000" pitchFamily="2" charset="0"/>
                <a:ea typeface="Roboto" panose="02000000000000000000" pitchFamily="2" charset="0"/>
                <a:cs typeface="Roboto" panose="02000000000000000000" pitchFamily="2" charset="0"/>
              </a:rPr>
              <a:t>Describan su estrategia para retirar las medidas de distanciamiento físico.</a:t>
            </a:r>
          </a:p>
          <a:p>
            <a:pPr algn="l" rtl="0">
              <a:lnSpc>
                <a:spcPct val="100000"/>
              </a:lnSpc>
              <a:spcBef>
                <a:spcPts val="0"/>
              </a:spcBef>
            </a:pPr>
            <a:r>
              <a:rPr lang="es" sz="2300" b="0" i="0" u="none" baseline="0" dirty="0">
                <a:latin typeface="Roboto" panose="02000000000000000000" pitchFamily="2" charset="0"/>
                <a:ea typeface="Roboto" panose="02000000000000000000" pitchFamily="2" charset="0"/>
                <a:cs typeface="Roboto" panose="02000000000000000000" pitchFamily="2" charset="0"/>
              </a:rPr>
              <a:t>¿Cuáles son los retos más probables que plantea la retirada de esas medidas?</a:t>
            </a:r>
          </a:p>
          <a:p>
            <a:pPr algn="l" rtl="0">
              <a:lnSpc>
                <a:spcPct val="100000"/>
              </a:lnSpc>
              <a:spcBef>
                <a:spcPts val="0"/>
              </a:spcBef>
            </a:pPr>
            <a:r>
              <a:rPr lang="es" sz="2300" b="0" i="0" u="none" baseline="0" dirty="0">
                <a:latin typeface="Roboto" panose="02000000000000000000" pitchFamily="2" charset="0"/>
                <a:ea typeface="Roboto" panose="02000000000000000000" pitchFamily="2" charset="0"/>
                <a:cs typeface="Roboto" panose="02000000000000000000" pitchFamily="2" charset="0"/>
              </a:rPr>
              <a:t>¿Cómo gestionarán los inevitables conglomerados de casos de COVID-19 que surjan?</a:t>
            </a:r>
          </a:p>
          <a:p>
            <a:pPr algn="l" rtl="0">
              <a:lnSpc>
                <a:spcPct val="100000"/>
              </a:lnSpc>
              <a:spcBef>
                <a:spcPts val="0"/>
              </a:spcBef>
            </a:pPr>
            <a:r>
              <a:rPr lang="es" sz="2300" b="0" i="0" u="none" baseline="0" dirty="0">
                <a:latin typeface="Roboto" panose="02000000000000000000" pitchFamily="2" charset="0"/>
                <a:ea typeface="Roboto" panose="02000000000000000000" pitchFamily="2" charset="0"/>
                <a:cs typeface="Roboto" panose="02000000000000000000" pitchFamily="2" charset="0"/>
              </a:rPr>
              <a:t>¿Cómo comunicarán esas medidas y explicarán a la población por qué están tomando esa decisión?</a:t>
            </a:r>
          </a:p>
          <a:p>
            <a:pPr algn="l" rtl="0">
              <a:lnSpc>
                <a:spcPct val="100000"/>
              </a:lnSpc>
              <a:spcBef>
                <a:spcPts val="0"/>
              </a:spcBef>
            </a:pPr>
            <a:r>
              <a:rPr lang="es" sz="2300" b="0" i="0" u="none" baseline="0" dirty="0">
                <a:latin typeface="Roboto" panose="02000000000000000000" pitchFamily="2" charset="0"/>
                <a:ea typeface="Roboto" panose="02000000000000000000" pitchFamily="2" charset="0"/>
                <a:cs typeface="Roboto" panose="02000000000000000000" pitchFamily="2" charset="0"/>
              </a:rPr>
              <a:t>¿Cómo apoyarán la economía en ese momento, en particular a la población pobre de las ciudades y a las personas que tienen un empleo frágil y están en una situación financiera precaria?</a:t>
            </a:r>
          </a:p>
          <a:p>
            <a:pPr algn="l" rtl="0">
              <a:lnSpc>
                <a:spcPct val="100000"/>
              </a:lnSpc>
              <a:spcBef>
                <a:spcPts val="0"/>
              </a:spcBef>
            </a:pPr>
            <a:r>
              <a:rPr lang="es" sz="2300" b="0" i="0" u="none" baseline="0" dirty="0">
                <a:latin typeface="Roboto" panose="02000000000000000000" pitchFamily="2" charset="0"/>
                <a:ea typeface="Roboto" panose="02000000000000000000" pitchFamily="2" charset="0"/>
                <a:cs typeface="Roboto" panose="02000000000000000000" pitchFamily="2" charset="0"/>
              </a:rPr>
              <a:t>¿Cómo se asegurarán de que las personas que necesitan apoyo puedan obtenerlo? </a:t>
            </a:r>
          </a:p>
          <a:p>
            <a:pPr algn="l" rtl="0">
              <a:lnSpc>
                <a:spcPct val="100000"/>
              </a:lnSpc>
              <a:spcBef>
                <a:spcPts val="0"/>
              </a:spcBef>
            </a:pPr>
            <a:r>
              <a:rPr lang="es" sz="2300" b="0" i="0" u="none" baseline="0" dirty="0">
                <a:latin typeface="Roboto" panose="02000000000000000000" pitchFamily="2" charset="0"/>
                <a:ea typeface="Roboto" panose="02000000000000000000" pitchFamily="2" charset="0"/>
                <a:cs typeface="Roboto" panose="02000000000000000000" pitchFamily="2" charset="0"/>
              </a:rPr>
              <a:t>¿Cómo se asegurarán de que el apoyo médico siga estando disponible para todos los miembros de la comunidad?</a:t>
            </a:r>
          </a:p>
          <a:p>
            <a:pPr algn="l" rtl="0">
              <a:lnSpc>
                <a:spcPct val="100000"/>
              </a:lnSpc>
              <a:spcBef>
                <a:spcPts val="0"/>
              </a:spcBef>
            </a:pPr>
            <a:r>
              <a:rPr lang="es" sz="2300" b="0" i="0" u="none" baseline="0" dirty="0">
                <a:latin typeface="Roboto" panose="02000000000000000000" pitchFamily="2" charset="0"/>
                <a:ea typeface="Roboto" panose="02000000000000000000" pitchFamily="2" charset="0"/>
                <a:cs typeface="Roboto" panose="02000000000000000000" pitchFamily="2" charset="0"/>
              </a:rPr>
              <a:t>¿Cómo se asegurarán de que las personas a las que se les proporcione alojamiento de emergencia y temporal no vuelvan a condiciones de alojamiento inadecuadas e insalubres, en particular a la falta de hogar?</a:t>
            </a:r>
          </a:p>
          <a:p>
            <a:pPr algn="l" rtl="0">
              <a:lnSpc>
                <a:spcPct val="100000"/>
              </a:lnSpc>
              <a:spcBef>
                <a:spcPts val="0"/>
              </a:spcBef>
            </a:pPr>
            <a:endParaRPr lang="es" sz="2400" dirty="0">
              <a:latin typeface="Roboto" panose="02000000000000000000" pitchFamily="2" charset="0"/>
              <a:ea typeface="Roboto" panose="02000000000000000000" pitchFamily="2" charset="0"/>
              <a:cs typeface="Roboto" panose="02000000000000000000" pitchFamily="2" charset="0"/>
            </a:endParaRPr>
          </a:p>
          <a:p>
            <a:pPr marL="0" indent="0" algn="ctr" rtl="0">
              <a:lnSpc>
                <a:spcPct val="100000"/>
              </a:lnSpc>
              <a:spcBef>
                <a:spcPts val="0"/>
              </a:spcBef>
              <a:buFont typeface="Arial" panose="020B0604020202020204" pitchFamily="34" charset="0"/>
              <a:buNone/>
            </a:pPr>
            <a:r>
              <a:rPr lang="es" sz="2300" b="1" i="0" u="none" baseline="0" dirty="0">
                <a:solidFill>
                  <a:srgbClr val="C00000"/>
                </a:solidFill>
                <a:latin typeface="Roboto" panose="02000000000000000000" pitchFamily="2" charset="0"/>
                <a:ea typeface="Roboto" panose="02000000000000000000" pitchFamily="2" charset="0"/>
                <a:cs typeface="Roboto" panose="02000000000000000000" pitchFamily="2" charset="0"/>
              </a:rPr>
              <a:t>Analicen las distintas opciones</a:t>
            </a:r>
          </a:p>
        </p:txBody>
      </p:sp>
    </p:spTree>
    <p:extLst>
      <p:ext uri="{BB962C8B-B14F-4D97-AF65-F5344CB8AC3E}">
        <p14:creationId xmlns:p14="http://schemas.microsoft.com/office/powerpoint/2010/main" val="82884478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4C9EF4F5-F580-8941-A353-7F42C2EEC506}"/>
              </a:ext>
            </a:extLst>
          </p:cNvPr>
          <p:cNvGrpSpPr/>
          <p:nvPr/>
        </p:nvGrpSpPr>
        <p:grpSpPr>
          <a:xfrm>
            <a:off x="854825" y="1097281"/>
            <a:ext cx="5241175" cy="4879564"/>
            <a:chOff x="388225" y="914568"/>
            <a:chExt cx="4817660" cy="5513292"/>
          </a:xfrm>
        </p:grpSpPr>
        <p:sp>
          <p:nvSpPr>
            <p:cNvPr id="5" name="Rectangle 4">
              <a:extLst>
                <a:ext uri="{FF2B5EF4-FFF2-40B4-BE49-F238E27FC236}">
                  <a16:creationId xmlns:a16="http://schemas.microsoft.com/office/drawing/2014/main" id="{A0AD4117-3DFB-0B40-A978-A6BDA68D7969}"/>
                </a:ext>
              </a:extLst>
            </p:cNvPr>
            <p:cNvSpPr/>
            <p:nvPr/>
          </p:nvSpPr>
          <p:spPr>
            <a:xfrm>
              <a:off x="388225" y="5660071"/>
              <a:ext cx="4817660" cy="767789"/>
            </a:xfrm>
            <a:prstGeom prst="rect">
              <a:avLst/>
            </a:prstGeom>
            <a:solidFill>
              <a:schemeClr val="accent5">
                <a:lumMod val="50000"/>
              </a:schemeClr>
            </a:solidFill>
            <a:ln w="25400">
              <a:solidFill>
                <a:schemeClr val="accent3"/>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rtl="0"/>
              <a:r>
                <a:rPr lang="es" sz="2400" b="1" i="0" u="none" baseline="0">
                  <a:solidFill>
                    <a:schemeClr val="bg1"/>
                  </a:solidFill>
                  <a:latin typeface="Roboto" panose="02000000000000000000" pitchFamily="2" charset="0"/>
                  <a:ea typeface="Roboto" panose="02000000000000000000" pitchFamily="2" charset="0"/>
                  <a:cs typeface="Roboto" panose="02000000000000000000" pitchFamily="2" charset="0"/>
                </a:rPr>
                <a:t>PLAN DE ACCIÓN</a:t>
              </a:r>
            </a:p>
          </p:txBody>
        </p:sp>
        <p:sp>
          <p:nvSpPr>
            <p:cNvPr id="6" name="Flowchart: Off-page Connector 10">
              <a:extLst>
                <a:ext uri="{FF2B5EF4-FFF2-40B4-BE49-F238E27FC236}">
                  <a16:creationId xmlns:a16="http://schemas.microsoft.com/office/drawing/2014/main" id="{54B63169-D772-3847-8BC3-B5E5B183425F}"/>
                </a:ext>
              </a:extLst>
            </p:cNvPr>
            <p:cNvSpPr/>
            <p:nvPr/>
          </p:nvSpPr>
          <p:spPr>
            <a:xfrm>
              <a:off x="388225" y="3740296"/>
              <a:ext cx="4817660" cy="2019058"/>
            </a:xfrm>
            <a:prstGeom prst="flowChartOffpageConnector">
              <a:avLst/>
            </a:prstGeom>
            <a:solidFill>
              <a:schemeClr val="tx2">
                <a:lumMod val="60000"/>
                <a:lumOff val="40000"/>
              </a:schemeClr>
            </a:solidFill>
            <a:ln w="25400">
              <a:solidFill>
                <a:schemeClr val="accent3"/>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rtl="0"/>
              <a:r>
                <a:rPr lang="es" sz="2400" b="0" i="0" u="none" baseline="0">
                  <a:solidFill>
                    <a:schemeClr val="tx1"/>
                  </a:solidFill>
                  <a:latin typeface="Roboto" panose="02000000000000000000" pitchFamily="2" charset="0"/>
                  <a:ea typeface="Roboto" panose="02000000000000000000" pitchFamily="2" charset="0"/>
                  <a:cs typeface="Roboto" panose="02000000000000000000" pitchFamily="2" charset="0"/>
                </a:rPr>
                <a:t>Proponer ideas para mejorar sus sistemas, planes y procedimientos</a:t>
              </a:r>
            </a:p>
          </p:txBody>
        </p:sp>
        <p:sp>
          <p:nvSpPr>
            <p:cNvPr id="7" name="Flowchart: Off-page Connector 9">
              <a:extLst>
                <a:ext uri="{FF2B5EF4-FFF2-40B4-BE49-F238E27FC236}">
                  <a16:creationId xmlns:a16="http://schemas.microsoft.com/office/drawing/2014/main" id="{4EF1E6F5-A1DD-D344-99A7-353FBC7ACDA9}"/>
                </a:ext>
              </a:extLst>
            </p:cNvPr>
            <p:cNvSpPr/>
            <p:nvPr/>
          </p:nvSpPr>
          <p:spPr>
            <a:xfrm>
              <a:off x="388225" y="2342740"/>
              <a:ext cx="4817660" cy="1474280"/>
            </a:xfrm>
            <a:prstGeom prst="flowChartOffpageConnector">
              <a:avLst/>
            </a:prstGeom>
            <a:solidFill>
              <a:schemeClr val="tx2">
                <a:lumMod val="40000"/>
                <a:lumOff val="60000"/>
              </a:schemeClr>
            </a:solidFill>
            <a:ln w="25400">
              <a:solidFill>
                <a:schemeClr val="accent3"/>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rtl="0"/>
              <a:r>
                <a:rPr lang="es" sz="2400" b="0" i="0" u="none" baseline="0">
                  <a:solidFill>
                    <a:schemeClr val="tx1"/>
                  </a:solidFill>
                  <a:latin typeface="Roboto" panose="02000000000000000000" pitchFamily="2" charset="0"/>
                  <a:ea typeface="Roboto" panose="02000000000000000000" pitchFamily="2" charset="0"/>
                  <a:cs typeface="Roboto" panose="02000000000000000000" pitchFamily="2" charset="0"/>
                </a:rPr>
                <a:t>Verificar ideas preconcebidas</a:t>
              </a:r>
            </a:p>
          </p:txBody>
        </p:sp>
        <p:sp>
          <p:nvSpPr>
            <p:cNvPr id="8" name="Flowchart: Off-page Connector 7">
              <a:extLst>
                <a:ext uri="{FF2B5EF4-FFF2-40B4-BE49-F238E27FC236}">
                  <a16:creationId xmlns:a16="http://schemas.microsoft.com/office/drawing/2014/main" id="{B19AC2BD-4F84-9942-962D-198D306E0207}"/>
                </a:ext>
              </a:extLst>
            </p:cNvPr>
            <p:cNvSpPr/>
            <p:nvPr/>
          </p:nvSpPr>
          <p:spPr>
            <a:xfrm>
              <a:off x="388225" y="914568"/>
              <a:ext cx="4817660" cy="1474280"/>
            </a:xfrm>
            <a:prstGeom prst="flowChartOffpageConnector">
              <a:avLst/>
            </a:prstGeom>
            <a:solidFill>
              <a:schemeClr val="bg2"/>
            </a:solidFill>
            <a:ln w="25400">
              <a:solidFill>
                <a:schemeClr val="accent3"/>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es" sz="2400" b="0" i="0" u="none" baseline="0" dirty="0">
                  <a:solidFill>
                    <a:schemeClr val="tx1"/>
                  </a:solidFill>
                  <a:latin typeface="Roboto" panose="02000000000000000000" pitchFamily="2" charset="0"/>
                  <a:ea typeface="Roboto" panose="02000000000000000000" pitchFamily="2" charset="0"/>
                  <a:cs typeface="Roboto" panose="02000000000000000000" pitchFamily="2" charset="0"/>
                </a:rPr>
                <a:t>Examinar los puntos fuertes y </a:t>
              </a:r>
              <a:br>
                <a:rPr lang="es" sz="2400" b="0" i="0" u="none" baseline="0" dirty="0">
                  <a:solidFill>
                    <a:schemeClr val="tx1"/>
                  </a:solidFill>
                  <a:latin typeface="Roboto" panose="02000000000000000000" pitchFamily="2" charset="0"/>
                  <a:ea typeface="Roboto" panose="02000000000000000000" pitchFamily="2" charset="0"/>
                  <a:cs typeface="Roboto" panose="02000000000000000000" pitchFamily="2" charset="0"/>
                </a:rPr>
              </a:br>
              <a:r>
                <a:rPr lang="es" sz="2400" b="0" i="0" u="none" baseline="0" dirty="0">
                  <a:solidFill>
                    <a:schemeClr val="tx1"/>
                  </a:solidFill>
                  <a:latin typeface="Roboto" panose="02000000000000000000" pitchFamily="2" charset="0"/>
                  <a:ea typeface="Roboto" panose="02000000000000000000" pitchFamily="2" charset="0"/>
                  <a:cs typeface="Roboto" panose="02000000000000000000" pitchFamily="2" charset="0"/>
                </a:rPr>
                <a:t>las deficiencias</a:t>
              </a:r>
            </a:p>
          </p:txBody>
        </p:sp>
      </p:grpSp>
      <p:sp>
        <p:nvSpPr>
          <p:cNvPr id="9" name="Shape 197">
            <a:extLst>
              <a:ext uri="{FF2B5EF4-FFF2-40B4-BE49-F238E27FC236}">
                <a16:creationId xmlns:a16="http://schemas.microsoft.com/office/drawing/2014/main" id="{7F00C66A-69FD-FD46-9EA8-57CDA2668678}"/>
              </a:ext>
            </a:extLst>
          </p:cNvPr>
          <p:cNvSpPr txBox="1">
            <a:spLocks noGrp="1"/>
          </p:cNvSpPr>
          <p:nvPr>
            <p:ph type="title"/>
          </p:nvPr>
        </p:nvSpPr>
        <p:spPr>
          <a:xfrm>
            <a:off x="0" y="0"/>
            <a:ext cx="12192000" cy="759854"/>
          </a:xfrm>
          <a:prstGeom prst="rect">
            <a:avLst/>
          </a:prstGeom>
          <a:solidFill>
            <a:srgbClr val="2B92CB"/>
          </a:solidFill>
        </p:spPr>
        <p:txBody>
          <a:bodyPr lIns="91425" tIns="91425" rIns="91425" bIns="91425" anchor="ctr" anchorCtr="0">
            <a:noAutofit/>
          </a:bodyPr>
          <a:lstStyle/>
          <a:p>
            <a:pPr lvl="0" algn="l" rtl="0">
              <a:spcBef>
                <a:spcPts val="0"/>
              </a:spcBef>
              <a:buNone/>
            </a:pPr>
            <a:r>
              <a:rPr lang="es" sz="3600" b="0" i="0" u="none" baseline="0" dirty="0">
                <a:solidFill>
                  <a:schemeClr val="bg1"/>
                </a:solidFill>
                <a:latin typeface="Roboto" panose="02000000000000000000" pitchFamily="2" charset="0"/>
                <a:ea typeface="Roboto" panose="02000000000000000000" pitchFamily="2" charset="0"/>
                <a:cs typeface="Roboto" panose="02000000000000000000" pitchFamily="2" charset="0"/>
              </a:rPr>
              <a:t>	Sesión de análisis posterior (40 min) </a:t>
            </a:r>
          </a:p>
        </p:txBody>
      </p:sp>
      <p:sp>
        <p:nvSpPr>
          <p:cNvPr id="10" name="Rectangle 9">
            <a:extLst>
              <a:ext uri="{FF2B5EF4-FFF2-40B4-BE49-F238E27FC236}">
                <a16:creationId xmlns:a16="http://schemas.microsoft.com/office/drawing/2014/main" id="{6C6883DD-517D-7C43-96B0-B4AF4A97DDA8}"/>
              </a:ext>
            </a:extLst>
          </p:cNvPr>
          <p:cNvSpPr/>
          <p:nvPr/>
        </p:nvSpPr>
        <p:spPr>
          <a:xfrm>
            <a:off x="6694517" y="1158421"/>
            <a:ext cx="5241175" cy="5283321"/>
          </a:xfrm>
          <a:prstGeom prst="rect">
            <a:avLst/>
          </a:prstGeom>
        </p:spPr>
        <p:txBody>
          <a:bodyPr wrap="square">
            <a:noAutofit/>
          </a:bodyPr>
          <a:lstStyle/>
          <a:p>
            <a:pPr algn="l" rtl="0">
              <a:spcAft>
                <a:spcPts val="1200"/>
              </a:spcAft>
            </a:pPr>
            <a:r>
              <a:rPr lang="es" b="1" i="0" u="sng" baseline="0" dirty="0">
                <a:solidFill>
                  <a:schemeClr val="tx1"/>
                </a:solidFill>
                <a:latin typeface="Roboto" panose="02000000000000000000" pitchFamily="2" charset="0"/>
                <a:ea typeface="Roboto" panose="02000000000000000000" pitchFamily="2" charset="0"/>
                <a:cs typeface="Roboto" panose="02000000000000000000" pitchFamily="2" charset="0"/>
              </a:rPr>
              <a:t>TAREAS:</a:t>
            </a:r>
          </a:p>
          <a:p>
            <a:pPr marL="342900" indent="-342900" algn="l" rtl="0">
              <a:spcAft>
                <a:spcPts val="1200"/>
              </a:spcAft>
              <a:buAutoNum type="arabicPeriod"/>
            </a:pPr>
            <a:r>
              <a:rPr lang="es" b="0" i="0" u="none" baseline="0" dirty="0">
                <a:solidFill>
                  <a:schemeClr val="tx1"/>
                </a:solidFill>
                <a:latin typeface="Roboto" panose="02000000000000000000" pitchFamily="2" charset="0"/>
                <a:ea typeface="Roboto" panose="02000000000000000000" pitchFamily="2" charset="0"/>
                <a:cs typeface="Roboto" panose="02000000000000000000" pitchFamily="2" charset="0"/>
              </a:rPr>
              <a:t>En grupos, dividan una hoja de papel en </a:t>
            </a:r>
            <a:br>
              <a:rPr lang="es" b="0" i="0" u="none" baseline="0" dirty="0">
                <a:solidFill>
                  <a:schemeClr val="tx1"/>
                </a:solidFill>
                <a:latin typeface="Roboto" panose="02000000000000000000" pitchFamily="2" charset="0"/>
                <a:ea typeface="Roboto" panose="02000000000000000000" pitchFamily="2" charset="0"/>
                <a:cs typeface="Roboto" panose="02000000000000000000" pitchFamily="2" charset="0"/>
              </a:rPr>
            </a:br>
            <a:r>
              <a:rPr lang="es" b="0" i="0" u="none" baseline="0" dirty="0">
                <a:solidFill>
                  <a:schemeClr val="tx1"/>
                </a:solidFill>
                <a:latin typeface="Roboto" panose="02000000000000000000" pitchFamily="2" charset="0"/>
                <a:ea typeface="Roboto" panose="02000000000000000000" pitchFamily="2" charset="0"/>
                <a:cs typeface="Roboto" panose="02000000000000000000" pitchFamily="2" charset="0"/>
              </a:rPr>
              <a:t>tres secciones.</a:t>
            </a:r>
          </a:p>
          <a:p>
            <a:pPr marL="342900" indent="-342900" algn="l" rtl="0">
              <a:spcAft>
                <a:spcPts val="1200"/>
              </a:spcAft>
              <a:buAutoNum type="arabicPeriod"/>
            </a:pPr>
            <a:r>
              <a:rPr lang="es" b="0" i="0" u="none" baseline="0" dirty="0">
                <a:solidFill>
                  <a:schemeClr val="tx1"/>
                </a:solidFill>
                <a:latin typeface="Roboto" panose="02000000000000000000" pitchFamily="2" charset="0"/>
                <a:ea typeface="Roboto" panose="02000000000000000000" pitchFamily="2" charset="0"/>
                <a:cs typeface="Roboto" panose="02000000000000000000" pitchFamily="2" charset="0"/>
              </a:rPr>
              <a:t>Revisen las cinco sesiones y las estrategias analizadas, así como las notas de su ejercicio de simulación.</a:t>
            </a:r>
          </a:p>
          <a:p>
            <a:pPr marL="342900" indent="-342900" algn="l" rtl="0">
              <a:spcAft>
                <a:spcPts val="1200"/>
              </a:spcAft>
              <a:buAutoNum type="arabicPeriod"/>
            </a:pPr>
            <a:r>
              <a:rPr lang="es" b="0" i="0" u="none" baseline="0" dirty="0">
                <a:solidFill>
                  <a:schemeClr val="tx1"/>
                </a:solidFill>
                <a:latin typeface="Roboto" panose="02000000000000000000" pitchFamily="2" charset="0"/>
                <a:ea typeface="Roboto" panose="02000000000000000000" pitchFamily="2" charset="0"/>
                <a:cs typeface="Roboto" panose="02000000000000000000" pitchFamily="2" charset="0"/>
              </a:rPr>
              <a:t>Debatan y anoten sus observaciones en cada una de las secciones para responder a las siguientes preguntas:</a:t>
            </a:r>
            <a:endParaRPr lang="es" b="1" dirty="0">
              <a:solidFill>
                <a:schemeClr val="tx1"/>
              </a:solidFill>
              <a:latin typeface="Roboto" panose="02000000000000000000" pitchFamily="2" charset="0"/>
              <a:ea typeface="Roboto" panose="02000000000000000000" pitchFamily="2" charset="0"/>
              <a:cs typeface="Roboto" panose="02000000000000000000" pitchFamily="2" charset="0"/>
            </a:endParaRPr>
          </a:p>
          <a:p>
            <a:pPr marL="800100" lvl="1" indent="-342900" algn="l" rtl="0">
              <a:spcAft>
                <a:spcPts val="1200"/>
              </a:spcAft>
              <a:buFont typeface="Arial" panose="020B0604020202020204" pitchFamily="34" charset="0"/>
              <a:buChar char="•"/>
            </a:pPr>
            <a:r>
              <a:rPr lang="es" b="0" i="0" u="none" baseline="0" dirty="0">
                <a:solidFill>
                  <a:schemeClr val="tx1"/>
                </a:solidFill>
                <a:latin typeface="Roboto" panose="02000000000000000000" pitchFamily="2" charset="0"/>
                <a:ea typeface="Roboto" panose="02000000000000000000" pitchFamily="2" charset="0"/>
                <a:cs typeface="Roboto" panose="02000000000000000000" pitchFamily="2" charset="0"/>
              </a:rPr>
              <a:t>¿Qué </a:t>
            </a:r>
            <a:r>
              <a:rPr lang="en-US" b="0" i="0" u="none" baseline="0" dirty="0">
                <a:solidFill>
                  <a:schemeClr val="tx1"/>
                </a:solidFill>
                <a:latin typeface="Roboto" panose="02000000000000000000" pitchFamily="2" charset="0"/>
                <a:ea typeface="Roboto" panose="02000000000000000000" pitchFamily="2" charset="0"/>
                <a:cs typeface="Roboto" panose="02000000000000000000" pitchFamily="2" charset="0"/>
              </a:rPr>
              <a:t>ha </a:t>
            </a:r>
            <a:r>
              <a:rPr lang="en-US" b="0" i="0" u="none" baseline="0" dirty="0" err="1">
                <a:solidFill>
                  <a:schemeClr val="tx1"/>
                </a:solidFill>
                <a:latin typeface="Roboto" panose="02000000000000000000" pitchFamily="2" charset="0"/>
                <a:ea typeface="Roboto" panose="02000000000000000000" pitchFamily="2" charset="0"/>
                <a:cs typeface="Roboto" panose="02000000000000000000" pitchFamily="2" charset="0"/>
              </a:rPr>
              <a:t>funcionado</a:t>
            </a:r>
            <a:r>
              <a:rPr lang="es" b="0" i="0" u="none" baseline="0" dirty="0">
                <a:solidFill>
                  <a:schemeClr val="tx1"/>
                </a:solidFill>
                <a:latin typeface="Roboto" panose="02000000000000000000" pitchFamily="2" charset="0"/>
                <a:ea typeface="Roboto" panose="02000000000000000000" pitchFamily="2" charset="0"/>
                <a:cs typeface="Roboto" panose="02000000000000000000" pitchFamily="2" charset="0"/>
              </a:rPr>
              <a:t> bien? (Logros)</a:t>
            </a:r>
          </a:p>
          <a:p>
            <a:pPr marL="800100" lvl="1" indent="-342900" algn="l" rtl="0">
              <a:spcAft>
                <a:spcPts val="1200"/>
              </a:spcAft>
              <a:buFont typeface="Arial" panose="020B0604020202020204" pitchFamily="34" charset="0"/>
              <a:buChar char="•"/>
            </a:pPr>
            <a:r>
              <a:rPr lang="es" b="0" i="0" u="none" baseline="0" dirty="0">
                <a:solidFill>
                  <a:schemeClr val="tx1"/>
                </a:solidFill>
                <a:latin typeface="Roboto" panose="02000000000000000000" pitchFamily="2" charset="0"/>
                <a:ea typeface="Roboto" panose="02000000000000000000" pitchFamily="2" charset="0"/>
                <a:cs typeface="Roboto" panose="02000000000000000000" pitchFamily="2" charset="0"/>
              </a:rPr>
              <a:t>¿Qué aspectos fueron más difíciles? (Desafíos)</a:t>
            </a:r>
          </a:p>
          <a:p>
            <a:pPr marL="800100" lvl="1" indent="-342900" algn="l" rtl="0">
              <a:spcAft>
                <a:spcPts val="1200"/>
              </a:spcAft>
              <a:buFont typeface="Arial" panose="020B0604020202020204" pitchFamily="34" charset="0"/>
              <a:buChar char="•"/>
            </a:pPr>
            <a:r>
              <a:rPr lang="es" b="0" i="0" u="none" baseline="0" dirty="0">
                <a:solidFill>
                  <a:schemeClr val="tx1"/>
                </a:solidFill>
                <a:latin typeface="Roboto" panose="02000000000000000000" pitchFamily="2" charset="0"/>
                <a:ea typeface="Roboto" panose="02000000000000000000" pitchFamily="2" charset="0"/>
                <a:cs typeface="Roboto" panose="02000000000000000000" pitchFamily="2" charset="0"/>
              </a:rPr>
              <a:t>¿Recomendaciones? (clasifíquenlas por orden de prioridad para determinar sus tres recomendaciones principales)</a:t>
            </a:r>
          </a:p>
        </p:txBody>
      </p:sp>
    </p:spTree>
    <p:extLst>
      <p:ext uri="{BB962C8B-B14F-4D97-AF65-F5344CB8AC3E}">
        <p14:creationId xmlns:p14="http://schemas.microsoft.com/office/powerpoint/2010/main" val="18198348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hape 202">
            <a:extLst>
              <a:ext uri="{FF2B5EF4-FFF2-40B4-BE49-F238E27FC236}">
                <a16:creationId xmlns:a16="http://schemas.microsoft.com/office/drawing/2014/main" id="{ADD79E99-EA17-D14A-9B5C-C3C6A5CF0535}"/>
              </a:ext>
            </a:extLst>
          </p:cNvPr>
          <p:cNvSpPr txBox="1">
            <a:spLocks noGrp="1"/>
          </p:cNvSpPr>
          <p:nvPr>
            <p:ph type="title"/>
          </p:nvPr>
        </p:nvSpPr>
        <p:spPr>
          <a:xfrm>
            <a:off x="0" y="0"/>
            <a:ext cx="12192000" cy="759854"/>
          </a:xfrm>
          <a:prstGeom prst="rect">
            <a:avLst/>
          </a:prstGeom>
          <a:solidFill>
            <a:srgbClr val="2B92CB"/>
          </a:solidFill>
        </p:spPr>
        <p:txBody>
          <a:bodyPr lIns="91425" tIns="91425" rIns="91425" bIns="91425" anchor="ctr" anchorCtr="0">
            <a:noAutofit/>
          </a:bodyPr>
          <a:lstStyle/>
          <a:p>
            <a:pPr lvl="0" algn="l" rtl="0">
              <a:spcBef>
                <a:spcPts val="0"/>
              </a:spcBef>
              <a:buNone/>
            </a:pPr>
            <a:r>
              <a:rPr lang="es" sz="3600" b="0" i="0" u="none" baseline="0" dirty="0">
                <a:solidFill>
                  <a:schemeClr val="bg1"/>
                </a:solidFill>
                <a:latin typeface="Roboto" panose="02000000000000000000" pitchFamily="2" charset="0"/>
                <a:ea typeface="Roboto" panose="02000000000000000000" pitchFamily="2" charset="0"/>
                <a:cs typeface="Roboto" panose="02000000000000000000" pitchFamily="2" charset="0"/>
              </a:rPr>
              <a:t>	</a:t>
            </a:r>
            <a:r>
              <a:rPr lang="en-US" sz="3600" dirty="0" err="1">
                <a:solidFill>
                  <a:schemeClr val="bg1"/>
                </a:solidFill>
                <a:latin typeface="Roboto" panose="02000000000000000000" pitchFamily="2" charset="0"/>
              </a:rPr>
              <a:t>Retroinformación</a:t>
            </a:r>
            <a:r>
              <a:rPr lang="es" sz="3600" dirty="0">
                <a:solidFill>
                  <a:schemeClr val="bg1"/>
                </a:solidFill>
                <a:latin typeface="Roboto" panose="02000000000000000000" pitchFamily="2" charset="0"/>
              </a:rPr>
              <a:t> (10 min)</a:t>
            </a:r>
          </a:p>
        </p:txBody>
      </p:sp>
      <p:pic>
        <p:nvPicPr>
          <p:cNvPr id="5" name="Picture 4">
            <a:extLst>
              <a:ext uri="{FF2B5EF4-FFF2-40B4-BE49-F238E27FC236}">
                <a16:creationId xmlns:a16="http://schemas.microsoft.com/office/drawing/2014/main" id="{AA21543E-2F7F-4042-8216-FCCE11A24EE8}"/>
              </a:ext>
            </a:extLst>
          </p:cNvPr>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987952" y="1168922"/>
            <a:ext cx="3633923" cy="4822071"/>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sp>
        <p:nvSpPr>
          <p:cNvPr id="6" name="Rectangle 5">
            <a:extLst>
              <a:ext uri="{FF2B5EF4-FFF2-40B4-BE49-F238E27FC236}">
                <a16:creationId xmlns:a16="http://schemas.microsoft.com/office/drawing/2014/main" id="{98BB25AD-2C0C-0541-8AB2-9BA1C3EBC8DA}"/>
              </a:ext>
            </a:extLst>
          </p:cNvPr>
          <p:cNvSpPr/>
          <p:nvPr/>
        </p:nvSpPr>
        <p:spPr>
          <a:xfrm>
            <a:off x="6096000" y="2521059"/>
            <a:ext cx="4799463" cy="2246769"/>
          </a:xfrm>
          <a:prstGeom prst="rect">
            <a:avLst/>
          </a:prstGeom>
        </p:spPr>
        <p:txBody>
          <a:bodyPr wrap="square">
            <a:spAutoFit/>
          </a:bodyPr>
          <a:lstStyle/>
          <a:p>
            <a:pPr algn="l" rtl="0">
              <a:spcAft>
                <a:spcPts val="800"/>
              </a:spcAft>
            </a:pPr>
            <a:r>
              <a:rPr lang="es-ES" sz="2800" b="0" i="1" u="none" baseline="0" dirty="0">
                <a:latin typeface="Arial" panose="020B0604020202020204" pitchFamily="34" charset="0"/>
                <a:ea typeface="Calibri" panose="020F0502020204030204" pitchFamily="34" charset="0"/>
              </a:rPr>
              <a:t>Su retroinformación nos ayudará a mantener y mejorar la calidad y pertinencia de futuros ejercicios de simulación.</a:t>
            </a:r>
            <a:endParaRPr lang="es-ES" sz="3200" dirty="0">
              <a:effectLst/>
              <a:latin typeface="Arial" panose="020B0604020202020204" pitchFamily="34" charset="0"/>
              <a:ea typeface="Calibri" panose="020F0502020204030204" pitchFamily="34" charset="0"/>
            </a:endParaRPr>
          </a:p>
        </p:txBody>
      </p:sp>
    </p:spTree>
    <p:extLst>
      <p:ext uri="{BB962C8B-B14F-4D97-AF65-F5344CB8AC3E}">
        <p14:creationId xmlns:p14="http://schemas.microsoft.com/office/powerpoint/2010/main" val="248246858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10F1A5D-8357-884B-96E8-6BDFA19AC127}"/>
              </a:ext>
            </a:extLst>
          </p:cNvPr>
          <p:cNvSpPr txBox="1"/>
          <p:nvPr/>
        </p:nvSpPr>
        <p:spPr>
          <a:xfrm>
            <a:off x="0" y="0"/>
            <a:ext cx="12192000" cy="646331"/>
          </a:xfrm>
          <a:prstGeom prst="rect">
            <a:avLst/>
          </a:prstGeom>
          <a:solidFill>
            <a:srgbClr val="2B92CB"/>
          </a:solidFill>
        </p:spPr>
        <p:txBody>
          <a:bodyPr wrap="square" rtlCol="0">
            <a:spAutoFit/>
          </a:bodyPr>
          <a:lstStyle/>
          <a:p>
            <a:pPr algn="ctr" rtl="0">
              <a:spcBef>
                <a:spcPts val="525"/>
              </a:spcBef>
              <a:buClr>
                <a:srgbClr val="DD8047"/>
              </a:buClr>
              <a:buSzPct val="60000"/>
            </a:pPr>
            <a:r>
              <a:rPr lang="es" sz="3600" dirty="0">
                <a:solidFill>
                  <a:schemeClr val="bg1"/>
                </a:solidFill>
                <a:latin typeface="Roboto" panose="02000000000000000000" pitchFamily="2" charset="0"/>
              </a:rPr>
              <a:t>¡GRACIAS!</a:t>
            </a:r>
          </a:p>
        </p:txBody>
      </p:sp>
      <p:grpSp>
        <p:nvGrpSpPr>
          <p:cNvPr id="5" name="Group 4">
            <a:extLst>
              <a:ext uri="{FF2B5EF4-FFF2-40B4-BE49-F238E27FC236}">
                <a16:creationId xmlns:a16="http://schemas.microsoft.com/office/drawing/2014/main" id="{6806CB96-E230-4C4F-8AD6-AC3CD44349F0}"/>
              </a:ext>
            </a:extLst>
          </p:cNvPr>
          <p:cNvGrpSpPr/>
          <p:nvPr/>
        </p:nvGrpSpPr>
        <p:grpSpPr>
          <a:xfrm>
            <a:off x="1682658" y="3957256"/>
            <a:ext cx="9144000" cy="2341944"/>
            <a:chOff x="0" y="2830205"/>
            <a:chExt cx="9144000" cy="2169994"/>
          </a:xfrm>
        </p:grpSpPr>
        <p:sp>
          <p:nvSpPr>
            <p:cNvPr id="6" name="Rectangle 5">
              <a:extLst>
                <a:ext uri="{FF2B5EF4-FFF2-40B4-BE49-F238E27FC236}">
                  <a16:creationId xmlns:a16="http://schemas.microsoft.com/office/drawing/2014/main" id="{4FF26936-9126-BA4F-A922-94DA537C304D}"/>
                </a:ext>
              </a:extLst>
            </p:cNvPr>
            <p:cNvSpPr/>
            <p:nvPr/>
          </p:nvSpPr>
          <p:spPr>
            <a:xfrm>
              <a:off x="0" y="2830205"/>
              <a:ext cx="9144000" cy="2169994"/>
            </a:xfrm>
            <a:prstGeom prst="rect">
              <a:avLst/>
            </a:prstGeom>
            <a:solidFill>
              <a:srgbClr val="2B92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rtl="0">
                <a:lnSpc>
                  <a:spcPct val="150000"/>
                </a:lnSpc>
              </a:pPr>
              <a:r>
                <a:rPr lang="es" sz="1800" b="1" i="0" u="none" baseline="0">
                  <a:solidFill>
                    <a:schemeClr val="bg1"/>
                  </a:solidFill>
                </a:rPr>
                <a:t>RECURSOS DE LA OMS</a:t>
              </a:r>
            </a:p>
          </p:txBody>
        </p:sp>
        <p:sp>
          <p:nvSpPr>
            <p:cNvPr id="7" name="Rectangle 6">
              <a:extLst>
                <a:ext uri="{FF2B5EF4-FFF2-40B4-BE49-F238E27FC236}">
                  <a16:creationId xmlns:a16="http://schemas.microsoft.com/office/drawing/2014/main" id="{70D44C66-113D-7341-9DC0-0F4C4B027C4B}"/>
                </a:ext>
              </a:extLst>
            </p:cNvPr>
            <p:cNvSpPr/>
            <p:nvPr/>
          </p:nvSpPr>
          <p:spPr>
            <a:xfrm>
              <a:off x="1665877" y="3286347"/>
              <a:ext cx="2747465" cy="1384502"/>
            </a:xfrm>
            <a:prstGeom prst="rect">
              <a:avLst/>
            </a:prstGeom>
            <a:solidFill>
              <a:schemeClr val="bg1"/>
            </a:solidFill>
          </p:spPr>
          <p:txBody>
            <a:bodyPr wrap="square">
              <a:noAutofit/>
            </a:bodyPr>
            <a:lstStyle/>
            <a:p>
              <a:pPr marL="1279922" algn="l" rtl="0"/>
              <a:endParaRPr lang="es" sz="900" b="1" dirty="0"/>
            </a:p>
            <a:p>
              <a:pPr marL="1279922" algn="l" rtl="0"/>
              <a:r>
                <a:rPr lang="es" sz="1050" b="1" i="0" u="none" baseline="0"/>
                <a:t>Página web</a:t>
              </a:r>
            </a:p>
            <a:p>
              <a:pPr marL="1279922" algn="l" rtl="0"/>
              <a:r>
                <a:rPr lang="es" sz="1050" b="1" i="0" u="none" baseline="0"/>
                <a:t>de la OMS </a:t>
              </a:r>
            </a:p>
            <a:p>
              <a:pPr marL="1279922" algn="l" rtl="0"/>
              <a:r>
                <a:rPr lang="es" sz="1050" b="1" i="0" u="none" baseline="0"/>
                <a:t>sobre la emergencia</a:t>
              </a:r>
            </a:p>
            <a:p>
              <a:pPr marL="1279922" algn="l" rtl="0"/>
              <a:r>
                <a:rPr lang="es" sz="1050" b="1" i="0" u="none" baseline="0"/>
                <a:t>por la COVID-19</a:t>
              </a:r>
            </a:p>
          </p:txBody>
        </p:sp>
        <p:pic>
          <p:nvPicPr>
            <p:cNvPr id="8" name="Picture 7">
              <a:hlinkClick r:id="rId3"/>
              <a:extLst>
                <a:ext uri="{FF2B5EF4-FFF2-40B4-BE49-F238E27FC236}">
                  <a16:creationId xmlns:a16="http://schemas.microsoft.com/office/drawing/2014/main" id="{7566FDB0-3C2A-1B49-8262-16FD19FB9D36}"/>
                </a:ext>
              </a:extLst>
            </p:cNvPr>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1782822" y="3352964"/>
              <a:ext cx="1106290" cy="1126701"/>
            </a:xfrm>
            <a:prstGeom prst="rect">
              <a:avLst/>
            </a:prstGeom>
          </p:spPr>
        </p:pic>
        <p:sp>
          <p:nvSpPr>
            <p:cNvPr id="9" name="Rectangle 8">
              <a:extLst>
                <a:ext uri="{FF2B5EF4-FFF2-40B4-BE49-F238E27FC236}">
                  <a16:creationId xmlns:a16="http://schemas.microsoft.com/office/drawing/2014/main" id="{8E47EF0A-A3D8-874F-AB0C-6BB9AEDAD828}"/>
                </a:ext>
              </a:extLst>
            </p:cNvPr>
            <p:cNvSpPr/>
            <p:nvPr/>
          </p:nvSpPr>
          <p:spPr>
            <a:xfrm>
              <a:off x="4730658" y="3286347"/>
              <a:ext cx="2747465" cy="1384502"/>
            </a:xfrm>
            <a:prstGeom prst="rect">
              <a:avLst/>
            </a:prstGeom>
            <a:solidFill>
              <a:schemeClr val="bg1"/>
            </a:solidFill>
          </p:spPr>
          <p:txBody>
            <a:bodyPr wrap="square">
              <a:noAutofit/>
            </a:bodyPr>
            <a:lstStyle/>
            <a:p>
              <a:pPr algn="l" rtl="0">
                <a:tabLst>
                  <a:tab pos="1412081" algn="r"/>
                </a:tabLst>
              </a:pPr>
              <a:endParaRPr lang="es" sz="900" b="1" dirty="0"/>
            </a:p>
            <a:p>
              <a:pPr algn="l" rtl="0">
                <a:tabLst>
                  <a:tab pos="1412081" algn="r"/>
                </a:tabLst>
              </a:pPr>
              <a:r>
                <a:rPr lang="es" sz="1050" b="0" i="0" u="none" baseline="0"/>
                <a:t>	</a:t>
              </a:r>
              <a:r>
                <a:rPr lang="es" sz="1050" b="1" i="0" u="none" baseline="0"/>
                <a:t>Más</a:t>
              </a:r>
            </a:p>
            <a:p>
              <a:pPr algn="l" rtl="0">
                <a:tabLst>
                  <a:tab pos="1412081" algn="r"/>
                </a:tabLst>
              </a:pPr>
              <a:r>
                <a:rPr lang="es" sz="1050" b="0" i="0" u="none" baseline="0"/>
                <a:t>	</a:t>
              </a:r>
              <a:r>
                <a:rPr lang="es" sz="1050" b="1" i="0" u="none" baseline="0"/>
                <a:t>información</a:t>
              </a:r>
            </a:p>
            <a:p>
              <a:pPr algn="l" rtl="0">
                <a:tabLst>
                  <a:tab pos="1412081" algn="r"/>
                </a:tabLst>
              </a:pPr>
              <a:r>
                <a:rPr lang="es" sz="1050" b="0" i="0" u="none" baseline="0"/>
                <a:t>	</a:t>
              </a:r>
              <a:r>
                <a:rPr lang="es" sz="1050" b="1" i="0" u="none" baseline="0"/>
                <a:t>sobre</a:t>
              </a:r>
            </a:p>
            <a:p>
              <a:pPr algn="l" rtl="0">
                <a:tabLst>
                  <a:tab pos="1412081" algn="r"/>
                </a:tabLst>
              </a:pPr>
              <a:r>
                <a:rPr lang="es" sz="1050" b="0" i="0" u="none" baseline="0"/>
                <a:t>	</a:t>
              </a:r>
              <a:r>
                <a:rPr lang="es" sz="1050" b="1" i="0" u="none" baseline="0"/>
                <a:t>el coronavirus</a:t>
              </a:r>
            </a:p>
          </p:txBody>
        </p:sp>
        <p:pic>
          <p:nvPicPr>
            <p:cNvPr id="10" name="Picture 9">
              <a:hlinkClick r:id="rId5"/>
              <a:extLst>
                <a:ext uri="{FF2B5EF4-FFF2-40B4-BE49-F238E27FC236}">
                  <a16:creationId xmlns:a16="http://schemas.microsoft.com/office/drawing/2014/main" id="{CC95F5E8-9203-DC4D-9353-23F6D5E4841F}"/>
                </a:ext>
              </a:extLst>
            </p:cNvPr>
            <p:cNvPicPr>
              <a:picLocks noChangeAspect="1"/>
            </p:cNvPicPr>
            <p:nvPr/>
          </p:nvPicPr>
          <p:blipFill>
            <a:blip r:embed="rId6" cstate="email">
              <a:alphaModFix/>
              <a:extLst>
                <a:ext uri="{28A0092B-C50C-407E-A947-70E740481C1C}">
                  <a14:useLocalDpi xmlns:a14="http://schemas.microsoft.com/office/drawing/2010/main" val="0"/>
                </a:ext>
              </a:extLst>
            </a:blip>
            <a:stretch>
              <a:fillRect/>
            </a:stretch>
          </p:blipFill>
          <p:spPr>
            <a:xfrm>
              <a:off x="6287337" y="3342370"/>
              <a:ext cx="1098125" cy="1126701"/>
            </a:xfrm>
            <a:prstGeom prst="rect">
              <a:avLst/>
            </a:prstGeom>
          </p:spPr>
        </p:pic>
        <p:sp>
          <p:nvSpPr>
            <p:cNvPr id="11" name="TextBox 10">
              <a:extLst>
                <a:ext uri="{FF2B5EF4-FFF2-40B4-BE49-F238E27FC236}">
                  <a16:creationId xmlns:a16="http://schemas.microsoft.com/office/drawing/2014/main" id="{3E894647-6A9A-4C44-B7AF-6F36510AC91B}"/>
                </a:ext>
              </a:extLst>
            </p:cNvPr>
            <p:cNvSpPr txBox="1"/>
            <p:nvPr/>
          </p:nvSpPr>
          <p:spPr>
            <a:xfrm>
              <a:off x="6243158" y="4394303"/>
              <a:ext cx="1356885" cy="235273"/>
            </a:xfrm>
            <a:prstGeom prst="rect">
              <a:avLst/>
            </a:prstGeom>
            <a:noFill/>
          </p:spPr>
          <p:txBody>
            <a:bodyPr wrap="square" rtlCol="0">
              <a:spAutoFit/>
            </a:bodyPr>
            <a:lstStyle/>
            <a:p>
              <a:pPr algn="l" rtl="0">
                <a:spcBef>
                  <a:spcPts val="525"/>
                </a:spcBef>
                <a:buClr>
                  <a:srgbClr val="DD8047"/>
                </a:buClr>
                <a:buSzPct val="60000"/>
              </a:pPr>
              <a:r>
                <a:rPr lang="es" sz="1050" b="1" i="0" u="none" baseline="0" dirty="0">
                  <a:solidFill>
                    <a:srgbClr val="0070C0"/>
                  </a:solidFill>
                  <a:latin typeface="+mj-lt"/>
                  <a:cs typeface="Calibri" panose="020F0502020204030204" pitchFamily="34" charset="0"/>
                </a:rPr>
                <a:t>Escanee </a:t>
              </a:r>
              <a:r>
                <a:rPr lang="en-US" sz="1050" b="1" i="0" u="none" baseline="0" dirty="0">
                  <a:solidFill>
                    <a:srgbClr val="0070C0"/>
                  </a:solidFill>
                  <a:latin typeface="+mj-lt"/>
                  <a:cs typeface="Calibri" panose="020F0502020204030204" pitchFamily="34" charset="0"/>
                </a:rPr>
                <a:t>o </a:t>
              </a:r>
              <a:r>
                <a:rPr lang="en-US" sz="1050" b="1" i="0" u="none" baseline="0" dirty="0" err="1">
                  <a:solidFill>
                    <a:srgbClr val="0070C0"/>
                  </a:solidFill>
                  <a:latin typeface="+mj-lt"/>
                  <a:cs typeface="Calibri" panose="020F0502020204030204" pitchFamily="34" charset="0"/>
                </a:rPr>
                <a:t>haga</a:t>
              </a:r>
              <a:r>
                <a:rPr lang="en-US" sz="1050" b="1" i="0" u="none" baseline="0" dirty="0">
                  <a:solidFill>
                    <a:srgbClr val="0070C0"/>
                  </a:solidFill>
                  <a:latin typeface="+mj-lt"/>
                  <a:cs typeface="Calibri" panose="020F0502020204030204" pitchFamily="34" charset="0"/>
                </a:rPr>
                <a:t> </a:t>
              </a:r>
              <a:r>
                <a:rPr lang="en-US" sz="1050" b="1" i="0" u="none" baseline="0" dirty="0" err="1">
                  <a:solidFill>
                    <a:srgbClr val="0070C0"/>
                  </a:solidFill>
                  <a:latin typeface="+mj-lt"/>
                  <a:cs typeface="Calibri" panose="020F0502020204030204" pitchFamily="34" charset="0"/>
                </a:rPr>
                <a:t>clic</a:t>
              </a:r>
              <a:endParaRPr lang="es" sz="1050" b="1" i="0" u="none" baseline="0" dirty="0">
                <a:solidFill>
                  <a:srgbClr val="0070C0"/>
                </a:solidFill>
                <a:latin typeface="+mj-lt"/>
                <a:cs typeface="Calibri" panose="020F0502020204030204" pitchFamily="34" charset="0"/>
              </a:endParaRPr>
            </a:p>
          </p:txBody>
        </p:sp>
        <p:sp>
          <p:nvSpPr>
            <p:cNvPr id="12" name="TextBox 11">
              <a:extLst>
                <a:ext uri="{FF2B5EF4-FFF2-40B4-BE49-F238E27FC236}">
                  <a16:creationId xmlns:a16="http://schemas.microsoft.com/office/drawing/2014/main" id="{C5739181-9443-F040-AC25-D86E288BDE6C}"/>
                </a:ext>
              </a:extLst>
            </p:cNvPr>
            <p:cNvSpPr txBox="1"/>
            <p:nvPr/>
          </p:nvSpPr>
          <p:spPr>
            <a:xfrm>
              <a:off x="1721862" y="4431411"/>
              <a:ext cx="1604360" cy="444403"/>
            </a:xfrm>
            <a:prstGeom prst="rect">
              <a:avLst/>
            </a:prstGeom>
            <a:noFill/>
          </p:spPr>
          <p:txBody>
            <a:bodyPr wrap="square" rtlCol="0">
              <a:spAutoFit/>
            </a:bodyPr>
            <a:lstStyle/>
            <a:p>
              <a:pPr>
                <a:spcBef>
                  <a:spcPts val="525"/>
                </a:spcBef>
                <a:buClr>
                  <a:srgbClr val="DD8047"/>
                </a:buClr>
                <a:buSzPct val="60000"/>
              </a:pPr>
              <a:r>
                <a:rPr lang="es" sz="1050" b="1" dirty="0">
                  <a:solidFill>
                    <a:srgbClr val="0070C0"/>
                  </a:solidFill>
                  <a:cs typeface="Calibri" panose="020F0502020204030204" pitchFamily="34" charset="0"/>
                </a:rPr>
                <a:t>Escanee </a:t>
              </a:r>
              <a:r>
                <a:rPr lang="en-US" sz="1050" b="1" dirty="0">
                  <a:solidFill>
                    <a:srgbClr val="0070C0"/>
                  </a:solidFill>
                  <a:cs typeface="Calibri" panose="020F0502020204030204" pitchFamily="34" charset="0"/>
                </a:rPr>
                <a:t>o </a:t>
              </a:r>
              <a:r>
                <a:rPr lang="en-US" sz="1050" b="1" dirty="0" err="1">
                  <a:solidFill>
                    <a:srgbClr val="0070C0"/>
                  </a:solidFill>
                  <a:cs typeface="Calibri" panose="020F0502020204030204" pitchFamily="34" charset="0"/>
                </a:rPr>
                <a:t>haga</a:t>
              </a:r>
              <a:r>
                <a:rPr lang="en-US" sz="1050" b="1" dirty="0">
                  <a:solidFill>
                    <a:srgbClr val="0070C0"/>
                  </a:solidFill>
                  <a:cs typeface="Calibri" panose="020F0502020204030204" pitchFamily="34" charset="0"/>
                </a:rPr>
                <a:t> </a:t>
              </a:r>
              <a:r>
                <a:rPr lang="en-US" sz="1050" b="1" dirty="0" err="1">
                  <a:solidFill>
                    <a:srgbClr val="0070C0"/>
                  </a:solidFill>
                  <a:cs typeface="Calibri" panose="020F0502020204030204" pitchFamily="34" charset="0"/>
                </a:rPr>
                <a:t>clic</a:t>
              </a:r>
              <a:endParaRPr lang="es" sz="1050" b="1" dirty="0">
                <a:solidFill>
                  <a:srgbClr val="0070C0"/>
                </a:solidFill>
                <a:cs typeface="Calibri" panose="020F0502020204030204" pitchFamily="34" charset="0"/>
              </a:endParaRPr>
            </a:p>
            <a:p>
              <a:pPr algn="l" rtl="0">
                <a:spcBef>
                  <a:spcPts val="525"/>
                </a:spcBef>
                <a:buClr>
                  <a:srgbClr val="DD8047"/>
                </a:buClr>
                <a:buSzPct val="60000"/>
              </a:pPr>
              <a:r>
                <a:rPr lang="es" sz="1050" b="1" i="0" u="none" baseline="0" dirty="0">
                  <a:solidFill>
                    <a:srgbClr val="0070C0"/>
                  </a:solidFill>
                  <a:latin typeface="+mj-lt"/>
                  <a:cs typeface="Calibri" panose="020F0502020204030204" pitchFamily="34" charset="0"/>
                </a:rPr>
                <a:t>en él</a:t>
              </a:r>
            </a:p>
          </p:txBody>
        </p:sp>
      </p:grpSp>
      <p:sp>
        <p:nvSpPr>
          <p:cNvPr id="13" name="TextBox 12">
            <a:extLst>
              <a:ext uri="{FF2B5EF4-FFF2-40B4-BE49-F238E27FC236}">
                <a16:creationId xmlns:a16="http://schemas.microsoft.com/office/drawing/2014/main" id="{F1845BAF-A6B5-7D44-B4A8-5A8792962659}"/>
              </a:ext>
            </a:extLst>
          </p:cNvPr>
          <p:cNvSpPr txBox="1"/>
          <p:nvPr/>
        </p:nvSpPr>
        <p:spPr>
          <a:xfrm>
            <a:off x="481179" y="1869317"/>
            <a:ext cx="11546958" cy="1944122"/>
          </a:xfrm>
          <a:prstGeom prst="rect">
            <a:avLst/>
          </a:prstGeom>
          <a:noFill/>
        </p:spPr>
        <p:txBody>
          <a:bodyPr wrap="square" rtlCol="0">
            <a:spAutoFit/>
          </a:bodyPr>
          <a:lstStyle/>
          <a:p>
            <a:pPr algn="ctr" rtl="0">
              <a:spcBef>
                <a:spcPts val="525"/>
              </a:spcBef>
              <a:buClr>
                <a:srgbClr val="DD8047"/>
              </a:buClr>
              <a:buSzPct val="60000"/>
            </a:pPr>
            <a:r>
              <a:rPr lang="es-ES" sz="2800" dirty="0">
                <a:solidFill>
                  <a:srgbClr val="0070C0"/>
                </a:solidFill>
                <a:latin typeface="Roboto" panose="02000000000000000000" pitchFamily="2" charset="0"/>
              </a:rPr>
              <a:t>Si desea obtener soporte técnico para el ejercicio de simulación,</a:t>
            </a:r>
          </a:p>
          <a:p>
            <a:pPr algn="ctr" rtl="0">
              <a:spcBef>
                <a:spcPts val="525"/>
              </a:spcBef>
              <a:buClr>
                <a:srgbClr val="DD8047"/>
              </a:buClr>
              <a:buSzPct val="60000"/>
            </a:pPr>
            <a:r>
              <a:rPr lang="es-ES" sz="2800" dirty="0">
                <a:solidFill>
                  <a:srgbClr val="0070C0"/>
                </a:solidFill>
                <a:latin typeface="Roboto" panose="02000000000000000000" pitchFamily="2" charset="0"/>
              </a:rPr>
              <a:t>póngase en contacto con la oficina de la OMS o de ONU-Hábitat en su país o con el coordinador de su Oficina Regional</a:t>
            </a:r>
          </a:p>
          <a:p>
            <a:pPr algn="ctr" rtl="0">
              <a:spcBef>
                <a:spcPts val="525"/>
              </a:spcBef>
              <a:buClr>
                <a:srgbClr val="DD8047"/>
              </a:buClr>
              <a:buSzPct val="60000"/>
              <a:tabLst>
                <a:tab pos="4304110" algn="r"/>
                <a:tab pos="4710113" algn="l"/>
              </a:tabLst>
            </a:pPr>
            <a:r>
              <a:rPr lang="es-ES" sz="2800" b="0" i="0" u="none" baseline="0" dirty="0">
                <a:solidFill>
                  <a:srgbClr val="0070C0"/>
                </a:solidFill>
                <a:latin typeface="Roboto" panose="02000000000000000000" pitchFamily="2" charset="0"/>
                <a:ea typeface="Roboto" panose="02000000000000000000" pitchFamily="2" charset="0"/>
                <a:cs typeface="Roboto" panose="02000000000000000000" pitchFamily="2" charset="0"/>
              </a:rPr>
              <a:t>	</a:t>
            </a:r>
            <a:endParaRPr lang="es-ES" sz="2800" dirty="0">
              <a:solidFill>
                <a:srgbClr val="0070C0"/>
              </a:solidFill>
              <a:latin typeface="Roboto" panose="02000000000000000000" pitchFamily="2" charset="0"/>
              <a:ea typeface="Roboto" panose="02000000000000000000" pitchFamily="2" charset="0"/>
              <a:cs typeface="Roboto" panose="02000000000000000000" pitchFamily="2" charset="0"/>
            </a:endParaRPr>
          </a:p>
        </p:txBody>
      </p:sp>
      <p:sp>
        <p:nvSpPr>
          <p:cNvPr id="2" name="Rectangle 1">
            <a:extLst>
              <a:ext uri="{FF2B5EF4-FFF2-40B4-BE49-F238E27FC236}">
                <a16:creationId xmlns:a16="http://schemas.microsoft.com/office/drawing/2014/main" id="{6BF6DB42-3254-4D0A-A38B-0E21CC41F35C}"/>
              </a:ext>
            </a:extLst>
          </p:cNvPr>
          <p:cNvSpPr/>
          <p:nvPr/>
        </p:nvSpPr>
        <p:spPr>
          <a:xfrm>
            <a:off x="1682658" y="5940605"/>
            <a:ext cx="9144000" cy="369332"/>
          </a:xfrm>
          <a:prstGeom prst="rect">
            <a:avLst/>
          </a:prstGeom>
        </p:spPr>
        <p:txBody>
          <a:bodyPr wrap="square">
            <a:spAutoFit/>
          </a:bodyPr>
          <a:lstStyle/>
          <a:p>
            <a:pPr algn="ctr" rtl="0"/>
            <a:r>
              <a:rPr lang="es" dirty="0"/>
              <a:t>https://www.who.int/es/emergencies/diseases/novel-coronavirus-2019</a:t>
            </a:r>
          </a:p>
        </p:txBody>
      </p:sp>
    </p:spTree>
    <p:extLst>
      <p:ext uri="{BB962C8B-B14F-4D97-AF65-F5344CB8AC3E}">
        <p14:creationId xmlns:p14="http://schemas.microsoft.com/office/powerpoint/2010/main" val="30739439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B5183C7-0C10-C247-AC9B-06784E948CAD}"/>
              </a:ext>
            </a:extLst>
          </p:cNvPr>
          <p:cNvSpPr>
            <a:spLocks noGrp="1"/>
          </p:cNvSpPr>
          <p:nvPr>
            <p:ph idx="1"/>
          </p:nvPr>
        </p:nvSpPr>
        <p:spPr/>
        <p:txBody>
          <a:bodyPr/>
          <a:lstStyle/>
          <a:p>
            <a:pPr marL="0" indent="0" algn="l" rtl="0">
              <a:buNone/>
            </a:pPr>
            <a:r>
              <a:rPr lang="es" b="0" i="0" u="none" baseline="0" dirty="0">
                <a:solidFill>
                  <a:srgbClr val="FF0000"/>
                </a:solidFill>
              </a:rPr>
              <a:t>Introduzca el mensaje de bienvenida</a:t>
            </a:r>
          </a:p>
          <a:p>
            <a:pPr marL="0" indent="0" algn="l" rtl="0">
              <a:buNone/>
            </a:pPr>
            <a:endParaRPr lang="es" dirty="0">
              <a:solidFill>
                <a:srgbClr val="FF0000"/>
              </a:solidFill>
            </a:endParaRPr>
          </a:p>
          <a:p>
            <a:pPr marL="0" indent="0" algn="l" rtl="0">
              <a:buNone/>
            </a:pPr>
            <a:endParaRPr lang="es" dirty="0">
              <a:solidFill>
                <a:srgbClr val="FF0000"/>
              </a:solidFill>
            </a:endParaRPr>
          </a:p>
          <a:p>
            <a:pPr marL="0" indent="0" algn="l" rtl="0">
              <a:buNone/>
            </a:pPr>
            <a:endParaRPr lang="es" dirty="0">
              <a:solidFill>
                <a:srgbClr val="FF0000"/>
              </a:solidFill>
            </a:endParaRPr>
          </a:p>
          <a:p>
            <a:pPr marL="0" lvl="0" indent="0" algn="l" rtl="0">
              <a:buNone/>
            </a:pPr>
            <a:r>
              <a:rPr lang="es" b="0" i="0" u="none" baseline="0" dirty="0">
                <a:solidFill>
                  <a:srgbClr val="FF0000"/>
                </a:solidFill>
              </a:rPr>
              <a:t>Introduzca el contexto y la información previa, así como los planes urbanos y los procedimientos </a:t>
            </a:r>
            <a:r>
              <a:rPr lang="en-US" b="0" i="0" u="none" baseline="0" dirty="0" err="1">
                <a:solidFill>
                  <a:srgbClr val="FF0000"/>
                </a:solidFill>
              </a:rPr>
              <a:t>operativos</a:t>
            </a:r>
            <a:r>
              <a:rPr lang="en-US" b="0" i="0" u="none" baseline="0" dirty="0">
                <a:solidFill>
                  <a:srgbClr val="FF0000"/>
                </a:solidFill>
              </a:rPr>
              <a:t> </a:t>
            </a:r>
            <a:r>
              <a:rPr lang="es" b="0" i="0" u="none" baseline="0" dirty="0">
                <a:solidFill>
                  <a:srgbClr val="FF0000"/>
                </a:solidFill>
              </a:rPr>
              <a:t>normalizados activados</a:t>
            </a:r>
            <a:endParaRPr lang="es" dirty="0">
              <a:solidFill>
                <a:srgbClr val="FF0000"/>
              </a:solidFill>
            </a:endParaRPr>
          </a:p>
          <a:p>
            <a:pPr marL="0" indent="0" algn="l" rtl="0">
              <a:buNone/>
            </a:pPr>
            <a:endParaRPr lang="es" dirty="0">
              <a:solidFill>
                <a:srgbClr val="FF0000"/>
              </a:solidFill>
            </a:endParaRPr>
          </a:p>
          <a:p>
            <a:endParaRPr lang="es" dirty="0"/>
          </a:p>
        </p:txBody>
      </p:sp>
      <p:sp>
        <p:nvSpPr>
          <p:cNvPr id="4" name="Shape 77">
            <a:extLst>
              <a:ext uri="{FF2B5EF4-FFF2-40B4-BE49-F238E27FC236}">
                <a16:creationId xmlns:a16="http://schemas.microsoft.com/office/drawing/2014/main" id="{CB3E4E0D-74A8-1F4A-B121-B6969D087CD5}"/>
              </a:ext>
            </a:extLst>
          </p:cNvPr>
          <p:cNvSpPr txBox="1">
            <a:spLocks noGrp="1"/>
          </p:cNvSpPr>
          <p:nvPr>
            <p:ph type="title"/>
          </p:nvPr>
        </p:nvSpPr>
        <p:spPr>
          <a:xfrm>
            <a:off x="0" y="1"/>
            <a:ext cx="12192000" cy="752168"/>
          </a:xfrm>
          <a:prstGeom prst="rect">
            <a:avLst/>
          </a:prstGeom>
          <a:solidFill>
            <a:srgbClr val="2B92CB"/>
          </a:solidFill>
        </p:spPr>
        <p:txBody>
          <a:bodyPr lIns="91425" tIns="91425" rIns="91425" bIns="91425" anchor="ctr" anchorCtr="0">
            <a:noAutofit/>
          </a:bodyPr>
          <a:lstStyle/>
          <a:p>
            <a:pPr lvl="0" algn="l" rtl="0">
              <a:spcBef>
                <a:spcPts val="0"/>
              </a:spcBef>
              <a:buNone/>
            </a:pPr>
            <a:r>
              <a:rPr lang="es" sz="3600" b="0" i="0" u="none" baseline="0">
                <a:latin typeface="Roboto" panose="02000000000000000000" pitchFamily="2" charset="0"/>
                <a:ea typeface="Roboto" panose="02000000000000000000" pitchFamily="2" charset="0"/>
                <a:cs typeface="Roboto" panose="02000000000000000000" pitchFamily="2" charset="0"/>
              </a:rPr>
              <a:t>	</a:t>
            </a:r>
            <a:r>
              <a:rPr lang="es" sz="3600" b="0" i="0" u="none" baseline="0">
                <a:solidFill>
                  <a:schemeClr val="bg1"/>
                </a:solidFill>
                <a:latin typeface="Roboto" panose="02000000000000000000" pitchFamily="2" charset="0"/>
                <a:ea typeface="Roboto" panose="02000000000000000000" pitchFamily="2" charset="0"/>
                <a:cs typeface="Roboto" panose="02000000000000000000" pitchFamily="2" charset="0"/>
              </a:rPr>
              <a:t>Bienvenida e información previa</a:t>
            </a:r>
            <a:endParaRPr lang="es" sz="3600" dirty="0">
              <a:solidFill>
                <a:schemeClr val="bg1"/>
              </a:solidFill>
              <a:latin typeface="Roboto" panose="02000000000000000000" pitchFamily="2"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35752884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hape 95">
            <a:extLst>
              <a:ext uri="{FF2B5EF4-FFF2-40B4-BE49-F238E27FC236}">
                <a16:creationId xmlns:a16="http://schemas.microsoft.com/office/drawing/2014/main" id="{ABAF33CE-8A23-2343-B8F2-55174579B805}"/>
              </a:ext>
            </a:extLst>
          </p:cNvPr>
          <p:cNvSpPr txBox="1">
            <a:spLocks noGrp="1"/>
          </p:cNvSpPr>
          <p:nvPr>
            <p:ph type="title"/>
          </p:nvPr>
        </p:nvSpPr>
        <p:spPr>
          <a:xfrm>
            <a:off x="0" y="0"/>
            <a:ext cx="12192000" cy="768626"/>
          </a:xfrm>
          <a:prstGeom prst="rect">
            <a:avLst/>
          </a:prstGeom>
          <a:solidFill>
            <a:srgbClr val="2B92CB"/>
          </a:solidFill>
        </p:spPr>
        <p:txBody>
          <a:bodyPr lIns="91425" tIns="91425" rIns="91425" bIns="91425" anchor="ctr" anchorCtr="0">
            <a:noAutofit/>
          </a:bodyPr>
          <a:lstStyle/>
          <a:p>
            <a:pPr lvl="0" algn="l" rtl="0">
              <a:spcBef>
                <a:spcPts val="0"/>
              </a:spcBef>
              <a:buNone/>
            </a:pPr>
            <a:r>
              <a:rPr lang="es" b="0" i="0" u="none" baseline="0">
                <a:solidFill>
                  <a:schemeClr val="bg1"/>
                </a:solidFill>
                <a:latin typeface="Roboto" panose="02000000000000000000" pitchFamily="2" charset="0"/>
                <a:ea typeface="Roboto" panose="02000000000000000000" pitchFamily="2" charset="0"/>
                <a:cs typeface="Roboto" panose="02000000000000000000" pitchFamily="2" charset="0"/>
              </a:rPr>
              <a:t>	</a:t>
            </a:r>
            <a:r>
              <a:rPr lang="es" sz="3600" b="0" i="0" u="none" baseline="0">
                <a:solidFill>
                  <a:schemeClr val="bg1"/>
                </a:solidFill>
                <a:latin typeface="Roboto" panose="02000000000000000000" pitchFamily="2" charset="0"/>
                <a:ea typeface="Roboto" panose="02000000000000000000" pitchFamily="2" charset="0"/>
                <a:cs typeface="Roboto" panose="02000000000000000000" pitchFamily="2" charset="0"/>
              </a:rPr>
              <a:t>Ejercicios de simulación</a:t>
            </a:r>
          </a:p>
        </p:txBody>
      </p:sp>
      <p:sp>
        <p:nvSpPr>
          <p:cNvPr id="5" name="Shape 96">
            <a:extLst>
              <a:ext uri="{FF2B5EF4-FFF2-40B4-BE49-F238E27FC236}">
                <a16:creationId xmlns:a16="http://schemas.microsoft.com/office/drawing/2014/main" id="{7AEF75B5-7245-FF49-9F59-610D6AC7860F}"/>
              </a:ext>
            </a:extLst>
          </p:cNvPr>
          <p:cNvSpPr txBox="1"/>
          <p:nvPr/>
        </p:nvSpPr>
        <p:spPr>
          <a:xfrm>
            <a:off x="269481" y="768626"/>
            <a:ext cx="11290173" cy="5453149"/>
          </a:xfrm>
          <a:prstGeom prst="rect">
            <a:avLst/>
          </a:prstGeom>
          <a:noFill/>
          <a:ln>
            <a:noFill/>
          </a:ln>
        </p:spPr>
        <p:txBody>
          <a:bodyPr lIns="91425" tIns="91425" rIns="91425" bIns="91425" anchor="t" anchorCtr="0">
            <a:noAutofit/>
          </a:bodyPr>
          <a:lstStyle/>
          <a:p>
            <a:pPr lvl="0" algn="l" rtl="0">
              <a:spcBef>
                <a:spcPts val="0"/>
              </a:spcBef>
              <a:buNone/>
            </a:pPr>
            <a:r>
              <a:rPr lang="es" sz="2400" b="0" i="0" u="none" baseline="0" dirty="0">
                <a:latin typeface="Roboto" panose="02000000000000000000" pitchFamily="2" charset="0"/>
                <a:ea typeface="Roboto" panose="02000000000000000000" pitchFamily="2" charset="0"/>
                <a:cs typeface="Roboto" panose="02000000000000000000" pitchFamily="2" charset="0"/>
                <a:sym typeface="Roboto"/>
              </a:rPr>
              <a:t>Ejercicios de simulación </a:t>
            </a:r>
          </a:p>
          <a:p>
            <a:pPr marL="457200" lvl="0" indent="-342900" algn="l" rtl="0">
              <a:spcBef>
                <a:spcPts val="0"/>
              </a:spcBef>
              <a:buSzPct val="100000"/>
              <a:buFont typeface="Roboto"/>
              <a:buChar char="●"/>
            </a:pPr>
            <a:r>
              <a:rPr lang="es" sz="2400" b="0" i="0" u="none" baseline="0" dirty="0">
                <a:latin typeface="Roboto" panose="02000000000000000000" pitchFamily="2" charset="0"/>
                <a:ea typeface="Roboto" panose="02000000000000000000" pitchFamily="2" charset="0"/>
                <a:cs typeface="Roboto" panose="02000000000000000000" pitchFamily="2" charset="0"/>
                <a:sym typeface="Roboto"/>
              </a:rPr>
              <a:t>Una simulación es un elemento que reproduce aspectos de una situación real para poner a prueba los procedimientos existentes y el conocimiento de las acciones y necesidades de preparación y respuesta. Su carácter práctico alienta la participación y mejora el aprendizaje.</a:t>
            </a:r>
          </a:p>
          <a:p>
            <a:pPr lvl="0" algn="l" rtl="0">
              <a:spcBef>
                <a:spcPts val="0"/>
              </a:spcBef>
              <a:buNone/>
            </a:pPr>
            <a:endParaRPr sz="2400" dirty="0">
              <a:latin typeface="Roboto" panose="02000000000000000000" pitchFamily="2" charset="0"/>
              <a:ea typeface="Roboto" panose="02000000000000000000" pitchFamily="2" charset="0"/>
              <a:cs typeface="Roboto" panose="02000000000000000000" pitchFamily="2" charset="0"/>
              <a:sym typeface="Roboto"/>
            </a:endParaRPr>
          </a:p>
          <a:p>
            <a:pPr marL="457200" indent="-342900" algn="l" rtl="0">
              <a:buSzPct val="100000"/>
              <a:buFont typeface="Roboto"/>
              <a:buChar char="●"/>
            </a:pPr>
            <a:r>
              <a:rPr lang="es" sz="2400" b="0" i="0" u="none" baseline="0" dirty="0">
                <a:latin typeface="Roboto" panose="02000000000000000000" pitchFamily="2" charset="0"/>
                <a:ea typeface="Roboto" panose="02000000000000000000" pitchFamily="2" charset="0"/>
                <a:cs typeface="Roboto" panose="02000000000000000000" pitchFamily="2" charset="0"/>
                <a:sym typeface="Roboto"/>
              </a:rPr>
              <a:t>Un ejercicio de simulación teórico es un tipo de ejercicio de simulación en el que se utiliza un escenario simulado progresivo, junto con la adición guiada de datos, para hacer que los participantes consideren el impacto de una posible emergencia sanitaria en los planes, los procedimientos y las capacidades existentes. En un ejercicio de simulación teórico se simula una situación en un entorno informal y libre de estrés. En el ejercicio de simulación teórico se debatirán conceptos e ideas generales y se fomentará la planificación anticipada de la situación en lugar de la simple gestión cotidiana de casos.</a:t>
            </a:r>
            <a:endParaRPr lang="es" sz="2400" dirty="0">
              <a:latin typeface="Roboto" panose="02000000000000000000" pitchFamily="2" charset="0"/>
              <a:ea typeface="Roboto" panose="02000000000000000000" pitchFamily="2" charset="0"/>
              <a:cs typeface="Roboto" panose="02000000000000000000" pitchFamily="2" charset="0"/>
              <a:sym typeface="Roboto"/>
            </a:endParaRPr>
          </a:p>
        </p:txBody>
      </p:sp>
    </p:spTree>
    <p:extLst>
      <p:ext uri="{BB962C8B-B14F-4D97-AF65-F5344CB8AC3E}">
        <p14:creationId xmlns:p14="http://schemas.microsoft.com/office/powerpoint/2010/main" val="40758769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1C0A396-4AC9-9547-94EF-207EDC31B033}"/>
              </a:ext>
            </a:extLst>
          </p:cNvPr>
          <p:cNvSpPr>
            <a:spLocks noGrp="1"/>
          </p:cNvSpPr>
          <p:nvPr>
            <p:ph idx="1"/>
          </p:nvPr>
        </p:nvSpPr>
        <p:spPr>
          <a:xfrm>
            <a:off x="749300" y="759854"/>
            <a:ext cx="10883900" cy="6225146"/>
          </a:xfrm>
        </p:spPr>
        <p:txBody>
          <a:bodyPr>
            <a:normAutofit fontScale="77500" lnSpcReduction="20000"/>
          </a:bodyPr>
          <a:lstStyle/>
          <a:p>
            <a:pPr lvl="0" algn="l" rtl="0">
              <a:lnSpc>
                <a:spcPct val="120000"/>
              </a:lnSpc>
              <a:buNone/>
            </a:pPr>
            <a:r>
              <a:rPr lang="es" b="0" i="0" u="none" baseline="0" dirty="0">
                <a:solidFill>
                  <a:srgbClr val="FF0000"/>
                </a:solidFill>
              </a:rPr>
              <a:t>****El facilitador presentará a cada miembro del personal presente y su función; los participantes se presentan a sí mismos y su cargo o función.***</a:t>
            </a:r>
          </a:p>
          <a:p>
            <a:pPr lvl="0" algn="l" rtl="0">
              <a:lnSpc>
                <a:spcPct val="120000"/>
              </a:lnSpc>
              <a:buNone/>
            </a:pPr>
            <a:endParaRPr lang="es" dirty="0">
              <a:solidFill>
                <a:srgbClr val="FF0000"/>
              </a:solidFill>
            </a:endParaRPr>
          </a:p>
          <a:p>
            <a:pPr algn="l" rtl="0">
              <a:lnSpc>
                <a:spcPct val="120000"/>
              </a:lnSpc>
              <a:buNone/>
            </a:pPr>
            <a:r>
              <a:rPr lang="es" b="0" i="0" u="none" baseline="0" dirty="0">
                <a:sym typeface="Arial"/>
              </a:rPr>
              <a:t>La finalidad de este ejercicio es examinar distintas cuestiones críticas en los </a:t>
            </a:r>
            <a:r>
              <a:rPr lang="es" b="1" i="0" u="none" baseline="0" dirty="0">
                <a:sym typeface="Arial"/>
              </a:rPr>
              <a:t>entornos urbanos</a:t>
            </a:r>
            <a:r>
              <a:rPr lang="es" b="0" i="0" u="none" baseline="0" dirty="0">
                <a:sym typeface="Arial"/>
              </a:rPr>
              <a:t>.</a:t>
            </a:r>
            <a:r>
              <a:rPr lang="es" b="1" i="0" u="none" baseline="0" dirty="0">
                <a:sym typeface="Arial"/>
              </a:rPr>
              <a:t> </a:t>
            </a:r>
          </a:p>
          <a:p>
            <a:pPr algn="l" rtl="0">
              <a:lnSpc>
                <a:spcPct val="120000"/>
              </a:lnSpc>
              <a:buNone/>
            </a:pPr>
            <a:r>
              <a:rPr lang="es" b="0" i="0" u="none" baseline="0" dirty="0"/>
              <a:t>El público objetivo son </a:t>
            </a:r>
            <a:r>
              <a:rPr lang="es" b="1" i="0" u="none" baseline="0" dirty="0"/>
              <a:t>los dirigentes municipales y comunitarios, los encargados de la formulación de políticas urbanas y expertos técnicos</a:t>
            </a:r>
            <a:r>
              <a:rPr lang="es" b="0" i="0" u="none" baseline="0" dirty="0"/>
              <a:t> de diferentes ámbitos, entre ellos: </a:t>
            </a:r>
          </a:p>
          <a:p>
            <a:pPr algn="l" rtl="0">
              <a:lnSpc>
                <a:spcPct val="120000"/>
              </a:lnSpc>
            </a:pPr>
            <a:r>
              <a:rPr lang="es" b="0" i="0" u="none" baseline="0" dirty="0"/>
              <a:t>el sector de la salud  </a:t>
            </a:r>
          </a:p>
          <a:p>
            <a:pPr algn="l" rtl="0">
              <a:lnSpc>
                <a:spcPct val="120000"/>
              </a:lnSpc>
            </a:pPr>
            <a:r>
              <a:rPr lang="es" b="0" i="0" u="none" baseline="0" dirty="0"/>
              <a:t>el sector social y económico </a:t>
            </a:r>
          </a:p>
          <a:p>
            <a:pPr algn="l" rtl="0">
              <a:lnSpc>
                <a:spcPct val="120000"/>
              </a:lnSpc>
            </a:pPr>
            <a:r>
              <a:rPr lang="es" b="0" i="0" u="none" baseline="0" dirty="0">
                <a:latin typeface="Calibri" panose="020F0502020204030204" pitchFamily="34" charset="0"/>
                <a:ea typeface="Times New Roman" panose="02020603050405020304" pitchFamily="18" charset="0"/>
              </a:rPr>
              <a:t>las organizaciones confesionales</a:t>
            </a:r>
            <a:endParaRPr lang="es" dirty="0"/>
          </a:p>
          <a:p>
            <a:pPr algn="l" rtl="0">
              <a:lnSpc>
                <a:spcPct val="120000"/>
              </a:lnSpc>
            </a:pPr>
            <a:r>
              <a:rPr lang="es" b="0" i="0" u="none" baseline="0" dirty="0"/>
              <a:t>las finanzas</a:t>
            </a:r>
          </a:p>
          <a:p>
            <a:pPr algn="l" rtl="0">
              <a:lnSpc>
                <a:spcPct val="120000"/>
              </a:lnSpc>
            </a:pPr>
            <a:r>
              <a:rPr lang="es" b="0" i="0" u="none" baseline="0" dirty="0"/>
              <a:t>la logística</a:t>
            </a:r>
          </a:p>
          <a:p>
            <a:pPr algn="l" rtl="0">
              <a:lnSpc>
                <a:spcPct val="120000"/>
              </a:lnSpc>
            </a:pPr>
            <a:r>
              <a:rPr lang="es" b="0" i="0" u="none" baseline="0" dirty="0"/>
              <a:t>la planificación urbana</a:t>
            </a:r>
          </a:p>
          <a:p>
            <a:pPr algn="l" rtl="0">
              <a:lnSpc>
                <a:spcPct val="120000"/>
              </a:lnSpc>
            </a:pPr>
            <a:r>
              <a:rPr lang="es" b="0" i="0" u="none" baseline="0" dirty="0"/>
              <a:t>los servicios de seguridad y emergencias (bomberos, ambulancias y policía) </a:t>
            </a:r>
            <a:endParaRPr lang="es" dirty="0"/>
          </a:p>
          <a:p>
            <a:pPr algn="l" rtl="0">
              <a:lnSpc>
                <a:spcPct val="120000"/>
              </a:lnSpc>
            </a:pPr>
            <a:r>
              <a:rPr lang="es" b="0" i="0" u="none" baseline="0" dirty="0"/>
              <a:t>las comunicaciones públicas y las relaciones con los medios de comunicación </a:t>
            </a:r>
          </a:p>
          <a:p>
            <a:endParaRPr lang="es" dirty="0"/>
          </a:p>
        </p:txBody>
      </p:sp>
      <p:sp>
        <p:nvSpPr>
          <p:cNvPr id="4" name="Shape 83">
            <a:extLst>
              <a:ext uri="{FF2B5EF4-FFF2-40B4-BE49-F238E27FC236}">
                <a16:creationId xmlns:a16="http://schemas.microsoft.com/office/drawing/2014/main" id="{0F575D8D-B607-F843-9C1A-C1497979AA5B}"/>
              </a:ext>
            </a:extLst>
          </p:cNvPr>
          <p:cNvSpPr txBox="1">
            <a:spLocks noGrp="1"/>
          </p:cNvSpPr>
          <p:nvPr>
            <p:ph type="title"/>
          </p:nvPr>
        </p:nvSpPr>
        <p:spPr>
          <a:xfrm>
            <a:off x="0" y="1"/>
            <a:ext cx="12192000" cy="759854"/>
          </a:xfrm>
          <a:prstGeom prst="rect">
            <a:avLst/>
          </a:prstGeom>
          <a:solidFill>
            <a:srgbClr val="2B92CB"/>
          </a:solidFill>
        </p:spPr>
        <p:txBody>
          <a:bodyPr lIns="91425" tIns="91425" rIns="91425" bIns="91425" anchor="ctr" anchorCtr="0">
            <a:noAutofit/>
          </a:bodyPr>
          <a:lstStyle/>
          <a:p>
            <a:pPr lvl="0" algn="l" rtl="0">
              <a:spcBef>
                <a:spcPts val="0"/>
              </a:spcBef>
              <a:buNone/>
            </a:pPr>
            <a:r>
              <a:rPr lang="es" b="0" i="0" u="none" baseline="0">
                <a:latin typeface="Roboto" panose="02000000000000000000" pitchFamily="2" charset="0"/>
                <a:ea typeface="Roboto" panose="02000000000000000000" pitchFamily="2" charset="0"/>
                <a:cs typeface="Roboto" panose="02000000000000000000" pitchFamily="2" charset="0"/>
              </a:rPr>
              <a:t>	</a:t>
            </a:r>
            <a:r>
              <a:rPr lang="es" sz="3600" b="0" i="0" u="none" baseline="0">
                <a:solidFill>
                  <a:schemeClr val="bg1"/>
                </a:solidFill>
                <a:latin typeface="Roboto" panose="02000000000000000000" pitchFamily="2" charset="0"/>
                <a:ea typeface="Roboto" panose="02000000000000000000" pitchFamily="2" charset="0"/>
                <a:cs typeface="Roboto" panose="02000000000000000000" pitchFamily="2" charset="0"/>
              </a:rPr>
              <a:t>Presentaciones y público objetivo</a:t>
            </a:r>
            <a:endParaRPr lang="es" sz="3600" dirty="0">
              <a:solidFill>
                <a:schemeClr val="bg1"/>
              </a:solidFill>
              <a:latin typeface="Roboto" panose="02000000000000000000" pitchFamily="2"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22189531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71D8000D-E683-6A45-8802-74E8A3F05037}"/>
              </a:ext>
            </a:extLst>
          </p:cNvPr>
          <p:cNvSpPr txBox="1">
            <a:spLocks/>
          </p:cNvSpPr>
          <p:nvPr/>
        </p:nvSpPr>
        <p:spPr>
          <a:xfrm>
            <a:off x="0" y="-6185"/>
            <a:ext cx="12192000" cy="787997"/>
          </a:xfrm>
          <a:prstGeom prst="rect">
            <a:avLst/>
          </a:prstGeom>
          <a:solidFill>
            <a:srgbClr val="2B92CB"/>
          </a:solidFill>
        </p:spPr>
        <p:txBody>
          <a:bodyPr vert="horz" lIns="91425" tIns="91425" rIns="91425" bIns="91425" rtlCol="0" anchor="ctr" anchorCtr="0">
            <a:normAutofit/>
          </a:bodyPr>
          <a:lstStyle>
            <a:lvl1pPr lvl="0" algn="l" defTabSz="685800" rtl="0" eaLnBrk="1" latinLnBrk="0" hangingPunct="1">
              <a:lnSpc>
                <a:spcPct val="90000"/>
              </a:lnSpc>
              <a:spcBef>
                <a:spcPts val="0"/>
              </a:spcBef>
              <a:buClr>
                <a:schemeClr val="lt1"/>
              </a:buClr>
              <a:buNone/>
              <a:defRPr sz="3300" kern="1200">
                <a:solidFill>
                  <a:schemeClr val="lt1"/>
                </a:solidFill>
                <a:latin typeface="+mj-lt"/>
                <a:ea typeface="+mj-ea"/>
                <a:cs typeface="+mj-cs"/>
              </a:defRPr>
            </a:lvl1pPr>
            <a:lvl2pPr lvl="1">
              <a:spcBef>
                <a:spcPts val="0"/>
              </a:spcBef>
              <a:buClr>
                <a:schemeClr val="lt1"/>
              </a:buClr>
              <a:defRPr>
                <a:solidFill>
                  <a:schemeClr val="lt1"/>
                </a:solidFill>
              </a:defRPr>
            </a:lvl2pPr>
            <a:lvl3pPr lvl="2">
              <a:spcBef>
                <a:spcPts val="0"/>
              </a:spcBef>
              <a:buClr>
                <a:schemeClr val="lt1"/>
              </a:buClr>
              <a:defRPr>
                <a:solidFill>
                  <a:schemeClr val="lt1"/>
                </a:solidFill>
              </a:defRPr>
            </a:lvl3pPr>
            <a:lvl4pPr lvl="3">
              <a:spcBef>
                <a:spcPts val="0"/>
              </a:spcBef>
              <a:buClr>
                <a:schemeClr val="lt1"/>
              </a:buClr>
              <a:defRPr>
                <a:solidFill>
                  <a:schemeClr val="lt1"/>
                </a:solidFill>
              </a:defRPr>
            </a:lvl4pPr>
            <a:lvl5pPr lvl="4">
              <a:spcBef>
                <a:spcPts val="0"/>
              </a:spcBef>
              <a:buClr>
                <a:schemeClr val="lt1"/>
              </a:buClr>
              <a:defRPr>
                <a:solidFill>
                  <a:schemeClr val="lt1"/>
                </a:solidFill>
              </a:defRPr>
            </a:lvl5pPr>
            <a:lvl6pPr lvl="5">
              <a:spcBef>
                <a:spcPts val="0"/>
              </a:spcBef>
              <a:buClr>
                <a:schemeClr val="lt1"/>
              </a:buClr>
              <a:defRPr>
                <a:solidFill>
                  <a:schemeClr val="lt1"/>
                </a:solidFill>
              </a:defRPr>
            </a:lvl6pPr>
            <a:lvl7pPr lvl="6">
              <a:spcBef>
                <a:spcPts val="0"/>
              </a:spcBef>
              <a:buClr>
                <a:schemeClr val="lt1"/>
              </a:buClr>
              <a:defRPr>
                <a:solidFill>
                  <a:schemeClr val="lt1"/>
                </a:solidFill>
              </a:defRPr>
            </a:lvl7pPr>
            <a:lvl8pPr lvl="7">
              <a:spcBef>
                <a:spcPts val="0"/>
              </a:spcBef>
              <a:buClr>
                <a:schemeClr val="lt1"/>
              </a:buClr>
              <a:defRPr>
                <a:solidFill>
                  <a:schemeClr val="lt1"/>
                </a:solidFill>
              </a:defRPr>
            </a:lvl8pPr>
            <a:lvl9pPr lvl="8">
              <a:spcBef>
                <a:spcPts val="0"/>
              </a:spcBef>
              <a:buClr>
                <a:schemeClr val="lt1"/>
              </a:buClr>
              <a:defRPr>
                <a:solidFill>
                  <a:schemeClr val="lt1"/>
                </a:solidFill>
              </a:defRPr>
            </a:lvl9pPr>
          </a:lstStyle>
          <a:p>
            <a:pPr algn="l" rtl="0"/>
            <a:r>
              <a:rPr lang="es" b="0" i="0" u="none" baseline="0"/>
              <a:t>	</a:t>
            </a:r>
            <a:r>
              <a:rPr lang="es" sz="3600" b="0" i="0" u="none" baseline="0">
                <a:latin typeface="Roboto" panose="02000000000000000000" pitchFamily="2" charset="0"/>
                <a:ea typeface="Roboto" panose="02000000000000000000" pitchFamily="2" charset="0"/>
                <a:cs typeface="Roboto" panose="02000000000000000000" pitchFamily="2" charset="0"/>
              </a:rPr>
              <a:t>Último informe de situación elaborado por la OMS</a:t>
            </a:r>
          </a:p>
        </p:txBody>
      </p:sp>
      <p:sp>
        <p:nvSpPr>
          <p:cNvPr id="5" name="Text Placeholder 2">
            <a:extLst>
              <a:ext uri="{FF2B5EF4-FFF2-40B4-BE49-F238E27FC236}">
                <a16:creationId xmlns:a16="http://schemas.microsoft.com/office/drawing/2014/main" id="{8DD75828-A28A-5043-A6F4-EDDBB6162F7C}"/>
              </a:ext>
            </a:extLst>
          </p:cNvPr>
          <p:cNvSpPr txBox="1">
            <a:spLocks/>
          </p:cNvSpPr>
          <p:nvPr/>
        </p:nvSpPr>
        <p:spPr>
          <a:xfrm>
            <a:off x="311700" y="1505700"/>
            <a:ext cx="3999900" cy="307620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rtl="0">
              <a:buFont typeface="Arial" panose="020B0604020202020204" pitchFamily="34" charset="0"/>
              <a:buNone/>
            </a:pPr>
            <a:r>
              <a:rPr lang="es" b="0" i="0" u="none" baseline="0" dirty="0"/>
              <a:t>La situación está cambiando rápidamente.</a:t>
            </a:r>
          </a:p>
          <a:p>
            <a:pPr marL="0" indent="0" algn="ctr" rtl="0">
              <a:buFont typeface="Arial" panose="020B0604020202020204" pitchFamily="34" charset="0"/>
              <a:buNone/>
            </a:pPr>
            <a:endParaRPr lang="es" dirty="0"/>
          </a:p>
          <a:p>
            <a:pPr marL="0" indent="0" algn="ctr" rtl="0">
              <a:buFont typeface="Arial" panose="020B0604020202020204" pitchFamily="34" charset="0"/>
              <a:buNone/>
            </a:pPr>
            <a:r>
              <a:rPr lang="es" b="0" i="0" u="none" baseline="0" dirty="0"/>
              <a:t>Presente el último informe de situación de </a:t>
            </a:r>
            <a:br>
              <a:rPr lang="es" b="0" i="0" u="none" baseline="0" dirty="0"/>
            </a:br>
            <a:r>
              <a:rPr lang="es" b="0" i="0" u="none" baseline="0" dirty="0"/>
              <a:t>la OMS o del Ministerio de Salud</a:t>
            </a:r>
          </a:p>
          <a:p>
            <a:endParaRPr lang="es" dirty="0"/>
          </a:p>
          <a:p>
            <a:endParaRPr lang="es" dirty="0"/>
          </a:p>
        </p:txBody>
      </p:sp>
      <p:pic>
        <p:nvPicPr>
          <p:cNvPr id="6" name="Picture 5">
            <a:hlinkClick r:id="rId3"/>
            <a:extLst>
              <a:ext uri="{FF2B5EF4-FFF2-40B4-BE49-F238E27FC236}">
                <a16:creationId xmlns:a16="http://schemas.microsoft.com/office/drawing/2014/main" id="{B875CCE9-A052-814A-BCF3-BD08D2E94AC7}"/>
              </a:ext>
            </a:extLst>
          </p:cNvPr>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6585457" y="1077866"/>
            <a:ext cx="3020054" cy="3931868"/>
          </a:xfrm>
          <a:prstGeom prst="roundRect">
            <a:avLst>
              <a:gd name="adj" fmla="val 6425"/>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pic>
        <p:nvPicPr>
          <p:cNvPr id="7" name="Picture 6" descr="A picture containing drawing&#10;&#10;Description generated with very high confidence">
            <a:hlinkClick r:id="rId3"/>
            <a:extLst>
              <a:ext uri="{FF2B5EF4-FFF2-40B4-BE49-F238E27FC236}">
                <a16:creationId xmlns:a16="http://schemas.microsoft.com/office/drawing/2014/main" id="{3BAAD1CD-E47F-C84C-AFD8-E56C4BEF5913}"/>
              </a:ext>
            </a:extLst>
          </p:cNvPr>
          <p:cNvPicPr>
            <a:picLocks noChangeAspect="1"/>
          </p:cNvPicPr>
          <p:nvPr/>
        </p:nvPicPr>
        <p:blipFill rotWithShape="1">
          <a:blip r:embed="rId5"/>
          <a:srcRect/>
          <a:stretch/>
        </p:blipFill>
        <p:spPr>
          <a:xfrm>
            <a:off x="7064711" y="5500643"/>
            <a:ext cx="1600933" cy="786444"/>
          </a:xfrm>
          <a:prstGeom prst="rect">
            <a:avLst/>
          </a:prstGeom>
        </p:spPr>
      </p:pic>
    </p:spTree>
    <p:extLst>
      <p:ext uri="{BB962C8B-B14F-4D97-AF65-F5344CB8AC3E}">
        <p14:creationId xmlns:p14="http://schemas.microsoft.com/office/powerpoint/2010/main" val="7713597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BBD1DDDA-4B4C-7D44-A300-096B0C2583FD}"/>
              </a:ext>
            </a:extLst>
          </p:cNvPr>
          <p:cNvSpPr txBox="1">
            <a:spLocks/>
          </p:cNvSpPr>
          <p:nvPr/>
        </p:nvSpPr>
        <p:spPr>
          <a:xfrm>
            <a:off x="0" y="1354"/>
            <a:ext cx="12192000" cy="1112551"/>
          </a:xfrm>
          <a:prstGeom prst="rect">
            <a:avLst/>
          </a:prstGeom>
          <a:solidFill>
            <a:srgbClr val="2B92CB"/>
          </a:solidFill>
        </p:spPr>
        <p:txBody>
          <a:bodyPr vert="horz" lIns="91425" tIns="91425" rIns="91425" bIns="91425" rtlCol="0" anchor="ctr" anchorCtr="0">
            <a:noAutofit/>
          </a:bodyPr>
          <a:lstStyle>
            <a:lvl1pPr lvl="0" algn="l" defTabSz="685800" rtl="0" eaLnBrk="1" latinLnBrk="0" hangingPunct="1">
              <a:lnSpc>
                <a:spcPct val="90000"/>
              </a:lnSpc>
              <a:spcBef>
                <a:spcPts val="0"/>
              </a:spcBef>
              <a:buClr>
                <a:schemeClr val="lt1"/>
              </a:buClr>
              <a:buNone/>
              <a:defRPr sz="3300" kern="1200">
                <a:solidFill>
                  <a:schemeClr val="lt1"/>
                </a:solidFill>
                <a:latin typeface="+mj-lt"/>
                <a:ea typeface="+mj-ea"/>
                <a:cs typeface="+mj-cs"/>
              </a:defRPr>
            </a:lvl1pPr>
            <a:lvl2pPr lvl="1">
              <a:spcBef>
                <a:spcPts val="0"/>
              </a:spcBef>
              <a:buClr>
                <a:schemeClr val="lt1"/>
              </a:buClr>
              <a:defRPr>
                <a:solidFill>
                  <a:schemeClr val="lt1"/>
                </a:solidFill>
              </a:defRPr>
            </a:lvl2pPr>
            <a:lvl3pPr lvl="2">
              <a:spcBef>
                <a:spcPts val="0"/>
              </a:spcBef>
              <a:buClr>
                <a:schemeClr val="lt1"/>
              </a:buClr>
              <a:defRPr>
                <a:solidFill>
                  <a:schemeClr val="lt1"/>
                </a:solidFill>
              </a:defRPr>
            </a:lvl3pPr>
            <a:lvl4pPr lvl="3">
              <a:spcBef>
                <a:spcPts val="0"/>
              </a:spcBef>
              <a:buClr>
                <a:schemeClr val="lt1"/>
              </a:buClr>
              <a:defRPr>
                <a:solidFill>
                  <a:schemeClr val="lt1"/>
                </a:solidFill>
              </a:defRPr>
            </a:lvl4pPr>
            <a:lvl5pPr lvl="4">
              <a:spcBef>
                <a:spcPts val="0"/>
              </a:spcBef>
              <a:buClr>
                <a:schemeClr val="lt1"/>
              </a:buClr>
              <a:defRPr>
                <a:solidFill>
                  <a:schemeClr val="lt1"/>
                </a:solidFill>
              </a:defRPr>
            </a:lvl5pPr>
            <a:lvl6pPr lvl="5">
              <a:spcBef>
                <a:spcPts val="0"/>
              </a:spcBef>
              <a:buClr>
                <a:schemeClr val="lt1"/>
              </a:buClr>
              <a:defRPr>
                <a:solidFill>
                  <a:schemeClr val="lt1"/>
                </a:solidFill>
              </a:defRPr>
            </a:lvl6pPr>
            <a:lvl7pPr lvl="6">
              <a:spcBef>
                <a:spcPts val="0"/>
              </a:spcBef>
              <a:buClr>
                <a:schemeClr val="lt1"/>
              </a:buClr>
              <a:defRPr>
                <a:solidFill>
                  <a:schemeClr val="lt1"/>
                </a:solidFill>
              </a:defRPr>
            </a:lvl7pPr>
            <a:lvl8pPr lvl="7">
              <a:spcBef>
                <a:spcPts val="0"/>
              </a:spcBef>
              <a:buClr>
                <a:schemeClr val="lt1"/>
              </a:buClr>
              <a:defRPr>
                <a:solidFill>
                  <a:schemeClr val="lt1"/>
                </a:solidFill>
              </a:defRPr>
            </a:lvl8pPr>
            <a:lvl9pPr lvl="8">
              <a:spcBef>
                <a:spcPts val="0"/>
              </a:spcBef>
              <a:buClr>
                <a:schemeClr val="lt1"/>
              </a:buClr>
              <a:defRPr>
                <a:solidFill>
                  <a:schemeClr val="lt1"/>
                </a:solidFill>
              </a:defRPr>
            </a:lvl9pPr>
          </a:lstStyle>
          <a:p>
            <a:pPr algn="ctr" rtl="0"/>
            <a:r>
              <a:rPr lang="es" sz="3600" b="0" i="0" u="none" baseline="0" dirty="0">
                <a:latin typeface="Roboto" panose="02000000000000000000" pitchFamily="2" charset="0"/>
                <a:ea typeface="Roboto" panose="02000000000000000000" pitchFamily="2" charset="0"/>
                <a:cs typeface="Roboto" panose="02000000000000000000" pitchFamily="2" charset="0"/>
              </a:rPr>
              <a:t>PLAN ESTRATÉGICO DE PREPARACIÓN Y RESPUESTA </a:t>
            </a:r>
            <a:r>
              <a:rPr lang="en-US" sz="3600" b="0" i="0" u="none" baseline="0" dirty="0">
                <a:latin typeface="Roboto" panose="02000000000000000000" pitchFamily="2" charset="0"/>
                <a:ea typeface="Roboto" panose="02000000000000000000" pitchFamily="2" charset="0"/>
                <a:cs typeface="Roboto" panose="02000000000000000000" pitchFamily="2" charset="0"/>
              </a:rPr>
              <a:t>FRENTE A</a:t>
            </a:r>
            <a:r>
              <a:rPr lang="es" sz="3600" b="0" i="0" u="none" baseline="0" dirty="0">
                <a:latin typeface="Roboto" panose="02000000000000000000" pitchFamily="2" charset="0"/>
                <a:ea typeface="Roboto" panose="02000000000000000000" pitchFamily="2" charset="0"/>
                <a:cs typeface="Roboto" panose="02000000000000000000" pitchFamily="2" charset="0"/>
              </a:rPr>
              <a:t> LA COVID-19 - 30 de marzo de 2020</a:t>
            </a:r>
          </a:p>
        </p:txBody>
      </p:sp>
      <p:sp>
        <p:nvSpPr>
          <p:cNvPr id="5" name="Text Placeholder 2">
            <a:extLst>
              <a:ext uri="{FF2B5EF4-FFF2-40B4-BE49-F238E27FC236}">
                <a16:creationId xmlns:a16="http://schemas.microsoft.com/office/drawing/2014/main" id="{21B593F6-E1CC-1546-B169-1BE1F5430EBF}"/>
              </a:ext>
            </a:extLst>
          </p:cNvPr>
          <p:cNvSpPr txBox="1">
            <a:spLocks/>
          </p:cNvSpPr>
          <p:nvPr/>
        </p:nvSpPr>
        <p:spPr>
          <a:xfrm>
            <a:off x="311700" y="1113905"/>
            <a:ext cx="11880300" cy="2315095"/>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l" rtl="0">
              <a:buFont typeface="Arial" panose="020B0604020202020204" pitchFamily="34" charset="0"/>
              <a:buNone/>
            </a:pPr>
            <a:r>
              <a:rPr lang="es" sz="2400" b="0" i="0" u="none" baseline="0" dirty="0">
                <a:latin typeface="Roboto" panose="02000000000000000000" pitchFamily="2" charset="0"/>
                <a:ea typeface="Roboto" panose="02000000000000000000" pitchFamily="2" charset="0"/>
                <a:cs typeface="Roboto" panose="02000000000000000000" pitchFamily="2" charset="0"/>
              </a:rPr>
              <a:t>Todos los países están en riesgo y necesitan disponer de elementos de preparación y respuesta </a:t>
            </a:r>
            <a:r>
              <a:rPr lang="en-US" sz="2400" b="0" i="0" u="none" baseline="0" dirty="0">
                <a:latin typeface="Roboto" panose="02000000000000000000" pitchFamily="2" charset="0"/>
                <a:ea typeface="Roboto" panose="02000000000000000000" pitchFamily="2" charset="0"/>
                <a:cs typeface="Roboto" panose="02000000000000000000" pitchFamily="2" charset="0"/>
              </a:rPr>
              <a:t>frente a</a:t>
            </a:r>
            <a:r>
              <a:rPr lang="es" sz="2400" b="0" i="0" u="none" baseline="0" dirty="0">
                <a:latin typeface="Roboto" panose="02000000000000000000" pitchFamily="2" charset="0"/>
                <a:ea typeface="Roboto" panose="02000000000000000000" pitchFamily="2" charset="0"/>
                <a:cs typeface="Roboto" panose="02000000000000000000" pitchFamily="2" charset="0"/>
              </a:rPr>
              <a:t> la COVID-19. Se alienta a todos los países a que planifiquen sus medidas de preparación y respuesta en consonancia con el Plan estratégico de preparación y respuesta mundial. </a:t>
            </a:r>
          </a:p>
          <a:p>
            <a:pPr marL="0" indent="0" algn="l" rtl="0">
              <a:buFont typeface="Arial" panose="020B0604020202020204" pitchFamily="34" charset="0"/>
              <a:buNone/>
            </a:pPr>
            <a:endParaRPr lang="es" dirty="0">
              <a:latin typeface="Roboto" panose="02000000000000000000" pitchFamily="2" charset="0"/>
              <a:ea typeface="Roboto" panose="02000000000000000000" pitchFamily="2" charset="0"/>
              <a:cs typeface="Roboto" panose="02000000000000000000" pitchFamily="2" charset="0"/>
            </a:endParaRPr>
          </a:p>
          <a:p>
            <a:pPr marL="0" indent="0" algn="ctr" rtl="0">
              <a:buFont typeface="Arial" panose="020B0604020202020204" pitchFamily="34" charset="0"/>
              <a:buNone/>
            </a:pPr>
            <a:r>
              <a:rPr lang="es" sz="1600" b="0" i="1" u="none" baseline="0" dirty="0">
                <a:latin typeface="Roboto" panose="02000000000000000000" pitchFamily="2" charset="0"/>
                <a:ea typeface="Roboto" panose="02000000000000000000" pitchFamily="2" charset="0"/>
                <a:cs typeface="Roboto" panose="02000000000000000000" pitchFamily="2" charset="0"/>
              </a:rPr>
              <a:t>PLAN ESTRATÉGICO DE PREPARACIÓN Y RESPUESTA </a:t>
            </a:r>
            <a:r>
              <a:rPr lang="es" sz="1600" i="1" dirty="0">
                <a:latin typeface="Roboto" panose="02000000000000000000" pitchFamily="2" charset="0"/>
                <a:ea typeface="Roboto" panose="02000000000000000000" pitchFamily="2" charset="0"/>
                <a:cs typeface="Roboto" panose="02000000000000000000" pitchFamily="2" charset="0"/>
              </a:rPr>
              <a:t>FRENTE A</a:t>
            </a:r>
            <a:r>
              <a:rPr lang="es" sz="1600" b="0" i="1" u="none" baseline="0" dirty="0">
                <a:latin typeface="Roboto" panose="02000000000000000000" pitchFamily="2" charset="0"/>
                <a:ea typeface="Roboto" panose="02000000000000000000" pitchFamily="2" charset="0"/>
                <a:cs typeface="Roboto" panose="02000000000000000000" pitchFamily="2" charset="0"/>
              </a:rPr>
              <a:t> LA COVID-19 - Situación de la preparación y </a:t>
            </a:r>
            <a:br>
              <a:rPr lang="es" sz="1600" b="0" i="1" u="none" baseline="0" dirty="0">
                <a:latin typeface="Roboto" panose="02000000000000000000" pitchFamily="2" charset="0"/>
                <a:ea typeface="Roboto" panose="02000000000000000000" pitchFamily="2" charset="0"/>
                <a:cs typeface="Roboto" panose="02000000000000000000" pitchFamily="2" charset="0"/>
              </a:rPr>
            </a:br>
            <a:r>
              <a:rPr lang="es" sz="1600" b="0" i="1" u="none" baseline="0" dirty="0">
                <a:latin typeface="Roboto" panose="02000000000000000000" pitchFamily="2" charset="0"/>
                <a:ea typeface="Roboto" panose="02000000000000000000" pitchFamily="2" charset="0"/>
                <a:cs typeface="Roboto" panose="02000000000000000000" pitchFamily="2" charset="0"/>
              </a:rPr>
              <a:t>respuesta de los países </a:t>
            </a:r>
            <a:r>
              <a:rPr lang="en-US" sz="1600" i="1" dirty="0">
                <a:latin typeface="Roboto" panose="02000000000000000000" pitchFamily="2" charset="0"/>
                <a:ea typeface="Roboto" panose="02000000000000000000" pitchFamily="2" charset="0"/>
                <a:cs typeface="Roboto" panose="02000000000000000000" pitchFamily="2" charset="0"/>
              </a:rPr>
              <a:t>frente a la COVID-19 </a:t>
            </a:r>
            <a:r>
              <a:rPr lang="es" sz="1600" b="0" i="1" u="none" baseline="0" dirty="0">
                <a:latin typeface="Roboto" panose="02000000000000000000" pitchFamily="2" charset="0"/>
                <a:ea typeface="Roboto" panose="02000000000000000000" pitchFamily="2" charset="0"/>
                <a:cs typeface="Roboto" panose="02000000000000000000" pitchFamily="2" charset="0"/>
              </a:rPr>
              <a:t>a 30 de marzo de 2020</a:t>
            </a:r>
          </a:p>
          <a:p>
            <a:endParaRPr lang="es" dirty="0"/>
          </a:p>
          <a:p>
            <a:endParaRPr lang="es" dirty="0"/>
          </a:p>
        </p:txBody>
      </p:sp>
      <p:pic>
        <p:nvPicPr>
          <p:cNvPr id="6" name="Picture 5">
            <a:extLst>
              <a:ext uri="{FF2B5EF4-FFF2-40B4-BE49-F238E27FC236}">
                <a16:creationId xmlns:a16="http://schemas.microsoft.com/office/drawing/2014/main" id="{1F44019D-FAC2-6C4B-8481-D9B6FCEA0EBE}"/>
              </a:ext>
            </a:extLst>
          </p:cNvPr>
          <p:cNvPicPr>
            <a:picLocks noChangeAspect="1"/>
          </p:cNvPicPr>
          <p:nvPr/>
        </p:nvPicPr>
        <p:blipFill rotWithShape="1">
          <a:blip r:embed="rId3" cstate="email">
            <a:extLst>
              <a:ext uri="{28A0092B-C50C-407E-A947-70E740481C1C}">
                <a14:useLocalDpi xmlns:a14="http://schemas.microsoft.com/office/drawing/2010/main" val="0"/>
              </a:ext>
            </a:extLst>
          </a:blip>
          <a:srcRect/>
          <a:stretch/>
        </p:blipFill>
        <p:spPr>
          <a:xfrm>
            <a:off x="11795" y="3429000"/>
            <a:ext cx="12152949" cy="2739044"/>
          </a:xfrm>
          <a:prstGeom prst="rect">
            <a:avLst/>
          </a:prstGeom>
        </p:spPr>
      </p:pic>
    </p:spTree>
    <p:extLst>
      <p:ext uri="{BB962C8B-B14F-4D97-AF65-F5344CB8AC3E}">
        <p14:creationId xmlns:p14="http://schemas.microsoft.com/office/powerpoint/2010/main" val="7719272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hape 89">
            <a:extLst>
              <a:ext uri="{FF2B5EF4-FFF2-40B4-BE49-F238E27FC236}">
                <a16:creationId xmlns:a16="http://schemas.microsoft.com/office/drawing/2014/main" id="{A29B2678-F38A-A647-8981-7D592D239070}"/>
              </a:ext>
            </a:extLst>
          </p:cNvPr>
          <p:cNvSpPr txBox="1">
            <a:spLocks noGrp="1"/>
          </p:cNvSpPr>
          <p:nvPr>
            <p:ph type="title"/>
          </p:nvPr>
        </p:nvSpPr>
        <p:spPr>
          <a:xfrm>
            <a:off x="0" y="0"/>
            <a:ext cx="12192000" cy="768626"/>
          </a:xfrm>
          <a:prstGeom prst="rect">
            <a:avLst/>
          </a:prstGeom>
          <a:solidFill>
            <a:srgbClr val="2B92CB"/>
          </a:solidFill>
        </p:spPr>
        <p:txBody>
          <a:bodyPr lIns="91425" tIns="91425" rIns="91425" bIns="91425" anchor="ctr" anchorCtr="0">
            <a:noAutofit/>
          </a:bodyPr>
          <a:lstStyle/>
          <a:p>
            <a:pPr lvl="0" algn="l" rtl="0">
              <a:spcBef>
                <a:spcPts val="0"/>
              </a:spcBef>
              <a:buNone/>
            </a:pPr>
            <a:r>
              <a:rPr lang="es" sz="3400" b="0" i="0" u="none" baseline="0" dirty="0">
                <a:solidFill>
                  <a:schemeClr val="bg1"/>
                </a:solidFill>
                <a:latin typeface="Roboto" panose="02000000000000000000" pitchFamily="2" charset="0"/>
                <a:ea typeface="Roboto" panose="02000000000000000000" pitchFamily="2" charset="0"/>
                <a:cs typeface="Roboto" panose="02000000000000000000" pitchFamily="2" charset="0"/>
              </a:rPr>
              <a:t>Reflexión prospectiva sobre cuestiones de importancia crucial</a:t>
            </a:r>
          </a:p>
        </p:txBody>
      </p:sp>
      <p:sp>
        <p:nvSpPr>
          <p:cNvPr id="5" name="Shape 90">
            <a:extLst>
              <a:ext uri="{FF2B5EF4-FFF2-40B4-BE49-F238E27FC236}">
                <a16:creationId xmlns:a16="http://schemas.microsoft.com/office/drawing/2014/main" id="{20D7FABE-BD04-AC43-BE54-2E4BA8D4F752}"/>
              </a:ext>
            </a:extLst>
          </p:cNvPr>
          <p:cNvSpPr txBox="1"/>
          <p:nvPr/>
        </p:nvSpPr>
        <p:spPr>
          <a:xfrm>
            <a:off x="188844" y="768627"/>
            <a:ext cx="11926956" cy="6089373"/>
          </a:xfrm>
          <a:prstGeom prst="rect">
            <a:avLst/>
          </a:prstGeom>
          <a:noFill/>
          <a:ln>
            <a:noFill/>
          </a:ln>
        </p:spPr>
        <p:txBody>
          <a:bodyPr lIns="91425" tIns="91425" rIns="91425" bIns="91425" anchor="t" anchorCtr="0">
            <a:noAutofit/>
          </a:bodyPr>
          <a:lstStyle/>
          <a:p>
            <a:pPr lvl="0" algn="l" rtl="0">
              <a:spcBef>
                <a:spcPts val="0"/>
              </a:spcBef>
              <a:buNone/>
            </a:pPr>
            <a:r>
              <a:rPr lang="es" b="0" i="0" u="none" baseline="0" dirty="0">
                <a:latin typeface="Roboto" panose="02000000000000000000" pitchFamily="2" charset="0"/>
                <a:ea typeface="Roboto" panose="02000000000000000000" pitchFamily="2" charset="0"/>
                <a:cs typeface="Roboto" panose="02000000000000000000" pitchFamily="2" charset="0"/>
                <a:sym typeface="Roboto"/>
              </a:rPr>
              <a:t>Cuestiones de importancia crucial que han de analizarse al gestionar los casos:</a:t>
            </a:r>
          </a:p>
          <a:p>
            <a:pPr lvl="0" algn="l" rtl="0">
              <a:spcBef>
                <a:spcPts val="0"/>
              </a:spcBef>
              <a:buNone/>
            </a:pPr>
            <a:endParaRPr lang="es" sz="1400" dirty="0">
              <a:latin typeface="Roboto" panose="02000000000000000000" pitchFamily="2" charset="0"/>
              <a:ea typeface="Roboto" panose="02000000000000000000" pitchFamily="2" charset="0"/>
              <a:cs typeface="Roboto" panose="02000000000000000000" pitchFamily="2" charset="0"/>
              <a:sym typeface="Roboto"/>
            </a:endParaRPr>
          </a:p>
          <a:p>
            <a:pPr marL="457200" lvl="0" indent="-342900" algn="l" rtl="0">
              <a:spcBef>
                <a:spcPts val="0"/>
              </a:spcBef>
              <a:buSzPct val="100000"/>
              <a:buFont typeface="Roboto"/>
              <a:buChar char="●"/>
            </a:pPr>
            <a:r>
              <a:rPr lang="es" sz="1600" b="0" i="0" u="none" baseline="0" dirty="0">
                <a:latin typeface="Roboto" panose="02000000000000000000" pitchFamily="2" charset="0"/>
                <a:ea typeface="Roboto" panose="02000000000000000000" pitchFamily="2" charset="0"/>
                <a:cs typeface="Roboto" panose="02000000000000000000" pitchFamily="2" charset="0"/>
                <a:sym typeface="Roboto"/>
              </a:rPr>
              <a:t>¿Cuál es el efecto en la salud mental y física del cierre a largo plazo de los medios de vida y la economía, entre otras esferas?</a:t>
            </a:r>
            <a:endParaRPr lang="es" sz="1600" dirty="0">
              <a:latin typeface="Roboto" panose="02000000000000000000" pitchFamily="2" charset="0"/>
              <a:ea typeface="Roboto" panose="02000000000000000000" pitchFamily="2" charset="0"/>
              <a:cs typeface="Roboto" panose="02000000000000000000" pitchFamily="2" charset="0"/>
              <a:sym typeface="Roboto"/>
            </a:endParaRPr>
          </a:p>
          <a:p>
            <a:pPr marL="457200" indent="-342900" algn="l" rtl="0">
              <a:buSzPct val="100000"/>
              <a:buFont typeface="Roboto"/>
              <a:buChar char="●"/>
            </a:pPr>
            <a:r>
              <a:rPr lang="es" sz="1600" b="0" i="0" u="none" baseline="0" dirty="0">
                <a:latin typeface="Roboto" panose="02000000000000000000" pitchFamily="2" charset="0"/>
              </a:rPr>
              <a:t>Repercusiones inmediatas a nivel básico (individual), incluidos los alimentos, la nutrición, la vivienda y los medios de vida.</a:t>
            </a:r>
            <a:endParaRPr lang="es" sz="1600" dirty="0">
              <a:latin typeface="Roboto" panose="02000000000000000000" pitchFamily="2" charset="0"/>
              <a:sym typeface="Roboto"/>
            </a:endParaRPr>
          </a:p>
          <a:p>
            <a:pPr marL="457200" lvl="0" indent="-342900" algn="l" rtl="0">
              <a:spcBef>
                <a:spcPts val="0"/>
              </a:spcBef>
              <a:buSzPct val="100000"/>
              <a:buFont typeface="Roboto"/>
              <a:buChar char="●"/>
            </a:pPr>
            <a:r>
              <a:rPr lang="es" sz="1600" b="0" i="0" u="none" baseline="0" dirty="0">
                <a:latin typeface="Roboto" panose="02000000000000000000" pitchFamily="2" charset="0"/>
                <a:ea typeface="Roboto" panose="02000000000000000000" pitchFamily="2" charset="0"/>
                <a:cs typeface="Roboto" panose="02000000000000000000" pitchFamily="2" charset="0"/>
                <a:sym typeface="Roboto"/>
              </a:rPr>
              <a:t>Variaciones en la capacidad de los servicios de salud del estado o la región: servicios de salud de las grandes ciudades en comparación con los servicios de salud de las zonas distantes, periféricas o rurales.</a:t>
            </a:r>
          </a:p>
          <a:p>
            <a:pPr marL="457200" lvl="0" indent="-342900" algn="l" rtl="0">
              <a:spcBef>
                <a:spcPts val="0"/>
              </a:spcBef>
              <a:buSzPct val="100000"/>
              <a:buFont typeface="Roboto"/>
              <a:buChar char="●"/>
            </a:pPr>
            <a:r>
              <a:rPr lang="es" sz="1600" b="0" i="0" u="none" baseline="0" dirty="0">
                <a:latin typeface="Roboto" panose="02000000000000000000" pitchFamily="2" charset="0"/>
                <a:ea typeface="Roboto" panose="02000000000000000000" pitchFamily="2" charset="0"/>
                <a:cs typeface="Roboto" panose="02000000000000000000" pitchFamily="2" charset="0"/>
                <a:sym typeface="Roboto"/>
              </a:rPr>
              <a:t>Asegurarse de que la atención habitual, en particular la atención a las personas mayores y las personas vulnerables, pueda continuar. Planificar otros servicios de salud habituales, por ejemplo, el manejo de enfermedades de larga duración, como el cáncer, las enfermedades cardiovasculares y otras enfermedades graves, y la atención neonatal y de maternidad.</a:t>
            </a:r>
          </a:p>
          <a:p>
            <a:pPr marL="457200" lvl="0" indent="-342900" algn="l" rtl="0">
              <a:buSzPct val="100000"/>
              <a:buFont typeface="Roboto"/>
              <a:buChar char="●"/>
            </a:pPr>
            <a:r>
              <a:rPr lang="es" sz="1600" b="0" i="0" u="none" baseline="0" dirty="0">
                <a:latin typeface="Roboto" panose="02000000000000000000" pitchFamily="2" charset="0"/>
                <a:ea typeface="Roboto" panose="02000000000000000000" pitchFamily="2" charset="0"/>
                <a:cs typeface="Roboto" panose="02000000000000000000" pitchFamily="2" charset="0"/>
                <a:sym typeface="Roboto"/>
              </a:rPr>
              <a:t>Tener en cuenta y prestar asistencia a las personas afectadas en los márgenes de la sociedad (personas indocumentad</a:t>
            </a:r>
            <a:r>
              <a:rPr lang="en-US" sz="1600" dirty="0">
                <a:latin typeface="Roboto" panose="02000000000000000000" pitchFamily="2" charset="0"/>
                <a:ea typeface="Roboto" panose="02000000000000000000" pitchFamily="2" charset="0"/>
                <a:cs typeface="Roboto" panose="02000000000000000000" pitchFamily="2" charset="0"/>
                <a:sym typeface="Roboto"/>
              </a:rPr>
              <a:t>a</a:t>
            </a:r>
            <a:r>
              <a:rPr lang="es" sz="1600" b="0" i="0" u="none" baseline="0" dirty="0">
                <a:latin typeface="Roboto" panose="02000000000000000000" pitchFamily="2" charset="0"/>
                <a:ea typeface="Roboto" panose="02000000000000000000" pitchFamily="2" charset="0"/>
                <a:cs typeface="Roboto" panose="02000000000000000000" pitchFamily="2" charset="0"/>
                <a:sym typeface="Roboto"/>
              </a:rPr>
              <a:t>s, sin hogar, sin seguro, etc.).</a:t>
            </a:r>
          </a:p>
          <a:p>
            <a:pPr marL="457200" lvl="0" indent="-342900" algn="l" rtl="0">
              <a:buSzPct val="100000"/>
              <a:buFont typeface="Roboto"/>
              <a:buChar char="●"/>
            </a:pPr>
            <a:r>
              <a:rPr lang="es" sz="1600" b="0" i="0" u="none" baseline="0" dirty="0">
                <a:latin typeface="Roboto" panose="02000000000000000000" pitchFamily="2" charset="0"/>
                <a:ea typeface="Roboto" panose="02000000000000000000" pitchFamily="2" charset="0"/>
                <a:cs typeface="Roboto" panose="02000000000000000000" pitchFamily="2" charset="0"/>
                <a:sym typeface="Roboto"/>
              </a:rPr>
              <a:t>No hay un enfoque único; es necesario adaptar las directrices/medidas mundiales para que se ajusten </a:t>
            </a:r>
            <a:r>
              <a:rPr lang="es" sz="1600" b="0" i="0" u="none" baseline="0" dirty="0">
                <a:latin typeface="Roboto" panose="02000000000000000000" pitchFamily="2" charset="0"/>
              </a:rPr>
              <a:t>a las normas y las prácticas sociales.</a:t>
            </a:r>
            <a:endParaRPr lang="es" sz="1600" b="0" i="0" u="none" baseline="0" dirty="0">
              <a:latin typeface="Roboto" panose="02000000000000000000" pitchFamily="2" charset="0"/>
              <a:sym typeface="Roboto"/>
            </a:endParaRPr>
          </a:p>
          <a:p>
            <a:pPr marL="457200" lvl="0" indent="-342900" algn="l" rtl="0">
              <a:buSzPct val="100000"/>
              <a:buFont typeface="Roboto"/>
              <a:buChar char="●"/>
            </a:pPr>
            <a:endParaRPr sz="1100" dirty="0">
              <a:latin typeface="Roboto" panose="02000000000000000000" pitchFamily="2" charset="0"/>
              <a:ea typeface="Roboto" panose="02000000000000000000" pitchFamily="2" charset="0"/>
              <a:cs typeface="Roboto" panose="02000000000000000000" pitchFamily="2" charset="0"/>
              <a:sym typeface="Roboto"/>
            </a:endParaRPr>
          </a:p>
          <a:p>
            <a:pPr marL="114300" lvl="0" algn="l" rtl="0">
              <a:spcBef>
                <a:spcPts val="0"/>
              </a:spcBef>
              <a:buSzPct val="100000"/>
            </a:pPr>
            <a:r>
              <a:rPr lang="es" sz="1600" b="0" i="0" u="none" baseline="0" dirty="0">
                <a:latin typeface="Roboto" panose="02000000000000000000" pitchFamily="2" charset="0"/>
                <a:ea typeface="Roboto" panose="02000000000000000000" pitchFamily="2" charset="0"/>
                <a:cs typeface="Roboto" panose="02000000000000000000" pitchFamily="2" charset="0"/>
                <a:sym typeface="Roboto"/>
              </a:rPr>
              <a:t>Entre otras cuestiones de importancia crucial relacionadas con la COVID-19 que deben ser examinadas a medio o largo plazo cabe citar:</a:t>
            </a:r>
          </a:p>
          <a:p>
            <a:pPr marL="114300" lvl="0" algn="l" rtl="0">
              <a:spcBef>
                <a:spcPts val="0"/>
              </a:spcBef>
              <a:buSzPct val="100000"/>
            </a:pPr>
            <a:endParaRPr lang="es" sz="600" dirty="0">
              <a:latin typeface="Roboto" panose="02000000000000000000" pitchFamily="2" charset="0"/>
              <a:ea typeface="Roboto" panose="02000000000000000000" pitchFamily="2" charset="0"/>
              <a:cs typeface="Roboto" panose="02000000000000000000" pitchFamily="2" charset="0"/>
              <a:sym typeface="Roboto"/>
            </a:endParaRPr>
          </a:p>
          <a:p>
            <a:pPr marL="457200" indent="-342900" algn="l" rtl="0">
              <a:buSzPct val="100000"/>
              <a:buFont typeface="Roboto"/>
              <a:buChar char="●"/>
            </a:pPr>
            <a:r>
              <a:rPr lang="es" sz="1600" b="0" i="0" u="none" baseline="0" dirty="0">
                <a:latin typeface="Roboto" panose="02000000000000000000" pitchFamily="2" charset="0"/>
                <a:ea typeface="Roboto" panose="02000000000000000000" pitchFamily="2" charset="0"/>
                <a:cs typeface="Roboto" panose="02000000000000000000" pitchFamily="2" charset="0"/>
                <a:sym typeface="Roboto"/>
              </a:rPr>
              <a:t>La preparación para una segunda/tercera/cuarta ola y el apoyo a las capacidades para hacer frente a un gran aumento de </a:t>
            </a:r>
            <a:br>
              <a:rPr lang="es" sz="1600" b="0" i="0" u="none" baseline="0" dirty="0">
                <a:latin typeface="Roboto" panose="02000000000000000000" pitchFamily="2" charset="0"/>
                <a:ea typeface="Roboto" panose="02000000000000000000" pitchFamily="2" charset="0"/>
                <a:cs typeface="Roboto" panose="02000000000000000000" pitchFamily="2" charset="0"/>
                <a:sym typeface="Roboto"/>
              </a:rPr>
            </a:br>
            <a:r>
              <a:rPr lang="es" sz="1600" b="0" i="0" u="none" baseline="0" dirty="0">
                <a:latin typeface="Roboto" panose="02000000000000000000" pitchFamily="2" charset="0"/>
                <a:ea typeface="Roboto" panose="02000000000000000000" pitchFamily="2" charset="0"/>
                <a:cs typeface="Roboto" panose="02000000000000000000" pitchFamily="2" charset="0"/>
                <a:sym typeface="Roboto"/>
              </a:rPr>
              <a:t>la demanda.</a:t>
            </a:r>
          </a:p>
          <a:p>
            <a:pPr marL="457200" indent="-342900" algn="l" rtl="0">
              <a:buSzPct val="100000"/>
              <a:buFont typeface="Roboto"/>
              <a:buChar char="●"/>
            </a:pPr>
            <a:r>
              <a:rPr lang="es" sz="1600" b="0" i="0" u="none" baseline="0" dirty="0">
                <a:latin typeface="Roboto" panose="02000000000000000000" pitchFamily="2" charset="0"/>
                <a:ea typeface="Roboto" panose="02000000000000000000" pitchFamily="2" charset="0"/>
                <a:cs typeface="Roboto" panose="02000000000000000000" pitchFamily="2" charset="0"/>
                <a:sym typeface="Roboto"/>
              </a:rPr>
              <a:t>La preparación de estrategias de transición flexibles, incluida la transición entre las medidas de salud pública, lo que podría entrañar que se relajen y se vuelvan a instaurar las restricciones en función de cómo evolucione la situación.</a:t>
            </a:r>
            <a:endParaRPr lang="es" sz="1600" dirty="0">
              <a:latin typeface="Roboto" panose="02000000000000000000" pitchFamily="2" charset="0"/>
              <a:ea typeface="Roboto" panose="02000000000000000000" pitchFamily="2" charset="0"/>
              <a:cs typeface="Roboto" panose="02000000000000000000" pitchFamily="2" charset="0"/>
              <a:sym typeface="Roboto"/>
            </a:endParaRPr>
          </a:p>
          <a:p>
            <a:pPr marL="457200" indent="-342900" algn="l" rtl="0">
              <a:buSzPct val="100000"/>
              <a:buFont typeface="Roboto"/>
              <a:buChar char="●"/>
            </a:pPr>
            <a:r>
              <a:rPr lang="es" sz="1600" b="0" i="0" u="none" baseline="0" dirty="0">
                <a:latin typeface="Roboto" panose="02000000000000000000" pitchFamily="2" charset="0"/>
                <a:ea typeface="Roboto" panose="02000000000000000000" pitchFamily="2" charset="0"/>
                <a:cs typeface="Roboto" panose="02000000000000000000" pitchFamily="2" charset="0"/>
                <a:sym typeface="Roboto"/>
              </a:rPr>
              <a:t>La reanudación de las actividades económicas importantes para los medios de vida y las empresas.</a:t>
            </a:r>
            <a:endParaRPr lang="es" sz="1600" dirty="0">
              <a:latin typeface="Roboto" panose="02000000000000000000" pitchFamily="2" charset="0"/>
              <a:ea typeface="Roboto" panose="02000000000000000000" pitchFamily="2" charset="0"/>
              <a:cs typeface="Roboto" panose="02000000000000000000" pitchFamily="2" charset="0"/>
              <a:sym typeface="Roboto"/>
            </a:endParaRPr>
          </a:p>
          <a:p>
            <a:pPr marL="457200" indent="-342900" algn="l" rtl="0">
              <a:buSzPct val="100000"/>
              <a:buFont typeface="Roboto"/>
              <a:buChar char="●"/>
            </a:pPr>
            <a:r>
              <a:rPr lang="es" sz="1600" b="0" i="0" u="none" baseline="0" dirty="0">
                <a:latin typeface="Roboto" panose="02000000000000000000" pitchFamily="2" charset="0"/>
                <a:ea typeface="Roboto" panose="02000000000000000000" pitchFamily="2" charset="0"/>
                <a:cs typeface="Roboto" panose="02000000000000000000" pitchFamily="2" charset="0"/>
                <a:sym typeface="Roboto"/>
              </a:rPr>
              <a:t>La gestión de los focos incipientes de la enfermedad.</a:t>
            </a:r>
          </a:p>
          <a:p>
            <a:pPr marL="457200" indent="-342900" algn="l" rtl="0">
              <a:buSzPct val="100000"/>
              <a:buFont typeface="Roboto"/>
              <a:buChar char="●"/>
            </a:pPr>
            <a:r>
              <a:rPr lang="es" sz="1600" b="0" i="0" u="none" baseline="0" dirty="0">
                <a:latin typeface="Roboto" panose="02000000000000000000" pitchFamily="2" charset="0"/>
                <a:ea typeface="Roboto" panose="02000000000000000000" pitchFamily="2" charset="0"/>
                <a:cs typeface="Roboto" panose="02000000000000000000" pitchFamily="2" charset="0"/>
                <a:sym typeface="Roboto"/>
              </a:rPr>
              <a:t>La preparación de estrategias de vacunación.</a:t>
            </a:r>
            <a:endParaRPr lang="es" b="0" i="0" u="none" baseline="0" dirty="0">
              <a:latin typeface="Roboto" panose="02000000000000000000" pitchFamily="2" charset="0"/>
              <a:ea typeface="Roboto" panose="02000000000000000000" pitchFamily="2" charset="0"/>
              <a:cs typeface="Roboto" panose="02000000000000000000" pitchFamily="2" charset="0"/>
              <a:sym typeface="Roboto"/>
            </a:endParaRPr>
          </a:p>
        </p:txBody>
      </p:sp>
    </p:spTree>
    <p:extLst>
      <p:ext uri="{BB962C8B-B14F-4D97-AF65-F5344CB8AC3E}">
        <p14:creationId xmlns:p14="http://schemas.microsoft.com/office/powerpoint/2010/main" val="38653052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C130E038-7125-CF42-9F0B-EC6082DA7E96}"/>
              </a:ext>
            </a:extLst>
          </p:cNvPr>
          <p:cNvSpPr>
            <a:spLocks noGrp="1"/>
          </p:cNvSpPr>
          <p:nvPr>
            <p:ph type="title"/>
          </p:nvPr>
        </p:nvSpPr>
        <p:spPr>
          <a:xfrm>
            <a:off x="-1" y="1"/>
            <a:ext cx="12236335" cy="768626"/>
          </a:xfrm>
          <a:solidFill>
            <a:srgbClr val="2B92CB"/>
          </a:solidFill>
        </p:spPr>
        <p:txBody>
          <a:bodyPr anchor="ctr">
            <a:normAutofit/>
          </a:bodyPr>
          <a:lstStyle/>
          <a:p>
            <a:pPr algn="l" rtl="0"/>
            <a:r>
              <a:rPr lang="es" b="0" i="0" u="none" baseline="0">
                <a:latin typeface="Roboto" panose="02000000000000000000" pitchFamily="2" charset="0"/>
                <a:ea typeface="Roboto" panose="02000000000000000000" pitchFamily="2" charset="0"/>
                <a:cs typeface="Roboto" panose="02000000000000000000" pitchFamily="2" charset="0"/>
              </a:rPr>
              <a:t>	</a:t>
            </a:r>
            <a:r>
              <a:rPr lang="es" sz="3600" b="0" i="0" u="none" baseline="0">
                <a:solidFill>
                  <a:schemeClr val="bg1"/>
                </a:solidFill>
                <a:latin typeface="Roboto" panose="02000000000000000000" pitchFamily="2" charset="0"/>
                <a:ea typeface="Roboto" panose="02000000000000000000" pitchFamily="2" charset="0"/>
                <a:cs typeface="Roboto" panose="02000000000000000000" pitchFamily="2" charset="0"/>
              </a:rPr>
              <a:t>Finalidad, alcance y objetivos</a:t>
            </a:r>
          </a:p>
        </p:txBody>
      </p:sp>
      <p:sp>
        <p:nvSpPr>
          <p:cNvPr id="5" name="Text Placeholder 2">
            <a:extLst>
              <a:ext uri="{FF2B5EF4-FFF2-40B4-BE49-F238E27FC236}">
                <a16:creationId xmlns:a16="http://schemas.microsoft.com/office/drawing/2014/main" id="{D93D37B7-FFCB-614A-A7A7-26988B588F1C}"/>
              </a:ext>
            </a:extLst>
          </p:cNvPr>
          <p:cNvSpPr txBox="1">
            <a:spLocks/>
          </p:cNvSpPr>
          <p:nvPr/>
        </p:nvSpPr>
        <p:spPr>
          <a:xfrm>
            <a:off x="1014153" y="901147"/>
            <a:ext cx="10557163" cy="5956851"/>
          </a:xfrm>
          <a:prstGeom prst="rect">
            <a:avLst/>
          </a:prstGeom>
        </p:spPr>
        <p:txBody>
          <a:bodyPr vert="horz" lIns="91440" tIns="45720" rIns="91440" bIns="45720" rtlCol="0">
            <a:normAutofit fontScale="70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l" rtl="0">
              <a:lnSpc>
                <a:spcPct val="110000"/>
              </a:lnSpc>
              <a:buFont typeface="Arial" panose="020B0604020202020204" pitchFamily="34" charset="0"/>
              <a:buNone/>
            </a:pPr>
            <a:r>
              <a:rPr lang="es-ES" sz="2400" b="1" i="0" u="none" baseline="0" dirty="0">
                <a:solidFill>
                  <a:srgbClr val="000000"/>
                </a:solidFill>
                <a:sym typeface="Arial"/>
              </a:rPr>
              <a:t>Finalidad</a:t>
            </a:r>
          </a:p>
          <a:p>
            <a:pPr marL="357188" indent="0" algn="l" rtl="0">
              <a:lnSpc>
                <a:spcPct val="110000"/>
              </a:lnSpc>
              <a:buFont typeface="Arial" panose="020B0604020202020204" pitchFamily="34" charset="0"/>
              <a:buNone/>
            </a:pPr>
            <a:r>
              <a:rPr lang="es-ES" sz="2400" b="0" i="0" u="none" baseline="0" dirty="0">
                <a:solidFill>
                  <a:srgbClr val="000000"/>
                </a:solidFill>
                <a:sym typeface="Arial"/>
              </a:rPr>
              <a:t>Examinar distintas cuestiones críticas en los entornos urbanos a medida que la pandemia se convierte en una enfermedad infecciosa común que puede tener periodos de mayor propagación en los que aumente el número de personas afectadas.</a:t>
            </a:r>
          </a:p>
          <a:p>
            <a:pPr algn="l" rtl="0">
              <a:lnSpc>
                <a:spcPct val="110000"/>
              </a:lnSpc>
              <a:buFont typeface="Arial" panose="020B0604020202020204" pitchFamily="34" charset="0"/>
              <a:buNone/>
            </a:pPr>
            <a:r>
              <a:rPr lang="es-ES" sz="2400" b="1" i="0" u="none" baseline="0" dirty="0">
                <a:solidFill>
                  <a:srgbClr val="000000"/>
                </a:solidFill>
                <a:sym typeface="Arial"/>
              </a:rPr>
              <a:t>Alcance</a:t>
            </a:r>
          </a:p>
          <a:p>
            <a:pPr marL="357188" indent="0" algn="l" rtl="0">
              <a:lnSpc>
                <a:spcPct val="110000"/>
              </a:lnSpc>
              <a:buFont typeface="Arial" panose="020B0604020202020204" pitchFamily="34" charset="0"/>
              <a:buNone/>
            </a:pPr>
            <a:r>
              <a:rPr lang="es-ES" sz="2400" b="0" i="0" u="none" baseline="0" dirty="0">
                <a:solidFill>
                  <a:srgbClr val="000000"/>
                </a:solidFill>
                <a:sym typeface="Arial"/>
              </a:rPr>
              <a:t>En este ejercicio se examinarán diferentes estrategias de salud pública relacionadas con la gestión de la propagación en zonas de alta densidad demográfica y se analizarán algunos de los principales desafíos de salud pública a los que se enfrentan las comunidades y las autoridades locales en el transcurso de los acontecimientos, incluida la gestión de las medidas y restricciones y sus repercusiones.</a:t>
            </a:r>
          </a:p>
          <a:p>
            <a:pPr marL="357188" indent="0" algn="l" rtl="0">
              <a:lnSpc>
                <a:spcPct val="110000"/>
              </a:lnSpc>
              <a:buFont typeface="Arial" panose="020B0604020202020204" pitchFamily="34" charset="0"/>
              <a:buNone/>
            </a:pPr>
            <a:endParaRPr lang="es-ES" sz="2400" dirty="0">
              <a:solidFill>
                <a:srgbClr val="000000"/>
              </a:solidFill>
              <a:sym typeface="Arial"/>
            </a:endParaRPr>
          </a:p>
          <a:p>
            <a:pPr algn="l" rtl="0">
              <a:lnSpc>
                <a:spcPct val="110000"/>
              </a:lnSpc>
              <a:buFont typeface="Arial" panose="020B0604020202020204" pitchFamily="34" charset="0"/>
              <a:buNone/>
            </a:pPr>
            <a:r>
              <a:rPr lang="es-ES" sz="2400" b="1" i="0" u="none" baseline="0" dirty="0">
                <a:solidFill>
                  <a:srgbClr val="000000"/>
                </a:solidFill>
                <a:sym typeface="Arial"/>
              </a:rPr>
              <a:t>Objetivos específicos</a:t>
            </a:r>
          </a:p>
          <a:p>
            <a:pPr marL="714375" indent="-357188" algn="l" rtl="0">
              <a:lnSpc>
                <a:spcPct val="110000"/>
              </a:lnSpc>
              <a:buFont typeface="Arial" panose="020B0604020202020204" pitchFamily="34" charset="0"/>
              <a:buNone/>
            </a:pPr>
            <a:r>
              <a:rPr lang="es-ES" sz="2400" b="0" i="0" u="none" baseline="0" dirty="0">
                <a:solidFill>
                  <a:srgbClr val="000000"/>
                </a:solidFill>
                <a:sym typeface="Arial"/>
              </a:rPr>
              <a:t>El ejercicio proporcionará un foro seguro para analizar:</a:t>
            </a:r>
          </a:p>
          <a:p>
            <a:pPr marL="714375" indent="-357188" algn="l" rtl="0">
              <a:lnSpc>
                <a:spcPct val="110000"/>
              </a:lnSpc>
              <a:buFont typeface="+mj-lt"/>
              <a:buAutoNum type="arabicPeriod"/>
            </a:pPr>
            <a:r>
              <a:rPr lang="es-ES" sz="2400" b="0" i="0" u="none" baseline="0" dirty="0">
                <a:solidFill>
                  <a:srgbClr val="000000"/>
                </a:solidFill>
                <a:sym typeface="Arial"/>
              </a:rPr>
              <a:t>distintas medidas integrales de salud pública;</a:t>
            </a:r>
          </a:p>
          <a:p>
            <a:pPr marL="714375" indent="-357188" algn="l" rtl="0">
              <a:lnSpc>
                <a:spcPct val="110000"/>
              </a:lnSpc>
              <a:buFont typeface="+mj-lt"/>
              <a:buAutoNum type="arabicPeriod"/>
            </a:pPr>
            <a:r>
              <a:rPr lang="es-ES" sz="2400" b="0" i="0" u="none" baseline="0" dirty="0">
                <a:solidFill>
                  <a:srgbClr val="000000"/>
                </a:solidFill>
                <a:sym typeface="Arial"/>
              </a:rPr>
              <a:t>el mantenimiento de los servicios de salud y la infraestructura vital;</a:t>
            </a:r>
          </a:p>
          <a:p>
            <a:pPr marL="714375" indent="-357188" algn="l" rtl="0">
              <a:lnSpc>
                <a:spcPct val="110000"/>
              </a:lnSpc>
              <a:buFont typeface="+mj-lt"/>
              <a:buAutoNum type="arabicPeriod"/>
            </a:pPr>
            <a:r>
              <a:rPr lang="es-ES" sz="2400" b="0" i="0" u="none" baseline="0" dirty="0">
                <a:solidFill>
                  <a:srgbClr val="000000"/>
                </a:solidFill>
                <a:sym typeface="Arial"/>
              </a:rPr>
              <a:t>las comunicaciones de riesgo, incluida la gestión de </a:t>
            </a:r>
            <a:r>
              <a:rPr lang="es-ES" sz="2400" dirty="0">
                <a:solidFill>
                  <a:srgbClr val="000000"/>
                </a:solidFill>
                <a:sym typeface="Arial"/>
              </a:rPr>
              <a:t>la información</a:t>
            </a:r>
            <a:r>
              <a:rPr lang="es-ES" sz="2400" b="0" i="0" u="none" baseline="0" dirty="0">
                <a:solidFill>
                  <a:srgbClr val="000000"/>
                </a:solidFill>
                <a:sym typeface="Arial"/>
              </a:rPr>
              <a:t> inexacta y malintencionada;</a:t>
            </a:r>
          </a:p>
          <a:p>
            <a:pPr marL="714375" indent="-357188" algn="l" rtl="0">
              <a:lnSpc>
                <a:spcPct val="110000"/>
              </a:lnSpc>
              <a:buFont typeface="+mj-lt"/>
              <a:buAutoNum type="arabicPeriod"/>
            </a:pPr>
            <a:r>
              <a:rPr lang="es-ES" sz="2400" b="0" i="0" u="none" baseline="0" dirty="0">
                <a:solidFill>
                  <a:srgbClr val="000000"/>
                </a:solidFill>
                <a:sym typeface="Arial"/>
              </a:rPr>
              <a:t>la limitación de las repercusiones sociales y económicas;</a:t>
            </a:r>
          </a:p>
          <a:p>
            <a:pPr marL="714375" indent="-357188" algn="l" rtl="0">
              <a:lnSpc>
                <a:spcPct val="110000"/>
              </a:lnSpc>
              <a:buFont typeface="+mj-lt"/>
              <a:buAutoNum type="arabicPeriod"/>
            </a:pPr>
            <a:r>
              <a:rPr lang="es-ES" sz="2400" b="0" i="0" u="none" baseline="0" dirty="0">
                <a:solidFill>
                  <a:srgbClr val="000000"/>
                </a:solidFill>
                <a:sym typeface="Arial"/>
              </a:rPr>
              <a:t>el alivio de las restricciones y el avance hacia la recuperación.</a:t>
            </a:r>
          </a:p>
          <a:p>
            <a:endParaRPr lang="es-ES" dirty="0"/>
          </a:p>
        </p:txBody>
      </p:sp>
    </p:spTree>
    <p:extLst>
      <p:ext uri="{BB962C8B-B14F-4D97-AF65-F5344CB8AC3E}">
        <p14:creationId xmlns:p14="http://schemas.microsoft.com/office/powerpoint/2010/main" val="9803789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4B8C5FCD04D76B4F9E83E1FFDAAD0434" ma:contentTypeVersion="11" ma:contentTypeDescription="Create a new document." ma:contentTypeScope="" ma:versionID="8d9f830259f9c4977119318efcbdbee4">
  <xsd:schema xmlns:xsd="http://www.w3.org/2001/XMLSchema" xmlns:xs="http://www.w3.org/2001/XMLSchema" xmlns:p="http://schemas.microsoft.com/office/2006/metadata/properties" xmlns:ns2="a1d858d0-9300-440e-863b-088bced39a33" xmlns:ns3="537a4c0a-028d-41b0-9193-6635ca5775f6" targetNamespace="http://schemas.microsoft.com/office/2006/metadata/properties" ma:root="true" ma:fieldsID="5736974a21306540689a2abc3ba39454" ns2:_="" ns3:_="">
    <xsd:import namespace="a1d858d0-9300-440e-863b-088bced39a33"/>
    <xsd:import namespace="537a4c0a-028d-41b0-9193-6635ca5775f6"/>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1d858d0-9300-440e-863b-088bced39a3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37a4c0a-028d-41b0-9193-6635ca5775f6"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FCADE92-5826-4B45-9DEF-9C5A229A205C}">
  <ds:schemaRefs>
    <ds:schemaRef ds:uri="http://schemas.microsoft.com/office/infopath/2007/PartnerControls"/>
    <ds:schemaRef ds:uri="39054507-e2e9-4ae1-8010-04bf1583f8cf"/>
    <ds:schemaRef ds:uri="http://schemas.microsoft.com/office/2006/documentManagement/types"/>
    <ds:schemaRef ds:uri="http://schemas.microsoft.com/office/2006/metadata/properties"/>
    <ds:schemaRef ds:uri="http://purl.org/dc/terms/"/>
    <ds:schemaRef ds:uri="http://schemas.openxmlformats.org/package/2006/metadata/core-properties"/>
    <ds:schemaRef ds:uri="http://purl.org/dc/dcmitype/"/>
    <ds:schemaRef ds:uri="1e29cee2-e8a4-4f95-8408-2234aea7f5aa"/>
    <ds:schemaRef ds:uri="http://www.w3.org/XML/1998/namespace"/>
    <ds:schemaRef ds:uri="http://purl.org/dc/elements/1.1/"/>
  </ds:schemaRefs>
</ds:datastoreItem>
</file>

<file path=customXml/itemProps2.xml><?xml version="1.0" encoding="utf-8"?>
<ds:datastoreItem xmlns:ds="http://schemas.openxmlformats.org/officeDocument/2006/customXml" ds:itemID="{C4043BF2-8947-453F-8397-A7027787A509}">
  <ds:schemaRefs>
    <ds:schemaRef ds:uri="http://schemas.microsoft.com/sharepoint/v3/contenttype/forms"/>
  </ds:schemaRefs>
</ds:datastoreItem>
</file>

<file path=customXml/itemProps3.xml><?xml version="1.0" encoding="utf-8"?>
<ds:datastoreItem xmlns:ds="http://schemas.openxmlformats.org/officeDocument/2006/customXml" ds:itemID="{1DA65B42-602B-4AF7-A257-EF6E0B64B4D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1d858d0-9300-440e-863b-088bced39a33"/>
    <ds:schemaRef ds:uri="537a4c0a-028d-41b0-9193-6635ca5775f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643</TotalTime>
  <Words>4660</Words>
  <Application>Microsoft Office PowerPoint</Application>
  <PresentationFormat>Widescreen</PresentationFormat>
  <Paragraphs>392</Paragraphs>
  <Slides>29</Slides>
  <Notes>21</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Office Theme</vt:lpstr>
      <vt:lpstr> ENFERMEDAD POR EL NUEVO CORONAVIRUS  (COVID-19)</vt:lpstr>
      <vt:lpstr>PowerPoint Presentation</vt:lpstr>
      <vt:lpstr> Bienvenida e información previa</vt:lpstr>
      <vt:lpstr> Ejercicios de simulación</vt:lpstr>
      <vt:lpstr> Presentaciones y público objetivo</vt:lpstr>
      <vt:lpstr>PowerPoint Presentation</vt:lpstr>
      <vt:lpstr>PowerPoint Presentation</vt:lpstr>
      <vt:lpstr>Reflexión prospectiva sobre cuestiones de importancia crucial</vt:lpstr>
      <vt:lpstr> Finalidad, alcance y objetivos</vt:lpstr>
      <vt:lpstr> Descripción del ejercicio</vt:lpstr>
      <vt:lpstr> Proceso del ejercicio de simulación teórico</vt:lpstr>
      <vt:lpstr> Cómo proceder</vt:lpstr>
      <vt:lpstr> ¿Preguntas?</vt:lpstr>
      <vt:lpstr> COVID-19 – Resumen</vt:lpstr>
      <vt:lpstr> Sesión 1a: Medidas sanitarias integrales</vt:lpstr>
      <vt:lpstr> Sesión 1b: Distanciamiento físico</vt:lpstr>
      <vt:lpstr> Tarea 1: Medidas sanitarias - Principales preguntas o tareas</vt:lpstr>
      <vt:lpstr>Sesión 2a: Mantenimiento de la capacidad sanitaria crítica</vt:lpstr>
      <vt:lpstr> Tarea 2: Servicios sanitarios e infraestructura vital</vt:lpstr>
      <vt:lpstr>Pausa para el café/té</vt:lpstr>
      <vt:lpstr> Sesión 3: Comunicación de riesgos</vt:lpstr>
      <vt:lpstr> Tarea 3:   Comunicación de riesgos </vt:lpstr>
      <vt:lpstr>Sesión 4: Limitación de las repercusiones sociales y económicas</vt:lpstr>
      <vt:lpstr>Tarea 4: Limitación de las repercusiones sociales y económicas</vt:lpstr>
      <vt:lpstr> Sesión 5: Recuperación y alivio de las restricciones</vt:lpstr>
      <vt:lpstr> Tarea 5: Recuperación y alivio de las restricciones</vt:lpstr>
      <vt:lpstr> Sesión de análisis posterior (40 min) </vt:lpstr>
      <vt:lpstr> Retroinformación (10 min)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NOVEL CORONAVIRUS  (COVID-19)</dc:title>
  <dc:creator>Allan Bell</dc:creator>
  <cp:lastModifiedBy>PORTORICO, Mariaisabella</cp:lastModifiedBy>
  <cp:revision>83</cp:revision>
  <dcterms:created xsi:type="dcterms:W3CDTF">2020-04-14T13:52:56Z</dcterms:created>
  <dcterms:modified xsi:type="dcterms:W3CDTF">2020-06-11T11:11:41Z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0x0101004B8C5FCD04D76B4F9E83E1FFDAAD0434</vt:lpwstr>
  </property>
</Properties>
</file>