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58" r:id="rId7"/>
    <p:sldId id="262" r:id="rId8"/>
    <p:sldId id="259" r:id="rId9"/>
    <p:sldId id="260" r:id="rId10"/>
    <p:sldId id="261" r:id="rId11"/>
    <p:sldId id="269" r:id="rId12"/>
    <p:sldId id="264" r:id="rId13"/>
    <p:sldId id="263"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ary" initials="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6B849-46CD-4004-9440-969D543F98FB}" v="25" dt="2020-06-11T10:59:01.9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094" autoAdjust="0"/>
  </p:normalViewPr>
  <p:slideViewPr>
    <p:cSldViewPr snapToGrid="0" snapToObjects="1">
      <p:cViewPr varScale="1">
        <p:scale>
          <a:sx n="67" d="100"/>
          <a:sy n="67" d="100"/>
        </p:scale>
        <p:origin x="8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Allan" userId="S::abell@who.int::8ad7c1ce-8c94-400e-aa87-31e9b379df10" providerId="AD" clId="Web-{8356B849-46CD-4004-9440-969D543F98FB}"/>
    <pc:docChg chg="delSld modSld">
      <pc:chgData name="BELL, Allan" userId="S::abell@who.int::8ad7c1ce-8c94-400e-aa87-31e9b379df10" providerId="AD" clId="Web-{8356B849-46CD-4004-9440-969D543F98FB}" dt="2020-06-11T10:59:01.944" v="14"/>
      <pc:docMkLst>
        <pc:docMk/>
      </pc:docMkLst>
      <pc:sldChg chg="modSp">
        <pc:chgData name="BELL, Allan" userId="S::abell@who.int::8ad7c1ce-8c94-400e-aa87-31e9b379df10" providerId="AD" clId="Web-{8356B849-46CD-4004-9440-969D543F98FB}" dt="2020-06-11T10:40:18.847" v="4" actId="1076"/>
        <pc:sldMkLst>
          <pc:docMk/>
          <pc:sldMk cId="1785443821" sldId="256"/>
        </pc:sldMkLst>
        <pc:picChg chg="mod">
          <ac:chgData name="BELL, Allan" userId="S::abell@who.int::8ad7c1ce-8c94-400e-aa87-31e9b379df10" providerId="AD" clId="Web-{8356B849-46CD-4004-9440-969D543F98FB}" dt="2020-06-11T10:40:18.847" v="4" actId="1076"/>
          <ac:picMkLst>
            <pc:docMk/>
            <pc:sldMk cId="1785443821" sldId="256"/>
            <ac:picMk id="7" creationId="{0EF95FFC-8310-4B48-BE3C-E58A1AB6C7BF}"/>
          </ac:picMkLst>
        </pc:picChg>
      </pc:sldChg>
      <pc:sldChg chg="modSp">
        <pc:chgData name="BELL, Allan" userId="S::abell@who.int::8ad7c1ce-8c94-400e-aa87-31e9b379df10" providerId="AD" clId="Web-{8356B849-46CD-4004-9440-969D543F98FB}" dt="2020-06-11T10:50:32.420" v="10" actId="14100"/>
        <pc:sldMkLst>
          <pc:docMk/>
          <pc:sldMk cId="771359727" sldId="260"/>
        </pc:sldMkLst>
        <pc:picChg chg="mod">
          <ac:chgData name="BELL, Allan" userId="S::abell@who.int::8ad7c1ce-8c94-400e-aa87-31e9b379df10" providerId="AD" clId="Web-{8356B849-46CD-4004-9440-969D543F98FB}" dt="2020-06-11T10:50:32.420" v="10" actId="14100"/>
          <ac:picMkLst>
            <pc:docMk/>
            <pc:sldMk cId="771359727" sldId="260"/>
            <ac:picMk id="7" creationId="{3BAAD1CD-E47F-C84C-AFD8-E56C4BEF5913}"/>
          </ac:picMkLst>
        </pc:picChg>
      </pc:sldChg>
      <pc:sldChg chg="modSp">
        <pc:chgData name="BELL, Allan" userId="S::abell@who.int::8ad7c1ce-8c94-400e-aa87-31e9b379df10" providerId="AD" clId="Web-{8356B849-46CD-4004-9440-969D543F98FB}" dt="2020-06-11T10:58:49.084" v="13"/>
        <pc:sldMkLst>
          <pc:docMk/>
          <pc:sldMk cId="1261619050" sldId="265"/>
        </pc:sldMkLst>
        <pc:picChg chg="mod">
          <ac:chgData name="BELL, Allan" userId="S::abell@who.int::8ad7c1ce-8c94-400e-aa87-31e9b379df10" providerId="AD" clId="Web-{8356B849-46CD-4004-9440-969D543F98FB}" dt="2020-06-11T10:58:49.084" v="13"/>
          <ac:picMkLst>
            <pc:docMk/>
            <pc:sldMk cId="1261619050" sldId="265"/>
            <ac:picMk id="7" creationId="{CB39C9FF-6262-C448-A2DE-48E2C42992B0}"/>
          </ac:picMkLst>
        </pc:picChg>
      </pc:sldChg>
      <pc:sldChg chg="modSp del">
        <pc:chgData name="BELL, Allan" userId="S::abell@who.int::8ad7c1ce-8c94-400e-aa87-31e9b379df10" providerId="AD" clId="Web-{8356B849-46CD-4004-9440-969D543F98FB}" dt="2020-06-11T10:44:42.476" v="5"/>
        <pc:sldMkLst>
          <pc:docMk/>
          <pc:sldMk cId="218309324" sldId="285"/>
        </pc:sldMkLst>
        <pc:graphicFrameChg chg="modGraphic">
          <ac:chgData name="BELL, Allan" userId="S::abell@who.int::8ad7c1ce-8c94-400e-aa87-31e9b379df10" providerId="AD" clId="Web-{8356B849-46CD-4004-9440-969D543F98FB}" dt="2020-06-11T10:20:38.905" v="0"/>
          <ac:graphicFrameMkLst>
            <pc:docMk/>
            <pc:sldMk cId="218309324" sldId="285"/>
            <ac:graphicFrameMk id="4" creationId="{00000000-0000-0000-0000-000000000000}"/>
          </ac:graphicFrameMkLst>
        </pc:graphicFrameChg>
      </pc:sldChg>
      <pc:sldChg chg="modSp del">
        <pc:chgData name="BELL, Allan" userId="S::abell@who.int::8ad7c1ce-8c94-400e-aa87-31e9b379df10" providerId="AD" clId="Web-{8356B849-46CD-4004-9440-969D543F98FB}" dt="2020-06-11T10:50:41.170" v="11"/>
        <pc:sldMkLst>
          <pc:docMk/>
          <pc:sldMk cId="2883875038" sldId="286"/>
        </pc:sldMkLst>
        <pc:graphicFrameChg chg="modGraphic">
          <ac:chgData name="BELL, Allan" userId="S::abell@who.int::8ad7c1ce-8c94-400e-aa87-31e9b379df10" providerId="AD" clId="Web-{8356B849-46CD-4004-9440-969D543F98FB}" dt="2020-06-11T10:48:11.902" v="7"/>
          <ac:graphicFrameMkLst>
            <pc:docMk/>
            <pc:sldMk cId="2883875038" sldId="286"/>
            <ac:graphicFrameMk id="4" creationId="{00000000-0000-0000-0000-000000000000}"/>
          </ac:graphicFrameMkLst>
        </pc:graphicFrameChg>
      </pc:sldChg>
      <pc:sldChg chg="modSp del">
        <pc:chgData name="BELL, Allan" userId="S::abell@who.int::8ad7c1ce-8c94-400e-aa87-31e9b379df10" providerId="AD" clId="Web-{8356B849-46CD-4004-9440-969D543F98FB}" dt="2020-06-11T10:59:01.944" v="14"/>
        <pc:sldMkLst>
          <pc:docMk/>
          <pc:sldMk cId="2076370557" sldId="287"/>
        </pc:sldMkLst>
        <pc:graphicFrameChg chg="modGraphic">
          <ac:chgData name="BELL, Allan" userId="S::abell@who.int::8ad7c1ce-8c94-400e-aa87-31e9b379df10" providerId="AD" clId="Web-{8356B849-46CD-4004-9440-969D543F98FB}" dt="2020-06-11T10:56:10.238" v="12"/>
          <ac:graphicFrameMkLst>
            <pc:docMk/>
            <pc:sldMk cId="2076370557" sldId="287"/>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507C470-A009-2044-B44F-6A7871058655}" type="datetimeFigureOut">
              <a:rPr lang="fr-FR" smtClean="0"/>
              <a:t>11/06/2020</a:t>
            </a:fld>
            <a:endParaRPr lang="fr-FR"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DB8519F-97CE-3A4E-A32A-1B643286747F}" type="slidenum">
              <a:rPr lang="fr-FR" smtClean="0"/>
              <a:t>‹#›</a:t>
            </a:fld>
            <a:endParaRPr lang="fr-FR" dirty="0"/>
          </a:p>
        </p:txBody>
      </p:sp>
    </p:spTree>
    <p:extLst>
      <p:ext uri="{BB962C8B-B14F-4D97-AF65-F5344CB8AC3E}">
        <p14:creationId xmlns:p14="http://schemas.microsoft.com/office/powerpoint/2010/main" val="264240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spcBef>
                <a:spcPts val="0"/>
              </a:spcBef>
              <a:spcAft>
                <a:spcPts val="0"/>
              </a:spcAft>
            </a:pPr>
            <a:r>
              <a:rPr lang="fr-FR" sz="1200" b="1" i="0" u="none" baseline="0" dirty="0">
                <a:effectLst/>
                <a:latin typeface="Calibri" panose="020F0502020204030204" pitchFamily="34" charset="0"/>
                <a:ea typeface="Calibri" panose="020F0502020204030204" pitchFamily="34" charset="0"/>
              </a:rPr>
              <a:t>L’objectif</a:t>
            </a:r>
            <a:r>
              <a:rPr lang="fr-FR" sz="1200" b="0" i="0" u="none" baseline="0" dirty="0">
                <a:effectLst/>
                <a:latin typeface="Calibri" panose="020F0502020204030204" pitchFamily="34" charset="0"/>
                <a:ea typeface="Calibri" panose="020F0502020204030204" pitchFamily="34" charset="0"/>
              </a:rPr>
              <a:t> de cet exercice sur table (TTX) est d’aborder les problèmes majeurs rencontrés en milieu urbain au fur et à mesure que la pandémie évolue en une maladie infectieuse établie dont la propagation peut augmenter périodiquement, entraînant alors une hausse du nombre de personnes touchées.</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 </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1" i="0" u="none" baseline="0" dirty="0">
                <a:effectLst/>
                <a:latin typeface="Calibri" panose="020F0502020204030204" pitchFamily="34" charset="0"/>
                <a:ea typeface="Calibri" panose="020F0502020204030204" pitchFamily="34" charset="0"/>
              </a:rPr>
              <a:t>Champ d’application</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Cet exercice va aborder différentes stratégies de santé publique visant à gérer la propagation de la maladie dans les zones à forte densité de population. Il va s’intéresser à certains des principaux défis de santé publique rencontrés par les communautés et les autorités locales au fur et à mesure des évolutions, y compris la gestion des mesures et des restrictions et leur impact.</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 </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1" i="0" u="none" baseline="0" dirty="0">
                <a:effectLst/>
                <a:latin typeface="Calibri" panose="020F0502020204030204" pitchFamily="34" charset="0"/>
                <a:ea typeface="Calibri" panose="020F0502020204030204" pitchFamily="34" charset="0"/>
              </a:rPr>
              <a:t>Objectifs spécifiques</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Cet exercice crée un cadre sûr pour examiner les points suivants :</a:t>
            </a:r>
            <a:endParaRPr lang="fr-FR" sz="1200" dirty="0">
              <a:effectLst/>
              <a:latin typeface="Calibri" panose="020F0502020204030204" pitchFamily="34" charset="0"/>
              <a:ea typeface="Calibri" panose="020F0502020204030204" pitchFamily="34" charset="0"/>
            </a:endParaRPr>
          </a:p>
          <a:p>
            <a:pPr marL="342900" marR="0" lvl="0" indent="-342900" algn="l" rtl="0">
              <a:spcBef>
                <a:spcPts val="0"/>
              </a:spcBef>
              <a:spcAft>
                <a:spcPts val="0"/>
              </a:spcAft>
              <a:buFont typeface="+mj-lt"/>
              <a:buAutoNum type="arabicPeriod"/>
              <a:tabLst>
                <a:tab pos="457200" algn="l"/>
              </a:tabLst>
            </a:pPr>
            <a:r>
              <a:rPr lang="fr-FR" sz="1200" b="0" i="0" u="none" baseline="0" dirty="0">
                <a:effectLst/>
                <a:latin typeface="Calibri" panose="020F0502020204030204" pitchFamily="34" charset="0"/>
                <a:ea typeface="Times New Roman" panose="02020603050405020304" pitchFamily="18" charset="0"/>
              </a:rPr>
              <a:t>Mesures complètes de santé publique</a:t>
            </a:r>
            <a:endParaRPr lang="fr-FR" sz="1200" dirty="0">
              <a:effectLst/>
              <a:latin typeface="Calibri" panose="020F0502020204030204" pitchFamily="34" charset="0"/>
              <a:ea typeface="Calibri" panose="020F0502020204030204" pitchFamily="34" charset="0"/>
            </a:endParaRPr>
          </a:p>
          <a:p>
            <a:pPr marL="342900" marR="0" lvl="0" indent="-342900" algn="l" rtl="0">
              <a:spcBef>
                <a:spcPts val="0"/>
              </a:spcBef>
              <a:spcAft>
                <a:spcPts val="0"/>
              </a:spcAft>
              <a:buFont typeface="+mj-lt"/>
              <a:buAutoNum type="arabicPeriod"/>
              <a:tabLst>
                <a:tab pos="457200" algn="l"/>
              </a:tabLst>
            </a:pPr>
            <a:r>
              <a:rPr lang="fr-FR" sz="1200" b="0" i="0" u="none" baseline="0" dirty="0">
                <a:effectLst/>
                <a:latin typeface="Calibri" panose="020F0502020204030204" pitchFamily="34" charset="0"/>
                <a:ea typeface="Times New Roman" panose="02020603050405020304" pitchFamily="18" charset="0"/>
              </a:rPr>
              <a:t>Maintien des services de santé et des infrastructures essentielles</a:t>
            </a:r>
            <a:endParaRPr lang="fr-FR" sz="1200" dirty="0">
              <a:effectLst/>
              <a:latin typeface="Calibri" panose="020F0502020204030204" pitchFamily="34" charset="0"/>
              <a:ea typeface="Calibri" panose="020F0502020204030204" pitchFamily="34" charset="0"/>
            </a:endParaRPr>
          </a:p>
          <a:p>
            <a:pPr marL="342900" marR="0" lvl="0" indent="-342900" algn="l" rtl="0">
              <a:spcBef>
                <a:spcPts val="0"/>
              </a:spcBef>
              <a:spcAft>
                <a:spcPts val="0"/>
              </a:spcAft>
              <a:buFont typeface="+mj-lt"/>
              <a:buAutoNum type="arabicPeriod"/>
              <a:tabLst>
                <a:tab pos="457200" algn="l"/>
              </a:tabLst>
            </a:pPr>
            <a:r>
              <a:rPr lang="fr-FR" sz="1200" b="0" i="0" u="none" baseline="0" dirty="0">
                <a:effectLst/>
                <a:latin typeface="Calibri" panose="020F0502020204030204" pitchFamily="34" charset="0"/>
                <a:ea typeface="Times New Roman" panose="02020603050405020304" pitchFamily="18" charset="0"/>
              </a:rPr>
              <a:t>Communication sur les risques, y compris gestion des informations inexactes et malveillantes</a:t>
            </a:r>
            <a:endParaRPr lang="fr-FR" sz="1200" dirty="0">
              <a:effectLst/>
              <a:latin typeface="Calibri" panose="020F0502020204030204" pitchFamily="34" charset="0"/>
              <a:ea typeface="Calibri" panose="020F0502020204030204" pitchFamily="34" charset="0"/>
            </a:endParaRPr>
          </a:p>
          <a:p>
            <a:pPr marL="342900" marR="0" lvl="0" indent="-342900" algn="l" rtl="0">
              <a:spcBef>
                <a:spcPts val="0"/>
              </a:spcBef>
              <a:spcAft>
                <a:spcPts val="0"/>
              </a:spcAft>
              <a:buFont typeface="+mj-lt"/>
              <a:buAutoNum type="arabicPeriod"/>
              <a:tabLst>
                <a:tab pos="457200" algn="l"/>
              </a:tabLst>
            </a:pPr>
            <a:r>
              <a:rPr lang="fr-FR" sz="1200" b="0" i="0" u="none" baseline="0" dirty="0">
                <a:effectLst/>
                <a:latin typeface="Calibri" panose="020F0502020204030204" pitchFamily="34" charset="0"/>
                <a:ea typeface="Times New Roman" panose="02020603050405020304" pitchFamily="18" charset="0"/>
              </a:rPr>
              <a:t>Limitation de l’impact socioéconomique</a:t>
            </a:r>
            <a:endParaRPr lang="fr-FR" sz="1200" dirty="0">
              <a:effectLst/>
              <a:latin typeface="Calibri" panose="020F0502020204030204" pitchFamily="34" charset="0"/>
              <a:ea typeface="Calibri" panose="020F0502020204030204" pitchFamily="34" charset="0"/>
            </a:endParaRPr>
          </a:p>
          <a:p>
            <a:pPr marL="342900" marR="0" lvl="0" indent="-342900" algn="l" rtl="0">
              <a:spcBef>
                <a:spcPts val="0"/>
              </a:spcBef>
              <a:spcAft>
                <a:spcPts val="0"/>
              </a:spcAft>
              <a:buFont typeface="+mj-lt"/>
              <a:buAutoNum type="arabicPeriod"/>
              <a:tabLst>
                <a:tab pos="457200" algn="l"/>
              </a:tabLst>
            </a:pPr>
            <a:r>
              <a:rPr lang="fr-FR" sz="1200" b="0" i="0" u="none" baseline="0" dirty="0">
                <a:effectLst/>
                <a:latin typeface="Calibri" panose="020F0502020204030204" pitchFamily="34" charset="0"/>
                <a:ea typeface="Times New Roman" panose="02020603050405020304" pitchFamily="18" charset="0"/>
              </a:rPr>
              <a:t>Assouplissement des restrictions et préparation au relèvement</a:t>
            </a: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 </a:t>
            </a:r>
          </a:p>
          <a:p>
            <a:pPr marL="0" marR="0" algn="l" rtl="0">
              <a:spcBef>
                <a:spcPts val="0"/>
              </a:spcBef>
              <a:spcAft>
                <a:spcPts val="0"/>
              </a:spcAft>
            </a:pPr>
            <a:r>
              <a:rPr lang="fr-FR" sz="1200" b="1" i="0" u="none" baseline="0" dirty="0">
                <a:effectLst/>
                <a:latin typeface="Calibri" panose="020F0502020204030204" pitchFamily="34" charset="0"/>
                <a:ea typeface="Calibri" panose="020F0502020204030204" pitchFamily="34" charset="0"/>
              </a:rPr>
              <a:t>Le public cible</a:t>
            </a:r>
            <a:r>
              <a:rPr lang="fr-FR" sz="1200" b="0" i="0" u="none" baseline="0" dirty="0">
                <a:effectLst/>
                <a:latin typeface="Calibri" panose="020F0502020204030204" pitchFamily="34" charset="0"/>
                <a:ea typeface="Calibri" panose="020F0502020204030204" pitchFamily="34" charset="0"/>
              </a:rPr>
              <a:t> correspond aux responsables urbains et communautaires, aux décideurs politiques urbains et aux experts techniques de divers secteurs.</a:t>
            </a:r>
          </a:p>
          <a:p>
            <a:pPr marL="0" marR="0" algn="l" rtl="0">
              <a:spcBef>
                <a:spcPts val="0"/>
              </a:spcBef>
              <a:spcAft>
                <a:spcPts val="0"/>
              </a:spcAft>
            </a:pPr>
            <a:endParaRPr lang="fr-FR" sz="1200" dirty="0">
              <a:effectLst/>
              <a:latin typeface="Calibri" panose="020F0502020204030204" pitchFamily="34" charset="0"/>
              <a:ea typeface="Calibri" panose="020F0502020204030204" pitchFamily="34" charset="0"/>
            </a:endParaRPr>
          </a:p>
          <a:p>
            <a:pPr marL="0" marR="0" algn="l" rtl="0">
              <a:spcBef>
                <a:spcPts val="0"/>
              </a:spcBef>
              <a:spcAft>
                <a:spcPts val="0"/>
              </a:spcAft>
            </a:pPr>
            <a:r>
              <a:rPr lang="fr-FR" sz="1200" b="0" i="0" u="none" baseline="0" dirty="0">
                <a:effectLst/>
                <a:latin typeface="Calibri" panose="020F0502020204030204" pitchFamily="34" charset="0"/>
                <a:ea typeface="Calibri" panose="020F0502020204030204" pitchFamily="34" charset="0"/>
              </a:rPr>
              <a:t>Pour disposer de </a:t>
            </a:r>
            <a:r>
              <a:rPr lang="fr-FR" sz="1200" b="1" i="0" u="none" baseline="0" dirty="0">
                <a:effectLst/>
                <a:latin typeface="Calibri" panose="020F0502020204030204" pitchFamily="34" charset="0"/>
                <a:ea typeface="Calibri" panose="020F0502020204030204" pitchFamily="34" charset="0"/>
              </a:rPr>
              <a:t>suffisamment de temps </a:t>
            </a:r>
            <a:r>
              <a:rPr lang="fr-FR" sz="1200" b="0" i="0" u="none" baseline="0" dirty="0">
                <a:effectLst/>
                <a:latin typeface="Calibri" panose="020F0502020204030204" pitchFamily="34" charset="0"/>
                <a:ea typeface="Calibri" panose="020F0502020204030204" pitchFamily="34" charset="0"/>
              </a:rPr>
              <a:t>pour les 5 séances de discussion, l’exercice est prévu sur une journée entière. Toutefois, en cas de contraintes temporelles, le nombre de séances réalisées peut être réduit et l’exercice peut alors se dérouler sur une demi-journée (le matin ou l’après-midi). La discussion portera alors uniquement sur les séances choisies. </a:t>
            </a:r>
            <a:endParaRPr lang="fr-FR" sz="1200" dirty="0">
              <a:effectLst/>
              <a:latin typeface="Calibri" panose="020F0502020204030204" pitchFamily="34" charset="0"/>
              <a:ea typeface="Calibri" panose="020F0502020204030204" pitchFamily="34" charset="0"/>
            </a:endParaRPr>
          </a:p>
          <a:p>
            <a:endParaRPr lang="fr" dirty="0"/>
          </a:p>
        </p:txBody>
      </p:sp>
      <p:sp>
        <p:nvSpPr>
          <p:cNvPr id="4" name="Slide Number Placeholder 3"/>
          <p:cNvSpPr>
            <a:spLocks noGrp="1"/>
          </p:cNvSpPr>
          <p:nvPr>
            <p:ph type="sldNum" sz="quarter" idx="10"/>
          </p:nvPr>
        </p:nvSpPr>
        <p:spPr/>
        <p:txBody>
          <a:bodyPr/>
          <a:lstStyle/>
          <a:p>
            <a:pPr algn="l" rtl="0"/>
            <a:fld id="{DDB8519F-97CE-3A4E-A32A-1B643286747F}" type="slidenum">
              <a:rPr lang="fr-FR" smtClean="0"/>
              <a:t>1</a:t>
            </a:fld>
            <a:endParaRPr lang="fr-FR" dirty="0"/>
          </a:p>
        </p:txBody>
      </p:sp>
    </p:spTree>
    <p:extLst>
      <p:ext uri="{BB962C8B-B14F-4D97-AF65-F5344CB8AC3E}">
        <p14:creationId xmlns:p14="http://schemas.microsoft.com/office/powerpoint/2010/main" val="190458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12</a:t>
            </a:fld>
            <a:endParaRPr lang="fr-FR" dirty="0"/>
          </a:p>
        </p:txBody>
      </p:sp>
    </p:spTree>
    <p:extLst>
      <p:ext uri="{BB962C8B-B14F-4D97-AF65-F5344CB8AC3E}">
        <p14:creationId xmlns:p14="http://schemas.microsoft.com/office/powerpoint/2010/main" val="311582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13</a:t>
            </a:fld>
            <a:endParaRPr lang="fr-FR" dirty="0"/>
          </a:p>
        </p:txBody>
      </p:sp>
    </p:spTree>
    <p:extLst>
      <p:ext uri="{BB962C8B-B14F-4D97-AF65-F5344CB8AC3E}">
        <p14:creationId xmlns:p14="http://schemas.microsoft.com/office/powerpoint/2010/main" val="261494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15</a:t>
            </a:fld>
            <a:endParaRPr lang="fr-FR" dirty="0"/>
          </a:p>
        </p:txBody>
      </p:sp>
    </p:spTree>
    <p:extLst>
      <p:ext uri="{BB962C8B-B14F-4D97-AF65-F5344CB8AC3E}">
        <p14:creationId xmlns:p14="http://schemas.microsoft.com/office/powerpoint/2010/main" val="13966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baseline="0" dirty="0"/>
              <a:t>Source de l’image : https://www.google.ch/search?q=questions+images&amp;source=lnms&amp;tbm=isch&amp;sa=X&amp;ved=0ahUKEwjeycL-yanVAhVGPxQKHYlzD7EQ_AUICigB&amp;biw=1920&amp;bih=901#imgrc=NnCxqJcZr_C-MM:</a:t>
            </a:r>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16</a:t>
            </a:fld>
            <a:endParaRPr lang="fr-FR" dirty="0"/>
          </a:p>
        </p:txBody>
      </p:sp>
    </p:spTree>
    <p:extLst>
      <p:ext uri="{BB962C8B-B14F-4D97-AF65-F5344CB8AC3E}">
        <p14:creationId xmlns:p14="http://schemas.microsoft.com/office/powerpoint/2010/main" val="3306779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fr-FR" b="0" i="0" u="none" baseline="0" dirty="0"/>
              <a:t>2 397 216 selon le rapport de situation de l’OMS du 21/04/2020 :</a:t>
            </a:r>
          </a:p>
          <a:p>
            <a:pPr marL="0" indent="0" algn="l" rtl="0">
              <a:buFont typeface="Arial" panose="020B0604020202020204" pitchFamily="34" charset="0"/>
              <a:buNone/>
            </a:pPr>
            <a:r>
              <a:rPr lang="fr-FR" b="0" i="0" u="none" baseline="0" dirty="0"/>
              <a:t>www.who.int/docs/default-source/coronaviruse/situation-reports/20200421-sitrep-92-covid-19.pdf?sfvrsn=38e6b06d_4</a:t>
            </a:r>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17</a:t>
            </a:fld>
            <a:endParaRPr lang="fr-FR" dirty="0"/>
          </a:p>
        </p:txBody>
      </p:sp>
    </p:spTree>
    <p:extLst>
      <p:ext uri="{BB962C8B-B14F-4D97-AF65-F5344CB8AC3E}">
        <p14:creationId xmlns:p14="http://schemas.microsoft.com/office/powerpoint/2010/main" val="232254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None/>
            </a:pPr>
            <a:r>
              <a:rPr lang="fr-FR" sz="1200" b="0" i="0" u="none" baseline="0" dirty="0"/>
              <a:t>Au début de la flambée, lorsque les cas étaient peu nombreux, l’OMS a fortement plaidé en la faveur de quatre axes principaux de riposte : détection, isolement, test et traitement. Cette approche est réexaminée au fur et à mesure que la flambée s’étend et que le nombre de personnes infectées augmente. De nombreuses zones urbaines adoptent des méthodes différentes. Certaines optent pour une surveillance syndromique étroite plutôt que pour des tests de masse. D’autres ont privilégié l’isolement et ont demandé aux personnes malades de s’isoler dès lors qu’elles avaient des symptômes évocateurs de la maladie. </a:t>
            </a:r>
            <a:r>
              <a:rPr lang="fr-FR" sz="1200" b="0" i="0" u="none" baseline="0" dirty="0">
                <a:sym typeface="Arial"/>
              </a:rPr>
              <a:t>Les tests ont parfois été étendus à l’ensemble de la population locale sur la base des déclarations d’infections.</a:t>
            </a:r>
            <a:r>
              <a:rPr lang="fr-FR" sz="1200" b="0" i="0" u="none" baseline="0" dirty="0"/>
              <a:t> </a:t>
            </a:r>
          </a:p>
          <a:p>
            <a:pPr algn="l" rtl="0">
              <a:buNone/>
            </a:pPr>
            <a:r>
              <a:rPr lang="fr-FR" sz="1200" b="0" i="0" u="none" baseline="0" dirty="0"/>
              <a:t>De nombreux pays ont imposé la distanciation physique en zone urbaine. Certains ont limité cette restriction aux seules zones urbaines et laissé les zones rurales relativement libres de leurs mouvements, tandis que d’autres ont imposé une interdiction globale dans tout le pays.</a:t>
            </a:r>
          </a:p>
          <a:p>
            <a:pPr algn="l" rtl="0">
              <a:buNone/>
            </a:pPr>
            <a:endParaRPr lang="fr-FR" sz="1200" dirty="0"/>
          </a:p>
          <a:p>
            <a:pPr marL="171450" indent="-171450" algn="l" rtl="0"/>
            <a:endParaRPr lang="fr-FR" sz="1200" dirty="0"/>
          </a:p>
          <a:p>
            <a:pPr algn="l" rtl="0">
              <a:buNone/>
            </a:pPr>
            <a:r>
              <a:rPr lang="fr-FR" sz="1200" b="0" i="0" u="none" baseline="0" dirty="0"/>
              <a:t>Toutes ces stratégies présentent des avantages et des inconvénients. Le nombre de cas continuant à augmenter dans le monde, aucune d’entre elles ne semble efficace à 100 %.</a:t>
            </a:r>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18</a:t>
            </a:fld>
            <a:endParaRPr lang="fr-FR" dirty="0"/>
          </a:p>
        </p:txBody>
      </p:sp>
    </p:spTree>
    <p:extLst>
      <p:ext uri="{BB962C8B-B14F-4D97-AF65-F5344CB8AC3E}">
        <p14:creationId xmlns:p14="http://schemas.microsoft.com/office/powerpoint/2010/main" val="331747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baseline="0" dirty="0">
                <a:effectLst/>
                <a:latin typeface="Calibri" panose="020F0502020204030204" pitchFamily="34" charset="0"/>
                <a:ea typeface="Calibri" panose="020F0502020204030204" pitchFamily="34" charset="0"/>
              </a:rPr>
              <a:t>Les mesures de distanciation physique (le terme « distanciation sociale » n’est plus utilisé) doivent également être soutenues par des mesures économiques et sociales coordonnées qui incitent à la coopération et atténuent les conséquences socioéconomiques. Dans ces circonstances, la sécurité alimentaire est une question essentielle.</a:t>
            </a:r>
            <a:endParaRPr lang="fr-FR" dirty="0"/>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19</a:t>
            </a:fld>
            <a:endParaRPr lang="fr-FR" dirty="0"/>
          </a:p>
        </p:txBody>
      </p:sp>
    </p:spTree>
    <p:extLst>
      <p:ext uri="{BB962C8B-B14F-4D97-AF65-F5344CB8AC3E}">
        <p14:creationId xmlns:p14="http://schemas.microsoft.com/office/powerpoint/2010/main" val="338209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20</a:t>
            </a:fld>
            <a:endParaRPr lang="fr-FR" dirty="0"/>
          </a:p>
        </p:txBody>
      </p:sp>
    </p:spTree>
    <p:extLst>
      <p:ext uri="{BB962C8B-B14F-4D97-AF65-F5344CB8AC3E}">
        <p14:creationId xmlns:p14="http://schemas.microsoft.com/office/powerpoint/2010/main" val="53465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21</a:t>
            </a:fld>
            <a:endParaRPr lang="fr-FR" dirty="0"/>
          </a:p>
        </p:txBody>
      </p:sp>
    </p:spTree>
    <p:extLst>
      <p:ext uri="{BB962C8B-B14F-4D97-AF65-F5344CB8AC3E}">
        <p14:creationId xmlns:p14="http://schemas.microsoft.com/office/powerpoint/2010/main" val="400327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22</a:t>
            </a:fld>
            <a:endParaRPr lang="fr-FR" dirty="0"/>
          </a:p>
        </p:txBody>
      </p:sp>
    </p:spTree>
    <p:extLst>
      <p:ext uri="{BB962C8B-B14F-4D97-AF65-F5344CB8AC3E}">
        <p14:creationId xmlns:p14="http://schemas.microsoft.com/office/powerpoint/2010/main" val="394555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dirty="0"/>
              <a:t>Pour disposer de suffisamment de temps pour les 5 séances de discussion, l’exercice est prévu sur une journée entière. Toutefois, en cas de contraintes temporelles, le nombre de séances réalisées peut être réduit et l’exercice peut alors se dérouler sur une demi-journée (le matin ou l’après-midi). La discussion portera alors uniquement sur les séances choisies. </a:t>
            </a:r>
            <a:endParaRPr lang="fr-FR" dirty="0"/>
          </a:p>
        </p:txBody>
      </p:sp>
      <p:sp>
        <p:nvSpPr>
          <p:cNvPr id="4" name="Slide Number Placeholder 3"/>
          <p:cNvSpPr>
            <a:spLocks noGrp="1"/>
          </p:cNvSpPr>
          <p:nvPr>
            <p:ph type="sldNum" sz="quarter" idx="10"/>
          </p:nvPr>
        </p:nvSpPr>
        <p:spPr/>
        <p:txBody>
          <a:bodyPr/>
          <a:lstStyle/>
          <a:p>
            <a:pPr algn="l" rtl="0"/>
            <a:fld id="{DDB8519F-97CE-3A4E-A32A-1B643286747F}" type="slidenum">
              <a:rPr lang="fr-FR" smtClean="0"/>
              <a:t>3</a:t>
            </a:fld>
            <a:endParaRPr lang="fr-FR" dirty="0"/>
          </a:p>
        </p:txBody>
      </p:sp>
    </p:spTree>
    <p:extLst>
      <p:ext uri="{BB962C8B-B14F-4D97-AF65-F5344CB8AC3E}">
        <p14:creationId xmlns:p14="http://schemas.microsoft.com/office/powerpoint/2010/main" val="160072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23</a:t>
            </a:fld>
            <a:endParaRPr lang="fr-FR" dirty="0"/>
          </a:p>
        </p:txBody>
      </p:sp>
    </p:spTree>
    <p:extLst>
      <p:ext uri="{BB962C8B-B14F-4D97-AF65-F5344CB8AC3E}">
        <p14:creationId xmlns:p14="http://schemas.microsoft.com/office/powerpoint/2010/main" val="221230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24</a:t>
            </a:fld>
            <a:endParaRPr lang="fr-FR" dirty="0"/>
          </a:p>
        </p:txBody>
      </p:sp>
    </p:spTree>
    <p:extLst>
      <p:ext uri="{BB962C8B-B14F-4D97-AF65-F5344CB8AC3E}">
        <p14:creationId xmlns:p14="http://schemas.microsoft.com/office/powerpoint/2010/main" val="16683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25</a:t>
            </a:fld>
            <a:endParaRPr lang="fr-FR" dirty="0"/>
          </a:p>
        </p:txBody>
      </p:sp>
    </p:spTree>
    <p:extLst>
      <p:ext uri="{BB962C8B-B14F-4D97-AF65-F5344CB8AC3E}">
        <p14:creationId xmlns:p14="http://schemas.microsoft.com/office/powerpoint/2010/main" val="141237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26</a:t>
            </a:fld>
            <a:endParaRPr lang="fr-FR" dirty="0"/>
          </a:p>
        </p:txBody>
      </p:sp>
    </p:spTree>
    <p:extLst>
      <p:ext uri="{BB962C8B-B14F-4D97-AF65-F5344CB8AC3E}">
        <p14:creationId xmlns:p14="http://schemas.microsoft.com/office/powerpoint/2010/main" val="178141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27</a:t>
            </a:fld>
            <a:endParaRPr lang="fr-FR" dirty="0"/>
          </a:p>
        </p:txBody>
      </p:sp>
    </p:spTree>
    <p:extLst>
      <p:ext uri="{BB962C8B-B14F-4D97-AF65-F5344CB8AC3E}">
        <p14:creationId xmlns:p14="http://schemas.microsoft.com/office/powerpoint/2010/main" val="239452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fr-FR" b="0" i="0" u="none" baseline="0" dirty="0"/>
              <a:t>Il est probable que de nombreux secteurs économiques soient dévastés et aient besoin d’une aide conséquente. Les petites entreprises seront particulièrement touchées, tout comme les acteurs de l’économie informelle. Dans certains cas, le chômage dépassera les 15 %, laissant de nombreuses personnes démunies et laissées pour compte.</a:t>
            </a:r>
          </a:p>
          <a:p>
            <a:endParaRPr lang="fr-FR" dirty="0"/>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28</a:t>
            </a:fld>
            <a:endParaRPr lang="fr-FR" dirty="0"/>
          </a:p>
        </p:txBody>
      </p:sp>
    </p:spTree>
    <p:extLst>
      <p:ext uri="{BB962C8B-B14F-4D97-AF65-F5344CB8AC3E}">
        <p14:creationId xmlns:p14="http://schemas.microsoft.com/office/powerpoint/2010/main" val="4095075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29</a:t>
            </a:fld>
            <a:endParaRPr lang="fr-FR" dirty="0"/>
          </a:p>
        </p:txBody>
      </p:sp>
    </p:spTree>
    <p:extLst>
      <p:ext uri="{BB962C8B-B14F-4D97-AF65-F5344CB8AC3E}">
        <p14:creationId xmlns:p14="http://schemas.microsoft.com/office/powerpoint/2010/main" val="1647534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30</a:t>
            </a:fld>
            <a:endParaRPr lang="fr-FR" dirty="0"/>
          </a:p>
        </p:txBody>
      </p:sp>
    </p:spTree>
    <p:extLst>
      <p:ext uri="{BB962C8B-B14F-4D97-AF65-F5344CB8AC3E}">
        <p14:creationId xmlns:p14="http://schemas.microsoft.com/office/powerpoint/2010/main" val="495960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31</a:t>
            </a:fld>
            <a:endParaRPr lang="fr-FR" dirty="0"/>
          </a:p>
        </p:txBody>
      </p:sp>
    </p:spTree>
    <p:extLst>
      <p:ext uri="{BB962C8B-B14F-4D97-AF65-F5344CB8AC3E}">
        <p14:creationId xmlns:p14="http://schemas.microsoft.com/office/powerpoint/2010/main" val="277226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32</a:t>
            </a:fld>
            <a:endParaRPr lang="fr-FR" dirty="0"/>
          </a:p>
        </p:txBody>
      </p:sp>
    </p:spTree>
    <p:extLst>
      <p:ext uri="{BB962C8B-B14F-4D97-AF65-F5344CB8AC3E}">
        <p14:creationId xmlns:p14="http://schemas.microsoft.com/office/powerpoint/2010/main" val="127941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lnSpc>
                <a:spcPct val="117999"/>
              </a:lnSpc>
              <a:spcBef>
                <a:spcPts val="0"/>
              </a:spcBef>
              <a:buClr>
                <a:srgbClr val="000000"/>
              </a:buClr>
              <a:buSzPct val="110000"/>
              <a:buFont typeface="Arial"/>
              <a:buNone/>
            </a:pPr>
            <a:r>
              <a:rPr lang="fr-FR" sz="1200" b="0" i="0" u="none" baseline="0" dirty="0">
                <a:latin typeface="Roboto" panose="02000000000000000000" pitchFamily="2" charset="0"/>
                <a:ea typeface="Roboto" panose="02000000000000000000" pitchFamily="2" charset="0"/>
                <a:cs typeface="Roboto" panose="02000000000000000000" pitchFamily="2" charset="0"/>
                <a:sym typeface="Helvetica Neue"/>
              </a:rPr>
              <a:t>Allocution de bienvenue par un membre chevronné du personnel de bureau. </a:t>
            </a:r>
          </a:p>
          <a:p>
            <a:pPr lvl="0" algn="l" rtl="0">
              <a:lnSpc>
                <a:spcPct val="117999"/>
              </a:lnSpc>
              <a:spcBef>
                <a:spcPts val="0"/>
              </a:spcBef>
              <a:buClr>
                <a:srgbClr val="000000"/>
              </a:buClr>
              <a:buSzPct val="110000"/>
              <a:buFont typeface="Arial"/>
              <a:buNone/>
            </a:pPr>
            <a:r>
              <a:rPr lang="fr-FR" sz="1200" b="0" i="0" u="none" baseline="0" dirty="0">
                <a:latin typeface="Roboto" panose="02000000000000000000" pitchFamily="2" charset="0"/>
                <a:ea typeface="Roboto" panose="02000000000000000000" pitchFamily="2" charset="0"/>
                <a:cs typeface="Roboto" panose="02000000000000000000" pitchFamily="2" charset="0"/>
                <a:sym typeface="Helvetica Neue"/>
              </a:rPr>
              <a:t>Présentez l’équipe d’animation pour lancer le tour de table de présentation.</a:t>
            </a:r>
          </a:p>
          <a:p>
            <a:endParaRPr lang="fr-FR" dirty="0"/>
          </a:p>
          <a:p>
            <a:pPr algn="l" rtl="0"/>
            <a:r>
              <a:rPr lang="fr-FR" sz="1200" b="0" i="0" u="none" baseline="0" dirty="0">
                <a:effectLst/>
                <a:latin typeface="Calibri" panose="020F0502020204030204" pitchFamily="34" charset="0"/>
                <a:ea typeface="Times New Roman" panose="02020603050405020304" pitchFamily="18" charset="0"/>
              </a:rPr>
              <a:t>Faits nationaux et populations à risque ou « points chauds ». </a:t>
            </a:r>
          </a:p>
          <a:p>
            <a:pPr algn="l" rtl="0"/>
            <a:r>
              <a:rPr lang="fr-FR" sz="1200" b="0" i="0" u="none" baseline="0" dirty="0">
                <a:effectLst/>
                <a:latin typeface="Calibri" panose="020F0502020204030204" pitchFamily="34" charset="0"/>
                <a:ea typeface="Times New Roman" panose="02020603050405020304" pitchFamily="18" charset="0"/>
              </a:rPr>
              <a:t>Cela peut contribuer à positionner la simulation par rapport au contexte réel.</a:t>
            </a:r>
            <a:endParaRPr lang="fr-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4</a:t>
            </a:fld>
            <a:endParaRPr lang="fr-FR" dirty="0"/>
          </a:p>
        </p:txBody>
      </p:sp>
    </p:spTree>
    <p:extLst>
      <p:ext uri="{BB962C8B-B14F-4D97-AF65-F5344CB8AC3E}">
        <p14:creationId xmlns:p14="http://schemas.microsoft.com/office/powerpoint/2010/main" val="12271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lnSpc>
                <a:spcPct val="117999"/>
              </a:lnSpc>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sym typeface="Helvetica Neue"/>
              </a:rPr>
              <a:t>L’animateur doit insister sur les avantages de tester les plans et de s’entraîner lorsque aucune vie n’est en jeu et souligner qu’il s’agit d’un environnement d’apprentissage sûr.</a:t>
            </a:r>
          </a:p>
          <a:p>
            <a:pPr lvl="0" algn="l" rtl="0">
              <a:lnSpc>
                <a:spcPct val="117999"/>
              </a:lnSpc>
              <a:spcBef>
                <a:spcPts val="0"/>
              </a:spcBef>
              <a:buNone/>
            </a:pPr>
            <a:endParaRPr lang="fr-FR" dirty="0">
              <a:latin typeface="Roboto" panose="02000000000000000000" pitchFamily="2" charset="0"/>
              <a:ea typeface="Roboto" panose="02000000000000000000" pitchFamily="2" charset="0"/>
              <a:cs typeface="Roboto" panose="02000000000000000000" pitchFamily="2" charset="0"/>
              <a:sym typeface="Helvetica Neue"/>
            </a:endParaRPr>
          </a:p>
          <a:p>
            <a:pPr marL="171450" lvl="0" indent="-171450" algn="l" rtl="0">
              <a:lnSpc>
                <a:spcPct val="117999"/>
              </a:lnSpc>
              <a:spcBef>
                <a:spcPts val="0"/>
              </a:spcBef>
            </a:pPr>
            <a:r>
              <a:rPr lang="fr-FR" b="0" i="0" u="none" baseline="0" dirty="0">
                <a:latin typeface="Roboto" panose="02000000000000000000" pitchFamily="2" charset="0"/>
                <a:ea typeface="Roboto" panose="02000000000000000000" pitchFamily="2" charset="0"/>
                <a:cs typeface="Roboto" panose="02000000000000000000" pitchFamily="2" charset="0"/>
                <a:sym typeface="Helvetica Neue"/>
              </a:rPr>
              <a:t>Cette diapositive brosse un portrait d’ensemble des exercices de simulation (SimEx). </a:t>
            </a:r>
          </a:p>
          <a:p>
            <a:pPr marL="171450" lvl="0" indent="-171450" algn="l" rtl="0">
              <a:lnSpc>
                <a:spcPct val="117999"/>
              </a:lnSpc>
              <a:spcBef>
                <a:spcPts val="0"/>
              </a:spcBef>
            </a:pPr>
            <a:r>
              <a:rPr lang="fr-FR" sz="1400" b="0" i="0" u="none" baseline="0" dirty="0">
                <a:ea typeface="Calibri"/>
                <a:cs typeface="Calibri"/>
                <a:sym typeface="Calibri"/>
              </a:rPr>
              <a:t>Un exercice peut être défini de diverses manières…</a:t>
            </a:r>
          </a:p>
          <a:p>
            <a:pPr marL="171450" lvl="0" indent="-171450" algn="l" rtl="0">
              <a:lnSpc>
                <a:spcPct val="115000"/>
              </a:lnSpc>
              <a:spcBef>
                <a:spcPts val="0"/>
              </a:spcBef>
            </a:pPr>
            <a:r>
              <a:rPr lang="fr-FR" sz="1400" b="0" i="0" u="none" baseline="0" dirty="0">
                <a:ea typeface="Calibri"/>
                <a:cs typeface="Calibri"/>
                <a:sym typeface="Calibri"/>
              </a:rPr>
              <a:t>Les éléments clés : il s’agit d’un environnement d’apprentissage sûr pour évaluer les systèmes, les plans et les personnes et examiner les situations de stress auxquels ils peuvent être soumis.</a:t>
            </a:r>
          </a:p>
          <a:p>
            <a:pPr marL="171450" lvl="0" indent="-171450" algn="l" rtl="0">
              <a:lnSpc>
                <a:spcPct val="115000"/>
              </a:lnSpc>
              <a:spcBef>
                <a:spcPts val="0"/>
              </a:spcBef>
            </a:pPr>
            <a:r>
              <a:rPr lang="fr-FR" sz="1400" b="0" i="0" u="none" baseline="0" dirty="0">
                <a:ea typeface="Calibri"/>
                <a:cs typeface="Calibri"/>
                <a:sym typeface="Calibri"/>
              </a:rPr>
              <a:t>Les méthodologies peuvent être adaptées et modulées, pour des formations de difficulté variable.</a:t>
            </a:r>
          </a:p>
          <a:p>
            <a:pPr lvl="0" algn="l" rtl="0">
              <a:lnSpc>
                <a:spcPct val="117999"/>
              </a:lnSpc>
              <a:spcBef>
                <a:spcPts val="0"/>
              </a:spcBef>
              <a:buNone/>
            </a:pPr>
            <a:endParaRPr lang="fr-FR" dirty="0">
              <a:latin typeface="Roboto" panose="02000000000000000000" pitchFamily="2" charset="0"/>
              <a:ea typeface="Roboto" panose="02000000000000000000" pitchFamily="2" charset="0"/>
              <a:cs typeface="Roboto" panose="02000000000000000000" pitchFamily="2" charset="0"/>
              <a:sym typeface="Helvetica Neue"/>
            </a:endParaRPr>
          </a:p>
          <a:p>
            <a:pPr lvl="0" algn="l" rtl="0">
              <a:spcBef>
                <a:spcPts val="0"/>
              </a:spcBef>
              <a:buClr>
                <a:srgbClr val="000000"/>
              </a:buClr>
              <a:buSzPct val="110000"/>
              <a:buFont typeface="Arial"/>
              <a:buNone/>
            </a:pPr>
            <a:r>
              <a:rPr lang="fr-FR" sz="1050" b="0" i="0" u="none" baseline="0" dirty="0">
                <a:ea typeface="Calibri"/>
                <a:cs typeface="Calibri"/>
                <a:sym typeface="Calibri"/>
              </a:rPr>
              <a:t>[1]</a:t>
            </a:r>
            <a:r>
              <a:rPr lang="fr-FR" b="0" i="0" u="none" baseline="0" dirty="0"/>
              <a:t> Elena Skryabina </a:t>
            </a:r>
            <a:r>
              <a:rPr lang="fr-FR" b="0" i="1" u="none" baseline="0" dirty="0"/>
              <a:t>et al.</a:t>
            </a:r>
            <a:r>
              <a:rPr lang="fr-FR" b="0" i="0" u="none" baseline="0" dirty="0"/>
              <a:t> (décembre 2016) </a:t>
            </a:r>
            <a:r>
              <a:rPr lang="fr-FR" b="0" i="1" u="none" baseline="0" dirty="0"/>
              <a:t>What is the value of health emergency preparedness exercises? </a:t>
            </a:r>
            <a:r>
              <a:rPr lang="fr-FR" b="0" i="0" u="none" baseline="0" dirty="0"/>
              <a:t>International Journal of Disaster Risk Reduction</a:t>
            </a:r>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5</a:t>
            </a:fld>
            <a:endParaRPr lang="fr-FR" dirty="0"/>
          </a:p>
        </p:txBody>
      </p:sp>
    </p:spTree>
    <p:extLst>
      <p:ext uri="{BB962C8B-B14F-4D97-AF65-F5344CB8AC3E}">
        <p14:creationId xmlns:p14="http://schemas.microsoft.com/office/powerpoint/2010/main" val="400242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FR" sz="2000" b="1" i="0" u="none" strike="noStrike" kern="1200" cap="none" spc="0" normalizeH="0" baseline="0" dirty="0">
                <a:ln>
                  <a:noFill/>
                </a:ln>
                <a:solidFill>
                  <a:srgbClr val="000000"/>
                </a:solidFill>
                <a:effectLst/>
                <a:uLnTx/>
                <a:uFillTx/>
                <a:latin typeface="+mn-lt"/>
                <a:ea typeface="+mn-ea"/>
                <a:cs typeface="+mn-cs"/>
                <a:sym typeface="Arial"/>
              </a:rPr>
              <a:t>L’objectif</a:t>
            </a:r>
            <a:r>
              <a:rPr kumimoji="0" lang="fr-FR" sz="2000" b="0" i="0" u="none" strike="noStrike" kern="1200" cap="none" spc="0" normalizeH="0" baseline="0" dirty="0">
                <a:ln>
                  <a:noFill/>
                </a:ln>
                <a:solidFill>
                  <a:srgbClr val="000000"/>
                </a:solidFill>
                <a:effectLst/>
                <a:uLnTx/>
                <a:uFillTx/>
                <a:latin typeface="+mn-lt"/>
                <a:ea typeface="+mn-ea"/>
                <a:cs typeface="+mn-cs"/>
                <a:sym typeface="Arial"/>
              </a:rPr>
              <a:t> de cet exercice est d’aborder les problèmes majeurs rencontrés en milieu urbain au fur et à mesure que la pandémie évolue en une maladie infectieuse établie dont la propagation peut augmenter périodiquement, entraînant alors une hausse du nombre de personnes touchées.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000000"/>
              </a:solidFill>
              <a:effectLst/>
              <a:uLnTx/>
              <a:uFillTx/>
              <a:latin typeface="+mn-lt"/>
              <a:ea typeface="+mn-ea"/>
              <a:cs typeface="+mn-cs"/>
              <a:sym typeface="Arial"/>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dirty="0">
                <a:ln>
                  <a:noFill/>
                </a:ln>
                <a:solidFill>
                  <a:srgbClr val="000000"/>
                </a:solidFill>
                <a:effectLst/>
                <a:uLnTx/>
                <a:uFillTx/>
                <a:latin typeface="+mn-lt"/>
                <a:ea typeface="+mn-ea"/>
                <a:cs typeface="+mn-cs"/>
                <a:sym typeface="Arial"/>
              </a:rPr>
              <a:t>Le </a:t>
            </a:r>
            <a:r>
              <a:rPr kumimoji="0" lang="fr-FR" sz="2000" b="1" i="0" u="none" strike="noStrike" kern="1200" cap="none" spc="0" normalizeH="0" baseline="0" dirty="0">
                <a:ln>
                  <a:noFill/>
                </a:ln>
                <a:solidFill>
                  <a:srgbClr val="000000"/>
                </a:solidFill>
                <a:effectLst/>
                <a:uLnTx/>
                <a:uFillTx/>
                <a:latin typeface="+mn-lt"/>
                <a:ea typeface="+mn-ea"/>
                <a:cs typeface="+mn-cs"/>
                <a:sym typeface="Arial"/>
              </a:rPr>
              <a:t>public cible</a:t>
            </a:r>
            <a:r>
              <a:rPr kumimoji="0" lang="fr-FR" sz="2000" b="0" i="0" u="none" strike="noStrike" kern="1200" cap="none" spc="0" normalizeH="0" baseline="0" dirty="0">
                <a:ln>
                  <a:noFill/>
                </a:ln>
                <a:solidFill>
                  <a:srgbClr val="000000"/>
                </a:solidFill>
                <a:effectLst/>
                <a:uLnTx/>
                <a:uFillTx/>
                <a:latin typeface="+mn-lt"/>
                <a:ea typeface="+mn-ea"/>
                <a:cs typeface="+mn-cs"/>
                <a:sym typeface="Arial"/>
              </a:rPr>
              <a:t> doit donc inclure </a:t>
            </a:r>
            <a:r>
              <a:rPr kumimoji="0" lang="fr-FR" sz="2600" b="0" i="0" u="none" strike="noStrike" kern="1200" cap="none" spc="0" normalizeH="0" baseline="0" dirty="0">
                <a:ln>
                  <a:noFill/>
                </a:ln>
                <a:solidFill>
                  <a:prstClr val="black"/>
                </a:solidFill>
                <a:effectLst/>
                <a:uLnTx/>
                <a:uFillTx/>
                <a:latin typeface="+mn-lt"/>
                <a:ea typeface="+mn-ea"/>
                <a:cs typeface="+mn-cs"/>
              </a:rPr>
              <a:t>les </a:t>
            </a:r>
            <a:r>
              <a:rPr kumimoji="0" lang="fr-FR" sz="2600" b="1" i="0" u="none" strike="noStrike" kern="1200" cap="none" spc="0" normalizeH="0" baseline="0" dirty="0">
                <a:ln>
                  <a:noFill/>
                </a:ln>
                <a:solidFill>
                  <a:prstClr val="black"/>
                </a:solidFill>
                <a:effectLst/>
                <a:uLnTx/>
                <a:uFillTx/>
                <a:latin typeface="+mn-lt"/>
                <a:ea typeface="+mn-ea"/>
                <a:cs typeface="+mn-cs"/>
              </a:rPr>
              <a:t>responsables urbains et communautaires</a:t>
            </a:r>
            <a:r>
              <a:rPr kumimoji="0" lang="fr-FR" sz="2600" b="0" i="0" u="none" strike="noStrike" kern="1200" cap="none" spc="0" normalizeH="0" baseline="0" dirty="0">
                <a:ln>
                  <a:noFill/>
                </a:ln>
                <a:solidFill>
                  <a:prstClr val="black"/>
                </a:solidFill>
                <a:effectLst/>
                <a:uLnTx/>
                <a:uFillTx/>
                <a:latin typeface="+mn-lt"/>
                <a:ea typeface="+mn-ea"/>
                <a:cs typeface="+mn-cs"/>
              </a:rPr>
              <a:t>, les </a:t>
            </a:r>
            <a:r>
              <a:rPr kumimoji="0" lang="fr-FR" sz="2600" b="1" i="0" u="none" strike="noStrike" kern="1200" cap="none" spc="0" normalizeH="0" baseline="0" dirty="0">
                <a:ln>
                  <a:noFill/>
                </a:ln>
                <a:solidFill>
                  <a:prstClr val="black"/>
                </a:solidFill>
                <a:effectLst/>
                <a:uLnTx/>
                <a:uFillTx/>
                <a:latin typeface="+mn-lt"/>
                <a:ea typeface="+mn-ea"/>
                <a:cs typeface="+mn-cs"/>
              </a:rPr>
              <a:t>décideurs politiques urbains</a:t>
            </a:r>
            <a:r>
              <a:rPr kumimoji="0" lang="fr-FR" sz="2600" b="0" i="0" u="none" strike="noStrike" kern="1200" cap="none" spc="0" normalizeH="0" baseline="0" dirty="0">
                <a:ln>
                  <a:noFill/>
                </a:ln>
                <a:solidFill>
                  <a:prstClr val="black"/>
                </a:solidFill>
                <a:effectLst/>
                <a:uLnTx/>
                <a:uFillTx/>
                <a:latin typeface="+mn-lt"/>
                <a:ea typeface="+mn-ea"/>
                <a:cs typeface="+mn-cs"/>
              </a:rPr>
              <a:t> et des </a:t>
            </a:r>
            <a:r>
              <a:rPr kumimoji="0" lang="fr-FR" sz="2600" b="1" i="0" u="none" strike="noStrike" kern="1200" cap="none" spc="0" normalizeH="0" baseline="0" dirty="0">
                <a:ln>
                  <a:noFill/>
                </a:ln>
                <a:solidFill>
                  <a:prstClr val="black"/>
                </a:solidFill>
                <a:effectLst/>
                <a:uLnTx/>
                <a:uFillTx/>
                <a:latin typeface="+mn-lt"/>
                <a:ea typeface="+mn-ea"/>
                <a:cs typeface="+mn-cs"/>
              </a:rPr>
              <a:t>experts techniques</a:t>
            </a:r>
            <a:r>
              <a:rPr kumimoji="0" lang="fr-FR" sz="2600" b="0" i="0" u="none" strike="noStrike" kern="1200" cap="none" spc="0" normalizeH="0" baseline="0" dirty="0">
                <a:ln>
                  <a:noFill/>
                </a:ln>
                <a:solidFill>
                  <a:prstClr val="black"/>
                </a:solidFill>
                <a:effectLst/>
                <a:uLnTx/>
                <a:uFillTx/>
                <a:latin typeface="+mn-lt"/>
                <a:ea typeface="+mn-ea"/>
                <a:cs typeface="+mn-cs"/>
              </a:rPr>
              <a:t> de divers secteurs, notamment :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Santé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Économie et social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Finance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Logistique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Services de sécurité et d’urgence (pompiers, ambulance et police) </a:t>
            </a:r>
            <a:endParaRPr kumimoji="0" lang="fr-FR" sz="26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solidFill>
                  <a:prstClr val="black"/>
                </a:solidFill>
                <a:effectLst/>
                <a:uLnTx/>
                <a:uFillTx/>
                <a:latin typeface="+mn-lt"/>
                <a:ea typeface="+mn-ea"/>
                <a:cs typeface="+mn-cs"/>
              </a:rPr>
              <a:t>Communications publiques et relations avec les médias, etc.</a:t>
            </a:r>
            <a:endParaRPr kumimoji="0" lang="fr-FR" sz="2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fr" dirty="0"/>
          </a:p>
        </p:txBody>
      </p:sp>
      <p:sp>
        <p:nvSpPr>
          <p:cNvPr id="4" name="Slide Number Placeholder 3"/>
          <p:cNvSpPr>
            <a:spLocks noGrp="1"/>
          </p:cNvSpPr>
          <p:nvPr>
            <p:ph type="sldNum" sz="quarter" idx="10"/>
          </p:nvPr>
        </p:nvSpPr>
        <p:spPr/>
        <p:txBody>
          <a:bodyPr/>
          <a:lstStyle/>
          <a:p>
            <a:pPr algn="l" rtl="0"/>
            <a:fld id="{DDB8519F-97CE-3A4E-A32A-1B643286747F}" type="slidenum">
              <a:rPr lang="fr-FR" smtClean="0"/>
              <a:t>6</a:t>
            </a:fld>
            <a:endParaRPr lang="fr-FR" dirty="0"/>
          </a:p>
        </p:txBody>
      </p:sp>
    </p:spTree>
    <p:extLst>
      <p:ext uri="{BB962C8B-B14F-4D97-AF65-F5344CB8AC3E}">
        <p14:creationId xmlns:p14="http://schemas.microsoft.com/office/powerpoint/2010/main" val="196213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SzPts val="1100"/>
              <a:buFont typeface="Arial" panose="020B0604020202020204" pitchFamily="34" charset="0"/>
              <a:buChar char="●"/>
            </a:pPr>
            <a:r>
              <a:rPr lang="fr-FR" sz="1200" b="1" i="0" u="none" strike="noStrike" baseline="0" dirty="0">
                <a:solidFill>
                  <a:srgbClr val="000000"/>
                </a:solidFill>
                <a:latin typeface="Arial" panose="020B0604020202020204" pitchFamily="34" charset="0"/>
              </a:rPr>
              <a:t>La situation évolue rapidement.</a:t>
            </a:r>
          </a:p>
          <a:p>
            <a:pPr algn="l" rtl="0"/>
            <a:endParaRPr lang="fr-FR" sz="1200" b="1" i="0" u="none" strike="noStrike" baseline="0" dirty="0">
              <a:solidFill>
                <a:srgbClr val="000000"/>
              </a:solidFill>
              <a:latin typeface="Arial" panose="020B0604020202020204" pitchFamily="34" charset="0"/>
            </a:endParaRPr>
          </a:p>
          <a:p>
            <a:pPr algn="l" rtl="0">
              <a:buSzPts val="1100"/>
              <a:buFont typeface="Arial" panose="020B0604020202020204" pitchFamily="34" charset="0"/>
              <a:buChar char="●"/>
            </a:pPr>
            <a:r>
              <a:rPr lang="fr-FR" sz="1200" b="1" i="0" u="none" strike="noStrike" baseline="0" dirty="0">
                <a:solidFill>
                  <a:srgbClr val="000000"/>
                </a:solidFill>
                <a:latin typeface="Arial" panose="020B0604020202020204" pitchFamily="34" charset="0"/>
              </a:rPr>
              <a:t>Obtenez les informations du dernier</a:t>
            </a:r>
            <a:r>
              <a:rPr lang="fr-FR" sz="1200" b="1" i="0" u="none" strike="noStrike" baseline="0" dirty="0">
                <a:solidFill>
                  <a:srgbClr val="FF0000"/>
                </a:solidFill>
                <a:latin typeface="Arial" panose="020B0604020202020204" pitchFamily="34" charset="0"/>
              </a:rPr>
              <a:t> </a:t>
            </a:r>
            <a:r>
              <a:rPr lang="fr-FR" sz="1200" b="1" i="0" u="none" strike="noStrike" baseline="0" dirty="0">
                <a:solidFill>
                  <a:srgbClr val="000000"/>
                </a:solidFill>
                <a:latin typeface="Arial" panose="020B0604020202020204" pitchFamily="34" charset="0"/>
              </a:rPr>
              <a:t>rapport de situation de l’OMS ou du ministère de la Santé (MdS).</a:t>
            </a:r>
          </a:p>
          <a:p>
            <a:pPr algn="l" rtl="0"/>
            <a:endParaRPr lang="fr-FR" sz="1200" b="1" i="0" u="none" strike="noStrike" baseline="0" dirty="0">
              <a:solidFill>
                <a:srgbClr val="FF0000"/>
              </a:solidFill>
              <a:latin typeface="Arial" panose="020B0604020202020204" pitchFamily="34" charset="0"/>
            </a:endParaRPr>
          </a:p>
          <a:p>
            <a:pPr algn="l" rtl="0">
              <a:buSzPts val="1100"/>
              <a:buFont typeface="Arial" panose="020B0604020202020204" pitchFamily="34" charset="0"/>
              <a:buChar char="●"/>
            </a:pPr>
            <a:r>
              <a:rPr lang="fr-FR" sz="1200" b="1" i="0" u="none" strike="noStrike" baseline="0" dirty="0">
                <a:solidFill>
                  <a:srgbClr val="000000"/>
                </a:solidFill>
                <a:latin typeface="Arial" panose="020B0604020202020204" pitchFamily="34" charset="0"/>
              </a:rPr>
              <a:t>Pour accéder à la page Web des rapports de situation de l’OMS, cliquez sur l’image.</a:t>
            </a:r>
          </a:p>
          <a:p>
            <a:pPr algn="l" rtl="0"/>
            <a:endParaRPr lang="fr-FR" sz="1200" b="1" i="0" u="none" strike="noStrike" baseline="0" dirty="0">
              <a:solidFill>
                <a:srgbClr val="000000"/>
              </a:solidFill>
              <a:latin typeface="Arial" panose="020B0604020202020204" pitchFamily="34" charset="0"/>
            </a:endParaRPr>
          </a:p>
          <a:p>
            <a:pPr algn="l" rtl="0">
              <a:buSzPts val="1100"/>
              <a:buFont typeface="Arial" panose="020B0604020202020204" pitchFamily="34" charset="0"/>
              <a:buChar char="●"/>
            </a:pPr>
            <a:r>
              <a:rPr lang="fr-FR" sz="1200" b="1" i="0" u="none" strike="noStrike" baseline="0" dirty="0">
                <a:solidFill>
                  <a:srgbClr val="000000"/>
                </a:solidFill>
                <a:latin typeface="Arial" panose="020B0604020202020204" pitchFamily="34" charset="0"/>
              </a:rPr>
              <a:t>Vous pouvez également distribuer des exemplaires imprimés.</a:t>
            </a:r>
          </a:p>
          <a:p>
            <a:pPr algn="l" rtl="0"/>
            <a:endParaRPr lang="fr-FR" sz="1200" b="1" i="0" u="sng" strike="noStrike" baseline="0" dirty="0">
              <a:solidFill>
                <a:srgbClr val="000000"/>
              </a:solidFill>
              <a:latin typeface="Arial" panose="020B0604020202020204" pitchFamily="34" charset="0"/>
            </a:endParaRPr>
          </a:p>
          <a:p>
            <a:pPr algn="l" rtl="0">
              <a:buSzPts val="1100"/>
              <a:buFont typeface="Arial" panose="020B0604020202020204" pitchFamily="34" charset="0"/>
              <a:buChar char="●"/>
            </a:pPr>
            <a:r>
              <a:rPr lang="fr-FR" sz="1200" b="1" i="0" u="sng" strike="noStrike" baseline="0" dirty="0">
                <a:solidFill>
                  <a:srgbClr val="000000"/>
                </a:solidFill>
                <a:latin typeface="Arial" panose="020B0604020202020204" pitchFamily="34" charset="0"/>
              </a:rPr>
              <a:t>Ressource :</a:t>
            </a:r>
          </a:p>
          <a:p>
            <a:pPr algn="l" rtl="0"/>
            <a:r>
              <a:rPr lang="fr-FR" sz="1200" b="0" i="0" u="none" strike="noStrike" baseline="0" dirty="0">
                <a:solidFill>
                  <a:srgbClr val="000000"/>
                </a:solidFill>
                <a:latin typeface="Arial" panose="020B0604020202020204" pitchFamily="34" charset="0"/>
              </a:rPr>
              <a:t>www.who.int/emergencies/diseases/novel-coronavirus-2019/situation-reports</a:t>
            </a:r>
          </a:p>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7</a:t>
            </a:fld>
            <a:endParaRPr lang="fr-FR" dirty="0"/>
          </a:p>
        </p:txBody>
      </p:sp>
    </p:spTree>
    <p:extLst>
      <p:ext uri="{BB962C8B-B14F-4D97-AF65-F5344CB8AC3E}">
        <p14:creationId xmlns:p14="http://schemas.microsoft.com/office/powerpoint/2010/main" val="371973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9</a:t>
            </a:fld>
            <a:endParaRPr lang="fr-FR" dirty="0"/>
          </a:p>
        </p:txBody>
      </p:sp>
    </p:spTree>
    <p:extLst>
      <p:ext uri="{BB962C8B-B14F-4D97-AF65-F5344CB8AC3E}">
        <p14:creationId xmlns:p14="http://schemas.microsoft.com/office/powerpoint/2010/main" val="117976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DDB8519F-97CE-3A4E-A32A-1B643286747F}" type="slidenum">
              <a:rPr lang="fr-FR" smtClean="0"/>
              <a:t>10</a:t>
            </a:fld>
            <a:endParaRPr lang="fr-FR" dirty="0"/>
          </a:p>
        </p:txBody>
      </p:sp>
    </p:spTree>
    <p:extLst>
      <p:ext uri="{BB962C8B-B14F-4D97-AF65-F5344CB8AC3E}">
        <p14:creationId xmlns:p14="http://schemas.microsoft.com/office/powerpoint/2010/main" val="299936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B8519F-97CE-3A4E-A32A-1B643286747F}" type="slidenum">
              <a:rPr lang="fr-FR" smtClean="0"/>
              <a:t>11</a:t>
            </a:fld>
            <a:endParaRPr lang="fr-FR" dirty="0"/>
          </a:p>
        </p:txBody>
      </p:sp>
    </p:spTree>
    <p:extLst>
      <p:ext uri="{BB962C8B-B14F-4D97-AF65-F5344CB8AC3E}">
        <p14:creationId xmlns:p14="http://schemas.microsoft.com/office/powerpoint/2010/main" val="14505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0AA3-60B8-064D-808D-F7F165F88C55}"/>
              </a:ext>
            </a:extLst>
          </p:cNvPr>
          <p:cNvSpPr>
            <a:spLocks noGrp="1"/>
          </p:cNvSpPr>
          <p:nvPr>
            <p:ph type="ctrTitle"/>
          </p:nvPr>
        </p:nvSpPr>
        <p:spPr>
          <a:xfrm>
            <a:off x="1524000" y="1122363"/>
            <a:ext cx="9144000" cy="2387600"/>
          </a:xfrm>
        </p:spPr>
        <p:txBody>
          <a:bodyPr anchor="b"/>
          <a:lstStyle>
            <a:lvl1pPr algn="ctr">
              <a:defRPr sz="6000"/>
            </a:lvl1pPr>
          </a:lstStyle>
          <a:p>
            <a:r>
              <a:rPr lang="fr-FR" dirty="0"/>
              <a:t>Click to </a:t>
            </a:r>
            <a:r>
              <a:rPr lang="fr-FR" dirty="0" err="1"/>
              <a:t>edit</a:t>
            </a:r>
            <a:r>
              <a:rPr lang="fr-FR" dirty="0"/>
              <a:t> Master </a:t>
            </a:r>
            <a:r>
              <a:rPr lang="fr-FR" dirty="0" err="1"/>
              <a:t>title</a:t>
            </a:r>
            <a:r>
              <a:rPr lang="fr-FR" dirty="0"/>
              <a:t> style</a:t>
            </a:r>
          </a:p>
        </p:txBody>
      </p:sp>
      <p:sp>
        <p:nvSpPr>
          <p:cNvPr id="3" name="Subtitle 2">
            <a:extLst>
              <a:ext uri="{FF2B5EF4-FFF2-40B4-BE49-F238E27FC236}">
                <a16:creationId xmlns:a16="http://schemas.microsoft.com/office/drawing/2014/main" id="{CD03293B-2DE5-1543-8170-D345433A2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4" name="Date Placeholder 3">
            <a:extLst>
              <a:ext uri="{FF2B5EF4-FFF2-40B4-BE49-F238E27FC236}">
                <a16:creationId xmlns:a16="http://schemas.microsoft.com/office/drawing/2014/main" id="{57DF29EF-39BB-AD4C-BFB4-B6E6A9FD514B}"/>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FCF4161A-D34F-9442-97E8-61E37359F6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F8ED48-1173-9A4F-B94F-438B7EB472B0}"/>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205793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D36D-D6E1-3D43-82B7-1A6C776EDF0E}"/>
              </a:ext>
            </a:extLst>
          </p:cNvPr>
          <p:cNvSpPr>
            <a:spLocks noGrp="1"/>
          </p:cNvSpPr>
          <p:nvPr>
            <p:ph type="title"/>
          </p:nvPr>
        </p:nvSpPr>
        <p:spPr/>
        <p:txBody>
          <a:bodyPr/>
          <a:lstStyle/>
          <a:p>
            <a:r>
              <a:rPr lang="fr-FR" dirty="0"/>
              <a:t>Click to </a:t>
            </a:r>
            <a:r>
              <a:rPr lang="fr-FR" dirty="0" err="1"/>
              <a:t>edit</a:t>
            </a:r>
            <a:r>
              <a:rPr lang="fr-FR" dirty="0"/>
              <a:t> Master </a:t>
            </a:r>
            <a:r>
              <a:rPr lang="fr-FR" dirty="0" err="1"/>
              <a:t>title</a:t>
            </a:r>
            <a:r>
              <a:rPr lang="fr-FR" dirty="0"/>
              <a:t> style</a:t>
            </a:r>
          </a:p>
        </p:txBody>
      </p:sp>
      <p:sp>
        <p:nvSpPr>
          <p:cNvPr id="3" name="Vertical Text Placeholder 2">
            <a:extLst>
              <a:ext uri="{FF2B5EF4-FFF2-40B4-BE49-F238E27FC236}">
                <a16:creationId xmlns:a16="http://schemas.microsoft.com/office/drawing/2014/main" id="{B953DC2C-946B-9F47-8AF4-F3E26BD6FAFA}"/>
              </a:ext>
            </a:extLst>
          </p:cNvPr>
          <p:cNvSpPr>
            <a:spLocks noGrp="1"/>
          </p:cNvSpPr>
          <p:nvPr>
            <p:ph type="body" orient="vert" idx="1"/>
          </p:nvPr>
        </p:nvSpPr>
        <p:spPr/>
        <p:txBody>
          <a:bodyPr vert="eaVert"/>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Date Placeholder 3">
            <a:extLst>
              <a:ext uri="{FF2B5EF4-FFF2-40B4-BE49-F238E27FC236}">
                <a16:creationId xmlns:a16="http://schemas.microsoft.com/office/drawing/2014/main" id="{A5748535-16E2-7741-9BAD-E7BA5D537667}"/>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60CB3F0B-62AB-4849-89C4-B8B5C722CB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B00461-9128-7043-BEAF-28D90195452F}"/>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40754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DB1B9-1F0D-EA49-9489-92305DFB3DD7}"/>
              </a:ext>
            </a:extLst>
          </p:cNvPr>
          <p:cNvSpPr>
            <a:spLocks noGrp="1"/>
          </p:cNvSpPr>
          <p:nvPr>
            <p:ph type="title" orient="vert"/>
          </p:nvPr>
        </p:nvSpPr>
        <p:spPr>
          <a:xfrm>
            <a:off x="8724900" y="365125"/>
            <a:ext cx="2628900" cy="5811838"/>
          </a:xfrm>
        </p:spPr>
        <p:txBody>
          <a:bodyPr vert="eaVert"/>
          <a:lstStyle/>
          <a:p>
            <a:r>
              <a:rPr lang="fr-FR" dirty="0"/>
              <a:t>Click to </a:t>
            </a:r>
            <a:r>
              <a:rPr lang="fr-FR" dirty="0" err="1"/>
              <a:t>edit</a:t>
            </a:r>
            <a:r>
              <a:rPr lang="fr-FR" dirty="0"/>
              <a:t> Master </a:t>
            </a:r>
            <a:r>
              <a:rPr lang="fr-FR" dirty="0" err="1"/>
              <a:t>title</a:t>
            </a:r>
            <a:r>
              <a:rPr lang="fr-FR" dirty="0"/>
              <a:t> style</a:t>
            </a:r>
          </a:p>
        </p:txBody>
      </p:sp>
      <p:sp>
        <p:nvSpPr>
          <p:cNvPr id="3" name="Vertical Text Placeholder 2">
            <a:extLst>
              <a:ext uri="{FF2B5EF4-FFF2-40B4-BE49-F238E27FC236}">
                <a16:creationId xmlns:a16="http://schemas.microsoft.com/office/drawing/2014/main" id="{0C2BD4A0-B439-3C42-AA34-C9C7AA8896DA}"/>
              </a:ext>
            </a:extLst>
          </p:cNvPr>
          <p:cNvSpPr>
            <a:spLocks noGrp="1"/>
          </p:cNvSpPr>
          <p:nvPr>
            <p:ph type="body" orient="vert" idx="1"/>
          </p:nvPr>
        </p:nvSpPr>
        <p:spPr>
          <a:xfrm>
            <a:off x="838200" y="365125"/>
            <a:ext cx="7734300" cy="5811838"/>
          </a:xfrm>
        </p:spPr>
        <p:txBody>
          <a:bodyPr vert="eaVert"/>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Date Placeholder 3">
            <a:extLst>
              <a:ext uri="{FF2B5EF4-FFF2-40B4-BE49-F238E27FC236}">
                <a16:creationId xmlns:a16="http://schemas.microsoft.com/office/drawing/2014/main" id="{E879AEE8-4472-0F4C-86A5-FFEAE651C484}"/>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8B06A735-C62F-B24D-8FE6-26FCC81D65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B6F1F-73FC-664B-87F5-447668B8D432}"/>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337147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CAB3-1863-E349-9885-D0E6A826B8F7}"/>
              </a:ext>
            </a:extLst>
          </p:cNvPr>
          <p:cNvSpPr>
            <a:spLocks noGrp="1"/>
          </p:cNvSpPr>
          <p:nvPr>
            <p:ph type="title"/>
          </p:nvPr>
        </p:nvSpPr>
        <p:spPr/>
        <p:txBody>
          <a:bodyPr/>
          <a:lstStyle/>
          <a:p>
            <a:r>
              <a:rPr lang="fr-FR" dirty="0"/>
              <a:t>Click to </a:t>
            </a:r>
            <a:r>
              <a:rPr lang="fr-FR" dirty="0" err="1"/>
              <a:t>edit</a:t>
            </a:r>
            <a:r>
              <a:rPr lang="fr-FR" dirty="0"/>
              <a:t> Master </a:t>
            </a:r>
            <a:r>
              <a:rPr lang="fr-FR" dirty="0" err="1"/>
              <a:t>title</a:t>
            </a:r>
            <a:r>
              <a:rPr lang="fr-FR" dirty="0"/>
              <a:t> style</a:t>
            </a:r>
          </a:p>
        </p:txBody>
      </p:sp>
      <p:sp>
        <p:nvSpPr>
          <p:cNvPr id="3" name="Content Placeholder 2">
            <a:extLst>
              <a:ext uri="{FF2B5EF4-FFF2-40B4-BE49-F238E27FC236}">
                <a16:creationId xmlns:a16="http://schemas.microsoft.com/office/drawing/2014/main" id="{60B81083-A514-264B-8EA6-7396A64F88DE}"/>
              </a:ext>
            </a:extLst>
          </p:cNvPr>
          <p:cNvSpPr>
            <a:spLocks noGrp="1"/>
          </p:cNvSpPr>
          <p:nvPr>
            <p:ph idx="1"/>
          </p:nvPr>
        </p:nvSpPr>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Date Placeholder 3">
            <a:extLst>
              <a:ext uri="{FF2B5EF4-FFF2-40B4-BE49-F238E27FC236}">
                <a16:creationId xmlns:a16="http://schemas.microsoft.com/office/drawing/2014/main" id="{3451C95D-6564-9442-8C87-2119E795027C}"/>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03FF87DB-47A8-1345-81FB-6CA3F4BD58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5A2EEC-C4EE-9740-83AE-9A0E48BF9899}"/>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149081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61A6-631C-F546-9FC2-40D8AB6D9750}"/>
              </a:ext>
            </a:extLst>
          </p:cNvPr>
          <p:cNvSpPr>
            <a:spLocks noGrp="1"/>
          </p:cNvSpPr>
          <p:nvPr>
            <p:ph type="title"/>
          </p:nvPr>
        </p:nvSpPr>
        <p:spPr>
          <a:xfrm>
            <a:off x="831850" y="1709738"/>
            <a:ext cx="10515600" cy="2852737"/>
          </a:xfrm>
        </p:spPr>
        <p:txBody>
          <a:bodyPr anchor="b"/>
          <a:lstStyle>
            <a:lvl1pPr>
              <a:defRPr sz="6000"/>
            </a:lvl1pPr>
          </a:lstStyle>
          <a:p>
            <a:r>
              <a:rPr lang="fr-FR" dirty="0"/>
              <a:t>Click to </a:t>
            </a:r>
            <a:r>
              <a:rPr lang="fr-FR" dirty="0" err="1"/>
              <a:t>edit</a:t>
            </a:r>
            <a:r>
              <a:rPr lang="fr-FR" dirty="0"/>
              <a:t> Master </a:t>
            </a:r>
            <a:r>
              <a:rPr lang="fr-FR" dirty="0" err="1"/>
              <a:t>title</a:t>
            </a:r>
            <a:r>
              <a:rPr lang="fr-FR" dirty="0"/>
              <a:t> style</a:t>
            </a:r>
          </a:p>
        </p:txBody>
      </p:sp>
      <p:sp>
        <p:nvSpPr>
          <p:cNvPr id="3" name="Text Placeholder 2">
            <a:extLst>
              <a:ext uri="{FF2B5EF4-FFF2-40B4-BE49-F238E27FC236}">
                <a16:creationId xmlns:a16="http://schemas.microsoft.com/office/drawing/2014/main" id="{0D9156D5-6446-504B-BA9B-616F89A93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to </a:t>
            </a:r>
            <a:r>
              <a:rPr lang="fr-FR" dirty="0" err="1"/>
              <a:t>edit</a:t>
            </a:r>
            <a:r>
              <a:rPr lang="fr-FR" dirty="0"/>
              <a:t> Master </a:t>
            </a:r>
            <a:r>
              <a:rPr lang="fr-FR" dirty="0" err="1"/>
              <a:t>text</a:t>
            </a:r>
            <a:r>
              <a:rPr lang="fr-FR" dirty="0"/>
              <a:t> styles</a:t>
            </a:r>
          </a:p>
        </p:txBody>
      </p:sp>
      <p:sp>
        <p:nvSpPr>
          <p:cNvPr id="4" name="Date Placeholder 3">
            <a:extLst>
              <a:ext uri="{FF2B5EF4-FFF2-40B4-BE49-F238E27FC236}">
                <a16:creationId xmlns:a16="http://schemas.microsoft.com/office/drawing/2014/main" id="{12B6C888-F9C3-D14A-8F06-E7F859B32844}"/>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CD70426A-D02A-694D-AC37-06AF6162A6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67BA07-AC1E-8B41-9A3E-571FAEC91D26}"/>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278288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6B7F-5821-D64F-A6CA-7B1D94048C07}"/>
              </a:ext>
            </a:extLst>
          </p:cNvPr>
          <p:cNvSpPr>
            <a:spLocks noGrp="1"/>
          </p:cNvSpPr>
          <p:nvPr>
            <p:ph type="title"/>
          </p:nvPr>
        </p:nvSpPr>
        <p:spPr/>
        <p:txBody>
          <a:bodyPr/>
          <a:lstStyle/>
          <a:p>
            <a:r>
              <a:rPr lang="fr-FR" dirty="0"/>
              <a:t>Click to </a:t>
            </a:r>
            <a:r>
              <a:rPr lang="fr-FR" dirty="0" err="1"/>
              <a:t>edit</a:t>
            </a:r>
            <a:r>
              <a:rPr lang="fr-FR" dirty="0"/>
              <a:t> Master </a:t>
            </a:r>
            <a:r>
              <a:rPr lang="fr-FR" dirty="0" err="1"/>
              <a:t>title</a:t>
            </a:r>
            <a:r>
              <a:rPr lang="fr-FR" dirty="0"/>
              <a:t> style</a:t>
            </a:r>
          </a:p>
        </p:txBody>
      </p:sp>
      <p:sp>
        <p:nvSpPr>
          <p:cNvPr id="3" name="Content Placeholder 2">
            <a:extLst>
              <a:ext uri="{FF2B5EF4-FFF2-40B4-BE49-F238E27FC236}">
                <a16:creationId xmlns:a16="http://schemas.microsoft.com/office/drawing/2014/main" id="{65FA4581-1329-6944-9B93-90BC9B29662D}"/>
              </a:ext>
            </a:extLst>
          </p:cNvPr>
          <p:cNvSpPr>
            <a:spLocks noGrp="1"/>
          </p:cNvSpPr>
          <p:nvPr>
            <p:ph sz="half" idx="1"/>
          </p:nvPr>
        </p:nvSpPr>
        <p:spPr>
          <a:xfrm>
            <a:off x="838200" y="1825625"/>
            <a:ext cx="5181600" cy="4351338"/>
          </a:xfr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Content Placeholder 3">
            <a:extLst>
              <a:ext uri="{FF2B5EF4-FFF2-40B4-BE49-F238E27FC236}">
                <a16:creationId xmlns:a16="http://schemas.microsoft.com/office/drawing/2014/main" id="{717D6E69-C6E0-3D4D-822A-6316CE23901B}"/>
              </a:ext>
            </a:extLst>
          </p:cNvPr>
          <p:cNvSpPr>
            <a:spLocks noGrp="1"/>
          </p:cNvSpPr>
          <p:nvPr>
            <p:ph sz="half" idx="2"/>
          </p:nvPr>
        </p:nvSpPr>
        <p:spPr>
          <a:xfrm>
            <a:off x="6172200" y="1825625"/>
            <a:ext cx="5181600" cy="4351338"/>
          </a:xfr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5" name="Date Placeholder 4">
            <a:extLst>
              <a:ext uri="{FF2B5EF4-FFF2-40B4-BE49-F238E27FC236}">
                <a16:creationId xmlns:a16="http://schemas.microsoft.com/office/drawing/2014/main" id="{157CF799-9C2F-3E42-ABE6-015B7CE7A964}"/>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6" name="Footer Placeholder 5">
            <a:extLst>
              <a:ext uri="{FF2B5EF4-FFF2-40B4-BE49-F238E27FC236}">
                <a16:creationId xmlns:a16="http://schemas.microsoft.com/office/drawing/2014/main" id="{126DFB92-0104-9944-A465-8459D89A05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884269-B952-9C43-9F72-DFB401D97AAA}"/>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31317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CF70-6167-4B4E-82D2-812C031515F2}"/>
              </a:ext>
            </a:extLst>
          </p:cNvPr>
          <p:cNvSpPr>
            <a:spLocks noGrp="1"/>
          </p:cNvSpPr>
          <p:nvPr>
            <p:ph type="title"/>
          </p:nvPr>
        </p:nvSpPr>
        <p:spPr>
          <a:xfrm>
            <a:off x="839788" y="365125"/>
            <a:ext cx="10515600" cy="1325563"/>
          </a:xfrm>
        </p:spPr>
        <p:txBody>
          <a:bodyPr/>
          <a:lstStyle/>
          <a:p>
            <a:r>
              <a:rPr lang="fr-FR" dirty="0"/>
              <a:t>Click to </a:t>
            </a:r>
            <a:r>
              <a:rPr lang="fr-FR" dirty="0" err="1"/>
              <a:t>edit</a:t>
            </a:r>
            <a:r>
              <a:rPr lang="fr-FR" dirty="0"/>
              <a:t> Master </a:t>
            </a:r>
            <a:r>
              <a:rPr lang="fr-FR" dirty="0" err="1"/>
              <a:t>title</a:t>
            </a:r>
            <a:r>
              <a:rPr lang="fr-FR" dirty="0"/>
              <a:t> style</a:t>
            </a:r>
          </a:p>
        </p:txBody>
      </p:sp>
      <p:sp>
        <p:nvSpPr>
          <p:cNvPr id="3" name="Text Placeholder 2">
            <a:extLst>
              <a:ext uri="{FF2B5EF4-FFF2-40B4-BE49-F238E27FC236}">
                <a16:creationId xmlns:a16="http://schemas.microsoft.com/office/drawing/2014/main" id="{32C9720E-EF8D-C74B-964D-A07C417BF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4" name="Content Placeholder 3">
            <a:extLst>
              <a:ext uri="{FF2B5EF4-FFF2-40B4-BE49-F238E27FC236}">
                <a16:creationId xmlns:a16="http://schemas.microsoft.com/office/drawing/2014/main" id="{16FF0884-681A-2846-BF4F-BB3E3F186EF5}"/>
              </a:ext>
            </a:extLst>
          </p:cNvPr>
          <p:cNvSpPr>
            <a:spLocks noGrp="1"/>
          </p:cNvSpPr>
          <p:nvPr>
            <p:ph sz="half" idx="2"/>
          </p:nvPr>
        </p:nvSpPr>
        <p:spPr>
          <a:xfrm>
            <a:off x="839788" y="2505075"/>
            <a:ext cx="5157787" cy="3684588"/>
          </a:xfr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5" name="Text Placeholder 4">
            <a:extLst>
              <a:ext uri="{FF2B5EF4-FFF2-40B4-BE49-F238E27FC236}">
                <a16:creationId xmlns:a16="http://schemas.microsoft.com/office/drawing/2014/main" id="{BDE07589-D340-5446-84CC-C3BAC627B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6" name="Content Placeholder 5">
            <a:extLst>
              <a:ext uri="{FF2B5EF4-FFF2-40B4-BE49-F238E27FC236}">
                <a16:creationId xmlns:a16="http://schemas.microsoft.com/office/drawing/2014/main" id="{CA04939D-2D59-8D4D-A335-CB1948AA4609}"/>
              </a:ext>
            </a:extLst>
          </p:cNvPr>
          <p:cNvSpPr>
            <a:spLocks noGrp="1"/>
          </p:cNvSpPr>
          <p:nvPr>
            <p:ph sz="quarter" idx="4"/>
          </p:nvPr>
        </p:nvSpPr>
        <p:spPr>
          <a:xfrm>
            <a:off x="6172200" y="2505075"/>
            <a:ext cx="5183188" cy="3684588"/>
          </a:xfr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7" name="Date Placeholder 6">
            <a:extLst>
              <a:ext uri="{FF2B5EF4-FFF2-40B4-BE49-F238E27FC236}">
                <a16:creationId xmlns:a16="http://schemas.microsoft.com/office/drawing/2014/main" id="{69C42CC3-0C76-FB49-AF4C-88D2420AB3DB}"/>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8" name="Footer Placeholder 7">
            <a:extLst>
              <a:ext uri="{FF2B5EF4-FFF2-40B4-BE49-F238E27FC236}">
                <a16:creationId xmlns:a16="http://schemas.microsoft.com/office/drawing/2014/main" id="{538B4F93-384E-B646-9CAD-98F87987CD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F67E26-03B0-7543-9EF4-20E0846E8C5F}"/>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160609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A06E-861F-9A48-BD44-023B06EAC630}"/>
              </a:ext>
            </a:extLst>
          </p:cNvPr>
          <p:cNvSpPr>
            <a:spLocks noGrp="1"/>
          </p:cNvSpPr>
          <p:nvPr>
            <p:ph type="title"/>
          </p:nvPr>
        </p:nvSpPr>
        <p:spPr/>
        <p:txBody>
          <a:bodyPr/>
          <a:lstStyle/>
          <a:p>
            <a:r>
              <a:rPr lang="fr-FR" dirty="0"/>
              <a:t>Click to </a:t>
            </a:r>
            <a:r>
              <a:rPr lang="fr-FR" dirty="0" err="1"/>
              <a:t>edit</a:t>
            </a:r>
            <a:r>
              <a:rPr lang="fr-FR" dirty="0"/>
              <a:t> Master </a:t>
            </a:r>
            <a:r>
              <a:rPr lang="fr-FR" dirty="0" err="1"/>
              <a:t>title</a:t>
            </a:r>
            <a:r>
              <a:rPr lang="fr-FR" dirty="0"/>
              <a:t> style</a:t>
            </a:r>
          </a:p>
        </p:txBody>
      </p:sp>
      <p:sp>
        <p:nvSpPr>
          <p:cNvPr id="3" name="Date Placeholder 2">
            <a:extLst>
              <a:ext uri="{FF2B5EF4-FFF2-40B4-BE49-F238E27FC236}">
                <a16:creationId xmlns:a16="http://schemas.microsoft.com/office/drawing/2014/main" id="{A3AC4D0D-AC4D-794D-A733-6A832CBC3E76}"/>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4" name="Footer Placeholder 3">
            <a:extLst>
              <a:ext uri="{FF2B5EF4-FFF2-40B4-BE49-F238E27FC236}">
                <a16:creationId xmlns:a16="http://schemas.microsoft.com/office/drawing/2014/main" id="{4EDBFF21-5556-F449-A8F7-AA6713FDFD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BA1AA3-21BE-C94A-BD7B-8A98AA17B9A5}"/>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121169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74474-9F6A-C04C-AC70-A0931BC144D3}"/>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3" name="Footer Placeholder 2">
            <a:extLst>
              <a:ext uri="{FF2B5EF4-FFF2-40B4-BE49-F238E27FC236}">
                <a16:creationId xmlns:a16="http://schemas.microsoft.com/office/drawing/2014/main" id="{4F68C6C4-DD67-DD44-8992-AA9CD26D57F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13A6E9-DD85-3F48-B578-EA22703D04B6}"/>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391958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B165-EB84-8E46-9FA6-7F452DBE1A51}"/>
              </a:ext>
            </a:extLst>
          </p:cNvPr>
          <p:cNvSpPr>
            <a:spLocks noGrp="1"/>
          </p:cNvSpPr>
          <p:nvPr>
            <p:ph type="title"/>
          </p:nvPr>
        </p:nvSpPr>
        <p:spPr>
          <a:xfrm>
            <a:off x="839788" y="457200"/>
            <a:ext cx="3932237" cy="1600200"/>
          </a:xfrm>
        </p:spPr>
        <p:txBody>
          <a:bodyPr anchor="b"/>
          <a:lstStyle>
            <a:lvl1pPr>
              <a:defRPr sz="3200"/>
            </a:lvl1pPr>
          </a:lstStyle>
          <a:p>
            <a:r>
              <a:rPr lang="fr-FR" dirty="0"/>
              <a:t>Click to </a:t>
            </a:r>
            <a:r>
              <a:rPr lang="fr-FR" dirty="0" err="1"/>
              <a:t>edit</a:t>
            </a:r>
            <a:r>
              <a:rPr lang="fr-FR" dirty="0"/>
              <a:t> Master </a:t>
            </a:r>
            <a:r>
              <a:rPr lang="fr-FR" dirty="0" err="1"/>
              <a:t>title</a:t>
            </a:r>
            <a:r>
              <a:rPr lang="fr-FR" dirty="0"/>
              <a:t> style</a:t>
            </a:r>
          </a:p>
        </p:txBody>
      </p:sp>
      <p:sp>
        <p:nvSpPr>
          <p:cNvPr id="3" name="Content Placeholder 2">
            <a:extLst>
              <a:ext uri="{FF2B5EF4-FFF2-40B4-BE49-F238E27FC236}">
                <a16:creationId xmlns:a16="http://schemas.microsoft.com/office/drawing/2014/main" id="{05414CEB-E64C-4241-9521-2C130A983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Text Placeholder 3">
            <a:extLst>
              <a:ext uri="{FF2B5EF4-FFF2-40B4-BE49-F238E27FC236}">
                <a16:creationId xmlns:a16="http://schemas.microsoft.com/office/drawing/2014/main" id="{2D47FD64-3F7D-874F-BAB9-A0C9F0A48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Click to </a:t>
            </a:r>
            <a:r>
              <a:rPr lang="fr-FR" dirty="0" err="1"/>
              <a:t>edit</a:t>
            </a:r>
            <a:r>
              <a:rPr lang="fr-FR" dirty="0"/>
              <a:t> Master </a:t>
            </a:r>
            <a:r>
              <a:rPr lang="fr-FR" dirty="0" err="1"/>
              <a:t>text</a:t>
            </a:r>
            <a:r>
              <a:rPr lang="fr-FR" dirty="0"/>
              <a:t> styles</a:t>
            </a:r>
          </a:p>
        </p:txBody>
      </p:sp>
      <p:sp>
        <p:nvSpPr>
          <p:cNvPr id="5" name="Date Placeholder 4">
            <a:extLst>
              <a:ext uri="{FF2B5EF4-FFF2-40B4-BE49-F238E27FC236}">
                <a16:creationId xmlns:a16="http://schemas.microsoft.com/office/drawing/2014/main" id="{F63DD980-1704-DF41-8FA4-72C76893921E}"/>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6" name="Footer Placeholder 5">
            <a:extLst>
              <a:ext uri="{FF2B5EF4-FFF2-40B4-BE49-F238E27FC236}">
                <a16:creationId xmlns:a16="http://schemas.microsoft.com/office/drawing/2014/main" id="{3C4955DB-E543-704C-B747-630AB56D2B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45A7DF-FDE6-7E48-9D00-F643EECA7381}"/>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145259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D60A-5D9F-5441-98B0-D0D7F31CD7D3}"/>
              </a:ext>
            </a:extLst>
          </p:cNvPr>
          <p:cNvSpPr>
            <a:spLocks noGrp="1"/>
          </p:cNvSpPr>
          <p:nvPr>
            <p:ph type="title"/>
          </p:nvPr>
        </p:nvSpPr>
        <p:spPr>
          <a:xfrm>
            <a:off x="839788" y="457200"/>
            <a:ext cx="3932237" cy="1600200"/>
          </a:xfrm>
        </p:spPr>
        <p:txBody>
          <a:bodyPr anchor="b"/>
          <a:lstStyle>
            <a:lvl1pPr>
              <a:defRPr sz="3200"/>
            </a:lvl1pPr>
          </a:lstStyle>
          <a:p>
            <a:r>
              <a:rPr lang="fr-FR" dirty="0"/>
              <a:t>Click to </a:t>
            </a:r>
            <a:r>
              <a:rPr lang="fr-FR" dirty="0" err="1"/>
              <a:t>edit</a:t>
            </a:r>
            <a:r>
              <a:rPr lang="fr-FR" dirty="0"/>
              <a:t> Master </a:t>
            </a:r>
            <a:r>
              <a:rPr lang="fr-FR" dirty="0" err="1"/>
              <a:t>title</a:t>
            </a:r>
            <a:r>
              <a:rPr lang="fr-FR" dirty="0"/>
              <a:t> style</a:t>
            </a:r>
          </a:p>
        </p:txBody>
      </p:sp>
      <p:sp>
        <p:nvSpPr>
          <p:cNvPr id="3" name="Picture Placeholder 2">
            <a:extLst>
              <a:ext uri="{FF2B5EF4-FFF2-40B4-BE49-F238E27FC236}">
                <a16:creationId xmlns:a16="http://schemas.microsoft.com/office/drawing/2014/main" id="{69D340D3-193B-5740-A5A4-FC689BB11C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9CF0E81-F8B3-EF42-AA4E-EA8D85D69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Click to </a:t>
            </a:r>
            <a:r>
              <a:rPr lang="fr-FR" dirty="0" err="1"/>
              <a:t>edit</a:t>
            </a:r>
            <a:r>
              <a:rPr lang="fr-FR" dirty="0"/>
              <a:t> Master </a:t>
            </a:r>
            <a:r>
              <a:rPr lang="fr-FR" dirty="0" err="1"/>
              <a:t>text</a:t>
            </a:r>
            <a:r>
              <a:rPr lang="fr-FR" dirty="0"/>
              <a:t> styles</a:t>
            </a:r>
          </a:p>
        </p:txBody>
      </p:sp>
      <p:sp>
        <p:nvSpPr>
          <p:cNvPr id="5" name="Date Placeholder 4">
            <a:extLst>
              <a:ext uri="{FF2B5EF4-FFF2-40B4-BE49-F238E27FC236}">
                <a16:creationId xmlns:a16="http://schemas.microsoft.com/office/drawing/2014/main" id="{7CD04640-EF22-C04E-9360-536FCFB7B5A1}"/>
              </a:ext>
            </a:extLst>
          </p:cNvPr>
          <p:cNvSpPr>
            <a:spLocks noGrp="1"/>
          </p:cNvSpPr>
          <p:nvPr>
            <p:ph type="dt" sz="half" idx="10"/>
          </p:nvPr>
        </p:nvSpPr>
        <p:spPr/>
        <p:txBody>
          <a:bodyPr/>
          <a:lstStyle/>
          <a:p>
            <a:fld id="{054D1D34-B7B1-F04E-B07A-841272007CDF}" type="datetimeFigureOut">
              <a:rPr lang="fr-FR" smtClean="0"/>
              <a:t>11/06/2020</a:t>
            </a:fld>
            <a:endParaRPr lang="fr-FR" dirty="0"/>
          </a:p>
        </p:txBody>
      </p:sp>
      <p:sp>
        <p:nvSpPr>
          <p:cNvPr id="6" name="Footer Placeholder 5">
            <a:extLst>
              <a:ext uri="{FF2B5EF4-FFF2-40B4-BE49-F238E27FC236}">
                <a16:creationId xmlns:a16="http://schemas.microsoft.com/office/drawing/2014/main" id="{E33D0C4C-ADF8-BD41-BF5D-1B08EF4FF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B979AC-4E50-0D4F-AF78-A876CD12C7BF}"/>
              </a:ext>
            </a:extLst>
          </p:cNvPr>
          <p:cNvSpPr>
            <a:spLocks noGrp="1"/>
          </p:cNvSpPr>
          <p:nvPr>
            <p:ph type="sldNum" sz="quarter" idx="12"/>
          </p:nvPr>
        </p:nvSpPr>
        <p:spPr/>
        <p:txBody>
          <a:bodyPr/>
          <a:lstStyle/>
          <a:p>
            <a:fld id="{36A731B6-D421-F84A-AE34-0EE6158AE277}" type="slidenum">
              <a:rPr lang="fr-FR" smtClean="0"/>
              <a:t>‹#›</a:t>
            </a:fld>
            <a:endParaRPr lang="fr-FR" dirty="0"/>
          </a:p>
        </p:txBody>
      </p:sp>
    </p:spTree>
    <p:extLst>
      <p:ext uri="{BB962C8B-B14F-4D97-AF65-F5344CB8AC3E}">
        <p14:creationId xmlns:p14="http://schemas.microsoft.com/office/powerpoint/2010/main" val="378756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6C850-26A1-804B-873C-27717AC253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Click to </a:t>
            </a:r>
            <a:r>
              <a:rPr lang="fr-FR" dirty="0" err="1"/>
              <a:t>edit</a:t>
            </a:r>
            <a:r>
              <a:rPr lang="fr-FR" dirty="0"/>
              <a:t> Master </a:t>
            </a:r>
            <a:r>
              <a:rPr lang="fr-FR" dirty="0" err="1"/>
              <a:t>title</a:t>
            </a:r>
            <a:r>
              <a:rPr lang="fr-FR" dirty="0"/>
              <a:t> style</a:t>
            </a:r>
          </a:p>
        </p:txBody>
      </p:sp>
      <p:sp>
        <p:nvSpPr>
          <p:cNvPr id="3" name="Text Placeholder 2">
            <a:extLst>
              <a:ext uri="{FF2B5EF4-FFF2-40B4-BE49-F238E27FC236}">
                <a16:creationId xmlns:a16="http://schemas.microsoft.com/office/drawing/2014/main" id="{64BA9ED7-09C7-0C4D-B16C-9470761CA7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4" name="Date Placeholder 3">
            <a:extLst>
              <a:ext uri="{FF2B5EF4-FFF2-40B4-BE49-F238E27FC236}">
                <a16:creationId xmlns:a16="http://schemas.microsoft.com/office/drawing/2014/main" id="{699F5CFC-BF6C-384D-AE28-D906A428E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1D34-B7B1-F04E-B07A-841272007CDF}" type="datetimeFigureOut">
              <a:rPr lang="fr-FR" smtClean="0"/>
              <a:t>11/06/2020</a:t>
            </a:fld>
            <a:endParaRPr lang="fr-FR" dirty="0"/>
          </a:p>
        </p:txBody>
      </p:sp>
      <p:sp>
        <p:nvSpPr>
          <p:cNvPr id="5" name="Footer Placeholder 4">
            <a:extLst>
              <a:ext uri="{FF2B5EF4-FFF2-40B4-BE49-F238E27FC236}">
                <a16:creationId xmlns:a16="http://schemas.microsoft.com/office/drawing/2014/main" id="{3B282EC0-14AC-1C40-ADBA-C7BAD012A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CA98D2-A57C-2643-8194-BF3FF7DB7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731B6-D421-F84A-AE34-0EE6158AE277}" type="slidenum">
              <a:rPr lang="fr-FR" smtClean="0"/>
              <a:t>‹#›</a:t>
            </a:fld>
            <a:endParaRPr lang="fr-FR" dirty="0"/>
          </a:p>
        </p:txBody>
      </p:sp>
    </p:spTree>
    <p:extLst>
      <p:ext uri="{BB962C8B-B14F-4D97-AF65-F5344CB8AC3E}">
        <p14:creationId xmlns:p14="http://schemas.microsoft.com/office/powerpoint/2010/main" val="388380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g"/><Relationship Id="rId5" Type="http://schemas.openxmlformats.org/officeDocument/2006/relationships/tags" Target="../tags/tag5.xml"/><Relationship Id="rId15" Type="http://schemas.openxmlformats.org/officeDocument/2006/relationships/image" Target="../media/image5.jpg"/><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1.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2.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3.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4.xml"/><Relationship Id="rId7" Type="http://schemas.openxmlformats.org/officeDocument/2006/relationships/hyperlink" Target="https://www.who.int/emergencies/diseases/novel-coronavirus-2019"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9.xml"/><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75.xml"/><Relationship Id="rId9" Type="http://schemas.openxmlformats.org/officeDocument/2006/relationships/hyperlink" Target="https://www.who.int/health-topics/coronaviru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0.xml"/><Relationship Id="rId7" Type="http://schemas.openxmlformats.org/officeDocument/2006/relationships/hyperlink" Target="https://www.who.int/emergencies/diseases/novel-coronavirus-2019/situation-reports"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5AA5530-9BB3-7841-82CB-056447C39542}"/>
              </a:ext>
            </a:extLst>
          </p:cNvPr>
          <p:cNvPicPr>
            <a:picLocks noChangeAspect="1"/>
          </p:cNvPicPr>
          <p:nvPr>
            <p:custDataLst>
              <p:tags r:id="rId1"/>
            </p:custDataLst>
          </p:nvPr>
        </p:nvPicPr>
        <p:blipFill>
          <a:blip r:embed="rId11"/>
          <a:stretch>
            <a:fillRect/>
          </a:stretch>
        </p:blipFill>
        <p:spPr>
          <a:xfrm>
            <a:off x="0" y="-2583"/>
            <a:ext cx="12192000" cy="6860583"/>
          </a:xfrm>
          <a:prstGeom prst="rect">
            <a:avLst/>
          </a:prstGeom>
        </p:spPr>
      </p:pic>
      <p:sp>
        <p:nvSpPr>
          <p:cNvPr id="2" name="Title 1">
            <a:extLst>
              <a:ext uri="{FF2B5EF4-FFF2-40B4-BE49-F238E27FC236}">
                <a16:creationId xmlns:a16="http://schemas.microsoft.com/office/drawing/2014/main" id="{E0EA9A4D-86C8-6544-AF69-87FED4048C20}"/>
              </a:ext>
            </a:extLst>
          </p:cNvPr>
          <p:cNvSpPr>
            <a:spLocks noGrp="1"/>
          </p:cNvSpPr>
          <p:nvPr>
            <p:ph type="ctrTitle"/>
            <p:custDataLst>
              <p:tags r:id="rId2"/>
            </p:custDataLst>
          </p:nvPr>
        </p:nvSpPr>
        <p:spPr>
          <a:xfrm>
            <a:off x="208907" y="2001838"/>
            <a:ext cx="4790475" cy="2387600"/>
          </a:xfrm>
        </p:spPr>
        <p:txBody>
          <a:bodyPr>
            <a:normAutofit/>
          </a:bodyPr>
          <a:lstStyle/>
          <a:p>
            <a:pPr algn="l" rtl="0"/>
            <a:r>
              <a:rPr lang="fr-FR" sz="4800" b="1"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NOUVEAU</a:t>
            </a:r>
            <a:br>
              <a:rPr lang="fr-FR" sz="48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fr-FR" sz="4800" b="1"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CORONAVIRUS </a:t>
            </a:r>
            <a:br>
              <a:rPr lang="fr-FR" sz="48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fr-FR" sz="4800" b="1"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(COVID‑19)</a:t>
            </a:r>
          </a:p>
        </p:txBody>
      </p:sp>
      <p:sp>
        <p:nvSpPr>
          <p:cNvPr id="3" name="Subtitle 2">
            <a:extLst>
              <a:ext uri="{FF2B5EF4-FFF2-40B4-BE49-F238E27FC236}">
                <a16:creationId xmlns:a16="http://schemas.microsoft.com/office/drawing/2014/main" id="{C0002C97-2EBF-F74D-8822-2E3F5ADF91A6}"/>
              </a:ext>
            </a:extLst>
          </p:cNvPr>
          <p:cNvSpPr>
            <a:spLocks noGrp="1"/>
          </p:cNvSpPr>
          <p:nvPr>
            <p:ph type="subTitle" idx="1"/>
            <p:custDataLst>
              <p:tags r:id="rId3"/>
            </p:custDataLst>
          </p:nvPr>
        </p:nvSpPr>
        <p:spPr>
          <a:xfrm>
            <a:off x="7931649" y="4660500"/>
            <a:ext cx="4051443" cy="1097229"/>
          </a:xfrm>
        </p:spPr>
        <p:txBody>
          <a:bodyPr>
            <a:normAutofit/>
          </a:bodyPr>
          <a:lstStyle/>
          <a:p>
            <a:pPr algn="r" rtl="0"/>
            <a:r>
              <a:rPr lang="fr-FR" sz="2200" b="1" i="0" u="none" baseline="0" dirty="0">
                <a:solidFill>
                  <a:schemeClr val="accent2">
                    <a:lumMod val="75000"/>
                  </a:schemeClr>
                </a:solidFill>
                <a:latin typeface="Roboto" panose="02000000000000000000" pitchFamily="2" charset="0"/>
              </a:rPr>
              <a:t>GESTION ET RELÈVEMENT EN MILIEU URBAIN</a:t>
            </a:r>
          </a:p>
        </p:txBody>
      </p:sp>
      <p:sp>
        <p:nvSpPr>
          <p:cNvPr id="6" name="Subtitle 2">
            <a:extLst>
              <a:ext uri="{FF2B5EF4-FFF2-40B4-BE49-F238E27FC236}">
                <a16:creationId xmlns:a16="http://schemas.microsoft.com/office/drawing/2014/main" id="{C4DDB70F-098B-A34C-9DCC-027F7025EC0F}"/>
              </a:ext>
            </a:extLst>
          </p:cNvPr>
          <p:cNvSpPr txBox="1">
            <a:spLocks/>
          </p:cNvSpPr>
          <p:nvPr>
            <p:custDataLst>
              <p:tags r:id="rId4"/>
            </p:custDataLst>
          </p:nvPr>
        </p:nvSpPr>
        <p:spPr>
          <a:xfrm>
            <a:off x="5231256" y="4809715"/>
            <a:ext cx="2340291" cy="79880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fr-FR" sz="2700" b="1" i="0" u="none" baseline="0" dirty="0">
                <a:solidFill>
                  <a:srgbClr val="0092CB"/>
                </a:solidFill>
                <a:latin typeface="Roboto" panose="02000000000000000000" pitchFamily="2" charset="0"/>
                <a:ea typeface="Roboto" panose="02000000000000000000" pitchFamily="2" charset="0"/>
                <a:cs typeface="Roboto" panose="02000000000000000000" pitchFamily="2" charset="0"/>
              </a:rPr>
              <a:t>NOM DE LA VILLE</a:t>
            </a:r>
            <a:endParaRPr lang="fr-FR" sz="2700" dirty="0">
              <a:solidFill>
                <a:srgbClr val="0092CB"/>
              </a:solidFill>
              <a:latin typeface="Roboto" panose="02000000000000000000" pitchFamily="2" charset="0"/>
              <a:ea typeface="Roboto" panose="02000000000000000000" pitchFamily="2" charset="0"/>
              <a:cs typeface="Roboto" panose="02000000000000000000" pitchFamily="2" charset="0"/>
            </a:endParaRPr>
          </a:p>
          <a:p>
            <a:pPr rtl="0"/>
            <a:r>
              <a:rPr lang="fr-FR" sz="1500" b="1" i="0" u="none" baseline="0" dirty="0">
                <a:solidFill>
                  <a:srgbClr val="0092CB"/>
                </a:solidFill>
                <a:latin typeface="Roboto" panose="02000000000000000000" pitchFamily="2" charset="0"/>
                <a:ea typeface="Roboto" panose="02000000000000000000" pitchFamily="2" charset="0"/>
                <a:cs typeface="Roboto" panose="02000000000000000000" pitchFamily="2" charset="0"/>
              </a:rPr>
              <a:t>Date et lieu</a:t>
            </a:r>
            <a:endParaRPr lang="fr-FR" sz="1500" dirty="0">
              <a:solidFill>
                <a:srgbClr val="0092CB"/>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picture containing room&#10;&#10;Description generated with very high confidence">
            <a:extLst>
              <a:ext uri="{FF2B5EF4-FFF2-40B4-BE49-F238E27FC236}">
                <a16:creationId xmlns:a16="http://schemas.microsoft.com/office/drawing/2014/main" id="{0EF95FFC-8310-4B48-BE3C-E58A1AB6C7BF}"/>
              </a:ext>
            </a:extLst>
          </p:cNvPr>
          <p:cNvPicPr>
            <a:picLocks noChangeAspect="1"/>
          </p:cNvPicPr>
          <p:nvPr>
            <p:custDataLst>
              <p:tags r:id="rId5"/>
            </p:custDataLst>
          </p:nvPr>
        </p:nvPicPr>
        <p:blipFill>
          <a:blip r:embed="rId12"/>
          <a:stretch>
            <a:fillRect/>
          </a:stretch>
        </p:blipFill>
        <p:spPr>
          <a:xfrm>
            <a:off x="5613246" y="5757212"/>
            <a:ext cx="1576310" cy="750807"/>
          </a:xfrm>
          <a:prstGeom prst="rect">
            <a:avLst/>
          </a:prstGeom>
        </p:spPr>
      </p:pic>
      <p:pic>
        <p:nvPicPr>
          <p:cNvPr id="8" name="Picture 7" descr="A close up of a logo&#10;&#10;Description automatically generated">
            <a:extLst>
              <a:ext uri="{FF2B5EF4-FFF2-40B4-BE49-F238E27FC236}">
                <a16:creationId xmlns:a16="http://schemas.microsoft.com/office/drawing/2014/main" id="{378CE5BE-4196-E54B-B9BD-71F7D3AECAA4}"/>
              </a:ext>
            </a:extLst>
          </p:cNvPr>
          <p:cNvPicPr/>
          <p:nvPr>
            <p:custDataLst>
              <p:tags r:id="rId6"/>
            </p:custDataLst>
          </p:nvPr>
        </p:nvPicPr>
        <p:blipFill rotWithShape="1">
          <a:blip r:embed="rId13" cstate="email">
            <a:extLst>
              <a:ext uri="{28A0092B-C50C-407E-A947-70E740481C1C}">
                <a14:useLocalDpi xmlns:a14="http://schemas.microsoft.com/office/drawing/2010/main" val="0"/>
              </a:ext>
            </a:extLst>
          </a:blip>
          <a:srcRect l="9503" t="16901" r="10285" b="19115"/>
          <a:stretch/>
        </p:blipFill>
        <p:spPr bwMode="auto">
          <a:xfrm>
            <a:off x="276342" y="6112566"/>
            <a:ext cx="1079497" cy="381078"/>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B71A5E0-932D-194A-8FA1-73AB8F305D6B}"/>
              </a:ext>
            </a:extLst>
          </p:cNvPr>
          <p:cNvPicPr>
            <a:picLocks noChangeAspect="1"/>
          </p:cNvPicPr>
          <p:nvPr>
            <p:custDataLst>
              <p:tags r:id="rId7"/>
            </p:custDataLst>
          </p:nvPr>
        </p:nvPicPr>
        <p:blipFill>
          <a:blip r:embed="rId14" cstate="email">
            <a:extLst>
              <a:ext uri="{28A0092B-C50C-407E-A947-70E740481C1C}">
                <a14:useLocalDpi xmlns:a14="http://schemas.microsoft.com/office/drawing/2010/main" val="0"/>
              </a:ext>
            </a:extLst>
          </a:blip>
          <a:stretch>
            <a:fillRect/>
          </a:stretch>
        </p:blipFill>
        <p:spPr>
          <a:xfrm>
            <a:off x="400880" y="6487097"/>
            <a:ext cx="1070368" cy="327478"/>
          </a:xfrm>
          <a:prstGeom prst="rect">
            <a:avLst/>
          </a:prstGeom>
        </p:spPr>
      </p:pic>
      <p:pic>
        <p:nvPicPr>
          <p:cNvPr id="10" name="Picture 9">
            <a:extLst>
              <a:ext uri="{FF2B5EF4-FFF2-40B4-BE49-F238E27FC236}">
                <a16:creationId xmlns:a16="http://schemas.microsoft.com/office/drawing/2014/main" id="{6CE4182E-F93B-456A-BF1B-3B121BD0DBE8}"/>
              </a:ext>
            </a:extLst>
          </p:cNvPr>
          <p:cNvPicPr>
            <a:picLocks noChangeAspect="1"/>
          </p:cNvPicPr>
          <p:nvPr>
            <p:custDataLst>
              <p:tags r:id="rId8"/>
            </p:custDataLst>
          </p:nvPr>
        </p:nvPicPr>
        <p:blipFill>
          <a:blip r:embed="rId15"/>
          <a:stretch>
            <a:fillRect/>
          </a:stretch>
        </p:blipFill>
        <p:spPr>
          <a:xfrm>
            <a:off x="10711623" y="5979525"/>
            <a:ext cx="1079497" cy="719665"/>
          </a:xfrm>
          <a:prstGeom prst="rect">
            <a:avLst/>
          </a:prstGeom>
        </p:spPr>
      </p:pic>
    </p:spTree>
    <p:extLst>
      <p:ext uri="{BB962C8B-B14F-4D97-AF65-F5344CB8AC3E}">
        <p14:creationId xmlns:p14="http://schemas.microsoft.com/office/powerpoint/2010/main" val="178544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8">
            <a:extLst>
              <a:ext uri="{FF2B5EF4-FFF2-40B4-BE49-F238E27FC236}">
                <a16:creationId xmlns:a16="http://schemas.microsoft.com/office/drawing/2014/main" id="{D97A283A-F53D-5B4C-BF2C-06FCDF7D606C}"/>
              </a:ext>
            </a:extLst>
          </p:cNvPr>
          <p:cNvSpPr txBox="1">
            <a:spLocks noGrp="1"/>
          </p:cNvSpPr>
          <p:nvPr>
            <p:ph type="title"/>
            <p:custDataLst>
              <p:tags r:id="rId1"/>
            </p:custDataLst>
          </p:nvPr>
        </p:nvSpPr>
        <p:spPr>
          <a:xfrm>
            <a:off x="0" y="1"/>
            <a:ext cx="12192000" cy="783900"/>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Description de l’exercice</a:t>
            </a:r>
          </a:p>
        </p:txBody>
      </p:sp>
      <p:sp>
        <p:nvSpPr>
          <p:cNvPr id="5" name="Shape 119">
            <a:extLst>
              <a:ext uri="{FF2B5EF4-FFF2-40B4-BE49-F238E27FC236}">
                <a16:creationId xmlns:a16="http://schemas.microsoft.com/office/drawing/2014/main" id="{4D2C2F26-DA06-E843-9F62-D571F680A26D}"/>
              </a:ext>
            </a:extLst>
          </p:cNvPr>
          <p:cNvSpPr txBox="1">
            <a:spLocks/>
          </p:cNvSpPr>
          <p:nvPr>
            <p:custDataLst>
              <p:tags r:id="rId2"/>
            </p:custDataLst>
          </p:nvPr>
        </p:nvSpPr>
        <p:spPr>
          <a:xfrm>
            <a:off x="881149" y="968049"/>
            <a:ext cx="10557164" cy="4767733"/>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55600" algn="l" rtl="0">
              <a:spcBef>
                <a:spcPts val="700"/>
              </a:spcBef>
              <a:buClr>
                <a:schemeClr val="accent1"/>
              </a:buClr>
              <a:buSzPct val="100000"/>
              <a:buFont typeface="Calibri"/>
              <a:buAutoNum type="arabicPeriod"/>
            </a:pPr>
            <a:r>
              <a:rPr lang="fr-FR" b="1" i="0" u="none" baseline="0" dirty="0">
                <a:solidFill>
                  <a:schemeClr val="accent1"/>
                </a:solidFill>
                <a:sym typeface="Calibri"/>
              </a:rPr>
              <a:t>Participants</a:t>
            </a:r>
          </a:p>
          <a:p>
            <a:pPr marL="457200" indent="-355600" algn="l" rtl="0">
              <a:spcBef>
                <a:spcPts val="700"/>
              </a:spcBef>
              <a:buClr>
                <a:schemeClr val="accent1"/>
              </a:buClr>
              <a:buSzPct val="100000"/>
              <a:buFont typeface="Calibri"/>
              <a:buAutoNum type="arabicPeriod"/>
            </a:pPr>
            <a:r>
              <a:rPr lang="fr-FR" b="1" i="0" u="none" baseline="0" dirty="0">
                <a:solidFill>
                  <a:schemeClr val="accent1"/>
                </a:solidFill>
                <a:sym typeface="Calibri"/>
              </a:rPr>
              <a:t>Équipe de l’exercice</a:t>
            </a:r>
          </a:p>
          <a:p>
            <a:pPr marL="914400" indent="-336550" algn="l" rtl="0">
              <a:spcBef>
                <a:spcPts val="700"/>
              </a:spcBef>
              <a:buClr>
                <a:srgbClr val="000000"/>
              </a:buClr>
              <a:buSzPct val="100000"/>
              <a:buFont typeface="Calibri"/>
              <a:buChar char="•"/>
            </a:pPr>
            <a:r>
              <a:rPr lang="fr-FR" b="0" i="0" u="none" baseline="0" dirty="0">
                <a:solidFill>
                  <a:srgbClr val="000000"/>
                </a:solidFill>
                <a:sym typeface="Calibri"/>
              </a:rPr>
              <a:t>Animateurs</a:t>
            </a:r>
          </a:p>
          <a:p>
            <a:pPr marL="914400" indent="-336550" algn="l" rtl="0">
              <a:spcBef>
                <a:spcPts val="700"/>
              </a:spcBef>
              <a:buClr>
                <a:srgbClr val="000000"/>
              </a:buClr>
              <a:buSzPct val="100000"/>
              <a:buFont typeface="Calibri"/>
              <a:buChar char="•"/>
            </a:pPr>
            <a:r>
              <a:rPr lang="fr-FR" b="0" i="0" u="none" baseline="0" dirty="0">
                <a:solidFill>
                  <a:srgbClr val="000000"/>
                </a:solidFill>
                <a:sym typeface="Calibri"/>
              </a:rPr>
              <a:t>Conseillers techniques</a:t>
            </a:r>
          </a:p>
          <a:p>
            <a:pPr marL="914400" indent="-336550" algn="l" rtl="0">
              <a:spcBef>
                <a:spcPts val="700"/>
              </a:spcBef>
              <a:buClr>
                <a:srgbClr val="000000"/>
              </a:buClr>
              <a:buSzPct val="100000"/>
              <a:buFont typeface="Calibri"/>
              <a:buChar char="•"/>
            </a:pPr>
            <a:r>
              <a:rPr lang="fr-FR" b="0" i="0" u="none" baseline="0" dirty="0">
                <a:solidFill>
                  <a:srgbClr val="000000"/>
                </a:solidFill>
                <a:sym typeface="Calibri"/>
              </a:rPr>
              <a:t>Personnel d’appui</a:t>
            </a:r>
            <a:endParaRPr lang="fr-FR" b="1" dirty="0">
              <a:solidFill>
                <a:schemeClr val="accent1"/>
              </a:solidFill>
              <a:sym typeface="Calibri"/>
            </a:endParaRPr>
          </a:p>
          <a:p>
            <a:pPr marL="558800" indent="-457200" algn="l" rtl="0">
              <a:spcBef>
                <a:spcPts val="700"/>
              </a:spcBef>
              <a:buClr>
                <a:schemeClr val="accent1"/>
              </a:buClr>
              <a:buSzPct val="100000"/>
              <a:buFont typeface="+mj-lt"/>
              <a:buAutoNum type="arabicPeriod" startAt="3"/>
            </a:pPr>
            <a:r>
              <a:rPr lang="fr-FR" b="1" i="0" u="none" baseline="0" dirty="0">
                <a:solidFill>
                  <a:schemeClr val="accent1"/>
                </a:solidFill>
                <a:sym typeface="Calibri"/>
              </a:rPr>
              <a:t>Récit et discussion </a:t>
            </a:r>
            <a:endParaRPr lang="fr-FR" b="1" dirty="0">
              <a:solidFill>
                <a:schemeClr val="accent1"/>
              </a:solidFill>
              <a:sym typeface="Calibri"/>
            </a:endParaRPr>
          </a:p>
          <a:p>
            <a:pPr marL="914400" indent="-330200" algn="l" rtl="0">
              <a:spcBef>
                <a:spcPts val="700"/>
              </a:spcBef>
              <a:buClr>
                <a:srgbClr val="000000"/>
              </a:buClr>
              <a:buSzPct val="100000"/>
              <a:buFont typeface="Calibri"/>
              <a:buChar char="●"/>
            </a:pPr>
            <a:r>
              <a:rPr lang="fr-FR" b="0" i="1" u="none" baseline="0" dirty="0">
                <a:solidFill>
                  <a:srgbClr val="000000"/>
                </a:solidFill>
                <a:sym typeface="Calibri"/>
              </a:rPr>
              <a:t>5</a:t>
            </a:r>
            <a:r>
              <a:rPr lang="fr-FR" b="0" i="0" u="none" baseline="0" dirty="0">
                <a:solidFill>
                  <a:srgbClr val="000000"/>
                </a:solidFill>
                <a:sym typeface="Calibri"/>
              </a:rPr>
              <a:t> séances avec des questions à aborder / tâches à réaliser</a:t>
            </a:r>
          </a:p>
          <a:p>
            <a:pPr marL="558800" indent="-457200" algn="l" rtl="0">
              <a:spcBef>
                <a:spcPts val="700"/>
              </a:spcBef>
              <a:buClr>
                <a:schemeClr val="accent1"/>
              </a:buClr>
              <a:buSzPct val="100000"/>
              <a:buFont typeface="+mj-lt"/>
              <a:buAutoNum type="arabicPeriod" startAt="4"/>
            </a:pPr>
            <a:r>
              <a:rPr lang="fr-FR" b="1" i="0" u="none" baseline="0" dirty="0">
                <a:solidFill>
                  <a:schemeClr val="accent1"/>
                </a:solidFill>
                <a:sym typeface="Calibri"/>
              </a:rPr>
              <a:t>Compte-rendu et plan d’action</a:t>
            </a:r>
            <a:endParaRPr lang="fr-FR" b="1" dirty="0">
              <a:solidFill>
                <a:schemeClr val="accent1"/>
              </a:solidFill>
              <a:sym typeface="Calibri"/>
            </a:endParaRPr>
          </a:p>
          <a:p>
            <a:pPr marL="558800" indent="-457200" algn="l" rtl="0">
              <a:spcBef>
                <a:spcPts val="700"/>
              </a:spcBef>
              <a:buClr>
                <a:schemeClr val="accent1"/>
              </a:buClr>
              <a:buSzPct val="100000"/>
              <a:buFont typeface="+mj-lt"/>
              <a:buAutoNum type="arabicPeriod" startAt="4"/>
            </a:pPr>
            <a:endParaRPr lang="fr-FR" b="1" i="1" dirty="0">
              <a:solidFill>
                <a:schemeClr val="accent1"/>
              </a:solidFill>
              <a:sym typeface="Calibri"/>
            </a:endParaRPr>
          </a:p>
          <a:p>
            <a:pPr marL="101600" indent="0" algn="ctr" rtl="0">
              <a:spcBef>
                <a:spcPts val="700"/>
              </a:spcBef>
              <a:buClr>
                <a:schemeClr val="accent1"/>
              </a:buClr>
              <a:buSzPct val="100000"/>
              <a:buFont typeface="Arial" panose="020B0604020202020204" pitchFamily="34" charset="0"/>
              <a:buNone/>
            </a:pPr>
            <a:r>
              <a:rPr lang="fr-FR" b="1" i="1" u="none" baseline="0" dirty="0">
                <a:solidFill>
                  <a:srgbClr val="000000"/>
                </a:solidFill>
                <a:sym typeface="Calibri"/>
              </a:rPr>
              <a:t>Acceptez le scénario, ne luttez pas contre lui</a:t>
            </a:r>
            <a:endParaRPr lang="fr-FR" b="1" dirty="0">
              <a:solidFill>
                <a:schemeClr val="accent1"/>
              </a:solidFill>
              <a:sym typeface="Calibri"/>
            </a:endParaRPr>
          </a:p>
          <a:p>
            <a:pPr marL="914400" indent="-336550" algn="l" rtl="0">
              <a:spcBef>
                <a:spcPts val="700"/>
              </a:spcBef>
              <a:buClr>
                <a:srgbClr val="000000"/>
              </a:buClr>
              <a:buSzPct val="100000"/>
              <a:buFont typeface="Calibri"/>
              <a:buChar char="•"/>
            </a:pPr>
            <a:endParaRPr lang="fr" sz="17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902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D3F682A5-A8DB-9642-A53C-79AACF7AF11B}"/>
              </a:ext>
            </a:extLst>
          </p:cNvPr>
          <p:cNvSpPr txBox="1">
            <a:spLocks noGrp="1"/>
          </p:cNvSpPr>
          <p:nvPr>
            <p:ph type="title"/>
            <p:custDataLst>
              <p:tags r:id="rId1"/>
            </p:custDataLst>
          </p:nvPr>
        </p:nvSpPr>
        <p:spPr>
          <a:xfrm>
            <a:off x="0" y="-5001"/>
            <a:ext cx="12192000" cy="699325"/>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Processus de TTX</a:t>
            </a:r>
          </a:p>
        </p:txBody>
      </p:sp>
      <p:grpSp>
        <p:nvGrpSpPr>
          <p:cNvPr id="5" name="Group 4">
            <a:extLst>
              <a:ext uri="{FF2B5EF4-FFF2-40B4-BE49-F238E27FC236}">
                <a16:creationId xmlns:a16="http://schemas.microsoft.com/office/drawing/2014/main" id="{FA49D66D-4A44-FE4F-8AA2-F0402C35195A}"/>
              </a:ext>
            </a:extLst>
          </p:cNvPr>
          <p:cNvGrpSpPr/>
          <p:nvPr>
            <p:custDataLst>
              <p:tags r:id="rId2"/>
            </p:custDataLst>
          </p:nvPr>
        </p:nvGrpSpPr>
        <p:grpSpPr>
          <a:xfrm>
            <a:off x="1062337" y="1626110"/>
            <a:ext cx="9972257" cy="4661775"/>
            <a:chOff x="1057715" y="1207010"/>
            <a:chExt cx="7569435" cy="3220279"/>
          </a:xfrm>
        </p:grpSpPr>
        <p:sp>
          <p:nvSpPr>
            <p:cNvPr id="6" name="TextBox 5">
              <a:extLst>
                <a:ext uri="{FF2B5EF4-FFF2-40B4-BE49-F238E27FC236}">
                  <a16:creationId xmlns:a16="http://schemas.microsoft.com/office/drawing/2014/main" id="{32626ACF-10E6-FB41-9A48-168BC31026E8}"/>
                </a:ext>
              </a:extLst>
            </p:cNvPr>
            <p:cNvSpPr txBox="1"/>
            <p:nvPr/>
          </p:nvSpPr>
          <p:spPr>
            <a:xfrm>
              <a:off x="5211550" y="1207010"/>
              <a:ext cx="3415600" cy="3220279"/>
            </a:xfrm>
            <a:prstGeom prst="rect">
              <a:avLst/>
            </a:prstGeom>
            <a:noFill/>
            <a:ln>
              <a:solidFill>
                <a:schemeClr val="dk2"/>
              </a:solidFill>
            </a:ln>
            <a:effectLst>
              <a:outerShdw blurRad="50800" dist="38100" dir="2700000" algn="tl" rotWithShape="0">
                <a:schemeClr val="tx1">
                  <a:alpha val="40000"/>
                </a:schemeClr>
              </a:outerShdw>
            </a:effectLst>
          </p:spPr>
          <p:txBody>
            <a:bodyPr wrap="square" rtlCol="0">
              <a:spAutoFit/>
            </a:bodyPr>
            <a:lstStyle/>
            <a:p>
              <a:endParaRPr lang="fr" dirty="0"/>
            </a:p>
          </p:txBody>
        </p:sp>
        <p:pic>
          <p:nvPicPr>
            <p:cNvPr id="7" name="Shape 108" descr="A screenshot of a cell phone&#10;&#10;Description generated with very high confidence">
              <a:extLst>
                <a:ext uri="{FF2B5EF4-FFF2-40B4-BE49-F238E27FC236}">
                  <a16:creationId xmlns:a16="http://schemas.microsoft.com/office/drawing/2014/main" id="{CB39C9FF-6262-C448-A2DE-48E2C42992B0}"/>
                </a:ext>
              </a:extLst>
            </p:cNvPr>
            <p:cNvPicPr preferRelativeResize="0"/>
            <p:nvPr/>
          </p:nvPicPr>
          <p:blipFill rotWithShape="1">
            <a:blip r:embed="rId7"/>
            <a:srcRect/>
            <a:stretch/>
          </p:blipFill>
          <p:spPr>
            <a:xfrm>
              <a:off x="1057715" y="1432297"/>
              <a:ext cx="3355027" cy="2769704"/>
            </a:xfrm>
            <a:prstGeom prst="rect">
              <a:avLst/>
            </a:prstGeom>
            <a:noFill/>
            <a:ln>
              <a:noFill/>
            </a:ln>
            <a:effectLst>
              <a:outerShdw blurRad="50800" dist="38100" dir="5400000" algn="t" rotWithShape="0">
                <a:prstClr val="black">
                  <a:alpha val="40000"/>
                </a:prstClr>
              </a:outerShdw>
            </a:effectLst>
          </p:spPr>
        </p:pic>
        <p:sp>
          <p:nvSpPr>
            <p:cNvPr id="8" name="Shape 109">
              <a:extLst>
                <a:ext uri="{FF2B5EF4-FFF2-40B4-BE49-F238E27FC236}">
                  <a16:creationId xmlns:a16="http://schemas.microsoft.com/office/drawing/2014/main" id="{75D57610-23BC-8544-A23B-4867542D9986}"/>
                </a:ext>
              </a:extLst>
            </p:cNvPr>
            <p:cNvSpPr/>
            <p:nvPr/>
          </p:nvSpPr>
          <p:spPr>
            <a:xfrm rot="5400000">
              <a:off x="6639400" y="2094742"/>
              <a:ext cx="460200" cy="245400"/>
            </a:xfrm>
            <a:prstGeom prst="rightArrow">
              <a:avLst>
                <a:gd name="adj1" fmla="val 50000"/>
                <a:gd name="adj2" fmla="val 5000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dirty="0"/>
            </a:p>
          </p:txBody>
        </p:sp>
        <p:sp>
          <p:nvSpPr>
            <p:cNvPr id="9" name="Shape 111">
              <a:extLst>
                <a:ext uri="{FF2B5EF4-FFF2-40B4-BE49-F238E27FC236}">
                  <a16:creationId xmlns:a16="http://schemas.microsoft.com/office/drawing/2014/main" id="{31112B4A-7339-FD4D-8AC1-94B36B9E0655}"/>
                </a:ext>
              </a:extLst>
            </p:cNvPr>
            <p:cNvSpPr txBox="1"/>
            <p:nvPr/>
          </p:nvSpPr>
          <p:spPr>
            <a:xfrm>
              <a:off x="5209762" y="1207010"/>
              <a:ext cx="3413815" cy="729301"/>
            </a:xfrm>
            <a:prstGeom prst="rect">
              <a:avLst/>
            </a:prstGeom>
            <a:solidFill>
              <a:srgbClr val="2B92CC"/>
            </a:solidFill>
            <a:ln>
              <a:noFill/>
            </a:ln>
          </p:spPr>
          <p:txBody>
            <a:bodyPr lIns="91425" tIns="91425" rIns="91425" bIns="91425" anchor="ctr" anchorCtr="0">
              <a:noAutofit/>
            </a:bodyPr>
            <a:lstStyle/>
            <a:p>
              <a:pPr lvl="0" algn="ctr" rtl="0">
                <a:spcBef>
                  <a:spcPts val="0"/>
                </a:spcBef>
                <a:buNone/>
              </a:pPr>
              <a:r>
                <a:rPr lang="fr-FR" sz="24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sym typeface="Lato"/>
                </a:rPr>
                <a:t>Lacunes, opportunités et enseignements</a:t>
              </a:r>
            </a:p>
          </p:txBody>
        </p:sp>
        <p:sp>
          <p:nvSpPr>
            <p:cNvPr id="10" name="Shape 112">
              <a:extLst>
                <a:ext uri="{FF2B5EF4-FFF2-40B4-BE49-F238E27FC236}">
                  <a16:creationId xmlns:a16="http://schemas.microsoft.com/office/drawing/2014/main" id="{D7FA716A-4B08-4545-97E7-B9BB42CD82A2}"/>
                </a:ext>
              </a:extLst>
            </p:cNvPr>
            <p:cNvSpPr/>
            <p:nvPr/>
          </p:nvSpPr>
          <p:spPr>
            <a:xfrm>
              <a:off x="5920300" y="2635360"/>
              <a:ext cx="1898400" cy="1740900"/>
            </a:xfrm>
            <a:prstGeom prst="star5">
              <a:avLst>
                <a:gd name="adj" fmla="val 19098"/>
                <a:gd name="hf" fmla="val 105146"/>
                <a:gd name="vf" fmla="val 110557"/>
              </a:avLst>
            </a:prstGeom>
            <a:solidFill>
              <a:srgbClr val="E0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dirty="0"/>
            </a:p>
          </p:txBody>
        </p:sp>
        <p:sp>
          <p:nvSpPr>
            <p:cNvPr id="11" name="Shape 113">
              <a:extLst>
                <a:ext uri="{FF2B5EF4-FFF2-40B4-BE49-F238E27FC236}">
                  <a16:creationId xmlns:a16="http://schemas.microsoft.com/office/drawing/2014/main" id="{5708D381-D0C1-8545-9331-ADA1585A610F}"/>
                </a:ext>
              </a:extLst>
            </p:cNvPr>
            <p:cNvSpPr txBox="1"/>
            <p:nvPr/>
          </p:nvSpPr>
          <p:spPr>
            <a:xfrm>
              <a:off x="6336400" y="3329710"/>
              <a:ext cx="1066200" cy="352200"/>
            </a:xfrm>
            <a:prstGeom prst="rect">
              <a:avLst/>
            </a:prstGeom>
            <a:noFill/>
            <a:ln>
              <a:noFill/>
            </a:ln>
          </p:spPr>
          <p:txBody>
            <a:bodyPr lIns="91425" tIns="91425" rIns="91425" bIns="91425" anchor="t" anchorCtr="0">
              <a:noAutofit/>
            </a:bodyPr>
            <a:lstStyle/>
            <a:p>
              <a:pPr lvl="0" algn="ctr" rtl="0">
                <a:spcBef>
                  <a:spcPts val="0"/>
                </a:spcBef>
                <a:buNone/>
              </a:pPr>
              <a:r>
                <a:rPr lang="fr-FR" sz="20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sym typeface="Lato"/>
                </a:rPr>
                <a:t>Plan d’action</a:t>
              </a:r>
            </a:p>
          </p:txBody>
        </p:sp>
        <p:sp>
          <p:nvSpPr>
            <p:cNvPr id="12" name="Shape 109">
              <a:extLst>
                <a:ext uri="{FF2B5EF4-FFF2-40B4-BE49-F238E27FC236}">
                  <a16:creationId xmlns:a16="http://schemas.microsoft.com/office/drawing/2014/main" id="{08FE7869-1179-E94D-9997-505261C59B36}"/>
                </a:ext>
              </a:extLst>
            </p:cNvPr>
            <p:cNvSpPr/>
            <p:nvPr/>
          </p:nvSpPr>
          <p:spPr>
            <a:xfrm>
              <a:off x="4651650" y="2571750"/>
              <a:ext cx="460200" cy="245400"/>
            </a:xfrm>
            <a:prstGeom prst="rightArrow">
              <a:avLst>
                <a:gd name="adj1" fmla="val 50000"/>
                <a:gd name="adj2" fmla="val 5000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dirty="0"/>
            </a:p>
          </p:txBody>
        </p:sp>
      </p:grpSp>
      <p:sp>
        <p:nvSpPr>
          <p:cNvPr id="2" name="TextBox 1">
            <a:extLst>
              <a:ext uri="{FF2B5EF4-FFF2-40B4-BE49-F238E27FC236}">
                <a16:creationId xmlns:a16="http://schemas.microsoft.com/office/drawing/2014/main" id="{ED3CAAC6-4E0E-4933-AF1B-210AAEC70141}"/>
              </a:ext>
            </a:extLst>
          </p:cNvPr>
          <p:cNvSpPr txBox="1"/>
          <p:nvPr>
            <p:custDataLst>
              <p:tags r:id="rId3"/>
            </p:custDataLst>
          </p:nvPr>
        </p:nvSpPr>
        <p:spPr>
          <a:xfrm>
            <a:off x="2660635" y="975551"/>
            <a:ext cx="1223444" cy="461665"/>
          </a:xfrm>
          <a:prstGeom prst="rect">
            <a:avLst/>
          </a:prstGeom>
          <a:noFill/>
          <a:ln>
            <a:solidFill>
              <a:schemeClr val="tx2"/>
            </a:solidFill>
          </a:ln>
        </p:spPr>
        <p:txBody>
          <a:bodyPr wrap="square" rtlCol="0">
            <a:spAutoFit/>
          </a:bodyPr>
          <a:lstStyle/>
          <a:p>
            <a:pPr algn="l" rtl="0"/>
            <a:r>
              <a:rPr lang="fr-FR" sz="2400" b="0" i="0" u="none" baseline="0" dirty="0"/>
              <a:t>Exercice</a:t>
            </a:r>
            <a:endParaRPr lang="fr-FR" sz="2400" dirty="0"/>
          </a:p>
        </p:txBody>
      </p:sp>
      <p:sp>
        <p:nvSpPr>
          <p:cNvPr id="13" name="TextBox 12">
            <a:extLst>
              <a:ext uri="{FF2B5EF4-FFF2-40B4-BE49-F238E27FC236}">
                <a16:creationId xmlns:a16="http://schemas.microsoft.com/office/drawing/2014/main" id="{05C895B8-3A83-40A7-BCD7-69BAE71391E6}"/>
              </a:ext>
            </a:extLst>
          </p:cNvPr>
          <p:cNvSpPr txBox="1"/>
          <p:nvPr>
            <p:custDataLst>
              <p:tags r:id="rId4"/>
            </p:custDataLst>
          </p:nvPr>
        </p:nvSpPr>
        <p:spPr>
          <a:xfrm>
            <a:off x="7697972" y="897118"/>
            <a:ext cx="2169042" cy="461665"/>
          </a:xfrm>
          <a:prstGeom prst="rect">
            <a:avLst/>
          </a:prstGeom>
          <a:noFill/>
          <a:ln>
            <a:solidFill>
              <a:schemeClr val="tx2"/>
            </a:solidFill>
          </a:ln>
        </p:spPr>
        <p:txBody>
          <a:bodyPr wrap="square" rtlCol="0">
            <a:spAutoFit/>
          </a:bodyPr>
          <a:lstStyle/>
          <a:p>
            <a:pPr algn="l" rtl="0"/>
            <a:r>
              <a:rPr lang="fr-FR" sz="2400" b="0" i="0" u="none" baseline="0" dirty="0"/>
              <a:t>Compte-rendu</a:t>
            </a:r>
            <a:endParaRPr lang="fr-FR" sz="2400" dirty="0"/>
          </a:p>
        </p:txBody>
      </p:sp>
    </p:spTree>
    <p:extLst>
      <p:ext uri="{BB962C8B-B14F-4D97-AF65-F5344CB8AC3E}">
        <p14:creationId xmlns:p14="http://schemas.microsoft.com/office/powerpoint/2010/main" val="126161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a:extLst>
              <a:ext uri="{FF2B5EF4-FFF2-40B4-BE49-F238E27FC236}">
                <a16:creationId xmlns:a16="http://schemas.microsoft.com/office/drawing/2014/main" id="{F004F807-C921-9E4B-8DCE-F3DCC072B827}"/>
              </a:ext>
            </a:extLst>
          </p:cNvPr>
          <p:cNvSpPr txBox="1">
            <a:spLocks noGrp="1"/>
          </p:cNvSpPr>
          <p:nvPr>
            <p:ph type="title"/>
            <p:custDataLst>
              <p:tags r:id="rId1"/>
            </p:custDataLst>
          </p:nvPr>
        </p:nvSpPr>
        <p:spPr>
          <a:xfrm>
            <a:off x="0" y="0"/>
            <a:ext cx="12192000" cy="76862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Déroulement</a:t>
            </a:r>
          </a:p>
        </p:txBody>
      </p:sp>
      <p:sp>
        <p:nvSpPr>
          <p:cNvPr id="5" name="Shape 127">
            <a:extLst>
              <a:ext uri="{FF2B5EF4-FFF2-40B4-BE49-F238E27FC236}">
                <a16:creationId xmlns:a16="http://schemas.microsoft.com/office/drawing/2014/main" id="{D5DA1985-0843-154F-9565-92666BE13EC6}"/>
              </a:ext>
            </a:extLst>
          </p:cNvPr>
          <p:cNvSpPr txBox="1">
            <a:spLocks/>
          </p:cNvSpPr>
          <p:nvPr>
            <p:custDataLst>
              <p:tags r:id="rId2"/>
            </p:custDataLst>
          </p:nvPr>
        </p:nvSpPr>
        <p:spPr>
          <a:xfrm>
            <a:off x="914400" y="768624"/>
            <a:ext cx="10706792" cy="5565673"/>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Font typeface="Arial" panose="020B0604020202020204" pitchFamily="34" charset="0"/>
              <a:buNone/>
            </a:pPr>
            <a:r>
              <a:rPr lang="fr-FR" sz="2400" b="0" i="0" u="none" baseline="0" dirty="0">
                <a:solidFill>
                  <a:schemeClr val="accent1"/>
                </a:solidFill>
                <a:sym typeface="Calibri"/>
              </a:rPr>
              <a:t> </a:t>
            </a:r>
            <a:r>
              <a:rPr lang="fr-FR" sz="2400" b="1" i="0" u="none" baseline="0" dirty="0">
                <a:solidFill>
                  <a:schemeClr val="accent1"/>
                </a:solidFill>
                <a:sym typeface="Calibri"/>
              </a:rPr>
              <a:t>Règles</a:t>
            </a:r>
          </a:p>
          <a:p>
            <a:pPr marL="457200" indent="-336550" algn="l" rtl="0">
              <a:lnSpc>
                <a:spcPct val="100000"/>
              </a:lnSpc>
              <a:spcBef>
                <a:spcPts val="700"/>
              </a:spcBef>
              <a:buClr>
                <a:srgbClr val="000000"/>
              </a:buClr>
              <a:buSzPct val="100000"/>
              <a:buFont typeface="Calibri"/>
              <a:buChar char="❖"/>
            </a:pPr>
            <a:r>
              <a:rPr lang="fr-FR" sz="2400" b="0" i="0" u="none" baseline="0" dirty="0">
                <a:solidFill>
                  <a:srgbClr val="000000"/>
                </a:solidFill>
                <a:sym typeface="Calibri"/>
              </a:rPr>
              <a:t>Élaborez </a:t>
            </a:r>
            <a:r>
              <a:rPr lang="fr-FR" sz="2400" b="0" i="0" u="none" baseline="0" dirty="0">
                <a:sym typeface="Calibri"/>
              </a:rPr>
              <a:t>vos ripostes en vous basant sur les plans de santé publique existants, </a:t>
            </a:r>
            <a:r>
              <a:rPr lang="fr-FR" sz="2400" b="0" i="0" u="none" baseline="0" dirty="0">
                <a:solidFill>
                  <a:srgbClr val="000000"/>
                </a:solidFill>
                <a:sym typeface="Calibri"/>
              </a:rPr>
              <a:t>y compris les modes opératoires normalisés (MON).</a:t>
            </a:r>
          </a:p>
          <a:p>
            <a:pPr marL="457200" indent="-336550" algn="l" rtl="0">
              <a:lnSpc>
                <a:spcPct val="100000"/>
              </a:lnSpc>
              <a:spcBef>
                <a:spcPts val="700"/>
              </a:spcBef>
              <a:buClr>
                <a:srgbClr val="000000"/>
              </a:buClr>
              <a:buSzPct val="100000"/>
              <a:buFont typeface="Calibri"/>
              <a:buChar char="❖"/>
            </a:pPr>
            <a:r>
              <a:rPr lang="fr-FR" sz="2400" b="0" i="0" u="none" baseline="0" dirty="0">
                <a:solidFill>
                  <a:srgbClr val="000000"/>
                </a:solidFill>
                <a:sym typeface="Calibri"/>
              </a:rPr>
              <a:t>Jouez votre propre rôle quotidien. </a:t>
            </a:r>
          </a:p>
          <a:p>
            <a:pPr marL="457200" indent="-336550" algn="l" rtl="0">
              <a:lnSpc>
                <a:spcPct val="100000"/>
              </a:lnSpc>
              <a:spcBef>
                <a:spcPts val="700"/>
              </a:spcBef>
              <a:buClr>
                <a:srgbClr val="000000"/>
              </a:buClr>
              <a:buSzPct val="100000"/>
              <a:buFont typeface="Calibri"/>
              <a:buChar char="❖"/>
            </a:pPr>
            <a:r>
              <a:rPr lang="fr-FR" sz="2400" b="0" i="0" u="none" baseline="0" dirty="0">
                <a:solidFill>
                  <a:srgbClr val="000000"/>
                </a:solidFill>
                <a:sym typeface="Calibri"/>
              </a:rPr>
              <a:t>Travaillez en équipe.</a:t>
            </a:r>
          </a:p>
          <a:p>
            <a:pPr marL="457200" indent="-336550" algn="l" rtl="0">
              <a:lnSpc>
                <a:spcPct val="100000"/>
              </a:lnSpc>
              <a:spcBef>
                <a:spcPts val="700"/>
              </a:spcBef>
              <a:buClr>
                <a:srgbClr val="000000"/>
              </a:buClr>
              <a:buSzPct val="100000"/>
              <a:buFont typeface="Calibri"/>
              <a:buChar char="❖"/>
            </a:pPr>
            <a:r>
              <a:rPr lang="fr-FR" sz="2400" b="0" i="0" u="none" baseline="0" dirty="0">
                <a:solidFill>
                  <a:srgbClr val="000000"/>
                </a:solidFill>
                <a:sym typeface="Calibri"/>
              </a:rPr>
              <a:t>Concentrez-vous sur les solutions.</a:t>
            </a:r>
          </a:p>
          <a:p>
            <a:pPr algn="l" rtl="0">
              <a:lnSpc>
                <a:spcPct val="100000"/>
              </a:lnSpc>
              <a:spcBef>
                <a:spcPts val="700"/>
              </a:spcBef>
              <a:buFont typeface="Arial" panose="020B0604020202020204" pitchFamily="34" charset="0"/>
              <a:buNone/>
            </a:pPr>
            <a:endParaRPr lang="fr-FR" sz="2400" b="1" dirty="0">
              <a:solidFill>
                <a:schemeClr val="accent1"/>
              </a:solidFill>
              <a:sym typeface="Calibri"/>
            </a:endParaRPr>
          </a:p>
          <a:p>
            <a:pPr algn="l" rtl="0">
              <a:lnSpc>
                <a:spcPct val="100000"/>
              </a:lnSpc>
              <a:spcBef>
                <a:spcPts val="700"/>
              </a:spcBef>
              <a:buFont typeface="Arial" panose="020B0604020202020204" pitchFamily="34" charset="0"/>
              <a:buNone/>
            </a:pPr>
            <a:r>
              <a:rPr lang="fr-FR" sz="2400" b="1" i="0" u="none" baseline="0" dirty="0">
                <a:solidFill>
                  <a:schemeClr val="accent1"/>
                </a:solidFill>
                <a:sym typeface="Calibri"/>
              </a:rPr>
              <a:t>N’oubliez pas :</a:t>
            </a:r>
          </a:p>
          <a:p>
            <a:pPr algn="ctr" rtl="0">
              <a:lnSpc>
                <a:spcPct val="100000"/>
              </a:lnSpc>
              <a:spcBef>
                <a:spcPts val="0"/>
              </a:spcBef>
              <a:spcAft>
                <a:spcPts val="1000"/>
              </a:spcAft>
              <a:buFont typeface="Arial" panose="020B0604020202020204" pitchFamily="34" charset="0"/>
              <a:buNone/>
            </a:pPr>
            <a:endParaRPr lang="fr-FR" sz="2400" b="1" u="sng" dirty="0">
              <a:solidFill>
                <a:srgbClr val="000000"/>
              </a:solidFill>
              <a:sym typeface="Calibri"/>
            </a:endParaRPr>
          </a:p>
          <a:p>
            <a:pPr algn="ctr" rtl="0">
              <a:lnSpc>
                <a:spcPct val="100000"/>
              </a:lnSpc>
              <a:spcAft>
                <a:spcPts val="1000"/>
              </a:spcAft>
              <a:buFont typeface="Arial" panose="020B0604020202020204" pitchFamily="34" charset="0"/>
              <a:buNone/>
            </a:pPr>
            <a:r>
              <a:rPr lang="fr-FR" sz="2400" b="1" i="0" u="sng" baseline="0" dirty="0">
                <a:solidFill>
                  <a:srgbClr val="000000"/>
                </a:solidFill>
                <a:sym typeface="Calibri"/>
              </a:rPr>
              <a:t>Cet exercice est conçu pour aborder les problèmes majeurs rencontrés en milieu urbain. </a:t>
            </a:r>
          </a:p>
          <a:p>
            <a:pPr algn="ctr" rtl="0">
              <a:lnSpc>
                <a:spcPct val="100000"/>
              </a:lnSpc>
              <a:spcAft>
                <a:spcPts val="1000"/>
              </a:spcAft>
              <a:buFont typeface="Arial" panose="020B0604020202020204" pitchFamily="34" charset="0"/>
              <a:buNone/>
            </a:pPr>
            <a:r>
              <a:rPr lang="fr-FR" sz="2400" b="1" i="0" u="sng" baseline="0" dirty="0">
                <a:solidFill>
                  <a:srgbClr val="000000"/>
                </a:solidFill>
                <a:sym typeface="Calibri"/>
              </a:rPr>
              <a:t>Il n’a pas pour objectif de tester ou d’évaluer les différents participants.</a:t>
            </a:r>
          </a:p>
          <a:p>
            <a:pPr algn="l" rtl="0">
              <a:lnSpc>
                <a:spcPct val="100000"/>
              </a:lnSpc>
              <a:spcBef>
                <a:spcPts val="0"/>
              </a:spcBef>
              <a:buFont typeface="Arial" panose="020B0604020202020204" pitchFamily="34" charset="0"/>
              <a:buNone/>
            </a:pPr>
            <a:endParaRPr lang="fr" sz="2000" dirty="0">
              <a:sym typeface="Calibri"/>
            </a:endParaRPr>
          </a:p>
        </p:txBody>
      </p:sp>
    </p:spTree>
    <p:extLst>
      <p:ext uri="{BB962C8B-B14F-4D97-AF65-F5344CB8AC3E}">
        <p14:creationId xmlns:p14="http://schemas.microsoft.com/office/powerpoint/2010/main" val="209613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2">
            <a:extLst>
              <a:ext uri="{FF2B5EF4-FFF2-40B4-BE49-F238E27FC236}">
                <a16:creationId xmlns:a16="http://schemas.microsoft.com/office/drawing/2014/main" id="{14B85DFF-C261-3241-9CAE-5710B356CAD3}"/>
              </a:ext>
            </a:extLst>
          </p:cNvPr>
          <p:cNvSpPr txBox="1">
            <a:spLocks noGrp="1"/>
          </p:cNvSpPr>
          <p:nvPr>
            <p:ph type="title"/>
            <p:custDataLst>
              <p:tags r:id="rId1"/>
            </p:custDataLst>
          </p:nvPr>
        </p:nvSpPr>
        <p:spPr>
          <a:xfrm>
            <a:off x="0" y="0"/>
            <a:ext cx="12192000" cy="76862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Des questions ?</a:t>
            </a:r>
          </a:p>
        </p:txBody>
      </p:sp>
      <p:pic>
        <p:nvPicPr>
          <p:cNvPr id="5" name="Shape 133">
            <a:extLst>
              <a:ext uri="{FF2B5EF4-FFF2-40B4-BE49-F238E27FC236}">
                <a16:creationId xmlns:a16="http://schemas.microsoft.com/office/drawing/2014/main" id="{B2210C07-6073-9D4B-86EB-D4653C30078C}"/>
              </a:ext>
            </a:extLst>
          </p:cNvPr>
          <p:cNvPicPr preferRelativeResize="0"/>
          <p:nvPr>
            <p:custDataLst>
              <p:tags r:id="rId2"/>
            </p:custDataLst>
          </p:nvPr>
        </p:nvPicPr>
        <p:blipFill>
          <a:blip r:embed="rId5" cstate="email">
            <a:alphaModFix/>
            <a:extLst>
              <a:ext uri="{28A0092B-C50C-407E-A947-70E740481C1C}">
                <a14:useLocalDpi xmlns:a14="http://schemas.microsoft.com/office/drawing/2010/main" val="0"/>
              </a:ext>
            </a:extLst>
          </a:blip>
          <a:stretch>
            <a:fillRect/>
          </a:stretch>
        </p:blipFill>
        <p:spPr>
          <a:xfrm>
            <a:off x="3310444" y="1571962"/>
            <a:ext cx="5571112" cy="3714075"/>
          </a:xfrm>
          <a:prstGeom prst="rect">
            <a:avLst/>
          </a:prstGeom>
          <a:noFill/>
          <a:ln>
            <a:noFill/>
          </a:ln>
        </p:spPr>
      </p:pic>
    </p:spTree>
    <p:extLst>
      <p:ext uri="{BB962C8B-B14F-4D97-AF65-F5344CB8AC3E}">
        <p14:creationId xmlns:p14="http://schemas.microsoft.com/office/powerpoint/2010/main" val="145977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8">
            <a:extLst>
              <a:ext uri="{FF2B5EF4-FFF2-40B4-BE49-F238E27FC236}">
                <a16:creationId xmlns:a16="http://schemas.microsoft.com/office/drawing/2014/main" id="{8CC51CF4-D5F4-9C4A-B0CC-9B20F81F5529}"/>
              </a:ext>
            </a:extLst>
          </p:cNvPr>
          <p:cNvSpPr txBox="1">
            <a:spLocks noGrp="1"/>
          </p:cNvSpPr>
          <p:nvPr>
            <p:ph type="title"/>
            <p:custDataLst>
              <p:tags r:id="rId1"/>
            </p:custDataLst>
          </p:nvPr>
        </p:nvSpPr>
        <p:spPr>
          <a:xfrm>
            <a:off x="-1" y="0"/>
            <a:ext cx="12192001" cy="76862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COVID‑19 — Synthèse</a:t>
            </a:r>
          </a:p>
        </p:txBody>
      </p:sp>
      <p:sp>
        <p:nvSpPr>
          <p:cNvPr id="6" name="Shape 139">
            <a:extLst>
              <a:ext uri="{FF2B5EF4-FFF2-40B4-BE49-F238E27FC236}">
                <a16:creationId xmlns:a16="http://schemas.microsoft.com/office/drawing/2014/main" id="{16A6B724-918C-1E47-A22A-09AF6A976D95}"/>
              </a:ext>
            </a:extLst>
          </p:cNvPr>
          <p:cNvSpPr txBox="1">
            <a:spLocks/>
          </p:cNvSpPr>
          <p:nvPr>
            <p:custDataLst>
              <p:tags r:id="rId2"/>
            </p:custDataLst>
          </p:nvPr>
        </p:nvSpPr>
        <p:spPr>
          <a:xfrm>
            <a:off x="311699" y="768627"/>
            <a:ext cx="9347689" cy="5798428"/>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Le premier signalement d’une pneumonie d’étiologie inconnue détectée à Wuhan, en Chine, a été transmis au bureau de pays de l’OMS en Chine le 31 décembre 2019.</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La flambée épidémique a été déclarée urgence de santé publique de portée</a:t>
            </a:r>
            <a:b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b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internationale le 30 janvier 2020.</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Le 11 février 2020, l’OMS a annoncé le nom attribué à la maladie à nouveau</a:t>
            </a:r>
            <a:b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b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coronavirus : </a:t>
            </a:r>
            <a:r>
              <a:rPr lang="fr-FR" sz="200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la </a:t>
            </a: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COVID‑19.</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Le 12 mars 2020, l’OMS a déclaré que la COVID‑19 était passée au stade de la pandémie.</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Depuis début mars, différents pays, partout dans le monde, ont mis en place des mesures plus strictes pour tenter de maîtriser la propagation de la maladie.</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Ces mesures ont inclus : distanciation physique, fermeture des écoles, restriction des déplacements et des importations et, dans de nombreux cas, confinement des populations à leur domicile.</a:t>
            </a:r>
          </a:p>
          <a:p>
            <a:pPr marL="285750" indent="-285750" algn="l" rtl="0">
              <a:lnSpc>
                <a:spcPct val="100000"/>
              </a:lnSpc>
              <a:spcBef>
                <a:spcPts val="0"/>
              </a:spcBef>
            </a:pPr>
            <a:endParaRPr lang="fr-FR" sz="18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85750" indent="-285750" algn="l" rtl="0">
              <a:lnSpc>
                <a:spcPct val="100000"/>
              </a:lnSpc>
              <a:spcBef>
                <a:spcPts val="0"/>
              </a:spcBef>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La quasi-totalité des pays a signalé des cas, avec près de 2,5 millions de cas confirmés dans le monde.*</a:t>
            </a:r>
            <a:endParaRPr lang="fr-FR" sz="20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pic>
        <p:nvPicPr>
          <p:cNvPr id="7" name="Picture 2" descr="Image result for Covid 19 pictures">
            <a:extLst>
              <a:ext uri="{FF2B5EF4-FFF2-40B4-BE49-F238E27FC236}">
                <a16:creationId xmlns:a16="http://schemas.microsoft.com/office/drawing/2014/main" id="{3C3CF0FE-55E8-4F49-8F83-B11947046C7A}"/>
              </a:ext>
            </a:extLst>
          </p:cNvPr>
          <p:cNvPicPr>
            <a:picLocks noChangeAspect="1" noChangeArrowheads="1"/>
          </p:cNvPicPr>
          <p:nvPr>
            <p:custDataLst>
              <p:tags r:id="rId3"/>
            </p:custDataLst>
          </p:nvPr>
        </p:nvPicPr>
        <p:blipFill rotWithShape="1">
          <a:blip r:embed="rId6" cstate="email">
            <a:extLst>
              <a:ext uri="{28A0092B-C50C-407E-A947-70E740481C1C}">
                <a14:useLocalDpi xmlns:a14="http://schemas.microsoft.com/office/drawing/2010/main" val="0"/>
              </a:ext>
            </a:extLst>
          </a:blip>
          <a:srcRect/>
          <a:stretch/>
        </p:blipFill>
        <p:spPr bwMode="auto">
          <a:xfrm>
            <a:off x="8940313" y="1550023"/>
            <a:ext cx="2939988" cy="20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8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7158DD-EC3B-E542-88C4-3EFC408642A5}"/>
              </a:ext>
            </a:extLst>
          </p:cNvPr>
          <p:cNvSpPr>
            <a:spLocks noGrp="1"/>
          </p:cNvSpPr>
          <p:nvPr>
            <p:ph type="title"/>
            <p:custDataLst>
              <p:tags r:id="rId1"/>
            </p:custDataLst>
          </p:nvPr>
        </p:nvSpPr>
        <p:spPr>
          <a:xfrm>
            <a:off x="0" y="0"/>
            <a:ext cx="12192000" cy="768626"/>
          </a:xfrm>
          <a:solidFill>
            <a:srgbClr val="2B92CB"/>
          </a:solidFill>
        </p:spPr>
        <p:txBody>
          <a:bodyPr anchor="ctr">
            <a:norm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Séance 1a : Mesures sanitaires complètes</a:t>
            </a:r>
          </a:p>
        </p:txBody>
      </p:sp>
      <p:sp>
        <p:nvSpPr>
          <p:cNvPr id="5" name="Text Placeholder 2">
            <a:extLst>
              <a:ext uri="{FF2B5EF4-FFF2-40B4-BE49-F238E27FC236}">
                <a16:creationId xmlns:a16="http://schemas.microsoft.com/office/drawing/2014/main" id="{6D721872-4300-C14D-B527-3FF55AC201CF}"/>
              </a:ext>
            </a:extLst>
          </p:cNvPr>
          <p:cNvSpPr txBox="1">
            <a:spLocks/>
          </p:cNvSpPr>
          <p:nvPr>
            <p:custDataLst>
              <p:tags r:id="rId2"/>
            </p:custDataLst>
          </p:nvPr>
        </p:nvSpPr>
        <p:spPr>
          <a:xfrm>
            <a:off x="311699" y="964276"/>
            <a:ext cx="11226365" cy="5270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Une transmission communautaire a été observée dans de nombreuses zones urbaines, en particulier dans les zones à forte densité de population.   Partout dans le monde, des mesures ont été mises en place dans les pays et les villes pour tenter de limiter ou de prévenir la propagation en milieu urbain.</a:t>
            </a:r>
          </a:p>
          <a:p>
            <a:pPr algn="just" rtl="0">
              <a:lnSpc>
                <a:spcPct val="110000"/>
              </a:lnSpc>
              <a:spcAft>
                <a:spcPts val="800"/>
              </a:spcAft>
            </a:pPr>
            <a:r>
              <a:rPr lang="fr-FR" sz="1600" b="0" i="0" u="none" baseline="0" dirty="0">
                <a:latin typeface="Roboto" panose="02000000000000000000" pitchFamily="2" charset="0"/>
                <a:ea typeface="Roboto" panose="02000000000000000000" pitchFamily="2" charset="0"/>
                <a:cs typeface="Roboto" panose="02000000000000000000" pitchFamily="2" charset="0"/>
              </a:rPr>
              <a:t>L’OMS a fortement plaidé en la faveur de cinq axes principaux</a:t>
            </a:r>
            <a:r>
              <a:rPr lang="fr-FR" sz="1600" b="0" i="0" u="none" baseline="0" dirty="0">
                <a:solidFill>
                  <a:srgbClr val="666666"/>
                </a:solidFill>
                <a:latin typeface="Roboto" panose="02000000000000000000" pitchFamily="2" charset="0"/>
                <a:ea typeface="Roboto" panose="02000000000000000000" pitchFamily="2" charset="0"/>
                <a:cs typeface="Roboto" panose="02000000000000000000" pitchFamily="2" charset="0"/>
              </a:rPr>
              <a:t> </a:t>
            </a:r>
            <a:r>
              <a:rPr lang="fr-FR" sz="1600" b="0" i="0" u="none" baseline="0" dirty="0">
                <a:latin typeface="Roboto" panose="02000000000000000000" pitchFamily="2" charset="0"/>
                <a:ea typeface="Roboto" panose="02000000000000000000" pitchFamily="2" charset="0"/>
                <a:cs typeface="Roboto" panose="02000000000000000000" pitchFamily="2" charset="0"/>
              </a:rPr>
              <a:t>pour la riposte de santé publique à la COVID‑19 : </a:t>
            </a:r>
            <a:r>
              <a:rPr lang="fr-FR" sz="1600" b="1" i="0" u="none" baseline="0" dirty="0">
                <a:latin typeface="Roboto" panose="02000000000000000000" pitchFamily="2" charset="0"/>
                <a:ea typeface="Roboto" panose="02000000000000000000" pitchFamily="2" charset="0"/>
                <a:cs typeface="Roboto" panose="02000000000000000000" pitchFamily="2" charset="0"/>
              </a:rPr>
              <a:t>Détection, Isolement, Test, Traitement et Suivi</a:t>
            </a:r>
            <a:r>
              <a:rPr lang="fr-FR" sz="1600" b="0" i="0" u="none" baseline="0" dirty="0">
                <a:solidFill>
                  <a:srgbClr val="666666"/>
                </a:solidFill>
                <a:latin typeface="Roboto" panose="02000000000000000000" pitchFamily="2" charset="0"/>
                <a:ea typeface="Roboto" panose="02000000000000000000" pitchFamily="2" charset="0"/>
                <a:cs typeface="Roboto" panose="02000000000000000000" pitchFamily="2" charset="0"/>
              </a:rPr>
              <a:t>.</a:t>
            </a:r>
            <a:r>
              <a:rPr lang="fr-FR" sz="1600" b="0" i="0" u="none" baseline="0" dirty="0">
                <a:latin typeface="Roboto" panose="02000000000000000000" pitchFamily="2" charset="0"/>
                <a:ea typeface="Roboto" panose="02000000000000000000" pitchFamily="2" charset="0"/>
                <a:cs typeface="Roboto" panose="02000000000000000000" pitchFamily="2" charset="0"/>
              </a:rPr>
              <a:t> Il est primordial de tester autant de cas présumés que possible afin de les isoler rapidement (et de les traiter, si nécessaire) et d’isoler leurs contacts pendant toute la durée de la période d’incubation (dans le cas de la COVID‑19, 14 jours) afin de briser les chaînes de transmission tout en préservant le fonctionnement des services sociaux et de santé essentiels.</a:t>
            </a:r>
            <a:endParaRPr lang="fr-FR" sz="1600" dirty="0">
              <a:latin typeface="Roboto" panose="02000000000000000000" pitchFamily="2" charset="0"/>
              <a:ea typeface="Roboto" panose="02000000000000000000" pitchFamily="2" charset="0"/>
              <a:cs typeface="Roboto" panose="02000000000000000000" pitchFamily="2" charset="0"/>
            </a:endParaRPr>
          </a:p>
          <a:p>
            <a:pPr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Outre la détection, l’isolement, le test, le traitement et le suivi, d’autres stratégies sanitaires interdépendantes peuvent être envisagées, notamment :</a:t>
            </a:r>
          </a:p>
          <a:p>
            <a:pPr lvl="1"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Ordonner l’adoption généralisée des précautions universelles, notamment des mesures de protection personnelle telles que le lavage fréquent des mains, les règles d’hygiène</a:t>
            </a:r>
            <a:r>
              <a:rPr lang="fr-FR" sz="1600" b="0" i="0" u="none" dirty="0">
                <a:latin typeface="Roboto" panose="02000000000000000000" pitchFamily="2" charset="0"/>
                <a:ea typeface="Roboto" panose="02000000000000000000" pitchFamily="2" charset="0"/>
                <a:cs typeface="Roboto" panose="02000000000000000000" pitchFamily="2" charset="0"/>
              </a:rPr>
              <a:t> respiratoire</a:t>
            </a:r>
            <a:r>
              <a:rPr lang="fr-FR" sz="1600" b="0" i="0" u="none" baseline="0" dirty="0">
                <a:latin typeface="Roboto" panose="02000000000000000000" pitchFamily="2" charset="0"/>
                <a:ea typeface="Roboto" panose="02000000000000000000" pitchFamily="2" charset="0"/>
                <a:cs typeface="Roboto" panose="02000000000000000000" pitchFamily="2" charset="0"/>
              </a:rPr>
              <a:t> et le maintien d’une distance de 1 à 2 mètres entre les personnes.</a:t>
            </a:r>
          </a:p>
          <a:p>
            <a:pPr lvl="1"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D’autres mesures de santé publique ont été mises en place : stations mobiles de lavage des mains, points obligatoires de désinfection dans les commerces qui restent ouverts ou à proximité, lignes directrices et conseils à la population.   </a:t>
            </a:r>
          </a:p>
          <a:p>
            <a:pPr lvl="1"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Impliquer rapidement tous les secteurs et toutes les communautés pour garantir que l’ensemble de la société s’approprie la riposte et y participe.</a:t>
            </a:r>
          </a:p>
          <a:p>
            <a:pPr lvl="1"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Freiner la transmission communautaire par des mesures de distanciation physique limitées dans le temps et adaptées au contexte (voir la diapositive suivante).</a:t>
            </a:r>
          </a:p>
          <a:p>
            <a:pPr lvl="1" algn="just" rtl="0">
              <a:lnSpc>
                <a:spcPct val="110000"/>
              </a:lnSpc>
            </a:pPr>
            <a:r>
              <a:rPr lang="fr-FR" sz="1600" b="0" i="0" u="none" baseline="0" dirty="0">
                <a:latin typeface="Roboto" panose="02000000000000000000" pitchFamily="2" charset="0"/>
                <a:ea typeface="Roboto" panose="02000000000000000000" pitchFamily="2" charset="0"/>
                <a:cs typeface="Roboto" panose="02000000000000000000" pitchFamily="2" charset="0"/>
              </a:rPr>
              <a:t>Interdire ou limiter les rassemblements de masse qui pourraient accélérer la transmission.</a:t>
            </a:r>
            <a:endParaRPr lang="fr-F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4699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BB4DA-BFA5-5A49-880D-C4DEC25DCC1B}"/>
              </a:ext>
            </a:extLst>
          </p:cNvPr>
          <p:cNvSpPr>
            <a:spLocks noGrp="1"/>
          </p:cNvSpPr>
          <p:nvPr>
            <p:ph type="title"/>
            <p:custDataLst>
              <p:tags r:id="rId1"/>
            </p:custDataLst>
          </p:nvPr>
        </p:nvSpPr>
        <p:spPr>
          <a:xfrm>
            <a:off x="0" y="0"/>
            <a:ext cx="12192000" cy="768626"/>
          </a:xfrm>
          <a:solidFill>
            <a:srgbClr val="2B92CB"/>
          </a:solidFill>
        </p:spPr>
        <p:txBody>
          <a:bodyPr anchor="ctr">
            <a:norm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Séance 1b : Distanciation physique</a:t>
            </a:r>
          </a:p>
        </p:txBody>
      </p:sp>
      <p:sp>
        <p:nvSpPr>
          <p:cNvPr id="6" name="Text Placeholder 2">
            <a:extLst>
              <a:ext uri="{FF2B5EF4-FFF2-40B4-BE49-F238E27FC236}">
                <a16:creationId xmlns:a16="http://schemas.microsoft.com/office/drawing/2014/main" id="{C9863FA8-9D3A-A44C-9418-D382B26B628B}"/>
              </a:ext>
            </a:extLst>
          </p:cNvPr>
          <p:cNvSpPr txBox="1">
            <a:spLocks/>
          </p:cNvSpPr>
          <p:nvPr>
            <p:custDataLst>
              <p:tags r:id="rId2"/>
            </p:custDataLst>
          </p:nvPr>
        </p:nvSpPr>
        <p:spPr>
          <a:xfrm>
            <a:off x="714895" y="964276"/>
            <a:ext cx="10723418" cy="5436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lnSpc>
                <a:spcPct val="100000"/>
              </a:lnSpc>
              <a:spcBef>
                <a:spcPts val="0"/>
              </a:spcBef>
              <a:buFont typeface="Arial" panose="020B0604020202020204" pitchFamily="34" charset="0"/>
              <a:buNone/>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Pour tenter de limiter la propagation du virus, de nombreux pays et zones urbaines ont imposé diverses mesures de distanciation physique, allant des simples recommandations aux mesures imposées par la</a:t>
            </a:r>
            <a:r>
              <a:rPr lang="fr-FR" sz="2000" b="0" i="0" u="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loi</a:t>
            </a: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Ces mesures incluent :</a:t>
            </a:r>
          </a:p>
          <a:p>
            <a:pPr marL="12700" indent="-12700" algn="l" rtl="0">
              <a:lnSpc>
                <a:spcPct val="100000"/>
              </a:lnSpc>
              <a:spcBef>
                <a:spcPts val="0"/>
              </a:spcBef>
              <a:buFont typeface="Arial" panose="020B0604020202020204" pitchFamily="34" charset="0"/>
              <a:buNone/>
            </a:pPr>
            <a:endParaRPr lang="fr-FR" sz="20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342900" indent="-342900" algn="l" rtl="0">
              <a:lnSpc>
                <a:spcPct val="100000"/>
              </a:lnSpc>
              <a:spcBef>
                <a:spcPts val="0"/>
              </a:spcBef>
              <a:buFont typeface="+mj-lt"/>
              <a:buAutoNum type="arabicPeriod"/>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rPr>
              <a:t>Fermeture immédiate ou adaptation des lieux de travail et des écoles et mise en place du télétravail et/ou de l’enseignement à distance dans la mesure du possible.</a:t>
            </a:r>
          </a:p>
          <a:p>
            <a:pPr marL="342900" indent="-342900" algn="l" rtl="0">
              <a:lnSpc>
                <a:spcPct val="100000"/>
              </a:lnSpc>
              <a:spcBef>
                <a:spcPts val="0"/>
              </a:spcBef>
              <a:buFont typeface="+mj-lt"/>
              <a:buAutoNum type="arabicPeriod"/>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rPr>
              <a:t>Mesures pour éviter les rassemblements dans les espaces publics ou privés, confinement imposé et autres restrictions de la liberté de circulation ou de déplacement (à l’exception du personnel essentiel). </a:t>
            </a: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Les personnes s’exposent à des amendes en cas de non-respect.</a:t>
            </a:r>
          </a:p>
          <a:p>
            <a:pPr marL="342900" indent="-342900" algn="l" rtl="0">
              <a:lnSpc>
                <a:spcPct val="100000"/>
              </a:lnSpc>
              <a:spcBef>
                <a:spcPts val="0"/>
              </a:spcBef>
              <a:buFont typeface="+mj-lt"/>
              <a:buAutoNum type="arabicPeriod"/>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rPr>
              <a:t>Fermeture des établissements non essentiels (à l’exception des supermarchés et des pharmacies). </a:t>
            </a:r>
          </a:p>
          <a:p>
            <a:pPr marL="342900" indent="-342900" algn="l" rtl="0">
              <a:lnSpc>
                <a:spcPct val="100000"/>
              </a:lnSpc>
              <a:spcBef>
                <a:spcPts val="0"/>
              </a:spcBef>
              <a:buFont typeface="+mj-lt"/>
              <a:buAutoNum type="arabicPeriod"/>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Restrictions d’accès aux événements familiaux marquants, tels que les naissances et les funérailles.</a:t>
            </a:r>
          </a:p>
          <a:p>
            <a:pPr marL="342900" indent="-342900" algn="l" rtl="0">
              <a:lnSpc>
                <a:spcPct val="100000"/>
              </a:lnSpc>
              <a:spcBef>
                <a:spcPts val="0"/>
              </a:spcBef>
              <a:buFont typeface="+mj-lt"/>
              <a:buAutoNum type="arabicPeriod"/>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a:t>
            </a: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rPr>
              <a:t>rotection des groupes de personnes vulnérables, par exemple restrictions d’accès aux maisons de retraite.</a:t>
            </a:r>
            <a:endParaRPr lang="fr-FR" sz="20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342900" indent="-342900" algn="l" rtl="0">
              <a:lnSpc>
                <a:spcPct val="100000"/>
              </a:lnSpc>
              <a:spcBef>
                <a:spcPts val="0"/>
              </a:spcBef>
              <a:buFont typeface="+mj-lt"/>
              <a:buAutoNum type="arabicPeriod"/>
            </a:pPr>
            <a:endParaRPr lang="fr-FR" sz="20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2700" indent="-12700" algn="l" rtl="0">
              <a:lnSpc>
                <a:spcPct val="100000"/>
              </a:lnSpc>
              <a:spcBef>
                <a:spcPts val="0"/>
              </a:spcBef>
              <a:buFont typeface="Arial" panose="020B0604020202020204" pitchFamily="34" charset="0"/>
              <a:buNone/>
            </a:pP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Cela a provoqué une envolée du chômage. De nombreuses personnes, en particulier les populations urbaines défavorisées dépend</a:t>
            </a:r>
            <a:r>
              <a:rPr lang="fr-FR" sz="2000" b="0" i="0" u="none" baseline="0" dirty="0">
                <a:latin typeface="Roboto" panose="02000000000000000000" pitchFamily="2" charset="0"/>
                <a:ea typeface="Roboto" panose="02000000000000000000" pitchFamily="2" charset="0"/>
                <a:cs typeface="Roboto" panose="02000000000000000000" pitchFamily="2" charset="0"/>
                <a:sym typeface="Arial"/>
              </a:rPr>
              <a:t>antes</a:t>
            </a:r>
            <a:r>
              <a:rPr lang="fr-FR" sz="2000" b="0" i="0"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de revenus quotidiens, ont des difficultés à obtenir des liquidités et à subvenir à leurs besoins essentiels. Certains pays qui ont tenté d’assouplir les restrictions ont vu les flambées réapparaître. Une récession économique mondiale majeure est en cours, dont les conséquences pourraient dépasser celles de la crise financière de 2008.</a:t>
            </a:r>
          </a:p>
        </p:txBody>
      </p:sp>
    </p:spTree>
    <p:extLst>
      <p:ext uri="{BB962C8B-B14F-4D97-AF65-F5344CB8AC3E}">
        <p14:creationId xmlns:p14="http://schemas.microsoft.com/office/powerpoint/2010/main" val="417749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CB7B98-2CE3-904B-89C9-655092DDFEC8}"/>
              </a:ext>
            </a:extLst>
          </p:cNvPr>
          <p:cNvSpPr>
            <a:spLocks noGrp="1"/>
          </p:cNvSpPr>
          <p:nvPr>
            <p:ph type="title"/>
            <p:custDataLst>
              <p:tags r:id="rId1"/>
            </p:custDataLst>
          </p:nvPr>
        </p:nvSpPr>
        <p:spPr>
          <a:xfrm>
            <a:off x="0" y="0"/>
            <a:ext cx="12192000" cy="768626"/>
          </a:xfrm>
          <a:solidFill>
            <a:schemeClr val="tx2"/>
          </a:solidFill>
        </p:spPr>
        <p:txBody>
          <a:bodyPr anchor="ctr">
            <a:normAutofit fontScale="90000"/>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Tâche 1 : Mesures sanitaires — principales questions ou tâches</a:t>
            </a:r>
          </a:p>
        </p:txBody>
      </p:sp>
      <p:sp>
        <p:nvSpPr>
          <p:cNvPr id="5" name="Text Placeholder 2">
            <a:extLst>
              <a:ext uri="{FF2B5EF4-FFF2-40B4-BE49-F238E27FC236}">
                <a16:creationId xmlns:a16="http://schemas.microsoft.com/office/drawing/2014/main" id="{8F91C7EB-5895-A848-8A0B-3E1869B03789}"/>
              </a:ext>
            </a:extLst>
          </p:cNvPr>
          <p:cNvSpPr txBox="1">
            <a:spLocks/>
          </p:cNvSpPr>
          <p:nvPr>
            <p:custDataLst>
              <p:tags r:id="rId2"/>
            </p:custDataLst>
          </p:nvPr>
        </p:nvSpPr>
        <p:spPr>
          <a:xfrm>
            <a:off x="258418" y="914762"/>
            <a:ext cx="11767930" cy="6102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lnSpc>
                <a:spcPct val="100000"/>
              </a:lnSpc>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Discutez de la stratégie adoptée par votre région / ville pour contenir la flambée et de la justification de cette stratégie.</a:t>
            </a:r>
          </a:p>
          <a:p>
            <a:pPr marL="342900" indent="-342900" algn="l" rtl="0">
              <a:lnSpc>
                <a:spcPct val="100000"/>
              </a:lnSpc>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Décrivez la manière dont les lignes directrices / mesures internationales sont adaptées au contexte local et leurs avantages et inconvénients.</a:t>
            </a:r>
          </a:p>
          <a:p>
            <a:pPr marL="342900" indent="-342900" algn="l" rtl="0">
              <a:lnSpc>
                <a:spcPct val="100000"/>
              </a:lnSpc>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Comment les </a:t>
            </a:r>
            <a:r>
              <a:rPr lang="fr-FR" sz="1600" b="0" i="0" u="none" baseline="0" dirty="0">
                <a:solidFill>
                  <a:prstClr val="black"/>
                </a:solidFill>
                <a:latin typeface="Roboto" panose="02000000000000000000" pitchFamily="2" charset="0"/>
                <a:ea typeface="Roboto" panose="02000000000000000000" pitchFamily="2" charset="0"/>
                <a:cs typeface="Roboto" panose="02000000000000000000" pitchFamily="2" charset="0"/>
              </a:rPr>
              <a:t>décisions sont-elles mises en œuvre et comment </a:t>
            </a:r>
            <a:r>
              <a:rPr lang="fr-FR" sz="1600" b="0" i="0" u="none" baseline="0" dirty="0">
                <a:latin typeface="Roboto" panose="02000000000000000000" pitchFamily="2" charset="0"/>
                <a:ea typeface="Roboto" panose="02000000000000000000" pitchFamily="2" charset="0"/>
                <a:cs typeface="Roboto" panose="02000000000000000000" pitchFamily="2" charset="0"/>
              </a:rPr>
              <a:t>la situation va-t-elle évoluer selon vous ?</a:t>
            </a:r>
          </a:p>
          <a:p>
            <a:pPr marL="342900" indent="-342900" algn="l" rtl="0">
              <a:lnSpc>
                <a:spcPct val="100000"/>
              </a:lnSpc>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Comment communiquez-vous ces informations au public et quel est alors le rôle des médias (médias conventionnels et réseaux sociaux) ?</a:t>
            </a:r>
          </a:p>
          <a:p>
            <a:pPr marL="342900" lvl="0" indent="-342900" algn="l" rtl="0">
              <a:lnSpc>
                <a:spcPct val="100000"/>
              </a:lnSpc>
              <a:spcBef>
                <a:spcPts val="0"/>
              </a:spcBef>
              <a:buFont typeface="+mj-lt"/>
              <a:buAutoNum type="arabicPeriod"/>
            </a:pPr>
            <a:r>
              <a:rPr lang="fr-FR" sz="1600" b="0" i="0" u="none" baseline="0" dirty="0">
                <a:latin typeface="Roboto" panose="02000000000000000000" pitchFamily="2" charset="0"/>
              </a:rPr>
              <a:t>Vous assurez-vous que tout le monde dispose de moyens effectifs pour mettre en œuvre les mesures de distanciation physique ? </a:t>
            </a:r>
          </a:p>
          <a:p>
            <a:pPr marL="539750" indent="-357188" algn="l" rtl="0">
              <a:lnSpc>
                <a:spcPct val="100000"/>
              </a:lnSpc>
              <a:spcBef>
                <a:spcPts val="0"/>
              </a:spcBef>
            </a:pPr>
            <a:r>
              <a:rPr lang="fr-FR" sz="1600" b="0" i="0" u="none" baseline="0" dirty="0">
                <a:latin typeface="Roboto" panose="02000000000000000000" pitchFamily="2" charset="0"/>
              </a:rPr>
              <a:t>Les personnes sans logement sûr — y compris les personnes sans abri ou vivant dans des implantations sauvages — ont-elles accès à un logement temporaire ou d’urgence adéquat ? (L’« adéquation » peut être évaluée conformément aux documents « WHO Housing and Health Guidelines » et « SHERPA Tool for Sustainable Housing Projects ».)</a:t>
            </a:r>
          </a:p>
          <a:p>
            <a:pPr marL="539750" indent="-357188" algn="l" rtl="0">
              <a:lnSpc>
                <a:spcPct val="100000"/>
              </a:lnSpc>
              <a:spcBef>
                <a:spcPts val="0"/>
              </a:spcBef>
            </a:pPr>
            <a:r>
              <a:rPr lang="fr-FR" sz="1600" b="0" i="0" u="none" baseline="0" dirty="0">
                <a:latin typeface="Roboto" panose="02000000000000000000" pitchFamily="2" charset="0"/>
              </a:rPr>
              <a:t>Limitez-vous le risque que des personnes se retrouvent à la rue, ce qui augmenterait leur propre risque et la menace sanitaire pour toute la communauté ? (Par exemple, interdiction des expulsions, suspension des remboursements d’emprunts, etc.)</a:t>
            </a:r>
          </a:p>
          <a:p>
            <a:pPr marL="342900" indent="-342900" algn="l" rtl="0">
              <a:lnSpc>
                <a:spcPct val="100000"/>
              </a:lnSpc>
              <a:spcBef>
                <a:spcPts val="0"/>
              </a:spcBef>
              <a:buFont typeface="+mj-lt"/>
              <a:buAutoNum type="arabicPeriod" startAt="6"/>
            </a:pPr>
            <a:r>
              <a:rPr lang="fr-FR" sz="1600" b="0" i="0" u="none" baseline="0" dirty="0">
                <a:latin typeface="Roboto" panose="02000000000000000000" pitchFamily="2" charset="0"/>
              </a:rPr>
              <a:t>Quelles difficultés rencontrez-vous pour mettre en œuvre votre stratégie sur le terrain et la communiquer au public ?</a:t>
            </a:r>
          </a:p>
          <a:p>
            <a:pPr marL="342900" indent="-342900" algn="l" rtl="0">
              <a:lnSpc>
                <a:spcPct val="100000"/>
              </a:lnSpc>
              <a:spcBef>
                <a:spcPts val="0"/>
              </a:spcBef>
              <a:buFont typeface="+mj-lt"/>
              <a:buAutoNum type="arabicPeriod" startAt="6"/>
            </a:pPr>
            <a:r>
              <a:rPr lang="fr-FR" sz="1600" b="0" i="0" u="none" baseline="0" dirty="0">
                <a:latin typeface="Roboto" panose="02000000000000000000" pitchFamily="2" charset="0"/>
                <a:ea typeface="Roboto" panose="02000000000000000000" pitchFamily="2" charset="0"/>
                <a:cs typeface="Roboto" panose="02000000000000000000" pitchFamily="2" charset="0"/>
              </a:rPr>
              <a:t>Vous assurez-vous qu’une aide a été apportée aux personnes les plus vulnérables ?</a:t>
            </a:r>
          </a:p>
          <a:p>
            <a:pPr marL="342900" indent="-342900" algn="l" rtl="0">
              <a:lnSpc>
                <a:spcPct val="100000"/>
              </a:lnSpc>
              <a:spcBef>
                <a:spcPts val="0"/>
              </a:spcBef>
              <a:buFont typeface="+mj-lt"/>
              <a:buAutoNum type="arabicPeriod" startAt="6"/>
            </a:pPr>
            <a:endParaRPr lang="fr-FR" sz="1600" dirty="0">
              <a:latin typeface="Roboto" panose="02000000000000000000" pitchFamily="2" charset="0"/>
              <a:ea typeface="Roboto" panose="02000000000000000000" pitchFamily="2" charset="0"/>
              <a:cs typeface="Roboto" panose="02000000000000000000" pitchFamily="2" charset="0"/>
            </a:endParaRPr>
          </a:p>
          <a:p>
            <a:pPr marL="342900" indent="-342900" algn="l" rtl="0">
              <a:lnSpc>
                <a:spcPct val="100000"/>
              </a:lnSpc>
              <a:spcBef>
                <a:spcPts val="0"/>
              </a:spcBef>
              <a:buFont typeface="+mj-lt"/>
              <a:buAutoNum type="arabicPeriod" startAt="6"/>
            </a:pPr>
            <a:r>
              <a:rPr lang="fr-FR" sz="1600" b="0" i="0" u="none" baseline="0" dirty="0">
                <a:latin typeface="Roboto" panose="02000000000000000000" pitchFamily="2" charset="0"/>
                <a:ea typeface="Roboto" panose="02000000000000000000" pitchFamily="2" charset="0"/>
                <a:cs typeface="Roboto" panose="02000000000000000000" pitchFamily="2" charset="0"/>
              </a:rPr>
              <a:t>Examinez la question de la distanciation physique sur le long terme.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Pendant combien de temps pensez-vous qu’elle peut être maintenue sans provoquer de problèmes socioéconomiques durables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Comment aidez-vous les groupes défavorisés vulnérables dépendants de revenus quotidiens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Comment pouvez-vous gérer la situation tout en empêchant la propagation de la COVID‑19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Un système par phases pourrait-il être mis en œuvre (par exemple, un retour à la normale pour certaines activités)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Quelle aide sera fournie aux personnes seules et isolées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Quelle aide sera apportée aux personnes vivant dans des bidonvilles, qui ne peuvent pas respecter la quarantaine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Quelle aide sera apportée aux personnes atteintes de troubles mentaux ?</a:t>
            </a:r>
          </a:p>
          <a:p>
            <a:pPr marL="558900" indent="-342900" algn="l"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Un train de mesures de protection sociale existe-t-il et peut-il être déclenché ?</a:t>
            </a:r>
          </a:p>
          <a:p>
            <a:pPr marL="342900" indent="-342900" algn="l" rtl="0">
              <a:lnSpc>
                <a:spcPct val="100000"/>
              </a:lnSpc>
              <a:spcBef>
                <a:spcPts val="0"/>
              </a:spcBef>
              <a:buFont typeface="+mj-lt"/>
              <a:buAutoNum type="arabicPeriod" startAt="9"/>
            </a:pPr>
            <a:r>
              <a:rPr lang="fr-FR" sz="1600" b="0" i="0" u="none" baseline="0" dirty="0">
                <a:latin typeface="Roboto" panose="02000000000000000000" pitchFamily="2" charset="0"/>
                <a:ea typeface="Roboto" panose="02000000000000000000" pitchFamily="2" charset="0"/>
                <a:cs typeface="Roboto" panose="02000000000000000000" pitchFamily="2" charset="0"/>
              </a:rPr>
              <a:t>Comment pouvez-vous communiquer vos décisions de manière efficace à un public sceptique ?</a:t>
            </a:r>
          </a:p>
          <a:p>
            <a:pPr marL="342900" indent="-342900" algn="l" rtl="0">
              <a:lnSpc>
                <a:spcPct val="100000"/>
              </a:lnSpc>
              <a:spcBef>
                <a:spcPts val="0"/>
              </a:spcBef>
              <a:buFont typeface="+mj-lt"/>
              <a:buAutoNum type="arabicPeriod" startAt="9"/>
            </a:pPr>
            <a:r>
              <a:rPr lang="fr-FR" sz="1600" b="0" i="0" u="none" baseline="0" dirty="0">
                <a:latin typeface="Roboto" panose="02000000000000000000" pitchFamily="2" charset="0"/>
                <a:ea typeface="Roboto" panose="02000000000000000000" pitchFamily="2" charset="0"/>
                <a:cs typeface="Roboto" panose="02000000000000000000" pitchFamily="2" charset="0"/>
              </a:rPr>
              <a:t>À quel moment pourrez-vous passer à la phase de relèvement et commencer à rouvrir les écoles et les autres institutions clés ?</a:t>
            </a:r>
          </a:p>
        </p:txBody>
      </p:sp>
    </p:spTree>
    <p:extLst>
      <p:ext uri="{BB962C8B-B14F-4D97-AF65-F5344CB8AC3E}">
        <p14:creationId xmlns:p14="http://schemas.microsoft.com/office/powerpoint/2010/main" val="44751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7">
            <a:extLst>
              <a:ext uri="{FF2B5EF4-FFF2-40B4-BE49-F238E27FC236}">
                <a16:creationId xmlns:a16="http://schemas.microsoft.com/office/drawing/2014/main" id="{7FD41DA8-4C62-C840-99A5-9080876E3D71}"/>
              </a:ext>
            </a:extLst>
          </p:cNvPr>
          <p:cNvSpPr txBox="1">
            <a:spLocks noGrp="1"/>
          </p:cNvSpPr>
          <p:nvPr>
            <p:ph type="title"/>
            <p:custDataLst>
              <p:tags r:id="rId1"/>
            </p:custDataLst>
          </p:nvPr>
        </p:nvSpPr>
        <p:spPr>
          <a:xfrm>
            <a:off x="0" y="1"/>
            <a:ext cx="12192000" cy="768626"/>
          </a:xfrm>
          <a:prstGeom prst="rect">
            <a:avLst/>
          </a:prstGeom>
          <a:solidFill>
            <a:srgbClr val="2B92CB"/>
          </a:solidFill>
        </p:spPr>
        <p:txBody>
          <a:bodyPr lIns="91425" tIns="91425" rIns="91425" bIns="91425" anchor="ctr" anchorCtr="0">
            <a:noAutofit/>
          </a:bodyPr>
          <a:lstStyle/>
          <a:p>
            <a:pPr lvl="0" algn="l" rtl="0"/>
            <a:r>
              <a:rPr lang="fr-FR" sz="28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Séance 2a : Maintien des capacités de soins intensifs</a:t>
            </a:r>
            <a:endParaRPr lang="fr-FR" sz="3600" dirty="0"/>
          </a:p>
        </p:txBody>
      </p:sp>
      <p:sp>
        <p:nvSpPr>
          <p:cNvPr id="5" name="Shape 156">
            <a:extLst>
              <a:ext uri="{FF2B5EF4-FFF2-40B4-BE49-F238E27FC236}">
                <a16:creationId xmlns:a16="http://schemas.microsoft.com/office/drawing/2014/main" id="{47082241-F4AE-8145-90AC-CA14B0F7E749}"/>
              </a:ext>
            </a:extLst>
          </p:cNvPr>
          <p:cNvSpPr txBox="1"/>
          <p:nvPr>
            <p:custDataLst>
              <p:tags r:id="rId2"/>
            </p:custDataLst>
          </p:nvPr>
        </p:nvSpPr>
        <p:spPr>
          <a:xfrm>
            <a:off x="798022" y="768627"/>
            <a:ext cx="10640290" cy="5549046"/>
          </a:xfrm>
          <a:prstGeom prst="rect">
            <a:avLst/>
          </a:prstGeom>
          <a:noFill/>
          <a:ln>
            <a:noFill/>
          </a:ln>
        </p:spPr>
        <p:txBody>
          <a:bodyPr lIns="91425" tIns="91425" rIns="91425" bIns="91425" anchor="t" anchorCtr="0">
            <a:noAutofit/>
          </a:bodyPr>
          <a:lstStyle/>
          <a:p>
            <a:pPr lvl="0" algn="just" rtl="0">
              <a:spcBef>
                <a:spcPts val="0"/>
              </a:spcBef>
              <a:buNone/>
            </a:pPr>
            <a:r>
              <a:rPr lang="fr-FR" sz="1600" b="0" i="0" u="none" baseline="0" dirty="0">
                <a:latin typeface="Roboto" panose="02000000000000000000" pitchFamily="2" charset="0"/>
                <a:ea typeface="Roboto" panose="02000000000000000000" pitchFamily="2" charset="0"/>
                <a:cs typeface="Roboto" panose="02000000000000000000" pitchFamily="2" charset="0"/>
              </a:rPr>
              <a:t>Les grands établissements de santé urbains exploitent au maximum tous les moyens dont ils disposent. Les points principaux :</a:t>
            </a:r>
          </a:p>
          <a:p>
            <a:pPr lvl="0" algn="just" rtl="0">
              <a:spcBef>
                <a:spcPts val="0"/>
              </a:spcBef>
              <a:buNone/>
            </a:pPr>
            <a:endParaRPr lang="fr-FR" sz="1600" dirty="0">
              <a:latin typeface="Roboto" panose="02000000000000000000" pitchFamily="2" charset="0"/>
              <a:ea typeface="Roboto" panose="02000000000000000000" pitchFamily="2" charset="0"/>
              <a:cs typeface="Roboto" panose="02000000000000000000" pitchFamily="2" charset="0"/>
            </a:endParaRP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Développement et réaffectation rapides des services de santé afin de prendre en charge les urgences vitales, essentiellement en proposant des traitements simples, tels que la mise sous oxygène, au plus grand nombre.</a:t>
            </a: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Augmentation des capacités de test, notamment des kits de tests et des ressources de laboratoires et tests de diagnostic rapide associés.</a:t>
            </a: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La demande en équipement essentiel risque de dépasser l’offre, par exemple en équipement</a:t>
            </a:r>
            <a:r>
              <a:rPr lang="fr-FR" sz="1600" b="0" i="0" u="none" dirty="0">
                <a:latin typeface="Roboto" panose="02000000000000000000" pitchFamily="2" charset="0"/>
                <a:ea typeface="Roboto" panose="02000000000000000000" pitchFamily="2" charset="0"/>
                <a:cs typeface="Roboto" panose="02000000000000000000" pitchFamily="2" charset="0"/>
              </a:rPr>
              <a:t> de protection individuelle (</a:t>
            </a:r>
            <a:r>
              <a:rPr lang="fr-FR" sz="1600" b="0" i="0" u="none" baseline="0" dirty="0">
                <a:latin typeface="Roboto" panose="02000000000000000000" pitchFamily="2" charset="0"/>
                <a:ea typeface="Roboto" panose="02000000000000000000" pitchFamily="2" charset="0"/>
                <a:cs typeface="Roboto" panose="02000000000000000000" pitchFamily="2" charset="0"/>
              </a:rPr>
              <a:t>EPI), unités de</a:t>
            </a:r>
            <a:r>
              <a:rPr lang="fr-FR" sz="1600" b="0" i="0" u="none" dirty="0">
                <a:latin typeface="Roboto" panose="02000000000000000000" pitchFamily="2" charset="0"/>
                <a:ea typeface="Roboto" panose="02000000000000000000" pitchFamily="2" charset="0"/>
                <a:cs typeface="Roboto" panose="02000000000000000000" pitchFamily="2" charset="0"/>
              </a:rPr>
              <a:t> soins intensifs (</a:t>
            </a:r>
            <a:r>
              <a:rPr lang="fr-FR" sz="1600" b="0" i="0" u="none" baseline="0" dirty="0">
                <a:latin typeface="Roboto" panose="02000000000000000000" pitchFamily="2" charset="0"/>
                <a:ea typeface="Roboto" panose="02000000000000000000" pitchFamily="2" charset="0"/>
                <a:cs typeface="Roboto" panose="02000000000000000000" pitchFamily="2" charset="0"/>
              </a:rPr>
              <a:t>USI), ventilateurs, bouteilles d’O</a:t>
            </a:r>
            <a:r>
              <a:rPr lang="fr-FR" sz="1600" b="0" i="0" u="none" baseline="-25000" dirty="0">
                <a:latin typeface="Roboto" panose="02000000000000000000" pitchFamily="2" charset="0"/>
                <a:ea typeface="Roboto" panose="02000000000000000000" pitchFamily="2" charset="0"/>
                <a:cs typeface="Roboto" panose="02000000000000000000" pitchFamily="2" charset="0"/>
              </a:rPr>
              <a:t>2</a:t>
            </a:r>
            <a:r>
              <a:rPr lang="fr-FR" sz="1600" b="0" i="0" u="none" baseline="0" dirty="0">
                <a:latin typeface="Roboto" panose="02000000000000000000" pitchFamily="2" charset="0"/>
                <a:ea typeface="Roboto" panose="02000000000000000000" pitchFamily="2" charset="0"/>
                <a:cs typeface="Roboto" panose="02000000000000000000" pitchFamily="2" charset="0"/>
              </a:rPr>
              <a:t>. </a:t>
            </a:r>
            <a:endParaRPr lang="fr-FR" sz="1600" dirty="0">
              <a:latin typeface="Roboto" panose="02000000000000000000" pitchFamily="2" charset="0"/>
              <a:ea typeface="Roboto" panose="02000000000000000000" pitchFamily="2" charset="0"/>
              <a:cs typeface="Roboto" panose="02000000000000000000" pitchFamily="2" charset="0"/>
            </a:endParaRPr>
          </a:p>
          <a:p>
            <a:pPr marL="342900" lvl="0" indent="-342900" algn="just" rtl="0">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Les hôpitaux ruraux et régionaux pourraient être relativement préservés et conserver des capacités, mais il existe des réticences à déplacer des personnes de peur que cela ne favorise la propagation de l’infection.</a:t>
            </a: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Demande en agents de santé formés ; manque de médecins et de personnel infirmier formés pour gérer les USI et prendre en charge les patients. </a:t>
            </a: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Les soins aux personnes âgées peuvent être considérablement perturbés et les taux de létalité sont très élevés lorsque l’infection gagne l’un de ces établissements. Il existe un risque que ces personnes âgées vulnérables ne bénéficient que des soins minimaux.</a:t>
            </a:r>
          </a:p>
          <a:p>
            <a:pPr marL="342900" lvl="0" indent="-342900" algn="just" rtl="0">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Avec la progression de la pandémie, le nombre de patients admis en USI et de décès a brusquement augmenté, risquant de dépasser les capacités des pompes funèbres.</a:t>
            </a:r>
          </a:p>
          <a:p>
            <a:pPr marL="342900" lvl="0" indent="-342900" algn="just" rtl="0">
              <a:spcBef>
                <a:spcPts val="0"/>
              </a:spcBef>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Des infrastructures de santé temporaires ont été construites, mais cela a entraîné des frais supplémentaires imprévus.</a:t>
            </a:r>
          </a:p>
          <a:p>
            <a:pPr marL="342900" indent="-342900" algn="just" rtl="0">
              <a:buFont typeface="+mj-lt"/>
              <a:buAutoNum type="arabicPeriod"/>
            </a:pPr>
            <a:r>
              <a:rPr lang="fr-FR" sz="1600" b="0" i="0" u="none" baseline="0" dirty="0">
                <a:latin typeface="Roboto" panose="02000000000000000000" pitchFamily="2" charset="0"/>
                <a:ea typeface="Roboto" panose="02000000000000000000" pitchFamily="2" charset="0"/>
                <a:cs typeface="Roboto" panose="02000000000000000000" pitchFamily="2" charset="0"/>
              </a:rPr>
              <a:t>Vérification de la disponibilité de ressources financières suffisantes.</a:t>
            </a:r>
            <a:endParaRPr lang="fr-FR" sz="16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lvl="0" algn="just" rtl="0">
              <a:lnSpc>
                <a:spcPct val="107000"/>
              </a:lnSpc>
              <a:spcAft>
                <a:spcPts val="800"/>
              </a:spcAft>
            </a:pPr>
            <a:endParaRPr lang="fr-FR" sz="1600" dirty="0">
              <a:latin typeface="Roboto" panose="02000000000000000000" pitchFamily="2" charset="0"/>
              <a:ea typeface="Roboto" panose="02000000000000000000" pitchFamily="2" charset="0"/>
              <a:cs typeface="Roboto" panose="02000000000000000000" pitchFamily="2" charset="0"/>
            </a:endParaRPr>
          </a:p>
          <a:p>
            <a:pPr lvl="0" algn="just" rtl="0">
              <a:lnSpc>
                <a:spcPct val="107000"/>
              </a:lnSpc>
              <a:spcAft>
                <a:spcPts val="800"/>
              </a:spcAft>
            </a:pPr>
            <a:r>
              <a:rPr lang="fr-FR" sz="1600" b="0" i="0" u="none" baseline="0" dirty="0">
                <a:latin typeface="Roboto" panose="02000000000000000000" pitchFamily="2" charset="0"/>
                <a:ea typeface="Roboto" panose="02000000000000000000" pitchFamily="2" charset="0"/>
                <a:cs typeface="Roboto" panose="02000000000000000000" pitchFamily="2" charset="0"/>
              </a:rPr>
              <a:t>Il est primordial de s’assurer d’une part que les patients atteints de COVID‑19 ont rapidement accès à des services de santé sûrs et efficaces et d’autre part que les services et systèmes sanitaires et sociaux essentiels sont maintenus autant que possible. Le personnel des services sanitaires et sociaux doit impérativement pouvoir travailler dans des conditions de sécurité qui minimisent les risques pour leur santé et leur bien-être.</a:t>
            </a:r>
            <a:endParaRPr lang="fr-FR" sz="1600" dirty="0">
              <a:latin typeface="Roboto" panose="02000000000000000000" pitchFamily="2" charset="0"/>
              <a:ea typeface="Roboto" panose="02000000000000000000" pitchFamily="2" charset="0"/>
              <a:cs typeface="Roboto" panose="02000000000000000000" pitchFamily="2" charset="0"/>
            </a:endParaRPr>
          </a:p>
          <a:p>
            <a:pPr marL="342900" lvl="0" indent="-342900" algn="l" rtl="0">
              <a:buFont typeface="+mj-lt"/>
              <a:buAutoNum type="arabicPeriod"/>
            </a:pPr>
            <a:endParaRPr lang="f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5547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5">
            <a:extLst>
              <a:ext uri="{FF2B5EF4-FFF2-40B4-BE49-F238E27FC236}">
                <a16:creationId xmlns:a16="http://schemas.microsoft.com/office/drawing/2014/main" id="{E023BF79-02F5-DB48-B5C6-33111B9AE87C}"/>
              </a:ext>
            </a:extLst>
          </p:cNvPr>
          <p:cNvSpPr txBox="1">
            <a:spLocks noGrp="1"/>
          </p:cNvSpPr>
          <p:nvPr>
            <p:ph type="title"/>
            <p:custDataLst>
              <p:tags r:id="rId1"/>
            </p:custDataLst>
          </p:nvPr>
        </p:nvSpPr>
        <p:spPr>
          <a:xfrm>
            <a:off x="0" y="1"/>
            <a:ext cx="12192000" cy="768626"/>
          </a:xfrm>
          <a:prstGeom prst="rect">
            <a:avLst/>
          </a:prstGeom>
          <a:solidFill>
            <a:schemeClr val="tx2"/>
          </a:solidFill>
        </p:spPr>
        <p:txBody>
          <a:bodyPr lIns="91425" tIns="91425" rIns="91425" bIns="91425" anchor="ctr" anchorCtr="0">
            <a:noAutofit/>
          </a:bodyPr>
          <a:lstStyle/>
          <a:p>
            <a:pPr lvl="0"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Tâche 2 : Services de santé et infrastructures essentielles</a:t>
            </a:r>
            <a:endParaRPr lang="fr-FR"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Shape 146">
            <a:extLst>
              <a:ext uri="{FF2B5EF4-FFF2-40B4-BE49-F238E27FC236}">
                <a16:creationId xmlns:a16="http://schemas.microsoft.com/office/drawing/2014/main" id="{BA8581A2-8D02-014D-A1A4-D72D4D5A01DA}"/>
              </a:ext>
            </a:extLst>
          </p:cNvPr>
          <p:cNvSpPr txBox="1"/>
          <p:nvPr>
            <p:custDataLst>
              <p:tags r:id="rId2"/>
            </p:custDataLst>
          </p:nvPr>
        </p:nvSpPr>
        <p:spPr>
          <a:xfrm>
            <a:off x="847897" y="768627"/>
            <a:ext cx="10956175" cy="5881555"/>
          </a:xfrm>
          <a:prstGeom prst="rect">
            <a:avLst/>
          </a:prstGeom>
          <a:noFill/>
          <a:ln>
            <a:noFill/>
          </a:ln>
        </p:spPr>
        <p:txBody>
          <a:bodyPr lIns="91425" tIns="91425" rIns="91425" bIns="91425" anchor="t"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Décrivez les capacités de votre service de santé et les défis rencontrés.</a:t>
            </a:r>
          </a:p>
          <a:p>
            <a:pPr lvl="0" algn="l" rtl="0">
              <a:spcBef>
                <a:spcPts val="0"/>
              </a:spcBef>
              <a:buNone/>
            </a:pPr>
            <a:endParaRPr lang="fr-FR" dirty="0">
              <a:latin typeface="Roboto" panose="02000000000000000000" pitchFamily="2" charset="0"/>
              <a:ea typeface="Roboto" panose="02000000000000000000" pitchFamily="2" charset="0"/>
              <a:cs typeface="Roboto" panose="02000000000000000000" pitchFamily="2" charset="0"/>
            </a:endParaRP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gérez-vous la situation actuelle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Disposez-vous d’infrastructures suffisantes en cas de pic d’activité ? Transférez-vous des personnes vers d’autres établissements et disposez-vous d’infrastructures temporaires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gérez-vous les cas habituels (accidents, urgences, naissances, autres maladies)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gérez-vous le besoin en personnel ? Les ventilateurs ne peuvent être utilisés que par du personnel dûment formé. Disposez-vous de suffisamment de personnel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La direction assure-t-elle pleinement son rôle et des systèmes ont-ils été mis en place pour assister la direction et faire face à l’absentéisme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gérez-vous les soins des personnes vulnérables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gérez-vous les capacités funéraires ? Quels sont vos plans pour faire face au nombre inhabituel de décès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Disposez-vous de suffisamment de lits d’USI, de ventilateurs et d’oxygène pour prendre en charge les patients en état sévère et critique ?</a:t>
            </a:r>
          </a:p>
          <a:p>
            <a:pPr lvl="0" algn="l" rtl="0">
              <a:spcBef>
                <a:spcPts val="0"/>
              </a:spcBef>
            </a:pPr>
            <a:endParaRPr lang="fr-FR" dirty="0">
              <a:latin typeface="Roboto" panose="02000000000000000000" pitchFamily="2" charset="0"/>
              <a:ea typeface="Roboto" panose="02000000000000000000" pitchFamily="2" charset="0"/>
              <a:cs typeface="Roboto" panose="02000000000000000000" pitchFamily="2" charset="0"/>
            </a:endParaRPr>
          </a:p>
          <a:p>
            <a:pPr lvl="0" algn="l" rtl="0">
              <a:spcBef>
                <a:spcPts val="0"/>
              </a:spcBef>
            </a:pPr>
            <a:r>
              <a:rPr lang="fr-FR" b="0" i="0" u="none" baseline="0" dirty="0">
                <a:latin typeface="Roboto" panose="02000000000000000000" pitchFamily="2" charset="0"/>
                <a:ea typeface="Roboto" panose="02000000000000000000" pitchFamily="2" charset="0"/>
                <a:cs typeface="Roboto" panose="02000000000000000000" pitchFamily="2" charset="0"/>
              </a:rPr>
              <a:t>Infrastructures essentielles</a:t>
            </a:r>
          </a:p>
          <a:p>
            <a:pPr marL="342900" lvl="0" indent="-342900" algn="l" rtl="0">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Quelles sont les infrastructures essentielles pour assurer la continuité des activités générales ? Disposez-vous d’un plan complet de continuité opérationnelle intégrant une évaluation des risques fiable ?</a:t>
            </a:r>
          </a:p>
          <a:p>
            <a:pPr marL="342900" lvl="0" indent="-342900" algn="l" rtl="0">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vous approvisionnez-vous en articles de soins intensifs et les stocks sont-ils suffisants ?</a:t>
            </a:r>
          </a:p>
          <a:p>
            <a:pPr marL="342900" indent="-342900" algn="l" rtl="0">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Votre système de commande est-il axé sur un équipement normalisé ou obtenez-vous différents types d’équipement (tels que les EPI et l’équipement de ventilation) de différents fournisseurs ?</a:t>
            </a:r>
          </a:p>
        </p:txBody>
      </p:sp>
    </p:spTree>
    <p:extLst>
      <p:ext uri="{BB962C8B-B14F-4D97-AF65-F5344CB8AC3E}">
        <p14:creationId xmlns:p14="http://schemas.microsoft.com/office/powerpoint/2010/main" val="253464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0">
            <a:extLst>
              <a:ext uri="{FF2B5EF4-FFF2-40B4-BE49-F238E27FC236}">
                <a16:creationId xmlns:a16="http://schemas.microsoft.com/office/drawing/2014/main" id="{EF194FA6-A656-CA4E-8EA3-907D69A9B7AF}"/>
              </a:ext>
            </a:extLst>
          </p:cNvPr>
          <p:cNvSpPr txBox="1">
            <a:spLocks/>
          </p:cNvSpPr>
          <p:nvPr>
            <p:custDataLst>
              <p:tags r:id="rId1"/>
            </p:custDataLst>
          </p:nvPr>
        </p:nvSpPr>
        <p:spPr>
          <a:xfrm>
            <a:off x="0" y="0"/>
            <a:ext cx="12192000" cy="771700"/>
          </a:xfrm>
          <a:prstGeom prst="rect">
            <a:avLst/>
          </a:prstGeom>
          <a:solidFill>
            <a:srgbClr val="2B92CB"/>
          </a:solidFill>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Programme</a:t>
            </a:r>
            <a:endParaRPr lang="fr-FR"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hape 71">
            <a:extLst>
              <a:ext uri="{FF2B5EF4-FFF2-40B4-BE49-F238E27FC236}">
                <a16:creationId xmlns:a16="http://schemas.microsoft.com/office/drawing/2014/main" id="{F304458E-9057-4645-87ED-50C580C1D670}"/>
              </a:ext>
            </a:extLst>
          </p:cNvPr>
          <p:cNvSpPr txBox="1">
            <a:spLocks/>
          </p:cNvSpPr>
          <p:nvPr>
            <p:custDataLst>
              <p:tags r:id="rId2"/>
            </p:custDataLst>
          </p:nvPr>
        </p:nvSpPr>
        <p:spPr>
          <a:xfrm>
            <a:off x="514364" y="1372754"/>
            <a:ext cx="5581636" cy="4831562"/>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0"/>
              </a:spcBef>
              <a:buFont typeface="Arial" panose="020B0604020202020204" pitchFamily="34" charset="0"/>
              <a:buNone/>
            </a:pPr>
            <a:r>
              <a:rPr lang="fr-FR" sz="1800" b="0" i="1" u="none" baseline="0" dirty="0">
                <a:solidFill>
                  <a:srgbClr val="FF0000"/>
                </a:solidFill>
                <a:latin typeface="Roboto" panose="02000000000000000000" pitchFamily="2" charset="0"/>
                <a:ea typeface="Roboto" panose="02000000000000000000" pitchFamily="2" charset="0"/>
                <a:cs typeface="Roboto" panose="02000000000000000000" pitchFamily="2" charset="0"/>
                <a:sym typeface="Calibri"/>
              </a:rPr>
              <a:t>***Exemple de programme. À ajuster selon les besoins.***</a:t>
            </a:r>
          </a:p>
          <a:p>
            <a:pPr algn="l" rtl="0">
              <a:spcBef>
                <a:spcPts val="0"/>
              </a:spcBef>
              <a:buFont typeface="Arial" panose="020B0604020202020204" pitchFamily="34" charset="0"/>
              <a:buNone/>
            </a:pPr>
            <a:endParaRPr lang="fr-FR" sz="1600" i="1" dirty="0">
              <a:solidFill>
                <a:srgbClr val="000000"/>
              </a:solidFill>
              <a:latin typeface="Roboto" panose="02000000000000000000" pitchFamily="2" charset="0"/>
              <a:ea typeface="Roboto" panose="02000000000000000000" pitchFamily="2" charset="0"/>
              <a:cs typeface="Roboto" panose="02000000000000000000" pitchFamily="2" charset="0"/>
              <a:sym typeface="Calibri"/>
            </a:endParaRPr>
          </a:p>
          <a:p>
            <a:pPr marL="457200" indent="-304800" algn="l" rtl="0">
              <a:spcBef>
                <a:spcPts val="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09 h 00  Allocution de bienvenue (représentant de la ville ou 	animateur)</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09 h 10  Présentation de la journée (animateur)</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09 h 25  Présentation des plans de gestion d’urgence de la ville et 	des MON pertinents </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09 h 35  Présentation du TTX de simulation (animateur de l’OMS)</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09 h 40  Séance TTX 1 </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10 h10  Pause café (10 min)</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ea typeface="Roboto" panose="02000000000000000000" pitchFamily="2" charset="0"/>
                <a:cs typeface="Roboto" panose="02000000000000000000" pitchFamily="2" charset="0"/>
                <a:sym typeface="Calibri"/>
              </a:rPr>
              <a:t>10 h 20  Séance TTX 2</a:t>
            </a:r>
            <a:endParaRPr lang="fr-FR" sz="1600" b="1" dirty="0">
              <a:solidFill>
                <a:srgbClr val="000000"/>
              </a:solidFill>
              <a:latin typeface="Roboto" panose="02000000000000000000" pitchFamily="2" charset="0"/>
              <a:ea typeface="Roboto" panose="02000000000000000000" pitchFamily="2" charset="0"/>
              <a:cs typeface="Roboto" panose="02000000000000000000" pitchFamily="2" charset="0"/>
              <a:sym typeface="Calibri"/>
            </a:endParaRPr>
          </a:p>
          <a:p>
            <a:pPr algn="l" rtl="0">
              <a:spcBef>
                <a:spcPts val="0"/>
              </a:spcBef>
              <a:buFont typeface="Arial" panose="020B0604020202020204" pitchFamily="34" charset="0"/>
              <a:buNone/>
            </a:pPr>
            <a:endParaRPr lang="fr" sz="1600" dirty="0">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Shape 72">
            <a:extLst>
              <a:ext uri="{FF2B5EF4-FFF2-40B4-BE49-F238E27FC236}">
                <a16:creationId xmlns:a16="http://schemas.microsoft.com/office/drawing/2014/main" id="{92BEA0E1-855E-084E-BBCE-D4725B7EDC77}"/>
              </a:ext>
            </a:extLst>
          </p:cNvPr>
          <p:cNvSpPr txBox="1">
            <a:spLocks/>
          </p:cNvSpPr>
          <p:nvPr>
            <p:custDataLst>
              <p:tags r:id="rId3"/>
            </p:custDataLst>
          </p:nvPr>
        </p:nvSpPr>
        <p:spPr>
          <a:xfrm>
            <a:off x="6267464" y="1372754"/>
            <a:ext cx="5581636" cy="5066146"/>
          </a:xfrm>
          <a:prstGeom prst="rect">
            <a:avLst/>
          </a:prstGeom>
          <a:noFill/>
          <a:ln>
            <a:noFill/>
          </a:ln>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sym typeface="Calibri"/>
              </a:rPr>
              <a:t>11 h 00  Courte pause (10 min)</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11 h 15  Séance TTX 3</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12 h 00  Pause café (10 min)</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12 h 10  Séance TTX 4</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13 h 00 Déjeuner</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14 h 00 Séance TTX 5</a:t>
            </a:r>
          </a:p>
          <a:p>
            <a:pPr marL="457200" indent="-304800" algn="l" rtl="0">
              <a:spcBef>
                <a:spcPts val="1200"/>
              </a:spcBef>
              <a:spcAft>
                <a:spcPts val="1000"/>
              </a:spcAft>
              <a:buClr>
                <a:srgbClr val="000000"/>
              </a:buClr>
              <a:buSzPct val="100000"/>
              <a:buFont typeface="Calibri"/>
              <a:buChar char="•"/>
              <a:tabLst>
                <a:tab pos="1073150" algn="l"/>
              </a:tabLst>
            </a:pPr>
            <a:r>
              <a:rPr lang="fr-FR" sz="1600" b="0" i="1" u="none" baseline="0" dirty="0">
                <a:solidFill>
                  <a:srgbClr val="000000"/>
                </a:solidFill>
                <a:latin typeface="Roboto" panose="02000000000000000000" pitchFamily="2" charset="0"/>
                <a:sym typeface="Calibri"/>
              </a:rPr>
              <a:t>15 h 00 Compte-rendu : analyse des LACUNES (animateur de 	l’OMS)</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15 h 50  Suggestions et voie à suivre (animateur de l’OMS)</a:t>
            </a:r>
          </a:p>
          <a:p>
            <a:pPr marL="457200" indent="-304800" algn="l" rtl="0">
              <a:spcBef>
                <a:spcPts val="1200"/>
              </a:spcBef>
              <a:spcAft>
                <a:spcPts val="1000"/>
              </a:spcAft>
              <a:buClr>
                <a:srgbClr val="000000"/>
              </a:buClr>
              <a:buSzPct val="100000"/>
              <a:buFont typeface="Calibri"/>
              <a:buChar char="•"/>
            </a:pPr>
            <a:r>
              <a:rPr lang="fr-FR" sz="1600" b="0" i="1" u="none" baseline="0" dirty="0">
                <a:solidFill>
                  <a:srgbClr val="000000"/>
                </a:solidFill>
                <a:latin typeface="Roboto" panose="02000000000000000000" pitchFamily="2" charset="0"/>
                <a:sym typeface="Calibri"/>
              </a:rPr>
              <a:t>16 h 30  Clôture / dîner </a:t>
            </a:r>
            <a:r>
              <a:rPr lang="fr-FR" sz="1800" b="0" i="0" u="none" baseline="0" dirty="0">
                <a:solidFill>
                  <a:srgbClr val="F79646"/>
                </a:solidFill>
                <a:sym typeface="Calibri"/>
              </a:rPr>
              <a:t>		</a:t>
            </a:r>
          </a:p>
          <a:p>
            <a:pPr algn="l" rtl="0">
              <a:spcBef>
                <a:spcPts val="0"/>
              </a:spcBef>
              <a:buFont typeface="Arial" panose="020B0604020202020204" pitchFamily="34" charset="0"/>
              <a:buNone/>
            </a:pPr>
            <a:r>
              <a:rPr lang="fr-FR" sz="1800" dirty="0">
                <a:sym typeface="Calibri"/>
              </a:rPr>
              <a:t> </a:t>
            </a:r>
          </a:p>
        </p:txBody>
      </p:sp>
    </p:spTree>
    <p:extLst>
      <p:ext uri="{BB962C8B-B14F-4D97-AF65-F5344CB8AC3E}">
        <p14:creationId xmlns:p14="http://schemas.microsoft.com/office/powerpoint/2010/main" val="195758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coffee cup sitting on a table&#10;&#10;Description automatically generated">
            <a:extLst>
              <a:ext uri="{FF2B5EF4-FFF2-40B4-BE49-F238E27FC236}">
                <a16:creationId xmlns:a16="http://schemas.microsoft.com/office/drawing/2014/main" id="{30EEBE64-3D8C-ED4A-A8A5-FDD41B9A7AD5}"/>
              </a:ext>
            </a:extLst>
          </p:cNvPr>
          <p:cNvPicPr>
            <a:picLocks noGrp="1" noChangeAspect="1"/>
          </p:cNvPicPr>
          <p:nvPr>
            <p:ph idx="1"/>
            <p:custDataLst>
              <p:tags r:id="rId1"/>
            </p:custDataLst>
          </p:nvPr>
        </p:nvPicPr>
        <p:blipFill>
          <a:blip r:embed="rId5"/>
          <a:stretch>
            <a:fillRect/>
          </a:stretch>
        </p:blipFill>
        <p:spPr>
          <a:xfrm>
            <a:off x="0" y="445851"/>
            <a:ext cx="12192000" cy="5966298"/>
          </a:xfrm>
        </p:spPr>
      </p:pic>
      <p:sp>
        <p:nvSpPr>
          <p:cNvPr id="6" name="Shape 192">
            <a:extLst>
              <a:ext uri="{FF2B5EF4-FFF2-40B4-BE49-F238E27FC236}">
                <a16:creationId xmlns:a16="http://schemas.microsoft.com/office/drawing/2014/main" id="{4F73E0DA-52C6-6846-B2EC-346D49552EA7}"/>
              </a:ext>
            </a:extLst>
          </p:cNvPr>
          <p:cNvSpPr txBox="1">
            <a:spLocks noGrp="1"/>
          </p:cNvSpPr>
          <p:nvPr>
            <p:ph type="title"/>
            <p:custDataLst>
              <p:tags r:id="rId2"/>
            </p:custDataLst>
          </p:nvPr>
        </p:nvSpPr>
        <p:spPr>
          <a:xfrm>
            <a:off x="1003679" y="1655850"/>
            <a:ext cx="4114552" cy="3546300"/>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solidFill>
                  <a:schemeClr val="bg1"/>
                </a:solidFill>
              </a:rPr>
              <a:t>Pause café / thé</a:t>
            </a:r>
          </a:p>
        </p:txBody>
      </p:sp>
    </p:spTree>
    <p:extLst>
      <p:ext uri="{BB962C8B-B14F-4D97-AF65-F5344CB8AC3E}">
        <p14:creationId xmlns:p14="http://schemas.microsoft.com/office/powerpoint/2010/main" val="382302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2">
            <a:extLst>
              <a:ext uri="{FF2B5EF4-FFF2-40B4-BE49-F238E27FC236}">
                <a16:creationId xmlns:a16="http://schemas.microsoft.com/office/drawing/2014/main" id="{3ADD9B20-BEDC-1444-94A9-8D0F57E233FE}"/>
              </a:ext>
            </a:extLst>
          </p:cNvPr>
          <p:cNvSpPr txBox="1">
            <a:spLocks noGrp="1"/>
          </p:cNvSpPr>
          <p:nvPr>
            <p:ph type="title"/>
            <p:custDataLst>
              <p:tags r:id="rId1"/>
            </p:custDataLst>
          </p:nvPr>
        </p:nvSpPr>
        <p:spPr>
          <a:xfrm>
            <a:off x="0" y="0"/>
            <a:ext cx="12192000" cy="73409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Séance 3 : Communication sur les risques</a:t>
            </a:r>
          </a:p>
        </p:txBody>
      </p:sp>
      <p:sp>
        <p:nvSpPr>
          <p:cNvPr id="6" name="Shape 163">
            <a:extLst>
              <a:ext uri="{FF2B5EF4-FFF2-40B4-BE49-F238E27FC236}">
                <a16:creationId xmlns:a16="http://schemas.microsoft.com/office/drawing/2014/main" id="{D96A18F3-77F9-F44E-A72B-4880EA1743B5}"/>
              </a:ext>
            </a:extLst>
          </p:cNvPr>
          <p:cNvSpPr txBox="1"/>
          <p:nvPr>
            <p:custDataLst>
              <p:tags r:id="rId2"/>
            </p:custDataLst>
          </p:nvPr>
        </p:nvSpPr>
        <p:spPr>
          <a:xfrm>
            <a:off x="498764" y="837127"/>
            <a:ext cx="10889671" cy="5763178"/>
          </a:xfrm>
          <a:prstGeom prst="rect">
            <a:avLst/>
          </a:prstGeom>
          <a:noFill/>
          <a:ln>
            <a:noFill/>
          </a:ln>
        </p:spPr>
        <p:txBody>
          <a:bodyPr lIns="91425" tIns="91425" rIns="91425" bIns="91425" anchor="t" anchorCtr="0">
            <a:noAutofit/>
          </a:bodyPr>
          <a:lstStyle/>
          <a:p>
            <a:pPr marL="1270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Les médias, qu’il s’agisse des médias conventionnels ou des réseaux sociaux, continuent à exercer une grande influence sur la population générale, compliquant la communication de directives claires.</a:t>
            </a:r>
          </a:p>
          <a:p>
            <a:pPr marL="127000" lvl="0" algn="l" rtl="0">
              <a:spcBef>
                <a:spcPts val="0"/>
              </a:spcBef>
              <a:buSzPct val="100000"/>
            </a:pPr>
            <a:endParaRPr lang="fr-FR" dirty="0">
              <a:latin typeface="Roboto" panose="02000000000000000000" pitchFamily="2" charset="0"/>
              <a:ea typeface="Roboto" panose="02000000000000000000" pitchFamily="2" charset="0"/>
              <a:cs typeface="Roboto" panose="02000000000000000000" pitchFamily="2" charset="0"/>
            </a:endParaRPr>
          </a:p>
          <a:p>
            <a:pPr marL="1270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Plusieurs médias, historiquement critiques envers le gouvernement actuel, ont communiqué sans relâche sur le nombre insuffisant de tests, la mauvaise prise en charge et les décès des patients et des agents de santé, mais ont passé sous silence les résultats favorables obtenus. Cela a érodé la confiance envers la stratégie du gouvernement et a alimenté les spéculations en ligne.</a:t>
            </a:r>
          </a:p>
          <a:p>
            <a:pPr marL="127000" lvl="0" algn="l" rtl="0">
              <a:spcBef>
                <a:spcPts val="0"/>
              </a:spcBef>
              <a:buSzPct val="100000"/>
            </a:pPr>
            <a:endParaRPr lang="fr-FR" dirty="0">
              <a:latin typeface="Roboto" panose="02000000000000000000" pitchFamily="2" charset="0"/>
              <a:ea typeface="Roboto" panose="02000000000000000000" pitchFamily="2" charset="0"/>
              <a:cs typeface="Roboto" panose="02000000000000000000" pitchFamily="2" charset="0"/>
            </a:endParaRPr>
          </a:p>
          <a:p>
            <a:pPr marL="1270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Les réseaux sociaux relayent nombre d’histoires alarmantes, d’infox et de pseudo-traitements.</a:t>
            </a:r>
          </a:p>
          <a:p>
            <a:pPr marL="127000" lvl="0" algn="l" rtl="0">
              <a:spcBef>
                <a:spcPts val="0"/>
              </a:spcBef>
              <a:buSzPct val="100000"/>
            </a:pPr>
            <a:endParaRPr lang="fr-FR" dirty="0">
              <a:latin typeface="Roboto" panose="02000000000000000000" pitchFamily="2" charset="0"/>
              <a:ea typeface="Roboto" panose="02000000000000000000" pitchFamily="2" charset="0"/>
              <a:cs typeface="Roboto" panose="02000000000000000000" pitchFamily="2" charset="0"/>
            </a:endParaRPr>
          </a:p>
          <a:p>
            <a:pPr marL="1270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De nombreux experts des médias ont peu de connaissances en santé publique et s’accaparent simplement les récits qui semblent les plus populaires.   </a:t>
            </a:r>
          </a:p>
          <a:p>
            <a:pPr marL="127000" lvl="0" algn="l" rtl="0">
              <a:spcBef>
                <a:spcPts val="0"/>
              </a:spcBef>
              <a:buSzPct val="100000"/>
            </a:pPr>
            <a:endParaRPr lang="fr-FR" dirty="0">
              <a:latin typeface="Roboto" panose="02000000000000000000" pitchFamily="2" charset="0"/>
              <a:ea typeface="Roboto" panose="02000000000000000000" pitchFamily="2" charset="0"/>
              <a:cs typeface="Roboto" panose="02000000000000000000" pitchFamily="2" charset="0"/>
            </a:endParaRPr>
          </a:p>
          <a:p>
            <a:pPr marL="1270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Des succès ont été obtenus. Les conseillers en santé du gouvernement reçoivent un accueil favorable de la communauté scientifique et du monde de la santé publique et parviennent à faire passer certains faits et des messages clairs.  </a:t>
            </a:r>
          </a:p>
          <a:p>
            <a:pPr marL="127000" lvl="0" algn="l" rtl="0">
              <a:buSzPct val="100000"/>
            </a:pPr>
            <a:endParaRPr lang="fr-FR" dirty="0">
              <a:latin typeface="Roboto" panose="02000000000000000000" pitchFamily="2" charset="0"/>
              <a:ea typeface="Roboto" panose="02000000000000000000" pitchFamily="2" charset="0"/>
              <a:cs typeface="Roboto" panose="02000000000000000000" pitchFamily="2" charset="0"/>
            </a:endParaRPr>
          </a:p>
          <a:p>
            <a:pPr marL="127000" lvl="0" algn="l" rtl="0">
              <a:buSzPct val="100000"/>
            </a:pPr>
            <a:r>
              <a:rPr lang="fr-FR" b="0" i="0" u="none" baseline="0" dirty="0">
                <a:latin typeface="Roboto" panose="02000000000000000000" pitchFamily="2" charset="0"/>
                <a:ea typeface="Roboto" panose="02000000000000000000" pitchFamily="2" charset="0"/>
                <a:cs typeface="Roboto" panose="02000000000000000000" pitchFamily="2" charset="0"/>
              </a:rPr>
              <a:t>Intérêt de la communication avec les communautés — la participation communautaire. Ce problème ne relève pas uniquement des agents de santé — la participation communautaire est essentielle, la population faisant partie intégrante de la gestion de la flambée. Les groupes communautaires, les organisations confessionnelles et les autres programmes communautaires peuvent aider à la communication de messages fiables ou l’entraver. Leur participation est donc essentielle.</a:t>
            </a:r>
            <a:endParaRPr lang="fr-F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7520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8">
            <a:extLst>
              <a:ext uri="{FF2B5EF4-FFF2-40B4-BE49-F238E27FC236}">
                <a16:creationId xmlns:a16="http://schemas.microsoft.com/office/drawing/2014/main" id="{D101F50B-A360-744E-BAC6-3B700FC927CC}"/>
              </a:ext>
            </a:extLst>
          </p:cNvPr>
          <p:cNvSpPr txBox="1">
            <a:spLocks noGrp="1"/>
          </p:cNvSpPr>
          <p:nvPr>
            <p:ph type="title"/>
            <p:custDataLst>
              <p:tags r:id="rId1"/>
            </p:custDataLst>
          </p:nvPr>
        </p:nvSpPr>
        <p:spPr>
          <a:xfrm>
            <a:off x="0" y="0"/>
            <a:ext cx="12192000" cy="759854"/>
          </a:xfrm>
          <a:prstGeom prst="rect">
            <a:avLst/>
          </a:prstGeom>
          <a:solidFill>
            <a:schemeClr val="tx2"/>
          </a:solidFill>
        </p:spPr>
        <p:txBody>
          <a:bodyPr lIns="91425" tIns="91425" rIns="91425" bIns="91425" anchor="ctr" anchorCtr="0">
            <a:noAutofit/>
          </a:bodyPr>
          <a:lstStyle/>
          <a:p>
            <a:pPr lvl="0"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Tâche 3 : Communication sur les risques </a:t>
            </a:r>
            <a:endParaRPr lang="fr-FR" sz="3600" dirty="0">
              <a:latin typeface="Roboto" panose="02000000000000000000" pitchFamily="2" charset="0"/>
              <a:ea typeface="Roboto" panose="02000000000000000000" pitchFamily="2" charset="0"/>
              <a:cs typeface="Roboto" panose="02000000000000000000" pitchFamily="2" charset="0"/>
            </a:endParaRPr>
          </a:p>
        </p:txBody>
      </p:sp>
      <p:sp>
        <p:nvSpPr>
          <p:cNvPr id="5" name="Shape 169">
            <a:extLst>
              <a:ext uri="{FF2B5EF4-FFF2-40B4-BE49-F238E27FC236}">
                <a16:creationId xmlns:a16="http://schemas.microsoft.com/office/drawing/2014/main" id="{5C10D531-44B4-1447-9952-11C1CDE57356}"/>
              </a:ext>
            </a:extLst>
          </p:cNvPr>
          <p:cNvSpPr txBox="1"/>
          <p:nvPr>
            <p:custDataLst>
              <p:tags r:id="rId2"/>
            </p:custDataLst>
          </p:nvPr>
        </p:nvSpPr>
        <p:spPr>
          <a:xfrm>
            <a:off x="748145" y="862885"/>
            <a:ext cx="10989426" cy="5720795"/>
          </a:xfrm>
          <a:prstGeom prst="rect">
            <a:avLst/>
          </a:prstGeom>
          <a:noFill/>
          <a:ln>
            <a:noFill/>
          </a:ln>
        </p:spPr>
        <p:txBody>
          <a:bodyPr lIns="91425" tIns="91425" rIns="91425" bIns="91425" anchor="t"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Décrivez votre méthode de communication sur les risques.</a:t>
            </a:r>
          </a:p>
          <a:p>
            <a:pPr lvl="0" algn="l" rtl="0">
              <a:spcBef>
                <a:spcPts val="0"/>
              </a:spcBef>
              <a:buNone/>
            </a:pPr>
            <a:endParaRPr lang="fr-FR" dirty="0">
              <a:latin typeface="Roboto" panose="02000000000000000000" pitchFamily="2" charset="0"/>
              <a:ea typeface="Roboto" panose="02000000000000000000" pitchFamily="2" charset="0"/>
              <a:cs typeface="Roboto" panose="02000000000000000000" pitchFamily="2" charset="0"/>
            </a:endParaRPr>
          </a:p>
          <a:p>
            <a:pPr marL="342900" indent="-342900" algn="l" rtl="0">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Décrivez votre stratégie de participation communautaire.</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pouvez-vous garantir que les médias transmettent des informations factuelles et impartiales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pouvez-vous réduire l’hostilité dans la presse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allez-vous améliorer l’engagement sur les réseaux sociaux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favorisez-vous les reportages factuels en soutenant les sources fiables d’information ?</a:t>
            </a:r>
          </a:p>
          <a:p>
            <a:pPr marL="342900" lvl="0" indent="-342900" algn="l" rtl="0">
              <a:spcBef>
                <a:spcPts val="0"/>
              </a:spcBef>
              <a:buFont typeface="+mj-lt"/>
              <a:buAutoNum type="arabicPeriod"/>
            </a:pPr>
            <a:endParaRPr lang="fr-FR" dirty="0">
              <a:latin typeface="Roboto" panose="02000000000000000000" pitchFamily="2" charset="0"/>
              <a:ea typeface="Roboto" panose="02000000000000000000" pitchFamily="2" charset="0"/>
              <a:cs typeface="Roboto" panose="02000000000000000000" pitchFamily="2" charset="0"/>
            </a:endParaRPr>
          </a:p>
          <a:p>
            <a:pPr lvl="0" algn="l" rtl="0">
              <a:spcBef>
                <a:spcPts val="0"/>
              </a:spcBef>
            </a:pPr>
            <a:r>
              <a:rPr lang="fr-FR" b="0" i="0" u="none" baseline="0" dirty="0">
                <a:latin typeface="Roboto" panose="02000000000000000000" pitchFamily="2" charset="0"/>
                <a:ea typeface="Roboto" panose="02000000000000000000" pitchFamily="2" charset="0"/>
                <a:cs typeface="Roboto" panose="02000000000000000000" pitchFamily="2" charset="0"/>
              </a:rPr>
              <a:t>Messages clés</a:t>
            </a:r>
          </a:p>
          <a:p>
            <a:pPr marL="342900" lvl="0" indent="-342900" algn="l" rtl="0">
              <a:spcBef>
                <a:spcPts val="0"/>
              </a:spcBef>
              <a:buFont typeface="+mj-lt"/>
              <a:buAutoNum type="arabicPeriod"/>
            </a:pPr>
            <a:endParaRPr lang="fr-FR" dirty="0">
              <a:latin typeface="Roboto" panose="02000000000000000000" pitchFamily="2" charset="0"/>
              <a:ea typeface="Roboto" panose="02000000000000000000" pitchFamily="2" charset="0"/>
              <a:cs typeface="Roboto" panose="02000000000000000000" pitchFamily="2" charset="0"/>
            </a:endParaRP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Quels sont vos messages clés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Comment sont-ils transmis au public ?</a:t>
            </a:r>
          </a:p>
          <a:p>
            <a:pPr marL="342900" lvl="0" indent="-342900" algn="l" rtl="0">
              <a:spcBef>
                <a:spcPts val="0"/>
              </a:spcBef>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Utilisez-vous des mesures coercitives — par exemple, « Restez chez vous ou vous ferez l’objet</a:t>
            </a:r>
            <a:r>
              <a:rPr lang="fr-FR" b="0" i="0" u="none" dirty="0">
                <a:latin typeface="Roboto" panose="02000000000000000000" pitchFamily="2" charset="0"/>
                <a:ea typeface="Roboto" panose="02000000000000000000" pitchFamily="2" charset="0"/>
                <a:cs typeface="Roboto" panose="02000000000000000000" pitchFamily="2" charset="0"/>
              </a:rPr>
              <a:t> de </a:t>
            </a:r>
            <a:r>
              <a:rPr lang="fr-FR" b="0" i="0" u="none" baseline="0" dirty="0">
                <a:latin typeface="Roboto" panose="02000000000000000000" pitchFamily="2" charset="0"/>
                <a:ea typeface="Roboto" panose="02000000000000000000" pitchFamily="2" charset="0"/>
                <a:cs typeface="Roboto" panose="02000000000000000000" pitchFamily="2" charset="0"/>
              </a:rPr>
              <a:t>poursuites » — ou un système prosocial, par exemple en encourageant la prise de responsabilité individuelle et la pression des pairs, ou encore une combinaison de ces deux stratégies ?</a:t>
            </a:r>
          </a:p>
          <a:p>
            <a:pPr marL="342900" indent="-342900" algn="l" rtl="0">
              <a:buFont typeface="+mj-lt"/>
              <a:buAutoNum type="arabicPeriod"/>
            </a:pPr>
            <a:r>
              <a:rPr lang="fr-FR" b="0" i="0" u="none" baseline="0" dirty="0">
                <a:latin typeface="Roboto" panose="02000000000000000000" pitchFamily="2" charset="0"/>
                <a:ea typeface="Roboto" panose="02000000000000000000" pitchFamily="2" charset="0"/>
                <a:cs typeface="Roboto" panose="02000000000000000000" pitchFamily="2" charset="0"/>
              </a:rPr>
              <a:t>Les organisations confessionnelles sont parvenues à transmettre des messages précis (modification de la pratique des groupes religieux en Corée du Sud, offices à distance à Pâques, fermeture des lieux saints en Arabie Saoudite et limitation de la fréquentation des mosquées grâce à la vidéoconférence) ou ont au contraire favorisé la transmission (déclarations contre la distanciation physique dans certaines églises américaines). Comment interagissez-vous avec ces organisations pour garantir l’adoption de bonnes pratiques ?</a:t>
            </a:r>
          </a:p>
          <a:p>
            <a:pPr marL="342900" lvl="0" indent="-342900" algn="l" rtl="0">
              <a:spcBef>
                <a:spcPts val="0"/>
              </a:spcBef>
              <a:buFont typeface="+mj-lt"/>
              <a:buAutoNum type="arabicPeriod"/>
            </a:pPr>
            <a:endParaRPr lang="f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21235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E65F52-26E4-5349-93E5-9D7FEB569990}"/>
              </a:ext>
            </a:extLst>
          </p:cNvPr>
          <p:cNvSpPr>
            <a:spLocks noGrp="1"/>
          </p:cNvSpPr>
          <p:nvPr>
            <p:ph type="title"/>
            <p:custDataLst>
              <p:tags r:id="rId1"/>
            </p:custDataLst>
          </p:nvPr>
        </p:nvSpPr>
        <p:spPr>
          <a:xfrm>
            <a:off x="0" y="1"/>
            <a:ext cx="12192000" cy="759854"/>
          </a:xfrm>
          <a:solidFill>
            <a:srgbClr val="2B92CB"/>
          </a:solidFill>
        </p:spPr>
        <p:txBody>
          <a:bodyPr anchor="ctr">
            <a:norm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Séance 4 : Limitation de l’impact socioéconomique</a:t>
            </a:r>
          </a:p>
        </p:txBody>
      </p:sp>
      <p:sp>
        <p:nvSpPr>
          <p:cNvPr id="5" name="Text Placeholder 2">
            <a:extLst>
              <a:ext uri="{FF2B5EF4-FFF2-40B4-BE49-F238E27FC236}">
                <a16:creationId xmlns:a16="http://schemas.microsoft.com/office/drawing/2014/main" id="{426DD8CC-5E74-0946-A8D0-A0C1F61128D7}"/>
              </a:ext>
            </a:extLst>
          </p:cNvPr>
          <p:cNvSpPr txBox="1">
            <a:spLocks/>
          </p:cNvSpPr>
          <p:nvPr>
            <p:custDataLst>
              <p:tags r:id="rId2"/>
            </p:custDataLst>
          </p:nvPr>
        </p:nvSpPr>
        <p:spPr>
          <a:xfrm>
            <a:off x="631767" y="1130531"/>
            <a:ext cx="10789920" cy="52006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La population générale a tout d’abord accueilli favorablement la distanciation physique et les restrictions à la liberté de circulation, avec le sentiment que des mesures étaient prises. Des personnes se sont postées sur leur balcon ou sur le porche de leur maison pour chanter et applaudir le personnel médical.</a:t>
            </a:r>
          </a:p>
          <a:p>
            <a:pPr marL="285750" indent="-285750" algn="just" rtl="0">
              <a:lnSpc>
                <a:spcPct val="100000"/>
              </a:lnSpc>
              <a:spcBef>
                <a:spcPts val="0"/>
              </a:spcBef>
            </a:pPr>
            <a:endParaRPr lang="fr-FR" sz="1600" dirty="0">
              <a:latin typeface="Roboto" panose="02000000000000000000" pitchFamily="2" charset="0"/>
              <a:ea typeface="Roboto" panose="02000000000000000000" pitchFamily="2" charset="0"/>
              <a:cs typeface="Roboto" panose="02000000000000000000" pitchFamily="2" charset="0"/>
            </a:endParaRPr>
          </a:p>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Cependant, ces mesures ont également engendré un stress important pour les individus, les communautés et les sociétés en </a:t>
            </a:r>
            <a:r>
              <a:rPr lang="fr-FR" sz="1600" dirty="0">
                <a:latin typeface="Roboto" panose="02000000000000000000" pitchFamily="2" charset="0"/>
                <a:ea typeface="Roboto" panose="02000000000000000000" pitchFamily="2" charset="0"/>
                <a:cs typeface="Roboto" panose="02000000000000000000" pitchFamily="2" charset="0"/>
              </a:rPr>
              <a:t>mettant </a:t>
            </a:r>
            <a:r>
              <a:rPr lang="fr-FR" sz="1600" b="0" i="0" u="none" baseline="0" dirty="0">
                <a:latin typeface="Roboto" panose="02000000000000000000" pitchFamily="2" charset="0"/>
                <a:ea typeface="Roboto" panose="02000000000000000000" pitchFamily="2" charset="0"/>
                <a:cs typeface="Roboto" panose="02000000000000000000" pitchFamily="2" charset="0"/>
              </a:rPr>
              <a:t>totalement à l’arrêt la vie socioéconomique, et elles ne peuvent être maintenues que pendant une durée limitée.</a:t>
            </a:r>
          </a:p>
          <a:p>
            <a:pPr marL="285750" indent="-285750" algn="just" rtl="0">
              <a:lnSpc>
                <a:spcPct val="100000"/>
              </a:lnSpc>
              <a:spcBef>
                <a:spcPts val="0"/>
              </a:spcBef>
            </a:pPr>
            <a:endParaRPr lang="fr-FR" sz="1600" dirty="0">
              <a:latin typeface="Roboto" panose="02000000000000000000" pitchFamily="2" charset="0"/>
              <a:ea typeface="Roboto" panose="02000000000000000000" pitchFamily="2" charset="0"/>
              <a:cs typeface="Roboto" panose="02000000000000000000" pitchFamily="2" charset="0"/>
            </a:endParaRPr>
          </a:p>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L’état d’esprit de la population change lentement… dans certaines zones, avec la baisse des revenus et des économies et la lassitude face aux fermetures constantes, les réglementations ne sont pas toujours respectées. Les cas de violence domestique ont augmenté et les services de santé mentale sont mis à l’épreuve. La police et les autorités qui tentent de faire respecter la distanciation physique ont été victimes d’agressions et plusieurs cas de vandalisme ont été signalés dans des magasins locaux.</a:t>
            </a:r>
          </a:p>
          <a:p>
            <a:pPr marL="285750" indent="-285750" algn="just" rtl="0">
              <a:lnSpc>
                <a:spcPct val="100000"/>
              </a:lnSpc>
              <a:spcBef>
                <a:spcPts val="0"/>
              </a:spcBef>
            </a:pPr>
            <a:endParaRPr lang="fr-FR" sz="1600" dirty="0">
              <a:latin typeface="Roboto" panose="02000000000000000000" pitchFamily="2" charset="0"/>
              <a:ea typeface="Roboto" panose="02000000000000000000" pitchFamily="2" charset="0"/>
              <a:cs typeface="Roboto" panose="02000000000000000000" pitchFamily="2" charset="0"/>
            </a:endParaRPr>
          </a:p>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Certaines personnes ont voyagé hors de leur ville pour se rendre en zone rurale où ils ont une maison secondaire ou de la famille. Ces zones disposent souvent de ressources sanitaires limitées qui pourraient facilement être dépassées si le nombre de cas venait à exploser. Dans d’autres zones, les personnes au chômage sont retournées dans leur ville ou village natal pour être avec leur famille. Les autorités qui ont tenté d’empêcher ces déplacements ont été attaquées ou les personnes ont trouvé le moyen de contourner les blocages.</a:t>
            </a:r>
          </a:p>
          <a:p>
            <a:pPr marL="0" indent="0" algn="just" rtl="0">
              <a:lnSpc>
                <a:spcPct val="100000"/>
              </a:lnSpc>
              <a:spcBef>
                <a:spcPts val="0"/>
              </a:spcBef>
              <a:buFont typeface="Arial" panose="020B0604020202020204" pitchFamily="34" charset="0"/>
              <a:buNone/>
            </a:pPr>
            <a:endParaRPr lang="fr-FR" sz="1600" dirty="0">
              <a:latin typeface="Roboto" panose="02000000000000000000" pitchFamily="2" charset="0"/>
              <a:ea typeface="Roboto" panose="02000000000000000000" pitchFamily="2" charset="0"/>
              <a:cs typeface="Roboto" panose="02000000000000000000" pitchFamily="2" charset="0"/>
            </a:endParaRPr>
          </a:p>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Les personnes à faibles revenus, les minorités et les personnes vivant dans des implantations sauvages sont particulièrement touchées, tout comme les personnes disposant de revenus très précaires.</a:t>
            </a:r>
            <a:r>
              <a:rPr lang="fr-FR" sz="1600" b="0" i="0" u="none" baseline="0"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marL="285750" indent="-285750" algn="just" rtl="0">
              <a:lnSpc>
                <a:spcPct val="100000"/>
              </a:lnSpc>
              <a:spcBef>
                <a:spcPts val="0"/>
              </a:spcBef>
            </a:pPr>
            <a:endParaRPr lang="fr-FR" sz="16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285750" indent="-285750" algn="just" rtl="0">
              <a:lnSpc>
                <a:spcPct val="100000"/>
              </a:lnSpc>
              <a:spcBef>
                <a:spcPts val="0"/>
              </a:spcBef>
            </a:pPr>
            <a:r>
              <a:rPr lang="fr-FR" sz="1600" b="0" i="0" u="none" baseline="0" dirty="0">
                <a:latin typeface="Roboto" panose="02000000000000000000" pitchFamily="2" charset="0"/>
                <a:ea typeface="Roboto" panose="02000000000000000000" pitchFamily="2" charset="0"/>
                <a:cs typeface="Roboto" panose="02000000000000000000" pitchFamily="2" charset="0"/>
              </a:rPr>
              <a:t>Le crime organisé risque d’infiltrer les chaînes d’approvisionnement des biens et des médicaments, en particulier dans les communautés marginalisées et vulnérables en temps de crise. Cela pourrait entraîner une demande et un approvisionnement accrus en biens et médicaments non contrôlés et exposer à des risques sanitaires supplémentaires.</a:t>
            </a:r>
          </a:p>
        </p:txBody>
      </p:sp>
    </p:spTree>
    <p:extLst>
      <p:ext uri="{BB962C8B-B14F-4D97-AF65-F5344CB8AC3E}">
        <p14:creationId xmlns:p14="http://schemas.microsoft.com/office/powerpoint/2010/main" val="278343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768DE3-AAE3-A14C-993B-C7D14081DF99}"/>
              </a:ext>
            </a:extLst>
          </p:cNvPr>
          <p:cNvSpPr>
            <a:spLocks noGrp="1"/>
          </p:cNvSpPr>
          <p:nvPr>
            <p:ph type="title"/>
            <p:custDataLst>
              <p:tags r:id="rId1"/>
            </p:custDataLst>
          </p:nvPr>
        </p:nvSpPr>
        <p:spPr>
          <a:xfrm>
            <a:off x="0" y="1"/>
            <a:ext cx="12192000" cy="772732"/>
          </a:xfrm>
          <a:solidFill>
            <a:schemeClr val="tx2"/>
          </a:solidFill>
        </p:spPr>
        <p:txBody>
          <a:bodyPr anchor="ctr">
            <a:norm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Tâche 4 : Limitation de l’impact socioéconomique</a:t>
            </a:r>
          </a:p>
        </p:txBody>
      </p:sp>
      <p:sp>
        <p:nvSpPr>
          <p:cNvPr id="5" name="Text Placeholder 2">
            <a:extLst>
              <a:ext uri="{FF2B5EF4-FFF2-40B4-BE49-F238E27FC236}">
                <a16:creationId xmlns:a16="http://schemas.microsoft.com/office/drawing/2014/main" id="{4B1C19CD-2C15-F045-9A8A-585BC0748BCB}"/>
              </a:ext>
            </a:extLst>
          </p:cNvPr>
          <p:cNvSpPr txBox="1">
            <a:spLocks/>
          </p:cNvSpPr>
          <p:nvPr>
            <p:custDataLst>
              <p:tags r:id="rId2"/>
            </p:custDataLst>
          </p:nvPr>
        </p:nvSpPr>
        <p:spPr>
          <a:xfrm>
            <a:off x="311699" y="772733"/>
            <a:ext cx="10927107" cy="564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lnSpc>
                <a:spcPct val="100000"/>
              </a:lnSpc>
              <a:spcBef>
                <a:spcPts val="0"/>
              </a:spcBef>
              <a:buFont typeface="Arial" panose="020B0604020202020204" pitchFamily="34" charset="0"/>
              <a:buNone/>
            </a:pPr>
            <a:r>
              <a:rPr lang="fr-FR" sz="1900" b="0" i="0" u="none" baseline="0" dirty="0">
                <a:latin typeface="Roboto" panose="02000000000000000000" pitchFamily="2" charset="0"/>
                <a:ea typeface="Roboto" panose="02000000000000000000" pitchFamily="2" charset="0"/>
                <a:cs typeface="Roboto" panose="02000000000000000000" pitchFamily="2" charset="0"/>
              </a:rPr>
              <a:t>La situation risque de se dégrader au fur et à mesure que la population se lasse de la distanciation physique et s’inquiète de ses moyens de subsistance et du risque de pauvreté.</a:t>
            </a:r>
          </a:p>
          <a:p>
            <a:pPr marL="12700" indent="-12700" algn="l" rtl="0">
              <a:lnSpc>
                <a:spcPct val="100000"/>
              </a:lnSpc>
              <a:spcBef>
                <a:spcPts val="0"/>
              </a:spcBef>
              <a:buFont typeface="Arial" panose="020B0604020202020204" pitchFamily="34" charset="0"/>
              <a:buNone/>
            </a:pPr>
            <a:endParaRPr lang="fr-FR" sz="1200" dirty="0">
              <a:latin typeface="Roboto" panose="02000000000000000000" pitchFamily="2" charset="0"/>
              <a:ea typeface="Roboto" panose="02000000000000000000" pitchFamily="2" charset="0"/>
              <a:cs typeface="Roboto" panose="02000000000000000000" pitchFamily="2" charset="0"/>
            </a:endParaRP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Que pouvez-vous faire dans cette situation ?</a:t>
            </a: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Comparez les avantages et les inconvénients du maintien de la distanciation physique.</a:t>
            </a: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À quel stade la distanciation physique peut-elle être assouplie et quels sont les résultats probables ?</a:t>
            </a: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Comment les moyens de subsistance peuvent-ils être protégés et garantis ?</a:t>
            </a: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Comment la loi et l’ordre peuvent-ils être maintenus ?   </a:t>
            </a:r>
          </a:p>
          <a:p>
            <a:pPr marL="342900" indent="-342900" algn="l" rtl="0">
              <a:lnSpc>
                <a:spcPct val="100000"/>
              </a:lnSpc>
              <a:spcBef>
                <a:spcPts val="0"/>
              </a:spcBef>
              <a:buFont typeface="+mj-lt"/>
              <a:buAutoNum type="arabicPeriod"/>
            </a:pPr>
            <a:r>
              <a:rPr lang="fr-FR" sz="1900" b="0" i="0" u="none" baseline="0" dirty="0">
                <a:latin typeface="Roboto" panose="02000000000000000000" pitchFamily="2" charset="0"/>
                <a:ea typeface="Roboto" panose="02000000000000000000" pitchFamily="2" charset="0"/>
                <a:cs typeface="Roboto" panose="02000000000000000000" pitchFamily="2" charset="0"/>
              </a:rPr>
              <a:t>Faut-il légiférer sur la mise en place d’étapes supplémentaires qui permettraient d’utiliser plus fréquemment les forces militaires en renfort dans tous les secteurs (logistique et approvisionnement, sécurité, hôpitaux d’urgence, etc.) ?</a:t>
            </a:r>
          </a:p>
          <a:p>
            <a:pPr algn="l" rtl="0">
              <a:lnSpc>
                <a:spcPct val="100000"/>
              </a:lnSpc>
              <a:spcBef>
                <a:spcPts val="0"/>
              </a:spcBef>
              <a:buFont typeface="Arial" panose="020B0604020202020204" pitchFamily="34" charset="0"/>
              <a:buNone/>
            </a:pPr>
            <a:endParaRPr lang="fr-FR" sz="1050" dirty="0">
              <a:latin typeface="Roboto" panose="02000000000000000000" pitchFamily="2" charset="0"/>
              <a:ea typeface="Roboto" panose="02000000000000000000" pitchFamily="2" charset="0"/>
              <a:cs typeface="Roboto" panose="02000000000000000000" pitchFamily="2" charset="0"/>
            </a:endParaRPr>
          </a:p>
          <a:p>
            <a:pPr algn="l" rtl="0">
              <a:lnSpc>
                <a:spcPct val="100000"/>
              </a:lnSpc>
              <a:spcBef>
                <a:spcPts val="0"/>
              </a:spcBef>
              <a:buFont typeface="Arial" panose="020B0604020202020204" pitchFamily="34" charset="0"/>
              <a:buNone/>
            </a:pPr>
            <a:r>
              <a:rPr lang="fr-FR" sz="1900" b="0" i="0" u="none" baseline="0" dirty="0">
                <a:latin typeface="Roboto" panose="02000000000000000000" pitchFamily="2" charset="0"/>
                <a:ea typeface="Roboto" panose="02000000000000000000" pitchFamily="2" charset="0"/>
                <a:cs typeface="Roboto" panose="02000000000000000000" pitchFamily="2" charset="0"/>
              </a:rPr>
              <a:t>Quels sont les principaux leviers d’assistance ? Les points à discuter :</a:t>
            </a:r>
          </a:p>
          <a:p>
            <a:pPr algn="l" rtl="0">
              <a:lnSpc>
                <a:spcPct val="100000"/>
              </a:lnSpc>
              <a:spcBef>
                <a:spcPts val="0"/>
              </a:spcBef>
              <a:buFont typeface="Arial" panose="020B0604020202020204" pitchFamily="34" charset="0"/>
              <a:buNone/>
            </a:pPr>
            <a:endParaRPr lang="fr-FR" sz="1050" dirty="0">
              <a:latin typeface="Roboto" panose="02000000000000000000" pitchFamily="2" charset="0"/>
              <a:ea typeface="Roboto" panose="02000000000000000000" pitchFamily="2" charset="0"/>
              <a:cs typeface="Roboto" panose="02000000000000000000" pitchFamily="2" charset="0"/>
            </a:endParaRPr>
          </a:p>
          <a:p>
            <a:pPr algn="l" rtl="0">
              <a:lnSpc>
                <a:spcPct val="100000"/>
              </a:lnSpc>
              <a:spcBef>
                <a:spcPts val="0"/>
              </a:spcBef>
            </a:pPr>
            <a:r>
              <a:rPr lang="fr-FR" sz="1900" b="0" i="0" u="none" baseline="0" dirty="0">
                <a:latin typeface="Roboto" panose="02000000000000000000" pitchFamily="2" charset="0"/>
                <a:ea typeface="Roboto" panose="02000000000000000000" pitchFamily="2" charset="0"/>
                <a:cs typeface="Roboto" panose="02000000000000000000" pitchFamily="2" charset="0"/>
              </a:rPr>
              <a:t>Soutien des revenus au moyen de trains de mesures de protection sociale ; par exemple </a:t>
            </a:r>
            <a:r>
              <a:rPr lang="fr-FR" sz="1900" b="0" i="0" u="none" baseline="0" dirty="0">
                <a:latin typeface="Roboto" panose="02000000000000000000" pitchFamily="2" charset="0"/>
              </a:rPr>
              <a:t>le cadre réglementaire</a:t>
            </a:r>
            <a:br>
              <a:rPr lang="fr-FR" sz="1900" b="0" i="0" u="none" baseline="0" dirty="0">
                <a:latin typeface="Roboto" panose="02000000000000000000" pitchFamily="2" charset="0"/>
              </a:rPr>
            </a:br>
            <a:r>
              <a:rPr lang="fr-FR" sz="1900" b="0" i="0" u="none" baseline="0" dirty="0">
                <a:latin typeface="Roboto" panose="02000000000000000000" pitchFamily="2" charset="0"/>
              </a:rPr>
              <a:t>national / local permet-il d’étendre rapidement, en cas d’urgence, la protection sociale aux communautés et personnes vulnérables ? Cela inclut-il le logement ?</a:t>
            </a:r>
          </a:p>
          <a:p>
            <a:pPr algn="l" rtl="0">
              <a:lnSpc>
                <a:spcPct val="100000"/>
              </a:lnSpc>
              <a:spcBef>
                <a:spcPts val="0"/>
              </a:spcBef>
            </a:pPr>
            <a:r>
              <a:rPr lang="fr-FR" sz="1900" b="0" i="0" u="none" baseline="0" dirty="0">
                <a:latin typeface="Roboto" panose="02000000000000000000" pitchFamily="2" charset="0"/>
                <a:ea typeface="Roboto" panose="02000000000000000000" pitchFamily="2" charset="0"/>
                <a:cs typeface="Roboto" panose="02000000000000000000" pitchFamily="2" charset="0"/>
              </a:rPr>
              <a:t>Soutien aux entreprises et aux entrepreneurs.</a:t>
            </a:r>
          </a:p>
          <a:p>
            <a:pPr algn="l" rtl="0">
              <a:lnSpc>
                <a:spcPct val="100000"/>
              </a:lnSpc>
              <a:spcBef>
                <a:spcPts val="0"/>
              </a:spcBef>
            </a:pPr>
            <a:r>
              <a:rPr lang="fr-FR" sz="1900" b="0" i="0" u="none" baseline="0" dirty="0">
                <a:latin typeface="Roboto" panose="02000000000000000000" pitchFamily="2" charset="0"/>
                <a:ea typeface="Roboto" panose="02000000000000000000" pitchFamily="2" charset="0"/>
                <a:cs typeface="Roboto" panose="02000000000000000000" pitchFamily="2" charset="0"/>
              </a:rPr>
              <a:t>Distribution de nourriture ou transferts de fonds à destination des personnes vulnérables (par exemple, habitants des bidonvilles).</a:t>
            </a:r>
          </a:p>
          <a:p>
            <a:pPr algn="l" rtl="0">
              <a:lnSpc>
                <a:spcPct val="100000"/>
              </a:lnSpc>
              <a:spcBef>
                <a:spcPts val="0"/>
              </a:spcBef>
            </a:pPr>
            <a:r>
              <a:rPr lang="fr-FR" sz="1900" b="0" i="0" u="none" baseline="0" dirty="0">
                <a:latin typeface="Roboto" panose="02000000000000000000" pitchFamily="2" charset="0"/>
                <a:ea typeface="Roboto" panose="02000000000000000000" pitchFamily="2" charset="0"/>
                <a:cs typeface="Roboto" panose="02000000000000000000" pitchFamily="2" charset="0"/>
              </a:rPr>
              <a:t>Quel est l’impact d’un échec ?</a:t>
            </a:r>
          </a:p>
          <a:p>
            <a:pPr algn="l" rtl="0">
              <a:lnSpc>
                <a:spcPct val="100000"/>
              </a:lnSpc>
              <a:spcBef>
                <a:spcPts val="0"/>
              </a:spcBef>
            </a:pPr>
            <a:r>
              <a:rPr lang="fr-FR" sz="1900" b="0" i="0" u="none" baseline="0" dirty="0">
                <a:latin typeface="Roboto" panose="02000000000000000000" pitchFamily="2" charset="0"/>
                <a:ea typeface="Roboto" panose="02000000000000000000" pitchFamily="2" charset="0"/>
                <a:cs typeface="Roboto" panose="02000000000000000000" pitchFamily="2" charset="0"/>
              </a:rPr>
              <a:t>Soutien aux communautés pour empêcher les déplacements inutiles, les troubles et le crime organisé.</a:t>
            </a:r>
          </a:p>
        </p:txBody>
      </p:sp>
    </p:spTree>
    <p:extLst>
      <p:ext uri="{BB962C8B-B14F-4D97-AF65-F5344CB8AC3E}">
        <p14:creationId xmlns:p14="http://schemas.microsoft.com/office/powerpoint/2010/main" val="251885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7F101F3-3E2F-8A47-A8FE-409EAF533E63}"/>
              </a:ext>
            </a:extLst>
          </p:cNvPr>
          <p:cNvSpPr>
            <a:spLocks noGrp="1"/>
          </p:cNvSpPr>
          <p:nvPr>
            <p:ph type="title"/>
            <p:custDataLst>
              <p:tags r:id="rId1"/>
            </p:custDataLst>
          </p:nvPr>
        </p:nvSpPr>
        <p:spPr>
          <a:xfrm>
            <a:off x="0" y="1"/>
            <a:ext cx="12192000" cy="759854"/>
          </a:xfrm>
          <a:solidFill>
            <a:srgbClr val="2B92CB"/>
          </a:solidFill>
        </p:spPr>
        <p:txBody>
          <a:bodyPr anchor="ctr">
            <a:no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Séance 5 : Relèvement et assouplissement des restrictions</a:t>
            </a:r>
          </a:p>
        </p:txBody>
      </p:sp>
      <p:sp>
        <p:nvSpPr>
          <p:cNvPr id="5" name="Text Placeholder 3">
            <a:extLst>
              <a:ext uri="{FF2B5EF4-FFF2-40B4-BE49-F238E27FC236}">
                <a16:creationId xmlns:a16="http://schemas.microsoft.com/office/drawing/2014/main" id="{D9994E69-1E13-F74D-A2CA-404DADE6803C}"/>
              </a:ext>
            </a:extLst>
          </p:cNvPr>
          <p:cNvSpPr txBox="1">
            <a:spLocks/>
          </p:cNvSpPr>
          <p:nvPr>
            <p:custDataLst>
              <p:tags r:id="rId2"/>
            </p:custDataLst>
          </p:nvPr>
        </p:nvSpPr>
        <p:spPr>
          <a:xfrm>
            <a:off x="244698" y="914399"/>
            <a:ext cx="11226866" cy="551965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000" indent="-342000" algn="just" rtl="0">
              <a:lnSpc>
                <a:spcPct val="120000"/>
              </a:lnSpc>
              <a:spcBef>
                <a:spcPts val="0"/>
              </a:spcBef>
            </a:pPr>
            <a:r>
              <a:rPr lang="fr-FR" sz="2600" b="0" i="0" u="none" baseline="0" dirty="0">
                <a:latin typeface="Roboto" panose="02000000000000000000" pitchFamily="2" charset="0"/>
                <a:ea typeface="Roboto" panose="02000000000000000000" pitchFamily="2" charset="0"/>
                <a:cs typeface="Roboto" panose="02000000000000000000" pitchFamily="2" charset="0"/>
              </a:rPr>
              <a:t>Les pays qui ont mis en place la distanciation physique doivent planifier rapidement l’assouplissement de ces mesures tout en limitant la transmission de manière durable afin de permettre le relèvement progressif de la vie socioéconomique.</a:t>
            </a:r>
          </a:p>
          <a:p>
            <a:pPr marL="342000" indent="-342000" algn="just" rtl="0">
              <a:lnSpc>
                <a:spcPct val="120000"/>
              </a:lnSpc>
              <a:spcBef>
                <a:spcPts val="0"/>
              </a:spcBef>
            </a:pPr>
            <a:endParaRPr lang="fr-FR" sz="2600" dirty="0">
              <a:latin typeface="Roboto" panose="02000000000000000000" pitchFamily="2" charset="0"/>
              <a:ea typeface="Roboto" panose="02000000000000000000" pitchFamily="2" charset="0"/>
              <a:cs typeface="Roboto" panose="02000000000000000000" pitchFamily="2" charset="0"/>
            </a:endParaRPr>
          </a:p>
          <a:p>
            <a:pPr marL="342000" indent="-342000" algn="just" rtl="0">
              <a:lnSpc>
                <a:spcPct val="120000"/>
              </a:lnSpc>
              <a:spcBef>
                <a:spcPts val="0"/>
              </a:spcBef>
            </a:pPr>
            <a:r>
              <a:rPr lang="fr-FR" sz="2600" b="0" i="0" u="none" baseline="0" dirty="0">
                <a:latin typeface="Roboto" panose="02000000000000000000" pitchFamily="2" charset="0"/>
                <a:ea typeface="Roboto" panose="02000000000000000000" pitchFamily="2" charset="0"/>
                <a:cs typeface="Roboto" panose="02000000000000000000" pitchFamily="2" charset="0"/>
              </a:rPr>
              <a:t>Par ailleurs, lorsque le nombre de cas commence à diminuer, mais que le virus continue à circuler dans la communauté, le besoin de lever les mesures de distanciation physique devient plus pressant. Certains pays ont </a:t>
            </a:r>
            <a:r>
              <a:rPr lang="fr-FR" sz="2600" dirty="0">
                <a:latin typeface="Roboto" panose="02000000000000000000" pitchFamily="2" charset="0"/>
                <a:ea typeface="Roboto" panose="02000000000000000000" pitchFamily="2" charset="0"/>
                <a:cs typeface="Roboto" panose="02000000000000000000" pitchFamily="2" charset="0"/>
              </a:rPr>
              <a:t>néanmoins </a:t>
            </a:r>
            <a:r>
              <a:rPr lang="fr-FR" sz="2600" b="0" i="0" u="none" baseline="0" dirty="0">
                <a:latin typeface="Roboto" panose="02000000000000000000" pitchFamily="2" charset="0"/>
                <a:ea typeface="Roboto" panose="02000000000000000000" pitchFamily="2" charset="0"/>
                <a:cs typeface="Roboto" panose="02000000000000000000" pitchFamily="2" charset="0"/>
              </a:rPr>
              <a:t>imposé le rétablissement rapide de telles mesures, une forte augmentation des cas ayant été détectée.</a:t>
            </a:r>
          </a:p>
          <a:p>
            <a:pPr marL="342000" indent="-342000" algn="l" rtl="0">
              <a:lnSpc>
                <a:spcPct val="120000"/>
              </a:lnSpc>
              <a:spcBef>
                <a:spcPts val="0"/>
              </a:spcBef>
            </a:pPr>
            <a:endParaRPr lang="fr-FR" sz="2600" dirty="0">
              <a:latin typeface="Roboto" panose="02000000000000000000" pitchFamily="2" charset="0"/>
              <a:ea typeface="Roboto" panose="02000000000000000000" pitchFamily="2" charset="0"/>
              <a:cs typeface="Roboto" panose="02000000000000000000" pitchFamily="2" charset="0"/>
            </a:endParaRPr>
          </a:p>
          <a:p>
            <a:pPr marL="342000" indent="-342000" algn="just" rtl="0">
              <a:lnSpc>
                <a:spcPct val="120000"/>
              </a:lnSpc>
              <a:spcBef>
                <a:spcPts val="0"/>
              </a:spcBef>
            </a:pPr>
            <a:r>
              <a:rPr lang="fr-FR" sz="2600" b="0" i="0" u="none" baseline="0" dirty="0">
                <a:latin typeface="Roboto" panose="02000000000000000000" pitchFamily="2" charset="0"/>
                <a:ea typeface="Roboto" panose="02000000000000000000" pitchFamily="2" charset="0"/>
                <a:cs typeface="Roboto" panose="02000000000000000000" pitchFamily="2" charset="0"/>
              </a:rPr>
              <a:t>Les trois évolutions les plus probables vont être abordées :</a:t>
            </a:r>
          </a:p>
          <a:p>
            <a:pPr marL="702900" indent="-342900" algn="just" rtl="0">
              <a:lnSpc>
                <a:spcPct val="120000"/>
              </a:lnSpc>
              <a:spcBef>
                <a:spcPts val="0"/>
              </a:spcBef>
              <a:buFont typeface="+mj-lt"/>
              <a:buAutoNum type="arabicPeriod"/>
            </a:pPr>
            <a:r>
              <a:rPr lang="fr-FR" sz="2600" b="0" i="0" u="none" baseline="0" dirty="0">
                <a:latin typeface="Roboto" panose="02000000000000000000" pitchFamily="2" charset="0"/>
                <a:ea typeface="Roboto" panose="02000000000000000000" pitchFamily="2" charset="0"/>
                <a:cs typeface="Roboto" panose="02000000000000000000" pitchFamily="2" charset="0"/>
              </a:rPr>
              <a:t>Assouplir progressivement la distanciation physique et les restrictions à la liberté de circulation avec une approche de type feux tricolores ; lever progressivement les mesures de distanciation physique (par exemple, semaine de travail de 2 jours, réouverture de certains services), puis essayer d’isoler les grappes de cas au fur et à mesure de leur apparition</a:t>
            </a:r>
          </a:p>
          <a:p>
            <a:pPr marL="702900" indent="-342900" algn="just" rtl="0">
              <a:lnSpc>
                <a:spcPct val="120000"/>
              </a:lnSpc>
              <a:spcBef>
                <a:spcPts val="0"/>
              </a:spcBef>
              <a:buFont typeface="+mj-lt"/>
              <a:buAutoNum type="arabicPeriod"/>
            </a:pPr>
            <a:r>
              <a:rPr lang="fr-FR" sz="2600" b="0" i="0" u="none" baseline="0" dirty="0">
                <a:latin typeface="Roboto" panose="02000000000000000000" pitchFamily="2" charset="0"/>
                <a:ea typeface="Roboto" panose="02000000000000000000" pitchFamily="2" charset="0"/>
                <a:cs typeface="Roboto" panose="02000000000000000000" pitchFamily="2" charset="0"/>
              </a:rPr>
              <a:t>Assouplir la distanciation physique dans les zones géographiques où le nombre de cas est faible ou nul tout en maintenant des restrictions plus strictes dans d’autres zones (au risque d’engendrer des tensions entre les habitants des différentes zones)</a:t>
            </a:r>
          </a:p>
          <a:p>
            <a:pPr marL="702900" indent="-342900" algn="just" rtl="0">
              <a:lnSpc>
                <a:spcPct val="120000"/>
              </a:lnSpc>
              <a:spcBef>
                <a:spcPts val="0"/>
              </a:spcBef>
              <a:buClr>
                <a:srgbClr val="666666"/>
              </a:buClr>
              <a:buFont typeface="+mj-lt"/>
              <a:buAutoNum type="arabicPeriod"/>
            </a:pPr>
            <a:r>
              <a:rPr lang="fr-FR" sz="2600" b="0" i="0" u="none" baseline="0" dirty="0">
                <a:latin typeface="Roboto" panose="02000000000000000000" pitchFamily="2" charset="0"/>
                <a:ea typeface="Roboto" panose="02000000000000000000" pitchFamily="2" charset="0"/>
                <a:cs typeface="Roboto" panose="02000000000000000000" pitchFamily="2" charset="0"/>
              </a:rPr>
              <a:t>Maintenir la distanciation physique dans toutes les zones, avec les risques socioéconomiques associés (tels que les troubles sociaux) dans l’attente d’une solution médicale (par exemple, un vaccin)</a:t>
            </a:r>
          </a:p>
          <a:p>
            <a:pPr marL="702900" indent="-342900" algn="just" rtl="0">
              <a:lnSpc>
                <a:spcPct val="120000"/>
              </a:lnSpc>
              <a:spcBef>
                <a:spcPts val="0"/>
              </a:spcBef>
              <a:buClr>
                <a:srgbClr val="666666"/>
              </a:buClr>
              <a:buFont typeface="+mj-lt"/>
              <a:buAutoNum type="arabicPeriod"/>
            </a:pPr>
            <a:endParaRPr lang="fr-FR" sz="2600" dirty="0">
              <a:latin typeface="Roboto" panose="02000000000000000000" pitchFamily="2" charset="0"/>
              <a:ea typeface="Roboto" panose="02000000000000000000" pitchFamily="2" charset="0"/>
              <a:cs typeface="Roboto" panose="02000000000000000000" pitchFamily="2" charset="0"/>
            </a:endParaRPr>
          </a:p>
          <a:p>
            <a:pPr marL="358775" indent="-346075" algn="just" rtl="0">
              <a:lnSpc>
                <a:spcPct val="120000"/>
              </a:lnSpc>
              <a:spcBef>
                <a:spcPts val="0"/>
              </a:spcBef>
              <a:buClr>
                <a:srgbClr val="666666"/>
              </a:buClr>
            </a:pPr>
            <a:r>
              <a:rPr lang="fr-FR" sz="2600" b="0" i="0" u="none" baseline="0" dirty="0">
                <a:latin typeface="Roboto" panose="02000000000000000000" pitchFamily="2" charset="0"/>
                <a:ea typeface="Roboto" panose="02000000000000000000" pitchFamily="2" charset="0"/>
                <a:cs typeface="Roboto" panose="02000000000000000000" pitchFamily="2" charset="0"/>
              </a:rPr>
              <a:t>Gestion des points d’entrée et reprise des déplacements internationaux. Les pays qui constituent des plaques tournantes de transport majeures risquent d’être exposés à une hausse du transfert de cas (notamment Singapour, Hong Kong, Dubaï, Bangkok, Londres, Francfort, etc.) et devront mettre au point une stratégie de prise en charge.</a:t>
            </a:r>
          </a:p>
          <a:p>
            <a:pPr marL="702900" indent="-342900" algn="l" rtl="0">
              <a:lnSpc>
                <a:spcPct val="100000"/>
              </a:lnSpc>
              <a:spcBef>
                <a:spcPts val="0"/>
              </a:spcBef>
              <a:buFont typeface="+mj-lt"/>
              <a:buAutoNum type="arabicPeriod"/>
            </a:pPr>
            <a:endParaRPr lang="fr"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1604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CDA4C4-D860-3D4D-BB07-71B899C491DE}"/>
              </a:ext>
            </a:extLst>
          </p:cNvPr>
          <p:cNvSpPr>
            <a:spLocks noGrp="1"/>
          </p:cNvSpPr>
          <p:nvPr>
            <p:ph type="title"/>
            <p:custDataLst>
              <p:tags r:id="rId1"/>
            </p:custDataLst>
          </p:nvPr>
        </p:nvSpPr>
        <p:spPr>
          <a:xfrm>
            <a:off x="0" y="1"/>
            <a:ext cx="12192000" cy="759854"/>
          </a:xfrm>
          <a:solidFill>
            <a:schemeClr val="tx2"/>
          </a:solidFill>
        </p:spPr>
        <p:txBody>
          <a:bodyPr anchor="ctr">
            <a:noAutofit/>
          </a:bodyPr>
          <a:lstStyle/>
          <a:p>
            <a:pPr algn="l" rtl="0"/>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Tâche 5 : Relèvement et assouplissement des restrictions</a:t>
            </a:r>
          </a:p>
        </p:txBody>
      </p:sp>
      <p:sp>
        <p:nvSpPr>
          <p:cNvPr id="5" name="Text Placeholder 2">
            <a:extLst>
              <a:ext uri="{FF2B5EF4-FFF2-40B4-BE49-F238E27FC236}">
                <a16:creationId xmlns:a16="http://schemas.microsoft.com/office/drawing/2014/main" id="{EFD16112-7800-E048-825D-935C37A46DCA}"/>
              </a:ext>
            </a:extLst>
          </p:cNvPr>
          <p:cNvSpPr txBox="1">
            <a:spLocks/>
          </p:cNvSpPr>
          <p:nvPr>
            <p:custDataLst>
              <p:tags r:id="rId2"/>
            </p:custDataLst>
          </p:nvPr>
        </p:nvSpPr>
        <p:spPr>
          <a:xfrm>
            <a:off x="311699" y="888642"/>
            <a:ext cx="10644475" cy="5212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Décrivez votre stratégie pour lever les mesures de distanciation physique.</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Quels sont les défis probables auxquels vous serez confronté lors de la levée de ces mesures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gérerez-vous les grappes inévitables de COVID‑19 qui apparaîtront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communiquerez-vous ces mesures et expliquerez-vous au public les motifs de ces décisions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soutiendrez-vous l’économie à ce stade, en particulier la population urbaine démunie et les travailleurs précaires dont la situation financière est difficile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vous assurerez-vous que les personnes qui ont besoin d’aide y auront accès ?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vous assurerez-vous que tous les membres de la communauté continueront à avoir accès à un soutien médical ?</a:t>
            </a:r>
          </a:p>
          <a:p>
            <a:pPr algn="l" rtl="0">
              <a:lnSpc>
                <a:spcPct val="100000"/>
              </a:lnSpc>
              <a:spcBef>
                <a:spcPts val="0"/>
              </a:spcBef>
            </a:pPr>
            <a:r>
              <a:rPr lang="fr-FR" sz="2400" b="0" i="0" u="none" baseline="0" dirty="0">
                <a:latin typeface="Roboto" panose="02000000000000000000" pitchFamily="2" charset="0"/>
                <a:ea typeface="Roboto" panose="02000000000000000000" pitchFamily="2" charset="0"/>
                <a:cs typeface="Roboto" panose="02000000000000000000" pitchFamily="2" charset="0"/>
              </a:rPr>
              <a:t>Comment vous assurerez-vous que les personnes bénéficiant d’un hébergement d’urgence et temporaire ne retrouveront pas des conditions de logement inadéquates et insalubres, en particulier les sans-abri ?</a:t>
            </a:r>
          </a:p>
          <a:p>
            <a:pPr algn="l" rtl="0">
              <a:lnSpc>
                <a:spcPct val="100000"/>
              </a:lnSpc>
              <a:spcBef>
                <a:spcPts val="0"/>
              </a:spcBef>
            </a:pPr>
            <a:endParaRPr lang="fr-FR" sz="2400" dirty="0">
              <a:latin typeface="Roboto" panose="02000000000000000000" pitchFamily="2" charset="0"/>
              <a:ea typeface="Roboto" panose="02000000000000000000" pitchFamily="2" charset="0"/>
              <a:cs typeface="Roboto" panose="02000000000000000000" pitchFamily="2" charset="0"/>
            </a:endParaRPr>
          </a:p>
          <a:p>
            <a:pPr marL="0" indent="0" algn="ctr" rtl="0">
              <a:lnSpc>
                <a:spcPct val="100000"/>
              </a:lnSpc>
              <a:spcBef>
                <a:spcPts val="0"/>
              </a:spcBef>
              <a:buFont typeface="Arial" panose="020B0604020202020204" pitchFamily="34" charset="0"/>
              <a:buNone/>
            </a:pPr>
            <a:r>
              <a:rPr lang="fr-FR" sz="2400" b="1" i="0" u="none" baseline="0" dirty="0">
                <a:solidFill>
                  <a:srgbClr val="C00000"/>
                </a:solidFill>
                <a:latin typeface="Roboto" panose="02000000000000000000" pitchFamily="2" charset="0"/>
                <a:ea typeface="Roboto" panose="02000000000000000000" pitchFamily="2" charset="0"/>
                <a:cs typeface="Roboto" panose="02000000000000000000" pitchFamily="2" charset="0"/>
              </a:rPr>
              <a:t>Discutez des possibilités.</a:t>
            </a:r>
          </a:p>
        </p:txBody>
      </p:sp>
    </p:spTree>
    <p:extLst>
      <p:ext uri="{BB962C8B-B14F-4D97-AF65-F5344CB8AC3E}">
        <p14:creationId xmlns:p14="http://schemas.microsoft.com/office/powerpoint/2010/main" val="82884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C9EF4F5-F580-8941-A353-7F42C2EEC506}"/>
              </a:ext>
            </a:extLst>
          </p:cNvPr>
          <p:cNvGrpSpPr/>
          <p:nvPr>
            <p:custDataLst>
              <p:tags r:id="rId1"/>
            </p:custDataLst>
          </p:nvPr>
        </p:nvGrpSpPr>
        <p:grpSpPr>
          <a:xfrm>
            <a:off x="854825" y="1097281"/>
            <a:ext cx="5241175" cy="4879564"/>
            <a:chOff x="388225" y="914568"/>
            <a:chExt cx="4817660" cy="5513292"/>
          </a:xfrm>
        </p:grpSpPr>
        <p:sp>
          <p:nvSpPr>
            <p:cNvPr id="5" name="Rectangle 4">
              <a:extLst>
                <a:ext uri="{FF2B5EF4-FFF2-40B4-BE49-F238E27FC236}">
                  <a16:creationId xmlns:a16="http://schemas.microsoft.com/office/drawing/2014/main" id="{A0AD4117-3DFB-0B40-A978-A6BDA68D7969}"/>
                </a:ext>
              </a:extLst>
            </p:cNvPr>
            <p:cNvSpPr/>
            <p:nvPr/>
          </p:nvSpPr>
          <p:spPr>
            <a:xfrm>
              <a:off x="388225" y="5660071"/>
              <a:ext cx="4817660" cy="767789"/>
            </a:xfrm>
            <a:prstGeom prst="rect">
              <a:avLst/>
            </a:prstGeom>
            <a:solidFill>
              <a:schemeClr val="accent5">
                <a:lumMod val="5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FR" sz="2400" b="1"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PLAN D’ACTION</a:t>
              </a:r>
            </a:p>
          </p:txBody>
        </p:sp>
        <p:sp>
          <p:nvSpPr>
            <p:cNvPr id="6" name="Flowchart: Off-page Connector 10">
              <a:extLst>
                <a:ext uri="{FF2B5EF4-FFF2-40B4-BE49-F238E27FC236}">
                  <a16:creationId xmlns:a16="http://schemas.microsoft.com/office/drawing/2014/main" id="{54B63169-D772-3847-8BC3-B5E5B183425F}"/>
                </a:ext>
              </a:extLst>
            </p:cNvPr>
            <p:cNvSpPr/>
            <p:nvPr/>
          </p:nvSpPr>
          <p:spPr>
            <a:xfrm>
              <a:off x="388225" y="3740296"/>
              <a:ext cx="4817660" cy="2019058"/>
            </a:xfrm>
            <a:prstGeom prst="flowChartOffpageConnector">
              <a:avLst/>
            </a:prstGeom>
            <a:solidFill>
              <a:schemeClr val="tx2">
                <a:lumMod val="60000"/>
                <a:lumOff val="4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FR" sz="2400"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Proposer des idées pour améliorer vos systèmes, plans et procédures</a:t>
              </a:r>
            </a:p>
          </p:txBody>
        </p:sp>
        <p:sp>
          <p:nvSpPr>
            <p:cNvPr id="7" name="Flowchart: Off-page Connector 9">
              <a:extLst>
                <a:ext uri="{FF2B5EF4-FFF2-40B4-BE49-F238E27FC236}">
                  <a16:creationId xmlns:a16="http://schemas.microsoft.com/office/drawing/2014/main" id="{4EF1E6F5-A1DD-D344-99A7-353FBC7ACDA9}"/>
                </a:ext>
              </a:extLst>
            </p:cNvPr>
            <p:cNvSpPr/>
            <p:nvPr/>
          </p:nvSpPr>
          <p:spPr>
            <a:xfrm>
              <a:off x="388225" y="2342740"/>
              <a:ext cx="4817660" cy="1474280"/>
            </a:xfrm>
            <a:prstGeom prst="flowChartOffpageConnector">
              <a:avLst/>
            </a:prstGeom>
            <a:solidFill>
              <a:schemeClr val="tx2">
                <a:lumMod val="40000"/>
                <a:lumOff val="6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fr-FR" sz="2400"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Vérifier les hypothèses</a:t>
              </a:r>
            </a:p>
          </p:txBody>
        </p:sp>
        <p:sp>
          <p:nvSpPr>
            <p:cNvPr id="8" name="Flowchart: Off-page Connector 7">
              <a:extLst>
                <a:ext uri="{FF2B5EF4-FFF2-40B4-BE49-F238E27FC236}">
                  <a16:creationId xmlns:a16="http://schemas.microsoft.com/office/drawing/2014/main" id="{B19AC2BD-4F84-9942-962D-198D306E0207}"/>
                </a:ext>
              </a:extLst>
            </p:cNvPr>
            <p:cNvSpPr/>
            <p:nvPr/>
          </p:nvSpPr>
          <p:spPr>
            <a:xfrm>
              <a:off x="388225" y="914568"/>
              <a:ext cx="4817660" cy="1474280"/>
            </a:xfrm>
            <a:prstGeom prst="flowChartOffpageConnector">
              <a:avLst/>
            </a:prstGeom>
            <a:solidFill>
              <a:schemeClr val="bg2"/>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400"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Passer en revue points forts et lacunes</a:t>
              </a:r>
            </a:p>
          </p:txBody>
        </p:sp>
      </p:grpSp>
      <p:sp>
        <p:nvSpPr>
          <p:cNvPr id="9" name="Shape 197">
            <a:extLst>
              <a:ext uri="{FF2B5EF4-FFF2-40B4-BE49-F238E27FC236}">
                <a16:creationId xmlns:a16="http://schemas.microsoft.com/office/drawing/2014/main" id="{7F00C66A-69FD-FD46-9EA8-57CDA2668678}"/>
              </a:ext>
            </a:extLst>
          </p:cNvPr>
          <p:cNvSpPr txBox="1">
            <a:spLocks noGrp="1"/>
          </p:cNvSpPr>
          <p:nvPr>
            <p:ph type="title"/>
            <p:custDataLst>
              <p:tags r:id="rId2"/>
            </p:custDataLst>
          </p:nvPr>
        </p:nvSpPr>
        <p:spPr>
          <a:xfrm>
            <a:off x="0" y="0"/>
            <a:ext cx="12192000" cy="759854"/>
          </a:xfrm>
          <a:prstGeom prst="rect">
            <a:avLst/>
          </a:prstGeom>
          <a:solidFill>
            <a:srgbClr val="2B92CB"/>
          </a:solidFill>
        </p:spPr>
        <p:txBody>
          <a:bodyPr lIns="91425" tIns="91425" rIns="91425" bIns="91425" anchor="ctr" anchorCtr="0">
            <a:noAutofit/>
          </a:bodyPr>
          <a:lstStyle/>
          <a:p>
            <a:pPr lvl="0" algn="l" rtl="0">
              <a:spcBef>
                <a:spcPts val="0"/>
              </a:spcBef>
              <a:buNone/>
            </a:pP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Compte-rendu (40 min) </a:t>
            </a:r>
          </a:p>
        </p:txBody>
      </p:sp>
      <p:sp>
        <p:nvSpPr>
          <p:cNvPr id="10" name="Rectangle 9">
            <a:extLst>
              <a:ext uri="{FF2B5EF4-FFF2-40B4-BE49-F238E27FC236}">
                <a16:creationId xmlns:a16="http://schemas.microsoft.com/office/drawing/2014/main" id="{6C6883DD-517D-7C43-96B0-B4AF4A97DDA8}"/>
              </a:ext>
            </a:extLst>
          </p:cNvPr>
          <p:cNvSpPr/>
          <p:nvPr>
            <p:custDataLst>
              <p:tags r:id="rId3"/>
            </p:custDataLst>
          </p:nvPr>
        </p:nvSpPr>
        <p:spPr>
          <a:xfrm>
            <a:off x="6694517" y="1158422"/>
            <a:ext cx="5241175" cy="4879564"/>
          </a:xfrm>
          <a:prstGeom prst="rect">
            <a:avLst/>
          </a:prstGeom>
        </p:spPr>
        <p:txBody>
          <a:bodyPr wrap="square">
            <a:noAutofit/>
          </a:bodyPr>
          <a:lstStyle/>
          <a:p>
            <a:pPr algn="l" rtl="0">
              <a:spcAft>
                <a:spcPts val="1200"/>
              </a:spcAft>
            </a:pPr>
            <a:r>
              <a:rPr lang="fr-FR" b="1" i="0" u="sng" baseline="0" dirty="0">
                <a:solidFill>
                  <a:schemeClr val="tx1"/>
                </a:solidFill>
                <a:latin typeface="Roboto" panose="02000000000000000000" pitchFamily="2" charset="0"/>
                <a:ea typeface="Roboto" panose="02000000000000000000" pitchFamily="2" charset="0"/>
                <a:cs typeface="Roboto" panose="02000000000000000000" pitchFamily="2" charset="0"/>
              </a:rPr>
              <a:t>TÂCHES :</a:t>
            </a:r>
          </a:p>
          <a:p>
            <a:pPr marL="342900" indent="-342900" algn="l" rtl="0">
              <a:spcAft>
                <a:spcPts val="1200"/>
              </a:spcAft>
              <a:buAutoNum type="arabicPeriod"/>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En groupes, divisez une feuille de papier en trois parties.</a:t>
            </a:r>
          </a:p>
          <a:p>
            <a:pPr marL="342900" indent="-342900" algn="l" rtl="0">
              <a:spcAft>
                <a:spcPts val="1200"/>
              </a:spcAft>
              <a:buAutoNum type="arabicPeriod"/>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Passez en revue les cinq séances, les stratégies abordées et les notes prises pendant le TTX.</a:t>
            </a:r>
          </a:p>
          <a:p>
            <a:pPr marL="342900" indent="-342900" algn="l" rtl="0">
              <a:spcAft>
                <a:spcPts val="1200"/>
              </a:spcAft>
              <a:buAutoNum type="arabicPeriod"/>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Discutez des éléments de chacune des sections et notez-les afin de répondre aux questions suivantes :</a:t>
            </a:r>
            <a:endParaRPr lang="fr-FR"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800100" lvl="1" indent="-342900" algn="l" rtl="0">
              <a:spcAft>
                <a:spcPts val="1200"/>
              </a:spcAft>
              <a:buFont typeface="Arial" panose="020B0604020202020204" pitchFamily="34" charset="0"/>
              <a:buChar char="•"/>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Qu’est-ce qui a fonctionné ? (Résultats)</a:t>
            </a:r>
          </a:p>
          <a:p>
            <a:pPr marL="800100" lvl="1" indent="-342900" algn="l" rtl="0">
              <a:spcAft>
                <a:spcPts val="1200"/>
              </a:spcAft>
              <a:buFont typeface="Arial" panose="020B0604020202020204" pitchFamily="34" charset="0"/>
              <a:buChar char="•"/>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Qu’est-ce qui a été difficile ? (Obstacles)</a:t>
            </a:r>
          </a:p>
          <a:p>
            <a:pPr marL="800100" lvl="1" indent="-342900" algn="l" rtl="0">
              <a:spcAft>
                <a:spcPts val="1200"/>
              </a:spcAft>
              <a:buFont typeface="Arial" panose="020B0604020202020204" pitchFamily="34" charset="0"/>
              <a:buChar char="•"/>
            </a:pPr>
            <a:r>
              <a:rPr lang="fr-FR" b="0" i="0" u="none" baseline="0" dirty="0">
                <a:solidFill>
                  <a:schemeClr val="tx1"/>
                </a:solidFill>
                <a:latin typeface="Roboto" panose="02000000000000000000" pitchFamily="2" charset="0"/>
                <a:ea typeface="Roboto" panose="02000000000000000000" pitchFamily="2" charset="0"/>
                <a:cs typeface="Roboto" panose="02000000000000000000" pitchFamily="2" charset="0"/>
              </a:rPr>
              <a:t>Des recommandations ? (Hiérarchisez-les pour identifier les 3 premières)</a:t>
            </a:r>
          </a:p>
        </p:txBody>
      </p:sp>
    </p:spTree>
    <p:extLst>
      <p:ext uri="{BB962C8B-B14F-4D97-AF65-F5344CB8AC3E}">
        <p14:creationId xmlns:p14="http://schemas.microsoft.com/office/powerpoint/2010/main" val="181983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2">
            <a:extLst>
              <a:ext uri="{FF2B5EF4-FFF2-40B4-BE49-F238E27FC236}">
                <a16:creationId xmlns:a16="http://schemas.microsoft.com/office/drawing/2014/main" id="{ADD79E99-EA17-D14A-9B5C-C3C6A5CF0535}"/>
              </a:ext>
            </a:extLst>
          </p:cNvPr>
          <p:cNvSpPr txBox="1">
            <a:spLocks noGrp="1"/>
          </p:cNvSpPr>
          <p:nvPr>
            <p:ph type="title"/>
            <p:custDataLst>
              <p:tags r:id="rId1"/>
            </p:custDataLst>
          </p:nvPr>
        </p:nvSpPr>
        <p:spPr>
          <a:xfrm>
            <a:off x="0" y="0"/>
            <a:ext cx="12192000" cy="759854"/>
          </a:xfrm>
          <a:prstGeom prst="rect">
            <a:avLst/>
          </a:prstGeom>
          <a:solidFill>
            <a:srgbClr val="2B92CB"/>
          </a:solidFill>
        </p:spPr>
        <p:txBody>
          <a:bodyPr lIns="91425" tIns="91425" rIns="91425" bIns="91425" anchor="ctr" anchorCtr="0">
            <a:noAutofit/>
          </a:bodyPr>
          <a:lstStyle/>
          <a:p>
            <a:pPr lvl="0" algn="l" rtl="0">
              <a:spcBef>
                <a:spcPts val="0"/>
              </a:spcBef>
              <a:buNone/>
            </a:pP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Suggestions (10 min)</a:t>
            </a:r>
          </a:p>
        </p:txBody>
      </p:sp>
      <p:pic>
        <p:nvPicPr>
          <p:cNvPr id="5" name="Picture 4">
            <a:extLst>
              <a:ext uri="{FF2B5EF4-FFF2-40B4-BE49-F238E27FC236}">
                <a16:creationId xmlns:a16="http://schemas.microsoft.com/office/drawing/2014/main" id="{AA21543E-2F7F-4042-8216-FCCE11A24EE8}"/>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val="0"/>
              </a:ext>
            </a:extLst>
          </a:blip>
          <a:stretch>
            <a:fillRect/>
          </a:stretch>
        </p:blipFill>
        <p:spPr>
          <a:xfrm>
            <a:off x="987952" y="1168922"/>
            <a:ext cx="3633923" cy="48220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98BB25AD-2C0C-0541-8AB2-9BA1C3EBC8DA}"/>
              </a:ext>
            </a:extLst>
          </p:cNvPr>
          <p:cNvSpPr/>
          <p:nvPr>
            <p:custDataLst>
              <p:tags r:id="rId3"/>
            </p:custDataLst>
          </p:nvPr>
        </p:nvSpPr>
        <p:spPr>
          <a:xfrm>
            <a:off x="6096000" y="2521059"/>
            <a:ext cx="4799463" cy="2246769"/>
          </a:xfrm>
          <a:prstGeom prst="rect">
            <a:avLst/>
          </a:prstGeom>
        </p:spPr>
        <p:txBody>
          <a:bodyPr wrap="square">
            <a:spAutoFit/>
          </a:bodyPr>
          <a:lstStyle/>
          <a:p>
            <a:pPr algn="l" rtl="0">
              <a:spcAft>
                <a:spcPts val="800"/>
              </a:spcAft>
            </a:pPr>
            <a:r>
              <a:rPr lang="fr-FR" sz="2800" b="0" i="1" u="none" baseline="0" dirty="0">
                <a:latin typeface="Arial" panose="020B0604020202020204" pitchFamily="34" charset="0"/>
                <a:ea typeface="Calibri" panose="020F0502020204030204" pitchFamily="34" charset="0"/>
              </a:rPr>
              <a:t>Vos suggestions nous aideront à assurer et améliorer la qualité et la pertinence des futurs exercices de simulation.</a:t>
            </a:r>
            <a:endParaRPr lang="fr-FR" sz="3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82468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F1A5D-8357-884B-96E8-6BDFA19AC127}"/>
              </a:ext>
            </a:extLst>
          </p:cNvPr>
          <p:cNvSpPr txBox="1"/>
          <p:nvPr>
            <p:custDataLst>
              <p:tags r:id="rId1"/>
            </p:custDataLst>
          </p:nvPr>
        </p:nvSpPr>
        <p:spPr>
          <a:xfrm>
            <a:off x="0" y="-76143"/>
            <a:ext cx="12192000" cy="646331"/>
          </a:xfrm>
          <a:prstGeom prst="rect">
            <a:avLst/>
          </a:prstGeom>
          <a:solidFill>
            <a:srgbClr val="2B92CB"/>
          </a:solidFill>
        </p:spPr>
        <p:txBody>
          <a:bodyPr wrap="square" rtlCol="0">
            <a:spAutoFit/>
          </a:bodyPr>
          <a:lstStyle/>
          <a:p>
            <a:pPr algn="ctr" rtl="0">
              <a:spcBef>
                <a:spcPts val="525"/>
              </a:spcBef>
              <a:buClr>
                <a:srgbClr val="DD8047"/>
              </a:buClr>
              <a:buSzPct val="60000"/>
            </a:pP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MERCI !</a:t>
            </a:r>
          </a:p>
        </p:txBody>
      </p:sp>
      <p:grpSp>
        <p:nvGrpSpPr>
          <p:cNvPr id="5" name="Group 4">
            <a:extLst>
              <a:ext uri="{FF2B5EF4-FFF2-40B4-BE49-F238E27FC236}">
                <a16:creationId xmlns:a16="http://schemas.microsoft.com/office/drawing/2014/main" id="{6806CB96-E230-4C4F-8AD6-AC3CD44349F0}"/>
              </a:ext>
            </a:extLst>
          </p:cNvPr>
          <p:cNvGrpSpPr/>
          <p:nvPr>
            <p:custDataLst>
              <p:tags r:id="rId2"/>
            </p:custDataLst>
          </p:nvPr>
        </p:nvGrpSpPr>
        <p:grpSpPr>
          <a:xfrm>
            <a:off x="1682658" y="3957256"/>
            <a:ext cx="9144000" cy="2341944"/>
            <a:chOff x="0" y="2830205"/>
            <a:chExt cx="9144000" cy="2169994"/>
          </a:xfrm>
        </p:grpSpPr>
        <p:sp>
          <p:nvSpPr>
            <p:cNvPr id="6" name="Rectangle 5">
              <a:extLst>
                <a:ext uri="{FF2B5EF4-FFF2-40B4-BE49-F238E27FC236}">
                  <a16:creationId xmlns:a16="http://schemas.microsoft.com/office/drawing/2014/main" id="{4FF26936-9126-BA4F-A922-94DA537C304D}"/>
                </a:ext>
              </a:extLst>
            </p:cNvPr>
            <p:cNvSpPr/>
            <p:nvPr/>
          </p:nvSpPr>
          <p:spPr>
            <a:xfrm>
              <a:off x="0" y="2830205"/>
              <a:ext cx="9144000" cy="2169994"/>
            </a:xfrm>
            <a:prstGeom prst="rect">
              <a:avLst/>
            </a:prstGeom>
            <a:solidFill>
              <a:srgbClr val="2B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lnSpc>
                  <a:spcPct val="150000"/>
                </a:lnSpc>
              </a:pPr>
              <a:r>
                <a:rPr lang="fr-FR" sz="1800" b="1" i="0" u="none" baseline="0" dirty="0">
                  <a:solidFill>
                    <a:schemeClr val="bg1"/>
                  </a:solidFill>
                </a:rPr>
                <a:t>RESSOURCES DE L’OMS</a:t>
              </a:r>
            </a:p>
          </p:txBody>
        </p:sp>
        <p:sp>
          <p:nvSpPr>
            <p:cNvPr id="7" name="Rectangle 6">
              <a:extLst>
                <a:ext uri="{FF2B5EF4-FFF2-40B4-BE49-F238E27FC236}">
                  <a16:creationId xmlns:a16="http://schemas.microsoft.com/office/drawing/2014/main" id="{70D44C66-113D-7341-9DC0-0F4C4B027C4B}"/>
                </a:ext>
              </a:extLst>
            </p:cNvPr>
            <p:cNvSpPr/>
            <p:nvPr/>
          </p:nvSpPr>
          <p:spPr>
            <a:xfrm>
              <a:off x="1665877" y="3286347"/>
              <a:ext cx="2747465" cy="1384502"/>
            </a:xfrm>
            <a:prstGeom prst="rect">
              <a:avLst/>
            </a:prstGeom>
            <a:solidFill>
              <a:schemeClr val="bg1"/>
            </a:solidFill>
          </p:spPr>
          <p:txBody>
            <a:bodyPr wrap="square">
              <a:noAutofit/>
            </a:bodyPr>
            <a:lstStyle/>
            <a:p>
              <a:pPr marL="1279922" algn="l" rtl="0"/>
              <a:endParaRPr lang="fr-FR" sz="900" b="1" dirty="0"/>
            </a:p>
            <a:p>
              <a:pPr marL="1279922" algn="l" rtl="0"/>
              <a:r>
                <a:rPr lang="fr-FR" sz="1050" b="1" i="0" u="none" baseline="0" dirty="0"/>
                <a:t>Page Web</a:t>
              </a:r>
            </a:p>
            <a:p>
              <a:pPr marL="1279922" algn="l" rtl="0"/>
              <a:r>
                <a:rPr lang="fr-FR" sz="1050" b="1" i="0" u="none" baseline="0" dirty="0"/>
                <a:t>Urgence sanitaire</a:t>
              </a:r>
            </a:p>
            <a:p>
              <a:pPr marL="1279922" algn="l" rtl="0"/>
              <a:r>
                <a:rPr lang="fr-FR" sz="1050" b="1" i="0" u="none" baseline="0" dirty="0"/>
                <a:t>COVID‑19</a:t>
              </a:r>
            </a:p>
            <a:p>
              <a:pPr marL="1279922" algn="l" rtl="0"/>
              <a:r>
                <a:rPr lang="fr-FR" sz="1050" b="1" i="0" u="none" baseline="0" dirty="0"/>
                <a:t>de l’OMS</a:t>
              </a:r>
            </a:p>
          </p:txBody>
        </p:sp>
        <p:pic>
          <p:nvPicPr>
            <p:cNvPr id="8" name="Picture 7">
              <a:hlinkClick r:id="rId7"/>
              <a:extLst>
                <a:ext uri="{FF2B5EF4-FFF2-40B4-BE49-F238E27FC236}">
                  <a16:creationId xmlns:a16="http://schemas.microsoft.com/office/drawing/2014/main" id="{7566FDB0-3C2A-1B49-8262-16FD19FB9D3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82822" y="3352964"/>
              <a:ext cx="1106290" cy="1126701"/>
            </a:xfrm>
            <a:prstGeom prst="rect">
              <a:avLst/>
            </a:prstGeom>
          </p:spPr>
        </p:pic>
        <p:sp>
          <p:nvSpPr>
            <p:cNvPr id="9" name="Rectangle 8">
              <a:extLst>
                <a:ext uri="{FF2B5EF4-FFF2-40B4-BE49-F238E27FC236}">
                  <a16:creationId xmlns:a16="http://schemas.microsoft.com/office/drawing/2014/main" id="{8E47EF0A-A3D8-874F-AB0C-6BB9AEDAD828}"/>
                </a:ext>
              </a:extLst>
            </p:cNvPr>
            <p:cNvSpPr/>
            <p:nvPr/>
          </p:nvSpPr>
          <p:spPr>
            <a:xfrm>
              <a:off x="4730658" y="3286347"/>
              <a:ext cx="2747465" cy="1384502"/>
            </a:xfrm>
            <a:prstGeom prst="rect">
              <a:avLst/>
            </a:prstGeom>
            <a:solidFill>
              <a:schemeClr val="bg1"/>
            </a:solidFill>
          </p:spPr>
          <p:txBody>
            <a:bodyPr wrap="square">
              <a:noAutofit/>
            </a:bodyPr>
            <a:lstStyle/>
            <a:p>
              <a:pPr algn="l" rtl="0">
                <a:tabLst>
                  <a:tab pos="1412081" algn="r"/>
                </a:tabLst>
              </a:pPr>
              <a:endParaRPr lang="fr-FR" sz="900" b="1" dirty="0"/>
            </a:p>
            <a:p>
              <a:pPr algn="l" rtl="0">
                <a:tabLst>
                  <a:tab pos="1412081" algn="r"/>
                </a:tabLst>
              </a:pPr>
              <a:r>
                <a:rPr lang="fr-FR" sz="1050" b="0" i="0" u="none" baseline="0" dirty="0"/>
                <a:t>	</a:t>
              </a:r>
              <a:r>
                <a:rPr lang="fr-FR" sz="1050" b="1" i="0" u="none" baseline="0" dirty="0"/>
                <a:t>Plus</a:t>
              </a:r>
            </a:p>
            <a:p>
              <a:pPr algn="l" rtl="0">
                <a:tabLst>
                  <a:tab pos="1412081" algn="r"/>
                </a:tabLst>
              </a:pPr>
              <a:r>
                <a:rPr lang="fr-FR" sz="1050" b="0" i="0" u="none" baseline="0" dirty="0"/>
                <a:t>	</a:t>
              </a:r>
              <a:r>
                <a:rPr lang="fr-FR" sz="1050" b="1" i="0" u="none" baseline="0" dirty="0"/>
                <a:t>d’informations</a:t>
              </a:r>
            </a:p>
            <a:p>
              <a:pPr algn="l" rtl="0">
                <a:tabLst>
                  <a:tab pos="1412081" algn="r"/>
                </a:tabLst>
              </a:pPr>
              <a:r>
                <a:rPr lang="fr-FR" sz="1050" b="0" i="0" u="none" baseline="0" dirty="0"/>
                <a:t>	</a:t>
              </a:r>
              <a:r>
                <a:rPr lang="fr-FR" sz="1050" b="1" i="0" u="none" baseline="0" dirty="0"/>
                <a:t>sur le</a:t>
              </a:r>
            </a:p>
            <a:p>
              <a:pPr algn="l" rtl="0">
                <a:tabLst>
                  <a:tab pos="1412081" algn="r"/>
                </a:tabLst>
              </a:pPr>
              <a:r>
                <a:rPr lang="fr-FR" sz="1050" b="0" i="0" u="none" baseline="0" dirty="0"/>
                <a:t>	</a:t>
              </a:r>
              <a:r>
                <a:rPr lang="fr-FR" sz="1050" b="1" i="0" u="none" baseline="0" dirty="0"/>
                <a:t>coronavirus</a:t>
              </a:r>
            </a:p>
          </p:txBody>
        </p:sp>
        <p:pic>
          <p:nvPicPr>
            <p:cNvPr id="10" name="Picture 9">
              <a:hlinkClick r:id="rId9"/>
              <a:extLst>
                <a:ext uri="{FF2B5EF4-FFF2-40B4-BE49-F238E27FC236}">
                  <a16:creationId xmlns:a16="http://schemas.microsoft.com/office/drawing/2014/main" id="{CC95F5E8-9203-DC4D-9353-23F6D5E4841F}"/>
                </a:ext>
              </a:extLst>
            </p:cNvPr>
            <p:cNvPicPr>
              <a:picLocks noChangeAspect="1"/>
            </p:cNvPicPr>
            <p:nvPr/>
          </p:nvPicPr>
          <p:blipFill>
            <a:blip r:embed="rId10" cstate="email">
              <a:alphaModFix/>
              <a:extLst>
                <a:ext uri="{28A0092B-C50C-407E-A947-70E740481C1C}">
                  <a14:useLocalDpi xmlns:a14="http://schemas.microsoft.com/office/drawing/2010/main" val="0"/>
                </a:ext>
              </a:extLst>
            </a:blip>
            <a:stretch>
              <a:fillRect/>
            </a:stretch>
          </p:blipFill>
          <p:spPr>
            <a:xfrm>
              <a:off x="6287337" y="3342370"/>
              <a:ext cx="1098125" cy="1126701"/>
            </a:xfrm>
            <a:prstGeom prst="rect">
              <a:avLst/>
            </a:prstGeom>
          </p:spPr>
        </p:pic>
        <p:sp>
          <p:nvSpPr>
            <p:cNvPr id="11" name="TextBox 10">
              <a:extLst>
                <a:ext uri="{FF2B5EF4-FFF2-40B4-BE49-F238E27FC236}">
                  <a16:creationId xmlns:a16="http://schemas.microsoft.com/office/drawing/2014/main" id="{3E894647-6A9A-4C44-B7AF-6F36510AC91B}"/>
                </a:ext>
              </a:extLst>
            </p:cNvPr>
            <p:cNvSpPr txBox="1"/>
            <p:nvPr/>
          </p:nvSpPr>
          <p:spPr>
            <a:xfrm>
              <a:off x="6104390" y="4440016"/>
              <a:ext cx="1264891" cy="235273"/>
            </a:xfrm>
            <a:prstGeom prst="rect">
              <a:avLst/>
            </a:prstGeom>
            <a:noFill/>
          </p:spPr>
          <p:txBody>
            <a:bodyPr wrap="square" rtlCol="0">
              <a:spAutoFit/>
            </a:bodyPr>
            <a:lstStyle/>
            <a:p>
              <a:pPr algn="l" rtl="0">
                <a:spcBef>
                  <a:spcPts val="525"/>
                </a:spcBef>
                <a:buClr>
                  <a:srgbClr val="DD8047"/>
                </a:buClr>
                <a:buSzPct val="60000"/>
              </a:pPr>
              <a:r>
                <a:rPr lang="fr-FR" sz="1050" b="1" i="0" u="none" baseline="0" dirty="0">
                  <a:solidFill>
                    <a:srgbClr val="0070C0"/>
                  </a:solidFill>
                  <a:latin typeface="+mj-lt"/>
                  <a:cs typeface="Calibri" panose="020F0502020204030204" pitchFamily="34" charset="0"/>
                </a:rPr>
                <a:t>Scanner ou cliquer</a:t>
              </a:r>
            </a:p>
          </p:txBody>
        </p:sp>
        <p:sp>
          <p:nvSpPr>
            <p:cNvPr id="12" name="TextBox 11">
              <a:extLst>
                <a:ext uri="{FF2B5EF4-FFF2-40B4-BE49-F238E27FC236}">
                  <a16:creationId xmlns:a16="http://schemas.microsoft.com/office/drawing/2014/main" id="{C5739181-9443-F040-AC25-D86E288BDE6C}"/>
                </a:ext>
              </a:extLst>
            </p:cNvPr>
            <p:cNvSpPr txBox="1"/>
            <p:nvPr/>
          </p:nvSpPr>
          <p:spPr>
            <a:xfrm>
              <a:off x="1807386" y="4459841"/>
              <a:ext cx="1232223" cy="235273"/>
            </a:xfrm>
            <a:prstGeom prst="rect">
              <a:avLst/>
            </a:prstGeom>
            <a:noFill/>
          </p:spPr>
          <p:txBody>
            <a:bodyPr wrap="square" rtlCol="0">
              <a:spAutoFit/>
            </a:bodyPr>
            <a:lstStyle/>
            <a:p>
              <a:pPr algn="l" rtl="0">
                <a:spcBef>
                  <a:spcPts val="525"/>
                </a:spcBef>
                <a:buClr>
                  <a:srgbClr val="DD8047"/>
                </a:buClr>
                <a:buSzPct val="60000"/>
              </a:pPr>
              <a:r>
                <a:rPr lang="fr-FR" sz="1050" b="1" i="0" u="none" baseline="0" dirty="0">
                  <a:solidFill>
                    <a:srgbClr val="0070C0"/>
                  </a:solidFill>
                  <a:latin typeface="+mj-lt"/>
                  <a:cs typeface="Calibri" panose="020F0502020204030204" pitchFamily="34" charset="0"/>
                </a:rPr>
                <a:t>Scanner ou cliquer</a:t>
              </a:r>
            </a:p>
          </p:txBody>
        </p:sp>
      </p:grpSp>
      <p:sp>
        <p:nvSpPr>
          <p:cNvPr id="13" name="TextBox 12">
            <a:extLst>
              <a:ext uri="{FF2B5EF4-FFF2-40B4-BE49-F238E27FC236}">
                <a16:creationId xmlns:a16="http://schemas.microsoft.com/office/drawing/2014/main" id="{F1845BAF-A6B5-7D44-B4A8-5A8792962659}"/>
              </a:ext>
            </a:extLst>
          </p:cNvPr>
          <p:cNvSpPr txBox="1"/>
          <p:nvPr>
            <p:custDataLst>
              <p:tags r:id="rId3"/>
            </p:custDataLst>
          </p:nvPr>
        </p:nvSpPr>
        <p:spPr>
          <a:xfrm>
            <a:off x="481179" y="1869317"/>
            <a:ext cx="11546958" cy="1944122"/>
          </a:xfrm>
          <a:prstGeom prst="rect">
            <a:avLst/>
          </a:prstGeom>
          <a:noFill/>
        </p:spPr>
        <p:txBody>
          <a:bodyPr wrap="square" rtlCol="0">
            <a:spAutoFit/>
          </a:bodyPr>
          <a:lstStyle/>
          <a:p>
            <a:pPr algn="ctr" rtl="0">
              <a:spcBef>
                <a:spcPts val="525"/>
              </a:spcBef>
              <a:buClr>
                <a:srgbClr val="DD8047"/>
              </a:buClr>
              <a:buSzPct val="60000"/>
            </a:pPr>
            <a:r>
              <a:rPr lang="fr-FR" sz="2800" b="0" i="0" u="none" baseline="0" dirty="0">
                <a:solidFill>
                  <a:srgbClr val="0070C0"/>
                </a:solidFill>
                <a:latin typeface="Roboto" panose="02000000000000000000" pitchFamily="2" charset="0"/>
                <a:ea typeface="Roboto" panose="02000000000000000000" pitchFamily="2" charset="0"/>
                <a:cs typeface="Roboto" panose="02000000000000000000" pitchFamily="2" charset="0"/>
              </a:rPr>
              <a:t>Pour obtenir une assistance technique sur les exercices de simulation,</a:t>
            </a:r>
          </a:p>
          <a:p>
            <a:pPr algn="ctr" rtl="0">
              <a:spcBef>
                <a:spcPts val="525"/>
              </a:spcBef>
              <a:buClr>
                <a:srgbClr val="DD8047"/>
              </a:buClr>
              <a:buSzPct val="60000"/>
            </a:pPr>
            <a:r>
              <a:rPr lang="fr-FR" sz="2800" b="0" i="0" u="none" baseline="0" dirty="0">
                <a:solidFill>
                  <a:srgbClr val="0070C0"/>
                </a:solidFill>
                <a:latin typeface="Roboto" panose="02000000000000000000" pitchFamily="2" charset="0"/>
                <a:ea typeface="Roboto" panose="02000000000000000000" pitchFamily="2" charset="0"/>
                <a:cs typeface="Roboto" panose="02000000000000000000" pitchFamily="2" charset="0"/>
              </a:rPr>
              <a:t>veuillez contacter votre point focal au bureau national ou régional de l’OMS ou</a:t>
            </a:r>
            <a:br>
              <a:rPr lang="fr-FR" sz="2800" b="0" i="0" u="none" baseline="0" dirty="0">
                <a:solidFill>
                  <a:srgbClr val="0070C0"/>
                </a:solidFill>
                <a:latin typeface="Roboto" panose="02000000000000000000" pitchFamily="2" charset="0"/>
                <a:ea typeface="Roboto" panose="02000000000000000000" pitchFamily="2" charset="0"/>
                <a:cs typeface="Roboto" panose="02000000000000000000" pitchFamily="2" charset="0"/>
              </a:rPr>
            </a:br>
            <a:r>
              <a:rPr lang="fr-FR" sz="2800" b="0" i="0" u="none" baseline="0" dirty="0">
                <a:solidFill>
                  <a:srgbClr val="0070C0"/>
                </a:solidFill>
                <a:latin typeface="Roboto" panose="02000000000000000000" pitchFamily="2" charset="0"/>
                <a:ea typeface="Roboto" panose="02000000000000000000" pitchFamily="2" charset="0"/>
                <a:cs typeface="Roboto" panose="02000000000000000000" pitchFamily="2" charset="0"/>
              </a:rPr>
              <a:t>d’ONU-Habitat.</a:t>
            </a:r>
          </a:p>
          <a:p>
            <a:pPr algn="ctr" rtl="0">
              <a:spcBef>
                <a:spcPts val="525"/>
              </a:spcBef>
              <a:buClr>
                <a:srgbClr val="DD8047"/>
              </a:buClr>
              <a:buSzPct val="60000"/>
              <a:tabLst>
                <a:tab pos="4304110" algn="r"/>
                <a:tab pos="4710113" algn="l"/>
              </a:tabLst>
            </a:pPr>
            <a:r>
              <a:rPr lang="fr-FR" sz="2800" b="0" i="0" u="none" baseline="0" dirty="0">
                <a:solidFill>
                  <a:srgbClr val="0070C0"/>
                </a:solidFill>
                <a:latin typeface="Roboto" panose="02000000000000000000" pitchFamily="2" charset="0"/>
                <a:ea typeface="Roboto" panose="02000000000000000000" pitchFamily="2" charset="0"/>
                <a:cs typeface="Roboto" panose="02000000000000000000" pitchFamily="2" charset="0"/>
              </a:rPr>
              <a:t>	</a:t>
            </a:r>
            <a:endParaRPr lang="fr-FR" sz="2800"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6BF6DB42-3254-4D0A-A38B-0E21CC41F35C}"/>
              </a:ext>
            </a:extLst>
          </p:cNvPr>
          <p:cNvSpPr/>
          <p:nvPr>
            <p:custDataLst>
              <p:tags r:id="rId4"/>
            </p:custDataLst>
          </p:nvPr>
        </p:nvSpPr>
        <p:spPr>
          <a:xfrm>
            <a:off x="3031219" y="5940605"/>
            <a:ext cx="6692900" cy="369332"/>
          </a:xfrm>
          <a:prstGeom prst="rect">
            <a:avLst/>
          </a:prstGeom>
        </p:spPr>
        <p:txBody>
          <a:bodyPr wrap="square">
            <a:spAutoFit/>
          </a:bodyPr>
          <a:lstStyle/>
          <a:p>
            <a:pPr algn="l" rtl="0"/>
            <a:r>
              <a:rPr lang="fr-FR" b="0" i="0" u="none" baseline="0" dirty="0"/>
              <a:t>www.who.int/emergencies/diseases/novel-coronavirus-2019</a:t>
            </a:r>
          </a:p>
        </p:txBody>
      </p:sp>
    </p:spTree>
    <p:extLst>
      <p:ext uri="{BB962C8B-B14F-4D97-AF65-F5344CB8AC3E}">
        <p14:creationId xmlns:p14="http://schemas.microsoft.com/office/powerpoint/2010/main" val="307394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183C7-0C10-C247-AC9B-06784E948CAD}"/>
              </a:ext>
            </a:extLst>
          </p:cNvPr>
          <p:cNvSpPr>
            <a:spLocks noGrp="1"/>
          </p:cNvSpPr>
          <p:nvPr>
            <p:ph idx="1"/>
            <p:custDataLst>
              <p:tags r:id="rId1"/>
            </p:custDataLst>
          </p:nvPr>
        </p:nvSpPr>
        <p:spPr/>
        <p:txBody>
          <a:bodyPr/>
          <a:lstStyle/>
          <a:p>
            <a:pPr marL="0" indent="0" algn="l" rtl="0">
              <a:buNone/>
            </a:pPr>
            <a:r>
              <a:rPr lang="fr-FR" b="0" i="0" u="none" baseline="0" dirty="0">
                <a:solidFill>
                  <a:srgbClr val="FF0000"/>
                </a:solidFill>
              </a:rPr>
              <a:t>Insérer ici le message de bienvenue</a:t>
            </a:r>
          </a:p>
          <a:p>
            <a:pPr marL="0" indent="0" algn="l" rtl="0">
              <a:buNone/>
            </a:pPr>
            <a:endParaRPr lang="fr-FR" dirty="0">
              <a:solidFill>
                <a:srgbClr val="FF0000"/>
              </a:solidFill>
            </a:endParaRPr>
          </a:p>
          <a:p>
            <a:pPr marL="0" indent="0" algn="l" rtl="0">
              <a:buNone/>
            </a:pPr>
            <a:endParaRPr lang="fr-FR" dirty="0">
              <a:solidFill>
                <a:srgbClr val="FF0000"/>
              </a:solidFill>
            </a:endParaRPr>
          </a:p>
          <a:p>
            <a:pPr marL="0" indent="0" algn="l" rtl="0">
              <a:buNone/>
            </a:pPr>
            <a:endParaRPr lang="fr-FR" dirty="0">
              <a:solidFill>
                <a:srgbClr val="FF0000"/>
              </a:solidFill>
            </a:endParaRPr>
          </a:p>
          <a:p>
            <a:pPr marL="0" lvl="0" indent="0" algn="l" rtl="0">
              <a:buNone/>
            </a:pPr>
            <a:r>
              <a:rPr lang="fr-FR" b="0" i="0" u="none" baseline="0" dirty="0">
                <a:solidFill>
                  <a:srgbClr val="FF0000"/>
                </a:solidFill>
              </a:rPr>
              <a:t>Insérer du contexte et les plans urbains et MON mis en œuvre</a:t>
            </a:r>
            <a:endParaRPr lang="fr-FR" dirty="0">
              <a:solidFill>
                <a:srgbClr val="FF0000"/>
              </a:solidFill>
            </a:endParaRPr>
          </a:p>
          <a:p>
            <a:pPr marL="0" indent="0" algn="l" rtl="0">
              <a:buNone/>
            </a:pPr>
            <a:endParaRPr lang="fr-FR" dirty="0">
              <a:solidFill>
                <a:srgbClr val="FF0000"/>
              </a:solidFill>
            </a:endParaRPr>
          </a:p>
          <a:p>
            <a:endParaRPr lang="fr" dirty="0"/>
          </a:p>
        </p:txBody>
      </p:sp>
      <p:sp>
        <p:nvSpPr>
          <p:cNvPr id="4" name="Shape 77">
            <a:extLst>
              <a:ext uri="{FF2B5EF4-FFF2-40B4-BE49-F238E27FC236}">
                <a16:creationId xmlns:a16="http://schemas.microsoft.com/office/drawing/2014/main" id="{CB3E4E0D-74A8-1F4A-B121-B6969D087CD5}"/>
              </a:ext>
            </a:extLst>
          </p:cNvPr>
          <p:cNvSpPr txBox="1">
            <a:spLocks noGrp="1"/>
          </p:cNvSpPr>
          <p:nvPr>
            <p:ph type="title"/>
            <p:custDataLst>
              <p:tags r:id="rId2"/>
            </p:custDataLst>
          </p:nvPr>
        </p:nvSpPr>
        <p:spPr>
          <a:xfrm>
            <a:off x="0" y="1"/>
            <a:ext cx="12192000" cy="752168"/>
          </a:xfrm>
          <a:prstGeom prst="rect">
            <a:avLst/>
          </a:prstGeom>
          <a:solidFill>
            <a:srgbClr val="2B92CB"/>
          </a:solidFill>
        </p:spPr>
        <p:txBody>
          <a:bodyPr lIns="91425" tIns="91425" rIns="91425" bIns="91425" anchor="ctr" anchorCtr="0">
            <a:noAutofit/>
          </a:bodyPr>
          <a:lstStyle/>
          <a:p>
            <a:pPr lvl="0" algn="l" rtl="0">
              <a:spcBef>
                <a:spcPts val="0"/>
              </a:spcBef>
              <a:buNone/>
            </a:pPr>
            <a:r>
              <a:rPr lang="fr-FR" sz="3600"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Bienvenue et contexte</a:t>
            </a:r>
            <a:endParaRPr lang="fr-FR"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7528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5">
            <a:extLst>
              <a:ext uri="{FF2B5EF4-FFF2-40B4-BE49-F238E27FC236}">
                <a16:creationId xmlns:a16="http://schemas.microsoft.com/office/drawing/2014/main" id="{ABAF33CE-8A23-2343-B8F2-55174579B805}"/>
              </a:ext>
            </a:extLst>
          </p:cNvPr>
          <p:cNvSpPr txBox="1">
            <a:spLocks noGrp="1"/>
          </p:cNvSpPr>
          <p:nvPr>
            <p:ph type="title"/>
            <p:custDataLst>
              <p:tags r:id="rId1"/>
            </p:custDataLst>
          </p:nvPr>
        </p:nvSpPr>
        <p:spPr>
          <a:xfrm>
            <a:off x="0" y="0"/>
            <a:ext cx="12192000" cy="76862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Exercices de simulation</a:t>
            </a:r>
          </a:p>
        </p:txBody>
      </p:sp>
      <p:sp>
        <p:nvSpPr>
          <p:cNvPr id="5" name="Shape 96">
            <a:extLst>
              <a:ext uri="{FF2B5EF4-FFF2-40B4-BE49-F238E27FC236}">
                <a16:creationId xmlns:a16="http://schemas.microsoft.com/office/drawing/2014/main" id="{7AEF75B5-7245-FF49-9F59-610D6AC7860F}"/>
              </a:ext>
            </a:extLst>
          </p:cNvPr>
          <p:cNvSpPr txBox="1"/>
          <p:nvPr>
            <p:custDataLst>
              <p:tags r:id="rId2"/>
            </p:custDataLst>
          </p:nvPr>
        </p:nvSpPr>
        <p:spPr>
          <a:xfrm>
            <a:off x="1047403" y="897774"/>
            <a:ext cx="10224655" cy="5453149"/>
          </a:xfrm>
          <a:prstGeom prst="rect">
            <a:avLst/>
          </a:prstGeom>
          <a:noFill/>
          <a:ln>
            <a:noFill/>
          </a:ln>
        </p:spPr>
        <p:txBody>
          <a:bodyPr lIns="91425" tIns="91425" rIns="91425" bIns="91425" anchor="t" anchorCtr="0">
            <a:noAutofit/>
          </a:bodyPr>
          <a:lstStyle/>
          <a:p>
            <a:pPr lvl="0" algn="l" rtl="0">
              <a:spcBef>
                <a:spcPts val="0"/>
              </a:spcBef>
              <a:buNone/>
            </a:pPr>
            <a:r>
              <a:rPr lang="fr-FR" sz="2400" b="0" i="0" u="none" baseline="0" dirty="0">
                <a:latin typeface="Roboto" panose="02000000000000000000" pitchFamily="2" charset="0"/>
                <a:ea typeface="Roboto" panose="02000000000000000000" pitchFamily="2" charset="0"/>
                <a:cs typeface="Roboto" panose="02000000000000000000" pitchFamily="2" charset="0"/>
                <a:sym typeface="Roboto"/>
              </a:rPr>
              <a:t>Exercices de simulation (SimEx) </a:t>
            </a:r>
          </a:p>
          <a:p>
            <a:pPr marL="457200" lvl="0" indent="-342900" algn="l" rtl="0">
              <a:spcBef>
                <a:spcPts val="0"/>
              </a:spcBef>
              <a:buSzPct val="100000"/>
              <a:buFont typeface="Roboto"/>
              <a:buChar char="●"/>
            </a:pPr>
            <a:r>
              <a:rPr lang="fr-FR" sz="2400" b="0" i="0" u="none" baseline="0" dirty="0">
                <a:latin typeface="Roboto" panose="02000000000000000000" pitchFamily="2" charset="0"/>
                <a:ea typeface="Roboto" panose="02000000000000000000" pitchFamily="2" charset="0"/>
                <a:cs typeface="Roboto" panose="02000000000000000000" pitchFamily="2" charset="0"/>
                <a:sym typeface="Roboto"/>
              </a:rPr>
              <a:t>Une simulation est un événement qui reproduit certains aspects d’une situation réelle dans le but de tester les procédures existantes et la sensibilisation aux mesures et aux besoins en matière de préparation et de riposte. Son caractère pratique encourage la participation et permet un meilleur apprentissage.</a:t>
            </a:r>
          </a:p>
          <a:p>
            <a:pPr lvl="0" algn="l" rtl="0">
              <a:spcBef>
                <a:spcPts val="0"/>
              </a:spcBef>
              <a:buNone/>
            </a:pPr>
            <a:endParaRPr lang="fr-FR" sz="2400" dirty="0">
              <a:latin typeface="Roboto" panose="02000000000000000000" pitchFamily="2" charset="0"/>
              <a:ea typeface="Roboto" panose="02000000000000000000" pitchFamily="2" charset="0"/>
              <a:cs typeface="Roboto" panose="02000000000000000000" pitchFamily="2" charset="0"/>
              <a:sym typeface="Roboto"/>
            </a:endParaRPr>
          </a:p>
          <a:p>
            <a:pPr marL="457200" indent="-342900" algn="l" rtl="0">
              <a:buSzPct val="100000"/>
              <a:buFont typeface="Roboto"/>
              <a:buChar char="●"/>
            </a:pPr>
            <a:r>
              <a:rPr lang="fr-FR" sz="2400" b="0" i="0" u="none" baseline="0" dirty="0">
                <a:latin typeface="Roboto" panose="02000000000000000000" pitchFamily="2" charset="0"/>
                <a:ea typeface="Roboto" panose="02000000000000000000" pitchFamily="2" charset="0"/>
                <a:cs typeface="Roboto" panose="02000000000000000000" pitchFamily="2" charset="0"/>
                <a:sym typeface="Roboto"/>
              </a:rPr>
              <a:t>Un exercice sur table (TTX) est un type d’exercice de simulation qui utilise un scénario de simulation en plusieurs étapes, ainsi qu’une série d’« injects » rédigés à l’avance, pour permettre aux participants de réfléchir aux retombées d’un événement potentiel sur les plans, procédures et capacités existants. Un TTX simule une situation dans un environnement informel et dépourvu de stress. Le TTX aborde des idées et concepts généraux et vise à encourager une planification en amont de la situation plutôt qu’une simple gestion des cas au jour le jour.</a:t>
            </a:r>
            <a:endParaRPr lang="fr-FR" sz="2400" dirty="0">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407587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0A396-4AC9-9547-94EF-207EDC31B033}"/>
              </a:ext>
            </a:extLst>
          </p:cNvPr>
          <p:cNvSpPr>
            <a:spLocks noGrp="1"/>
          </p:cNvSpPr>
          <p:nvPr>
            <p:ph idx="1"/>
            <p:custDataLst>
              <p:tags r:id="rId1"/>
            </p:custDataLst>
          </p:nvPr>
        </p:nvSpPr>
        <p:spPr>
          <a:xfrm>
            <a:off x="749300" y="759854"/>
            <a:ext cx="10883900" cy="6225146"/>
          </a:xfrm>
        </p:spPr>
        <p:txBody>
          <a:bodyPr>
            <a:normAutofit fontScale="77500" lnSpcReduction="20000"/>
          </a:bodyPr>
          <a:lstStyle/>
          <a:p>
            <a:pPr lvl="0" algn="l" rtl="0">
              <a:lnSpc>
                <a:spcPct val="120000"/>
              </a:lnSpc>
              <a:buNone/>
            </a:pPr>
            <a:r>
              <a:rPr lang="fr-FR" b="0" i="0" u="none" baseline="0" dirty="0">
                <a:solidFill>
                  <a:srgbClr val="FF0000"/>
                </a:solidFill>
              </a:rPr>
              <a:t>****L’animateur présente chaque membre de l’équipe d’exercice présent et son rôle, les participants se présentent et précisent leur rôle/fonction.***</a:t>
            </a:r>
          </a:p>
          <a:p>
            <a:pPr lvl="0" algn="l" rtl="0">
              <a:lnSpc>
                <a:spcPct val="120000"/>
              </a:lnSpc>
              <a:buNone/>
            </a:pPr>
            <a:endParaRPr lang="fr-FR" sz="1400" dirty="0">
              <a:solidFill>
                <a:srgbClr val="FF0000"/>
              </a:solidFill>
            </a:endParaRPr>
          </a:p>
          <a:p>
            <a:pPr algn="l" rtl="0">
              <a:lnSpc>
                <a:spcPct val="120000"/>
              </a:lnSpc>
              <a:buNone/>
            </a:pPr>
            <a:r>
              <a:rPr lang="fr-FR" b="0" i="0" u="none" baseline="0" dirty="0">
                <a:sym typeface="Arial"/>
              </a:rPr>
              <a:t>L’objectif de cet exercice est d’aborder les problèmes majeurs rencontrés en </a:t>
            </a:r>
            <a:r>
              <a:rPr lang="fr-FR" b="1" i="0" u="none" baseline="0" dirty="0">
                <a:sym typeface="Arial"/>
              </a:rPr>
              <a:t>milieu urbain</a:t>
            </a:r>
            <a:r>
              <a:rPr lang="fr-FR" i="0" u="none" baseline="0" dirty="0">
                <a:sym typeface="Arial"/>
              </a:rPr>
              <a:t>.</a:t>
            </a:r>
            <a:r>
              <a:rPr lang="fr-FR" b="1" i="0" u="none" baseline="0" dirty="0">
                <a:sym typeface="Arial"/>
              </a:rPr>
              <a:t> </a:t>
            </a:r>
          </a:p>
          <a:p>
            <a:pPr algn="l" rtl="0">
              <a:lnSpc>
                <a:spcPct val="120000"/>
              </a:lnSpc>
              <a:buNone/>
            </a:pPr>
            <a:r>
              <a:rPr lang="fr-FR" b="0" i="0" u="none" baseline="0" dirty="0"/>
              <a:t>Le public cible correspond aux </a:t>
            </a:r>
            <a:r>
              <a:rPr lang="fr-FR" b="1" i="0" u="none" baseline="0" dirty="0"/>
              <a:t>responsables urbains et communautaires</a:t>
            </a:r>
            <a:r>
              <a:rPr lang="fr-FR" b="0" i="0" u="none" baseline="0" dirty="0"/>
              <a:t>, aux </a:t>
            </a:r>
            <a:r>
              <a:rPr lang="fr-FR" b="1" i="0" u="none" baseline="0" dirty="0"/>
              <a:t>décideurs politiques urbains</a:t>
            </a:r>
            <a:r>
              <a:rPr lang="fr-FR" b="0" i="0" u="none" baseline="0" dirty="0"/>
              <a:t> et aux </a:t>
            </a:r>
            <a:r>
              <a:rPr lang="fr-FR" b="1" i="0" u="none" baseline="0" dirty="0"/>
              <a:t>experts techniques</a:t>
            </a:r>
            <a:r>
              <a:rPr lang="fr-FR" b="0" i="0" u="none" baseline="0" dirty="0"/>
              <a:t> de divers secteurs, notamment : </a:t>
            </a:r>
          </a:p>
          <a:p>
            <a:pPr algn="l" rtl="0">
              <a:lnSpc>
                <a:spcPct val="120000"/>
              </a:lnSpc>
            </a:pPr>
            <a:r>
              <a:rPr lang="fr-FR" b="0" i="0" u="none" baseline="0" dirty="0"/>
              <a:t>Santé  </a:t>
            </a:r>
          </a:p>
          <a:p>
            <a:pPr algn="l" rtl="0">
              <a:lnSpc>
                <a:spcPct val="120000"/>
              </a:lnSpc>
            </a:pPr>
            <a:r>
              <a:rPr lang="fr-FR" b="0" i="0" u="none" baseline="0" dirty="0"/>
              <a:t>Économie et social </a:t>
            </a:r>
          </a:p>
          <a:p>
            <a:pPr algn="l" rtl="0">
              <a:lnSpc>
                <a:spcPct val="120000"/>
              </a:lnSpc>
            </a:pPr>
            <a:r>
              <a:rPr lang="fr-FR" b="0" i="0" u="none" baseline="0" dirty="0">
                <a:latin typeface="Calibri" panose="020F0502020204030204" pitchFamily="34" charset="0"/>
                <a:ea typeface="Times New Roman" panose="02020603050405020304" pitchFamily="18" charset="0"/>
              </a:rPr>
              <a:t>Organisations confessionnelles</a:t>
            </a:r>
            <a:endParaRPr lang="fr-FR" dirty="0"/>
          </a:p>
          <a:p>
            <a:pPr algn="l" rtl="0">
              <a:lnSpc>
                <a:spcPct val="120000"/>
              </a:lnSpc>
            </a:pPr>
            <a:r>
              <a:rPr lang="fr-FR" b="0" i="0" u="none" baseline="0" dirty="0"/>
              <a:t>Finance</a:t>
            </a:r>
          </a:p>
          <a:p>
            <a:pPr algn="l" rtl="0">
              <a:lnSpc>
                <a:spcPct val="120000"/>
              </a:lnSpc>
            </a:pPr>
            <a:r>
              <a:rPr lang="fr-FR" b="0" i="0" u="none" baseline="0" dirty="0"/>
              <a:t>Logistique</a:t>
            </a:r>
          </a:p>
          <a:p>
            <a:pPr algn="l" rtl="0">
              <a:lnSpc>
                <a:spcPct val="120000"/>
              </a:lnSpc>
            </a:pPr>
            <a:r>
              <a:rPr lang="fr-FR" b="0" i="0" u="none" baseline="0" dirty="0"/>
              <a:t>Planification urbaine</a:t>
            </a:r>
          </a:p>
          <a:p>
            <a:pPr algn="l" rtl="0">
              <a:lnSpc>
                <a:spcPct val="120000"/>
              </a:lnSpc>
            </a:pPr>
            <a:r>
              <a:rPr lang="fr-FR" b="0" i="0" u="none" baseline="0" dirty="0"/>
              <a:t>Services de sécurité et d’urgence (pompiers, ambulance et police) </a:t>
            </a:r>
            <a:endParaRPr lang="fr-FR" dirty="0"/>
          </a:p>
          <a:p>
            <a:pPr algn="l" rtl="0">
              <a:lnSpc>
                <a:spcPct val="120000"/>
              </a:lnSpc>
            </a:pPr>
            <a:r>
              <a:rPr lang="fr-FR" b="0" i="0" u="none" baseline="0" dirty="0"/>
              <a:t>Communications publiques et relations avec les médias </a:t>
            </a:r>
          </a:p>
          <a:p>
            <a:endParaRPr lang="fr" dirty="0"/>
          </a:p>
        </p:txBody>
      </p:sp>
      <p:sp>
        <p:nvSpPr>
          <p:cNvPr id="4" name="Shape 83">
            <a:extLst>
              <a:ext uri="{FF2B5EF4-FFF2-40B4-BE49-F238E27FC236}">
                <a16:creationId xmlns:a16="http://schemas.microsoft.com/office/drawing/2014/main" id="{0F575D8D-B607-F843-9C1A-C1497979AA5B}"/>
              </a:ext>
            </a:extLst>
          </p:cNvPr>
          <p:cNvSpPr txBox="1">
            <a:spLocks noGrp="1"/>
          </p:cNvSpPr>
          <p:nvPr>
            <p:ph type="title"/>
            <p:custDataLst>
              <p:tags r:id="rId2"/>
            </p:custDataLst>
          </p:nvPr>
        </p:nvSpPr>
        <p:spPr>
          <a:xfrm>
            <a:off x="0" y="1"/>
            <a:ext cx="12192000" cy="759854"/>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Présentations et public cible</a:t>
            </a:r>
            <a:endParaRPr lang="fr-FR"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1895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D8000D-E683-6A45-8802-74E8A3F05037}"/>
              </a:ext>
            </a:extLst>
          </p:cNvPr>
          <p:cNvSpPr txBox="1">
            <a:spLocks/>
          </p:cNvSpPr>
          <p:nvPr>
            <p:custDataLst>
              <p:tags r:id="rId1"/>
            </p:custDataLst>
          </p:nvPr>
        </p:nvSpPr>
        <p:spPr>
          <a:xfrm>
            <a:off x="0" y="-6185"/>
            <a:ext cx="12192000" cy="787997"/>
          </a:xfrm>
          <a:prstGeom prst="rect">
            <a:avLst/>
          </a:prstGeom>
          <a:solidFill>
            <a:srgbClr val="2B92CB"/>
          </a:solidFill>
        </p:spPr>
        <p:txBody>
          <a:bodyPr vert="horz" lIns="91425" tIns="91425" rIns="91425" bIns="91425" rtlCol="0" anchor="ctr" anchorCtr="0">
            <a:normAutofit/>
          </a:bodyPr>
          <a:lstStyle>
            <a:lvl1pPr lvl="0" algn="l" defTabSz="685800" rtl="0" eaLnBrk="1" latinLnBrk="0" hangingPunct="1">
              <a:lnSpc>
                <a:spcPct val="90000"/>
              </a:lnSpc>
              <a:spcBef>
                <a:spcPts val="0"/>
              </a:spcBef>
              <a:buClr>
                <a:schemeClr val="lt1"/>
              </a:buClr>
              <a:buNone/>
              <a:defRPr sz="3300" kern="1200">
                <a:solidFill>
                  <a:schemeClr val="lt1"/>
                </a:solidFill>
                <a:latin typeface="+mj-lt"/>
                <a:ea typeface="+mj-ea"/>
                <a:cs typeface="+mj-cs"/>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pPr algn="l" rtl="0"/>
            <a:r>
              <a:rPr lang="fr-FR" b="0" i="0" u="none" baseline="0" dirty="0"/>
              <a:t>	</a:t>
            </a:r>
            <a:r>
              <a:rPr lang="fr-FR" sz="3600" b="0" i="0" u="none" baseline="0" dirty="0">
                <a:latin typeface="Roboto" panose="02000000000000000000" pitchFamily="2" charset="0"/>
                <a:ea typeface="Roboto" panose="02000000000000000000" pitchFamily="2" charset="0"/>
                <a:cs typeface="Roboto" panose="02000000000000000000" pitchFamily="2" charset="0"/>
              </a:rPr>
              <a:t>Dernier rapport de situation de l’OMS</a:t>
            </a:r>
          </a:p>
        </p:txBody>
      </p:sp>
      <p:sp>
        <p:nvSpPr>
          <p:cNvPr id="5" name="Text Placeholder 2">
            <a:extLst>
              <a:ext uri="{FF2B5EF4-FFF2-40B4-BE49-F238E27FC236}">
                <a16:creationId xmlns:a16="http://schemas.microsoft.com/office/drawing/2014/main" id="{8DD75828-A28A-5043-A6F4-EDDBB6162F7C}"/>
              </a:ext>
            </a:extLst>
          </p:cNvPr>
          <p:cNvSpPr txBox="1">
            <a:spLocks/>
          </p:cNvSpPr>
          <p:nvPr>
            <p:custDataLst>
              <p:tags r:id="rId2"/>
            </p:custDataLst>
          </p:nvPr>
        </p:nvSpPr>
        <p:spPr>
          <a:xfrm>
            <a:off x="311700" y="1505700"/>
            <a:ext cx="3999900" cy="3076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fr-FR" b="0" i="0" u="none" baseline="0" dirty="0"/>
              <a:t>La situation évolue rapidement.</a:t>
            </a:r>
          </a:p>
          <a:p>
            <a:pPr marL="0" indent="0" algn="ctr" rtl="0">
              <a:buFont typeface="Arial" panose="020B0604020202020204" pitchFamily="34" charset="0"/>
              <a:buNone/>
            </a:pPr>
            <a:endParaRPr lang="fr-FR" dirty="0"/>
          </a:p>
          <a:p>
            <a:pPr marL="0" indent="0" algn="ctr" rtl="0">
              <a:buFont typeface="Arial" panose="020B0604020202020204" pitchFamily="34" charset="0"/>
              <a:buNone/>
            </a:pPr>
            <a:r>
              <a:rPr lang="fr-FR" b="0" i="0" u="none" baseline="0" dirty="0"/>
              <a:t>Présentez le dernier rapport de situation de l’OMS ou du MdS.</a:t>
            </a:r>
          </a:p>
          <a:p>
            <a:endParaRPr lang="fr-FR" dirty="0"/>
          </a:p>
          <a:p>
            <a:endParaRPr lang="fr" dirty="0"/>
          </a:p>
        </p:txBody>
      </p:sp>
      <p:pic>
        <p:nvPicPr>
          <p:cNvPr id="6" name="Picture 5">
            <a:hlinkClick r:id="rId7"/>
            <a:extLst>
              <a:ext uri="{FF2B5EF4-FFF2-40B4-BE49-F238E27FC236}">
                <a16:creationId xmlns:a16="http://schemas.microsoft.com/office/drawing/2014/main" id="{B875CCE9-A052-814A-BCF3-BD08D2E94AC7}"/>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6585457" y="1077866"/>
            <a:ext cx="3020054" cy="3931868"/>
          </a:xfrm>
          <a:prstGeom prst="roundRect">
            <a:avLst>
              <a:gd name="adj" fmla="val 642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A picture containing drawing&#10;&#10;Description generated with very high confidence">
            <a:hlinkClick r:id="rId7"/>
            <a:extLst>
              <a:ext uri="{FF2B5EF4-FFF2-40B4-BE49-F238E27FC236}">
                <a16:creationId xmlns:a16="http://schemas.microsoft.com/office/drawing/2014/main" id="{3BAAD1CD-E47F-C84C-AFD8-E56C4BEF5913}"/>
              </a:ext>
            </a:extLst>
          </p:cNvPr>
          <p:cNvPicPr>
            <a:picLocks noChangeAspect="1"/>
          </p:cNvPicPr>
          <p:nvPr>
            <p:custDataLst>
              <p:tags r:id="rId4"/>
            </p:custDataLst>
          </p:nvPr>
        </p:nvPicPr>
        <p:blipFill rotWithShape="1">
          <a:blip r:embed="rId9"/>
          <a:srcRect/>
          <a:stretch/>
        </p:blipFill>
        <p:spPr>
          <a:xfrm>
            <a:off x="7165889" y="5277794"/>
            <a:ext cx="1945454" cy="961547"/>
          </a:xfrm>
          <a:prstGeom prst="rect">
            <a:avLst/>
          </a:prstGeom>
        </p:spPr>
      </p:pic>
    </p:spTree>
    <p:extLst>
      <p:ext uri="{BB962C8B-B14F-4D97-AF65-F5344CB8AC3E}">
        <p14:creationId xmlns:p14="http://schemas.microsoft.com/office/powerpoint/2010/main" val="77135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D1DDDA-4B4C-7D44-A300-096B0C2583FD}"/>
              </a:ext>
            </a:extLst>
          </p:cNvPr>
          <p:cNvSpPr txBox="1">
            <a:spLocks/>
          </p:cNvSpPr>
          <p:nvPr>
            <p:custDataLst>
              <p:tags r:id="rId1"/>
            </p:custDataLst>
          </p:nvPr>
        </p:nvSpPr>
        <p:spPr>
          <a:xfrm>
            <a:off x="0" y="1354"/>
            <a:ext cx="12192000" cy="1112551"/>
          </a:xfrm>
          <a:prstGeom prst="rect">
            <a:avLst/>
          </a:prstGeom>
          <a:solidFill>
            <a:srgbClr val="2B92CB"/>
          </a:solidFill>
        </p:spPr>
        <p:txBody>
          <a:bodyPr vert="horz" lIns="91425" tIns="91425" rIns="91425" bIns="91425" rtlCol="0" anchor="ctr" anchorCtr="0">
            <a:noAutofit/>
          </a:bodyPr>
          <a:lstStyle>
            <a:lvl1pPr lvl="0" algn="l" defTabSz="685800" rtl="0" eaLnBrk="1" latinLnBrk="0" hangingPunct="1">
              <a:lnSpc>
                <a:spcPct val="90000"/>
              </a:lnSpc>
              <a:spcBef>
                <a:spcPts val="0"/>
              </a:spcBef>
              <a:buClr>
                <a:schemeClr val="lt1"/>
              </a:buClr>
              <a:buNone/>
              <a:defRPr sz="3300" kern="1200">
                <a:solidFill>
                  <a:schemeClr val="lt1"/>
                </a:solidFill>
                <a:latin typeface="+mj-lt"/>
                <a:ea typeface="+mj-ea"/>
                <a:cs typeface="+mj-cs"/>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pPr algn="ctr" rtl="0"/>
            <a:r>
              <a:rPr lang="fr-FR" sz="3600" b="0" i="0" u="none" baseline="0" dirty="0">
                <a:latin typeface="Roboto" panose="02000000000000000000" pitchFamily="2" charset="0"/>
                <a:ea typeface="Roboto" panose="02000000000000000000" pitchFamily="2" charset="0"/>
                <a:cs typeface="Roboto" panose="02000000000000000000" pitchFamily="2" charset="0"/>
              </a:rPr>
              <a:t>PLAN DE PRÉPARATION STRATÉGIQUE ET DE RIPOSTE À LA COVID‑19 — 30 mars 2020</a:t>
            </a:r>
          </a:p>
        </p:txBody>
      </p:sp>
      <p:sp>
        <p:nvSpPr>
          <p:cNvPr id="5" name="Text Placeholder 2">
            <a:extLst>
              <a:ext uri="{FF2B5EF4-FFF2-40B4-BE49-F238E27FC236}">
                <a16:creationId xmlns:a16="http://schemas.microsoft.com/office/drawing/2014/main" id="{21B593F6-E1CC-1546-B169-1BE1F5430EBF}"/>
              </a:ext>
            </a:extLst>
          </p:cNvPr>
          <p:cNvSpPr txBox="1">
            <a:spLocks/>
          </p:cNvSpPr>
          <p:nvPr>
            <p:custDataLst>
              <p:tags r:id="rId2"/>
            </p:custDataLst>
          </p:nvPr>
        </p:nvSpPr>
        <p:spPr>
          <a:xfrm>
            <a:off x="311700" y="1113905"/>
            <a:ext cx="11880300" cy="2315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Arial" panose="020B0604020202020204" pitchFamily="34" charset="0"/>
              <a:buNone/>
            </a:pPr>
            <a:r>
              <a:rPr lang="fr-FR" sz="2400" b="0" i="0" u="none" baseline="0" dirty="0">
                <a:latin typeface="Roboto" panose="02000000000000000000" pitchFamily="2" charset="0"/>
                <a:ea typeface="Roboto" panose="02000000000000000000" pitchFamily="2" charset="0"/>
                <a:cs typeface="Roboto" panose="02000000000000000000" pitchFamily="2" charset="0"/>
              </a:rPr>
              <a:t>Tous les pays sont exposés et doivent se préparer et riposter à la COVID‑19. Chaque pays est encouragé à planifier ses actions de préparation et de riposte conformément au plan international de préparation stratégique et de riposte. </a:t>
            </a:r>
          </a:p>
          <a:p>
            <a:pPr marL="0" indent="0" algn="l" rtl="0">
              <a:buFont typeface="Arial" panose="020B0604020202020204" pitchFamily="34" charset="0"/>
              <a:buNone/>
            </a:pPr>
            <a:endParaRPr lang="fr-FR" dirty="0">
              <a:latin typeface="Roboto" panose="02000000000000000000" pitchFamily="2" charset="0"/>
              <a:ea typeface="Roboto" panose="02000000000000000000" pitchFamily="2" charset="0"/>
              <a:cs typeface="Roboto" panose="02000000000000000000" pitchFamily="2" charset="0"/>
            </a:endParaRPr>
          </a:p>
          <a:p>
            <a:pPr marL="0" indent="0" algn="ctr" rtl="0">
              <a:buFont typeface="Arial" panose="020B0604020202020204" pitchFamily="34" charset="0"/>
              <a:buNone/>
            </a:pPr>
            <a:r>
              <a:rPr lang="fr-FR" sz="1600" b="0" i="1" u="none" baseline="0" dirty="0">
                <a:latin typeface="Roboto" panose="02000000000000000000" pitchFamily="2" charset="0"/>
                <a:ea typeface="Roboto" panose="02000000000000000000" pitchFamily="2" charset="0"/>
                <a:cs typeface="Roboto" panose="02000000000000000000" pitchFamily="2" charset="0"/>
              </a:rPr>
              <a:t>PLAN DE PRÉPARATION STRATÉGIQUE ET DE RIPOSTE À LA COVID‑19 — État de préparation et de riposte du pays à la COVID‑19 au 30 mars 2020</a:t>
            </a:r>
          </a:p>
          <a:p>
            <a:endParaRPr lang="fr-FR" dirty="0"/>
          </a:p>
          <a:p>
            <a:endParaRPr lang="fr" dirty="0"/>
          </a:p>
        </p:txBody>
      </p:sp>
      <p:pic>
        <p:nvPicPr>
          <p:cNvPr id="6" name="Picture 5">
            <a:extLst>
              <a:ext uri="{FF2B5EF4-FFF2-40B4-BE49-F238E27FC236}">
                <a16:creationId xmlns:a16="http://schemas.microsoft.com/office/drawing/2014/main" id="{1F44019D-FAC2-6C4B-8481-D9B6FCEA0EBE}"/>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val="0"/>
              </a:ext>
            </a:extLst>
          </a:blip>
          <a:srcRect/>
          <a:stretch/>
        </p:blipFill>
        <p:spPr>
          <a:xfrm>
            <a:off x="11795" y="3429000"/>
            <a:ext cx="12152949" cy="2739044"/>
          </a:xfrm>
          <a:prstGeom prst="rect">
            <a:avLst/>
          </a:prstGeom>
        </p:spPr>
      </p:pic>
    </p:spTree>
    <p:extLst>
      <p:ext uri="{BB962C8B-B14F-4D97-AF65-F5344CB8AC3E}">
        <p14:creationId xmlns:p14="http://schemas.microsoft.com/office/powerpoint/2010/main" val="77192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a:extLst>
              <a:ext uri="{FF2B5EF4-FFF2-40B4-BE49-F238E27FC236}">
                <a16:creationId xmlns:a16="http://schemas.microsoft.com/office/drawing/2014/main" id="{A29B2678-F38A-A647-8981-7D592D239070}"/>
              </a:ext>
            </a:extLst>
          </p:cNvPr>
          <p:cNvSpPr txBox="1">
            <a:spLocks noGrp="1"/>
          </p:cNvSpPr>
          <p:nvPr>
            <p:ph type="title"/>
            <p:custDataLst>
              <p:tags r:id="rId1"/>
            </p:custDataLst>
          </p:nvPr>
        </p:nvSpPr>
        <p:spPr>
          <a:xfrm>
            <a:off x="0" y="0"/>
            <a:ext cx="12192000" cy="768626"/>
          </a:xfrm>
          <a:prstGeom prst="rect">
            <a:avLst/>
          </a:prstGeom>
          <a:solidFill>
            <a:srgbClr val="2B92CB"/>
          </a:solidFill>
        </p:spPr>
        <p:txBody>
          <a:bodyPr lIns="91425" tIns="91425" rIns="91425" bIns="91425" anchor="ctr" anchorCtr="0">
            <a:noAutofit/>
          </a:bodyPr>
          <a:lstStyle/>
          <a:p>
            <a:pPr lvl="0" algn="l" rtl="0">
              <a:spcBef>
                <a:spcPts val="0"/>
              </a:spcBef>
              <a:buNone/>
            </a:pPr>
            <a:r>
              <a:rPr lang="fr-FR"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Planification critique</a:t>
            </a:r>
          </a:p>
        </p:txBody>
      </p:sp>
      <p:sp>
        <p:nvSpPr>
          <p:cNvPr id="5" name="Shape 90">
            <a:extLst>
              <a:ext uri="{FF2B5EF4-FFF2-40B4-BE49-F238E27FC236}">
                <a16:creationId xmlns:a16="http://schemas.microsoft.com/office/drawing/2014/main" id="{20D7FABE-BD04-AC43-BE54-2E4BA8D4F752}"/>
              </a:ext>
            </a:extLst>
          </p:cNvPr>
          <p:cNvSpPr txBox="1"/>
          <p:nvPr>
            <p:custDataLst>
              <p:tags r:id="rId2"/>
            </p:custDataLst>
          </p:nvPr>
        </p:nvSpPr>
        <p:spPr>
          <a:xfrm>
            <a:off x="188844" y="768627"/>
            <a:ext cx="11926956" cy="5698675"/>
          </a:xfrm>
          <a:prstGeom prst="rect">
            <a:avLst/>
          </a:prstGeom>
          <a:noFill/>
          <a:ln>
            <a:noFill/>
          </a:ln>
        </p:spPr>
        <p:txBody>
          <a:bodyPr lIns="91425" tIns="91425" rIns="91425" bIns="91425" anchor="t" anchorCtr="0">
            <a:noAutofit/>
          </a:bodyPr>
          <a:lstStyle/>
          <a:p>
            <a:pPr lvl="0" algn="l" rtl="0">
              <a:spcBef>
                <a:spcPts val="0"/>
              </a:spcBef>
              <a:buNone/>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Problèmes majeurs à aborder pour la gestion des cas :</a:t>
            </a:r>
          </a:p>
          <a:p>
            <a:pPr lvl="0" algn="l" rtl="0">
              <a:spcBef>
                <a:spcPts val="0"/>
              </a:spcBef>
              <a:buNone/>
            </a:pP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457200" lvl="0" indent="-342900" algn="l" rtl="0">
              <a:spcBef>
                <a:spcPts val="0"/>
              </a:spcBef>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Quel est l’impact des fermetures prolongées sur la santé mentale et physique, y compris sur les moyens de subsistance et l’économie ?</a:t>
            </a: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457200" indent="-342900" algn="l" rtl="0">
              <a:buSzPct val="100000"/>
              <a:buFont typeface="Roboto"/>
              <a:buChar char="●"/>
            </a:pPr>
            <a:r>
              <a:rPr lang="fr-FR" b="0" i="0" u="none" baseline="0" dirty="0">
                <a:latin typeface="Roboto" panose="02000000000000000000" pitchFamily="2" charset="0"/>
              </a:rPr>
              <a:t>Conséquences immédiates au niveau primaire (individuel), notamment sur l’accès à la nourriture, à l’alimentation, à l’habitat, aux moyens de subsistance.</a:t>
            </a:r>
            <a:endParaRPr lang="fr-FR" dirty="0">
              <a:latin typeface="Roboto" panose="02000000000000000000" pitchFamily="2" charset="0"/>
              <a:sym typeface="Roboto"/>
            </a:endParaRPr>
          </a:p>
          <a:p>
            <a:pPr marL="457200" lvl="0" indent="-342900" algn="l" rtl="0">
              <a:spcBef>
                <a:spcPts val="0"/>
              </a:spcBef>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Variations des capacités des services de santé au sein de l’état / la région — services de santé des grandes villes par opposition à ceux des zones périurbaines, isolées ou rurales.</a:t>
            </a:r>
          </a:p>
          <a:p>
            <a:pPr marL="457200" lvl="0" indent="-342900" algn="l" rtl="0">
              <a:spcBef>
                <a:spcPts val="0"/>
              </a:spcBef>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Garantie de la continuité des soins courants, en particulier des soins aux personnes âgées et vulnérables. Planification des autres services de santé courants, notamment la prise en charge des affections de longue durée telles que le cancer, les maladies cardiaques et d’autres états critiques ainsi que les soins néonataux et maternels.</a:t>
            </a:r>
          </a:p>
          <a:p>
            <a:pPr marL="457200" lvl="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Prise en compte et en soins des personnes atteintes en marge de la société (sans papiers, sans domicile fixe, sans assurance, etc.).</a:t>
            </a:r>
          </a:p>
          <a:p>
            <a:pPr marL="457200" lvl="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Pas de solution globale : les lignes directrices / mesures internationales doivent être adaptées </a:t>
            </a:r>
            <a:r>
              <a:rPr lang="fr-FR" b="0" i="0" u="none" baseline="0" dirty="0">
                <a:latin typeface="Roboto" panose="02000000000000000000" pitchFamily="2" charset="0"/>
              </a:rPr>
              <a:t>aux normes sociales et aux pratiques. </a:t>
            </a:r>
            <a:endParaRPr lang="fr-FR" dirty="0">
              <a:latin typeface="Roboto" panose="02000000000000000000" pitchFamily="2" charset="0"/>
              <a:sym typeface="Roboto"/>
            </a:endParaRPr>
          </a:p>
          <a:p>
            <a:pPr lvl="0" algn="l" rtl="0">
              <a:spcBef>
                <a:spcPts val="0"/>
              </a:spcBef>
              <a:buNone/>
            </a:pP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114300" lvl="0" algn="l" rtl="0">
              <a:spcBef>
                <a:spcPts val="0"/>
              </a:spcBef>
              <a:buSzPct val="100000"/>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Les autres problèmes majeurs liés à la COVID‑19 à examiner à plus ou moins longue échéance pourraient inclure :</a:t>
            </a:r>
          </a:p>
          <a:p>
            <a:pPr marL="114300" lvl="0" algn="l" rtl="0">
              <a:spcBef>
                <a:spcPts val="0"/>
              </a:spcBef>
              <a:buSzPct val="100000"/>
            </a:pP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45720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Préparation à une deuxième / troisième / quatrième vague et soutien aux moyens mobilisables face à une recrudescence des cas.</a:t>
            </a:r>
          </a:p>
          <a:p>
            <a:pPr marL="45720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Préparation de stratégies de transition adaptables, notamment pour la transition entre les différentes mesures de santé publique. Ceci pourrait inclure un assouplissement ou une remise en vigueur des restrictions en fonction de l’évolution de la situation.</a:t>
            </a: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45720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Redémarrage des activités économiques importantes pour assurer les moyens de subsistance et soutenir les entreprises.</a:t>
            </a:r>
            <a:endParaRPr lang="fr-FR" dirty="0">
              <a:latin typeface="Roboto" panose="02000000000000000000" pitchFamily="2" charset="0"/>
              <a:ea typeface="Roboto" panose="02000000000000000000" pitchFamily="2" charset="0"/>
              <a:cs typeface="Roboto" panose="02000000000000000000" pitchFamily="2" charset="0"/>
              <a:sym typeface="Roboto"/>
            </a:endParaRPr>
          </a:p>
          <a:p>
            <a:pPr marL="45720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Prise en charge des foyers émergents de maladie.</a:t>
            </a:r>
          </a:p>
          <a:p>
            <a:pPr marL="457200" indent="-342900" algn="l" rtl="0">
              <a:buSzPct val="100000"/>
              <a:buFont typeface="Roboto"/>
              <a:buChar char="●"/>
            </a:pPr>
            <a:r>
              <a:rPr lang="fr-FR" b="0" i="0" u="none" baseline="0" dirty="0">
                <a:latin typeface="Roboto" panose="02000000000000000000" pitchFamily="2" charset="0"/>
                <a:ea typeface="Roboto" panose="02000000000000000000" pitchFamily="2" charset="0"/>
                <a:cs typeface="Roboto" panose="02000000000000000000" pitchFamily="2" charset="0"/>
                <a:sym typeface="Roboto"/>
              </a:rPr>
              <a:t>Préparation des stratégies de vaccination.</a:t>
            </a:r>
          </a:p>
        </p:txBody>
      </p:sp>
    </p:spTree>
    <p:extLst>
      <p:ext uri="{BB962C8B-B14F-4D97-AF65-F5344CB8AC3E}">
        <p14:creationId xmlns:p14="http://schemas.microsoft.com/office/powerpoint/2010/main" val="386530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30E038-7125-CF42-9F0B-EC6082DA7E96}"/>
              </a:ext>
            </a:extLst>
          </p:cNvPr>
          <p:cNvSpPr>
            <a:spLocks noGrp="1"/>
          </p:cNvSpPr>
          <p:nvPr>
            <p:ph type="title"/>
            <p:custDataLst>
              <p:tags r:id="rId1"/>
            </p:custDataLst>
          </p:nvPr>
        </p:nvSpPr>
        <p:spPr>
          <a:xfrm>
            <a:off x="-1" y="1"/>
            <a:ext cx="12236335" cy="768626"/>
          </a:xfrm>
          <a:solidFill>
            <a:srgbClr val="2B92CB"/>
          </a:solidFill>
        </p:spPr>
        <p:txBody>
          <a:bodyPr anchor="ctr">
            <a:normAutofit/>
          </a:bodyPr>
          <a:lstStyle/>
          <a:p>
            <a:pPr algn="l" rtl="0"/>
            <a:r>
              <a:rPr lang="fr-FR" b="0" i="0" u="none" baseline="0" dirty="0">
                <a:latin typeface="Roboto" panose="02000000000000000000" pitchFamily="2" charset="0"/>
                <a:ea typeface="Roboto" panose="02000000000000000000" pitchFamily="2" charset="0"/>
                <a:cs typeface="Roboto" panose="02000000000000000000" pitchFamily="2" charset="0"/>
              </a:rPr>
              <a:t>	</a:t>
            </a:r>
            <a:r>
              <a:rPr lang="fr-FR" sz="3600" b="0" i="0" u="none" baseline="0" dirty="0">
                <a:solidFill>
                  <a:schemeClr val="bg1"/>
                </a:solidFill>
                <a:latin typeface="Roboto" panose="02000000000000000000" pitchFamily="2" charset="0"/>
                <a:ea typeface="Roboto" panose="02000000000000000000" pitchFamily="2" charset="0"/>
                <a:cs typeface="Roboto" panose="02000000000000000000" pitchFamily="2" charset="0"/>
              </a:rPr>
              <a:t>But, champ d’application et objectifs</a:t>
            </a:r>
          </a:p>
        </p:txBody>
      </p:sp>
      <p:sp>
        <p:nvSpPr>
          <p:cNvPr id="5" name="Text Placeholder 2">
            <a:extLst>
              <a:ext uri="{FF2B5EF4-FFF2-40B4-BE49-F238E27FC236}">
                <a16:creationId xmlns:a16="http://schemas.microsoft.com/office/drawing/2014/main" id="{D93D37B7-FFCB-614A-A7A7-26988B588F1C}"/>
              </a:ext>
            </a:extLst>
          </p:cNvPr>
          <p:cNvSpPr txBox="1">
            <a:spLocks/>
          </p:cNvSpPr>
          <p:nvPr>
            <p:custDataLst>
              <p:tags r:id="rId2"/>
            </p:custDataLst>
          </p:nvPr>
        </p:nvSpPr>
        <p:spPr>
          <a:xfrm>
            <a:off x="1014153" y="901147"/>
            <a:ext cx="10557163" cy="59568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10000"/>
              </a:lnSpc>
              <a:buFont typeface="Arial" panose="020B0604020202020204" pitchFamily="34" charset="0"/>
              <a:buNone/>
            </a:pPr>
            <a:r>
              <a:rPr lang="fr-FR" sz="2400" b="1" i="0" u="none" baseline="0" dirty="0">
                <a:solidFill>
                  <a:srgbClr val="000000"/>
                </a:solidFill>
                <a:sym typeface="Arial"/>
              </a:rPr>
              <a:t>But</a:t>
            </a:r>
          </a:p>
          <a:p>
            <a:pPr marL="357188" indent="0" algn="l" rtl="0">
              <a:lnSpc>
                <a:spcPct val="110000"/>
              </a:lnSpc>
              <a:buFont typeface="Arial" panose="020B0604020202020204" pitchFamily="34" charset="0"/>
              <a:buNone/>
            </a:pPr>
            <a:r>
              <a:rPr lang="fr-FR" sz="2400" b="0" i="0" u="none" baseline="0" dirty="0">
                <a:solidFill>
                  <a:srgbClr val="000000"/>
                </a:solidFill>
                <a:sym typeface="Arial"/>
              </a:rPr>
              <a:t>Aborder les problèmes majeurs rencontrés en milieu urbain au fur et à mesure que la pandémie évolue en une maladie infectieuse établie dont la propagation peut augmenter périodiquement, entraînant alors une hausse du nombre de personnes touchées.</a:t>
            </a:r>
          </a:p>
          <a:p>
            <a:pPr algn="l" rtl="0">
              <a:lnSpc>
                <a:spcPct val="110000"/>
              </a:lnSpc>
              <a:buFont typeface="Arial" panose="020B0604020202020204" pitchFamily="34" charset="0"/>
              <a:buNone/>
            </a:pPr>
            <a:r>
              <a:rPr lang="fr-FR" sz="2400" b="1" i="0" u="none" baseline="0" dirty="0">
                <a:solidFill>
                  <a:srgbClr val="000000"/>
                </a:solidFill>
                <a:sym typeface="Arial"/>
              </a:rPr>
              <a:t>Champ d’application</a:t>
            </a:r>
          </a:p>
          <a:p>
            <a:pPr marL="357188" indent="0" algn="l" rtl="0">
              <a:lnSpc>
                <a:spcPct val="110000"/>
              </a:lnSpc>
              <a:buFont typeface="Arial" panose="020B0604020202020204" pitchFamily="34" charset="0"/>
              <a:buNone/>
            </a:pPr>
            <a:r>
              <a:rPr lang="fr-FR" sz="2400" b="0" i="0" u="none" baseline="0" dirty="0">
                <a:solidFill>
                  <a:srgbClr val="000000"/>
                </a:solidFill>
                <a:sym typeface="Arial"/>
              </a:rPr>
              <a:t>Cet exercice va aborder différentes stratégies de santé publique visant à gérer la propagation de la maladie dans les zones à forte densité de population. Il va s’intéresser à certains des principaux défis de santé publique rencontrés par les communautés et les autorités locales au fur et à mesure des évolutions, y compris la gestion des mesures et des restrictions et leur impact.</a:t>
            </a:r>
          </a:p>
          <a:p>
            <a:pPr marL="357188" indent="0" algn="l" rtl="0">
              <a:lnSpc>
                <a:spcPct val="110000"/>
              </a:lnSpc>
              <a:buFont typeface="Arial" panose="020B0604020202020204" pitchFamily="34" charset="0"/>
              <a:buNone/>
            </a:pPr>
            <a:endParaRPr lang="fr-FR" sz="1400" dirty="0">
              <a:solidFill>
                <a:srgbClr val="000000"/>
              </a:solidFill>
              <a:sym typeface="Arial"/>
            </a:endParaRPr>
          </a:p>
          <a:p>
            <a:pPr algn="l" rtl="0">
              <a:lnSpc>
                <a:spcPct val="110000"/>
              </a:lnSpc>
              <a:buFont typeface="Arial" panose="020B0604020202020204" pitchFamily="34" charset="0"/>
              <a:buNone/>
            </a:pPr>
            <a:r>
              <a:rPr lang="fr-FR" sz="2400" b="1" i="0" u="none" baseline="0" dirty="0">
                <a:solidFill>
                  <a:srgbClr val="000000"/>
                </a:solidFill>
                <a:sym typeface="Arial"/>
              </a:rPr>
              <a:t>Objectifs spécifiques</a:t>
            </a:r>
          </a:p>
          <a:p>
            <a:pPr marL="714375" indent="-357188" algn="l" rtl="0">
              <a:lnSpc>
                <a:spcPct val="110000"/>
              </a:lnSpc>
              <a:buFont typeface="Arial" panose="020B0604020202020204" pitchFamily="34" charset="0"/>
              <a:buNone/>
            </a:pPr>
            <a:r>
              <a:rPr lang="fr-FR" sz="2400" b="0" i="0" u="none" baseline="0" dirty="0">
                <a:solidFill>
                  <a:srgbClr val="000000"/>
                </a:solidFill>
                <a:sym typeface="Arial"/>
              </a:rPr>
              <a:t>Cet exercice crée un cadre sûr pour examiner les points suivants :</a:t>
            </a:r>
          </a:p>
          <a:p>
            <a:pPr marL="714375" indent="-357188" algn="l" rtl="0">
              <a:lnSpc>
                <a:spcPct val="110000"/>
              </a:lnSpc>
              <a:buFont typeface="+mj-lt"/>
              <a:buAutoNum type="arabicPeriod"/>
            </a:pPr>
            <a:r>
              <a:rPr lang="fr-FR" sz="2400" b="0" i="0" u="none" baseline="0" dirty="0">
                <a:solidFill>
                  <a:srgbClr val="000000"/>
                </a:solidFill>
                <a:sym typeface="Arial"/>
              </a:rPr>
              <a:t>Mesures complètes de santé publique</a:t>
            </a:r>
          </a:p>
          <a:p>
            <a:pPr marL="714375" indent="-357188" algn="l" rtl="0">
              <a:lnSpc>
                <a:spcPct val="110000"/>
              </a:lnSpc>
              <a:buFont typeface="+mj-lt"/>
              <a:buAutoNum type="arabicPeriod"/>
            </a:pPr>
            <a:r>
              <a:rPr lang="fr-FR" sz="2400" b="0" i="0" u="none" baseline="0" dirty="0">
                <a:solidFill>
                  <a:srgbClr val="000000"/>
                </a:solidFill>
                <a:sym typeface="Arial"/>
              </a:rPr>
              <a:t>Maintien des services de santé et des infrastructures essentielles</a:t>
            </a:r>
          </a:p>
          <a:p>
            <a:pPr marL="714375" indent="-357188" algn="l" rtl="0">
              <a:lnSpc>
                <a:spcPct val="110000"/>
              </a:lnSpc>
              <a:buFont typeface="+mj-lt"/>
              <a:buAutoNum type="arabicPeriod"/>
            </a:pPr>
            <a:r>
              <a:rPr lang="fr-FR" sz="2400" b="0" i="0" u="none" baseline="0" dirty="0">
                <a:solidFill>
                  <a:srgbClr val="000000"/>
                </a:solidFill>
                <a:sym typeface="Arial"/>
              </a:rPr>
              <a:t>Communication sur les risques, y compris gestion des informations inexactes et malveillantes</a:t>
            </a:r>
          </a:p>
          <a:p>
            <a:pPr marL="714375" indent="-357188" algn="l" rtl="0">
              <a:lnSpc>
                <a:spcPct val="110000"/>
              </a:lnSpc>
              <a:buFont typeface="+mj-lt"/>
              <a:buAutoNum type="arabicPeriod"/>
            </a:pPr>
            <a:r>
              <a:rPr lang="fr-FR" sz="2400" b="0" i="0" u="none" baseline="0" dirty="0">
                <a:solidFill>
                  <a:srgbClr val="000000"/>
                </a:solidFill>
                <a:sym typeface="Arial"/>
              </a:rPr>
              <a:t>Limitation de l’impact socioéconomique</a:t>
            </a:r>
          </a:p>
          <a:p>
            <a:pPr marL="714375" indent="-357188" algn="l" rtl="0">
              <a:lnSpc>
                <a:spcPct val="110000"/>
              </a:lnSpc>
              <a:buFont typeface="+mj-lt"/>
              <a:buAutoNum type="arabicPeriod"/>
            </a:pPr>
            <a:r>
              <a:rPr lang="fr-FR" sz="2400" b="0" i="0" u="none" baseline="0" dirty="0">
                <a:solidFill>
                  <a:srgbClr val="000000"/>
                </a:solidFill>
                <a:sym typeface="Arial"/>
              </a:rPr>
              <a:t>Assouplissement des restrictions et préparation au relèvement</a:t>
            </a:r>
          </a:p>
          <a:p>
            <a:endParaRPr lang="fr" dirty="0"/>
          </a:p>
        </p:txBody>
      </p:sp>
    </p:spTree>
    <p:extLst>
      <p:ext uri="{BB962C8B-B14F-4D97-AF65-F5344CB8AC3E}">
        <p14:creationId xmlns:p14="http://schemas.microsoft.com/office/powerpoint/2010/main" val="980378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1" ma:contentTypeDescription="Create a new document." ma:contentTypeScope="" ma:versionID="8d9f830259f9c4977119318efcbdbee4">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5736974a21306540689a2abc3ba3945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CADE92-5826-4B45-9DEF-9C5A229A205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9054507-e2e9-4ae1-8010-04bf1583f8cf"/>
    <ds:schemaRef ds:uri="http://purl.org/dc/elements/1.1/"/>
    <ds:schemaRef ds:uri="http://schemas.microsoft.com/office/2006/metadata/properties"/>
    <ds:schemaRef ds:uri="1e29cee2-e8a4-4f95-8408-2234aea7f5aa"/>
    <ds:schemaRef ds:uri="http://www.w3.org/XML/1998/namespace"/>
  </ds:schemaRefs>
</ds:datastoreItem>
</file>

<file path=customXml/itemProps2.xml><?xml version="1.0" encoding="utf-8"?>
<ds:datastoreItem xmlns:ds="http://schemas.openxmlformats.org/officeDocument/2006/customXml" ds:itemID="{EA0C8674-8075-4CD3-9283-96C8FCE6A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43BF2-8947-453F-8397-A7027787A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TotalTime>
  <Words>2038</Words>
  <Application>Microsoft Office PowerPoint</Application>
  <PresentationFormat>Widescreen</PresentationFormat>
  <Paragraphs>415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NOUVEAU CORONAVIRUS  (COVID‑19)</vt:lpstr>
      <vt:lpstr>PowerPoint Presentation</vt:lpstr>
      <vt:lpstr> Bienvenue et contexte</vt:lpstr>
      <vt:lpstr> Exercices de simulation</vt:lpstr>
      <vt:lpstr> Présentations et public cible</vt:lpstr>
      <vt:lpstr>PowerPoint Presentation</vt:lpstr>
      <vt:lpstr>PowerPoint Presentation</vt:lpstr>
      <vt:lpstr> Planification critique</vt:lpstr>
      <vt:lpstr> But, champ d’application et objectifs</vt:lpstr>
      <vt:lpstr> Description de l’exercice</vt:lpstr>
      <vt:lpstr> Processus de TTX</vt:lpstr>
      <vt:lpstr> Déroulement</vt:lpstr>
      <vt:lpstr> Des questions ?</vt:lpstr>
      <vt:lpstr> COVID‑19 — Synthèse</vt:lpstr>
      <vt:lpstr> Séance 1a : Mesures sanitaires complètes</vt:lpstr>
      <vt:lpstr> Séance 1b : Distanciation physique</vt:lpstr>
      <vt:lpstr> Tâche 1 : Mesures sanitaires — principales questions ou tâches</vt:lpstr>
      <vt:lpstr> Séance 2a : Maintien des capacités de soins intensifs</vt:lpstr>
      <vt:lpstr> Tâche 2 : Services de santé et infrastructures essentielles</vt:lpstr>
      <vt:lpstr>Pause café / thé</vt:lpstr>
      <vt:lpstr> Séance 3 : Communication sur les risques</vt:lpstr>
      <vt:lpstr> Tâche 3 : Communication sur les risques </vt:lpstr>
      <vt:lpstr> Séance 4 : Limitation de l’impact socioéconomique</vt:lpstr>
      <vt:lpstr> Tâche 4 : Limitation de l’impact socioéconomique</vt:lpstr>
      <vt:lpstr> Séance 5 : Relèvement et assouplissement des restrictions</vt:lpstr>
      <vt:lpstr> Tâche 5 : Relèvement et assouplissement des restrictions</vt:lpstr>
      <vt:lpstr> Compte-rendu (40 min) </vt:lpstr>
      <vt:lpstr> Suggestions (10 min)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CORONAVIRUS  (COVID-19)</dc:title>
  <dc:creator>Allan Bell</dc:creator>
  <cp:lastModifiedBy>PORTORICO, Mariaisabella</cp:lastModifiedBy>
  <cp:revision>84</cp:revision>
  <cp:lastPrinted>2020-05-28T06:00:42Z</cp:lastPrinted>
  <dcterms:created xsi:type="dcterms:W3CDTF">2020-04-14T13:52:56Z</dcterms:created>
  <dcterms:modified xsi:type="dcterms:W3CDTF">2020-06-11T10:59:02Z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0x0101004B8C5FCD04D76B4F9E83E1FFDAAD0434</vt:lpwstr>
  </property>
</Properties>
</file>