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4"/>
  </p:notesMasterIdLst>
  <p:sldIdLst>
    <p:sldId id="256" r:id="rId5"/>
    <p:sldId id="257" r:id="rId6"/>
    <p:sldId id="258" r:id="rId7"/>
    <p:sldId id="262" r:id="rId8"/>
    <p:sldId id="259" r:id="rId9"/>
    <p:sldId id="260" r:id="rId10"/>
    <p:sldId id="261" r:id="rId11"/>
    <p:sldId id="269" r:id="rId12"/>
    <p:sldId id="264" r:id="rId13"/>
    <p:sldId id="263" r:id="rId14"/>
    <p:sldId id="265" r:id="rId15"/>
    <p:sldId id="266" r:id="rId16"/>
    <p:sldId id="267" r:id="rId17"/>
    <p:sldId id="268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, Mary" initials="SM" lastIdx="0" clrIdx="0">
    <p:extLst>
      <p:ext uri="{19B8F6BF-5375-455C-9EA6-DF929625EA0E}">
        <p15:presenceInfo xmlns:p15="http://schemas.microsoft.com/office/powerpoint/2012/main" userId="S-1-5-21-1446143339-2250552318-1255726049-1487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9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6DD25A-EBB9-4294-8B07-849314707D90}" v="5" dt="2020-06-11T11:03:15.479"/>
    <p1510:client id="{B899C658-3FA1-487C-ACCE-EC443155D269}" v="1" dt="2020-06-11T11:01:51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gs" Target="tags/tag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, Allan" userId="S::abell@who.int::8ad7c1ce-8c94-400e-aa87-31e9b379df10" providerId="AD" clId="Web-{546DD25A-EBB9-4294-8B07-849314707D90}"/>
    <pc:docChg chg="modSld">
      <pc:chgData name="BELL, Allan" userId="S::abell@who.int::8ad7c1ce-8c94-400e-aa87-31e9b379df10" providerId="AD" clId="Web-{546DD25A-EBB9-4294-8B07-849314707D90}" dt="2020-06-11T11:03:15.016" v="3"/>
      <pc:docMkLst>
        <pc:docMk/>
      </pc:docMkLst>
      <pc:sldChg chg="mod setBg">
        <pc:chgData name="BELL, Allan" userId="S::abell@who.int::8ad7c1ce-8c94-400e-aa87-31e9b379df10" providerId="AD" clId="Web-{546DD25A-EBB9-4294-8B07-849314707D90}" dt="2020-06-11T11:03:15.016" v="3"/>
        <pc:sldMkLst>
          <pc:docMk/>
          <pc:sldMk cId="3823025987" sldId="275"/>
        </pc:sldMkLst>
      </pc:sldChg>
      <pc:sldChg chg="addSp delSp">
        <pc:chgData name="BELL, Allan" userId="S::abell@who.int::8ad7c1ce-8c94-400e-aa87-31e9b379df10" providerId="AD" clId="Web-{546DD25A-EBB9-4294-8B07-849314707D90}" dt="2020-06-11T11:03:11.707" v="2"/>
        <pc:sldMkLst>
          <pc:docMk/>
          <pc:sldMk cId="2482468584" sldId="283"/>
        </pc:sldMkLst>
        <pc:picChg chg="add del">
          <ac:chgData name="BELL, Allan" userId="S::abell@who.int::8ad7c1ce-8c94-400e-aa87-31e9b379df10" providerId="AD" clId="Web-{546DD25A-EBB9-4294-8B07-849314707D90}" dt="2020-06-11T11:03:11.707" v="2"/>
          <ac:picMkLst>
            <pc:docMk/>
            <pc:sldMk cId="2482468584" sldId="283"/>
            <ac:picMk id="5" creationId="{AA21543E-2F7F-4042-8216-FCCE11A24EE8}"/>
          </ac:picMkLst>
        </pc:picChg>
      </pc:sldChg>
    </pc:docChg>
  </pc:docChgLst>
  <pc:docChgLst>
    <pc:chgData name="BELL, Allan" userId="S::abell@who.int::8ad7c1ce-8c94-400e-aa87-31e9b379df10" providerId="AD" clId="Web-{B899C658-3FA1-487C-ACCE-EC443155D269}"/>
    <pc:docChg chg="modSld">
      <pc:chgData name="BELL, Allan" userId="S::abell@who.int::8ad7c1ce-8c94-400e-aa87-31e9b379df10" providerId="AD" clId="Web-{B899C658-3FA1-487C-ACCE-EC443155D269}" dt="2020-06-11T11:01:51.875" v="0"/>
      <pc:docMkLst>
        <pc:docMk/>
      </pc:docMkLst>
      <pc:sldChg chg="mod setBg">
        <pc:chgData name="BELL, Allan" userId="S::abell@who.int::8ad7c1ce-8c94-400e-aa87-31e9b379df10" providerId="AD" clId="Web-{B899C658-3FA1-487C-ACCE-EC443155D269}" dt="2020-06-11T11:01:51.875" v="0"/>
        <pc:sldMkLst>
          <pc:docMk/>
          <pc:sldMk cId="3823025987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C470-A009-2044-B44F-6A787105865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519F-97CE-3A4E-A32A-1B6432867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03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Цель данных</a:t>
            </a: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теоретических учений – обсуждение характерных для городских условий важнейших аспектов, которые следует учитывать в контексте прекращения пандемии коронавирусной инфекции и ее превращения в обычное циркулирующее простудное заболевание с периодами роста заболеваемости и временным увеличением количества больных.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Общая информация 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 рамках данных учений будут рассмотрены различные стратегии в области общественного здравоохранения, которые касаются борьбы с распространением инфекции в районах с высокой плотностью населения, а также некоторые из основных проблем, с которыми местное население и органы местного самоуправления будут сталкиваться со временем, включая вопросы приятия противоэпидемических мер и ограничений и их последствия.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2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Конкретные задачи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Учения будут представлять собой безопасную платформу для обсуждения следующих вопросов:</a:t>
            </a:r>
          </a:p>
          <a:p>
            <a:pPr marL="342900" marR="0" lvl="0" indent="-34290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Комплексные меры в области общественного здравоохранения</a:t>
            </a:r>
          </a:p>
          <a:p>
            <a:pPr marL="342900" marR="0" lvl="0" indent="-34290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Поддержание работы служб медицинской помощи и критически важных объектов инфраструктуры</a:t>
            </a:r>
          </a:p>
          <a:p>
            <a:pPr marL="342900" marR="0" lvl="0" indent="-34290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Информирование о рисках, включая противодействие распространению неточной и заведомо ложной информации</a:t>
            </a:r>
          </a:p>
          <a:p>
            <a:pPr marL="342900" marR="0" lvl="0" indent="-34290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Ограничение социальных и экономических негативных последствий</a:t>
            </a:r>
          </a:p>
          <a:p>
            <a:pPr marL="342900" marR="0" lvl="0" indent="-34290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Ослабление ограничений и переход к штатной ситуации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en-GB" sz="12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Целевая аудитория</a:t>
            </a: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– муниципальные руководители, лица, ответственные за выработку городской политики и технические эксперты</a:t>
            </a: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из различных секторов.</a:t>
            </a: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ct val="0"/>
              </a:spcBef>
              <a:spcAft>
                <a:spcPct val="0"/>
              </a:spcAft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Для того, чтобы обеспечить наличие </a:t>
            </a: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достаточного объема времени </a:t>
            </a: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для всех пяти сессий, предусмотренная продолжительность учений – один рабочий день. Тем не менее в случае нехватки времени можно выбрать меньше сессий и провести учения за половину рабочего дня (утро или вторая половина дня), сосредоточив внимание на обсуждении только тех сессий, которые представляют наибольший интерес. 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85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46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7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Источник изображения: https://www.google.ch/search?q=questions+images&amp;source=lnms&amp;tbm=isch&amp;sa=X&amp;ved=0ahUKEwjeycL-yanVAhVGPxQKHYlzD7EQ_AUICigB&amp;biw=1920&amp;bih=901#imgrc=NnCxqJcZr_C-MM: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79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2 397 216 по состоянию на 21 апреля 2020 г. См. сводку ВОЗ: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https://www.who.int/docs/default-source/coronaviruse/situation-reports/20200421-sitrep-92-covid-19.pdf?sfvrsn=38e6b06d_4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42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На первых этапах вспышки, когда число случаев еще оставалось низким, ВОЗ настоятельно рекомендовала 4 основных действия: выявление, изоляция, тестирование и лечение.   По мере разрастания вспышки и роста числа заболевших этот подход будет нуждаться в дополнительном рассмотрении.    Многие города выбирают разные решения и подходы.   Некоторые сосредоточивают усилия на синдромном эпиднадзоре, нежели на массовом тестировании.   Другие сделали упор на изоляцию, обратившись к населению с просьбой самоизолироваться в случае возникновения симптомов. Массовое тестирование местного населения на основе сигналов о случаях инфекции.</a:t>
            </a:r>
          </a:p>
          <a:p>
            <a:pPr>
              <a:buNone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Многие страны ввели меры физического дистанцирования в городских районах.   Некоторые сосредоточились исключительно на городах, не распространяя действие ограничений на сельские районы; другие же, напротив, ввели общенациональные ограничения на всей территории страны.</a:t>
            </a:r>
          </a:p>
          <a:p>
            <a:pPr>
              <a:buNone/>
            </a:pPr>
            <a:endParaRPr lang="en-US" sz="1200"/>
          </a:p>
          <a:p>
            <a:pPr marL="171450" indent="-171450"/>
            <a:endParaRPr lang="en-US" sz="1200"/>
          </a:p>
          <a:p>
            <a:pPr>
              <a:buNone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Все эти подходы имеют свои плюсы и минусы, и рост числа случаев во всем мире говорит о том, что ни один из них еще не может быть назван на 100% эффективным.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783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Физическое дистанцирование (термин «социальное дистанцирование» более не используется) должно сопровождаться координированными экономическими и социальными мерами, которые создавали бы у населения стимулы к сотрудничеству и смягчали бы негативные социально-экономические последствия. В этих обстоятельствах особое беспокойство вызывает проблема продовольственной безопасности.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92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548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7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629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0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Для того, чтобы обеспечить наличие достаточного объема времени для всех пяти сессий, предусмотренная продолжительность учений – один рабочий день. Тем не менее в случае нехватки времени можно выбрать меньше сессий и провести учения за половину рабочего дня (утро или вторая половина дня), сосредоточив внимание на обсуждении только тех сессий, которые представляют наибольший интерес.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280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2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●"/>
              <a:defRPr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Вероятно, что многим секторам экономики будет нанесен серьезный ущерб и потребуется значительная поддержка.   Мелкие предприятия, а также лица, занятые в неформальном секторе, пострадают более всего.   В некоторых случаях безработица превысит 15%, в связи с чем множество людей окажутся обездоленными.</a:t>
            </a:r>
          </a:p>
          <a:p>
            <a:endParaRPr lang="en-GB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75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>
              <a:lnSpc>
                <a:spcPct val="117999"/>
              </a:lnSpc>
              <a:spcBef>
                <a:spcPct val="0"/>
              </a:spcBef>
              <a:buClr>
                <a:srgbClr val="000000"/>
              </a:buClr>
              <a:buSzPct val="110000"/>
              <a:buFont typeface="Arial"/>
              <a:buNone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Приветствие члена старшего руководства. </a:t>
            </a:r>
          </a:p>
          <a:p>
            <a:pPr lvl="0" rtl="0">
              <a:lnSpc>
                <a:spcPct val="117999"/>
              </a:lnSpc>
              <a:spcBef>
                <a:spcPct val="0"/>
              </a:spcBef>
              <a:buClr>
                <a:srgbClr val="000000"/>
              </a:buClr>
              <a:buSzPct val="110000"/>
              <a:buFont typeface="Arial"/>
              <a:buNone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Представление команды координаторов и участников.</a:t>
            </a:r>
          </a:p>
          <a:p>
            <a:endParaRPr lang="en-US"/>
          </a:p>
          <a:p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Фактологическая сводка о ситуации в стране и группах населения, подверженных риску, или очагах инфекции </a:t>
            </a:r>
          </a:p>
          <a:p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Это может задать практический контекст для дальнейших учений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8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>
              <a:lnSpc>
                <a:spcPct val="117999"/>
              </a:lnSpc>
              <a:spcBef>
                <a:spcPct val="0"/>
              </a:spcBef>
              <a:buNone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Координатор опишет преимущества тестирования планов на бумаге и проведения практических тренингов в спокойной и безопасной обстановке, когда на кону не стоят жизни людей.</a:t>
            </a:r>
          </a:p>
          <a:p>
            <a:pPr lvl="0" rtl="0">
              <a:lnSpc>
                <a:spcPct val="117999"/>
              </a:lnSpc>
              <a:spcBef>
                <a:spcPct val="0"/>
              </a:spcBef>
              <a:buNone/>
            </a:pPr>
            <a:endParaRPr lang="en-GB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Helvetica Neue"/>
            </a:endParaRPr>
          </a:p>
          <a:p>
            <a:pPr marL="171450" lvl="0" indent="-171450" rtl="0">
              <a:lnSpc>
                <a:spcPct val="117999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На этом слайде представлена общая структура имитационных учений</a:t>
            </a:r>
          </a:p>
          <a:p>
            <a:pPr marL="171450" lvl="0" indent="-171450" rtl="0">
              <a:lnSpc>
                <a:spcPct val="117999"/>
              </a:lnSpc>
              <a:spcBef>
                <a:spcPct val="0"/>
              </a:spcBef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У понятия «учения» есть множество определений.</a:t>
            </a:r>
          </a:p>
          <a:p>
            <a:pPr marL="171450" lvl="0" indent="-171450" rtl="0">
              <a:lnSpc>
                <a:spcPct val="115000"/>
              </a:lnSpc>
              <a:spcBef>
                <a:spcPct val="0"/>
              </a:spcBef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Главной их особенностью является то, что обучение проходит в безопасной обстановке и позволяет выполнить оценку и проверку на прочность систем, планов и кадровых ресурсов.</a:t>
            </a:r>
          </a:p>
          <a:p>
            <a:pPr marL="171450" lvl="0" indent="-171450" rtl="0">
              <a:lnSpc>
                <a:spcPct val="115000"/>
              </a:lnSpc>
              <a:spcBef>
                <a:spcPct val="0"/>
              </a:spcBef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Методика может быть адаптирована к разному масштабу и использоваться как для простых, так и для сложных учений.</a:t>
            </a:r>
          </a:p>
          <a:p>
            <a:pPr lvl="0" rtl="0">
              <a:lnSpc>
                <a:spcPct val="117999"/>
              </a:lnSpc>
              <a:spcBef>
                <a:spcPct val="0"/>
              </a:spcBef>
              <a:buNone/>
            </a:pPr>
            <a:endParaRPr lang="en-GB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Helvetica Neue"/>
            </a:endParaRPr>
          </a:p>
          <a:p>
            <a:pPr lvl="0" rtl="0">
              <a:spcBef>
                <a:spcPct val="0"/>
              </a:spcBef>
              <a:buClr>
                <a:srgbClr val="000000"/>
              </a:buClr>
              <a:buSzPct val="110000"/>
              <a:buFont typeface="Arial"/>
              <a:buNone/>
            </a:pPr>
            <a:r>
              <a:rPr lang="ru" sz="105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[1]</a:t>
            </a: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Elena Skryabina et al (December 2016) </a:t>
            </a:r>
            <a:r>
              <a:rPr lang="ru" sz="1800" b="0" i="1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What is the value of health emergency preparedness exercises? </a:t>
            </a: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International Journal of Disaster Risk Reduction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25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ru" sz="20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Цель </a:t>
            </a: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данных теоретических учений – обсуждение характерных для городских условий важнейших аспектов, которые следует учитывать в контексте прекращения пандемии коронавирусной инфекции и ее превращения в обычное циркулирующее простудное заболевание с периодами роста заболеваемости и временным увеличением количества больных.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Arial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Поэтому </a:t>
            </a:r>
            <a:r>
              <a:rPr lang="ru" sz="20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целевой аудиторией </a:t>
            </a: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должны быть </a:t>
            </a:r>
            <a:r>
              <a:rPr lang="ru" sz="2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муниципальные руководители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, </a:t>
            </a:r>
            <a:r>
              <a:rPr lang="ru" sz="2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лица, ответственные за выработку городской политики,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и </a:t>
            </a:r>
            <a:r>
              <a:rPr lang="ru" sz="2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технические эксперты 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из различных секторов, как то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з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равоохранение;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э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кономическая и социальная политика;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ф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инансы;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огистика </a:t>
            </a: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 транспорт;</a:t>
            </a:r>
            <a:endParaRPr lang="ru" sz="2600" b="0" i="0" u="none" strike="noStrike" cap="none" baseline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лужбы охраны правопорядка и быстрого реагирования (пожарные, скорая помощь, полиция);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</a:t>
            </a:r>
            <a:r>
              <a:rPr lang="ru" sz="2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вязи с общественностью и СМИ.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33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buSzPts val="1100"/>
              <a:buFont typeface="Arial" panose="020B0604020202020204" pitchFamily="34" charset="0"/>
              <a:buChar char="●"/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Ситуация стремительно меняется.</a:t>
            </a:r>
          </a:p>
          <a:p>
            <a:pPr rtl="0"/>
            <a:endParaRPr lang="en-US" sz="1200" b="1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>
              <a:buSzPts val="1100"/>
              <a:buFont typeface="Arial" panose="020B0604020202020204" pitchFamily="34" charset="0"/>
              <a:buChar char="●"/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Представление последней</a:t>
            </a:r>
            <a:r>
              <a:rPr lang="ru" sz="1200" b="1" i="0" u="none" strike="noStrike" cap="none" baseline="0">
                <a:solidFill>
                  <a:srgbClr val="FF0000"/>
                </a:solidFill>
                <a:effectLst/>
                <a:uFillTx/>
                <a:latin typeface="Arial"/>
              </a:rPr>
              <a:t> сводки ВОЗ</a:t>
            </a: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 или минздрава.</a:t>
            </a:r>
          </a:p>
          <a:p>
            <a:pPr rtl="0"/>
            <a:endParaRPr lang="en-US" sz="1200" b="1" i="0" u="none" strike="noStrike" baseline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rtl="0">
              <a:buSzPts val="1100"/>
              <a:buFont typeface="Arial" panose="020B0604020202020204" pitchFamily="34" charset="0"/>
              <a:buChar char="●"/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Щелкните мышкой на изображение, чтобы перейти на веб-страницу с оперативными сводками ВОЗ.</a:t>
            </a:r>
          </a:p>
          <a:p>
            <a:pPr rtl="0"/>
            <a:endParaRPr lang="en-US" sz="1200" b="1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>
              <a:buSzPts val="1100"/>
              <a:buFont typeface="Arial" panose="020B0604020202020204" pitchFamily="34" charset="0"/>
              <a:buChar char="●"/>
            </a:pPr>
            <a:r>
              <a:rPr lang="ru" sz="12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Участникам также могут быть выданы сводки в распечатанном виде.</a:t>
            </a:r>
          </a:p>
          <a:p>
            <a:pPr rtl="0"/>
            <a:endParaRPr lang="en-US" sz="1200" b="1" i="0" u="sng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>
              <a:buSzPts val="1100"/>
              <a:buFont typeface="Arial" panose="020B0604020202020204" pitchFamily="34" charset="0"/>
              <a:buChar char="●"/>
            </a:pPr>
            <a:r>
              <a:rPr lang="ru" sz="1200" b="1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Истоники:</a:t>
            </a:r>
          </a:p>
          <a:p>
            <a:pPr rtl="0"/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https://www.who.int/emergencies/diseases/novel-coronavirus-2019/situation-reports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33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68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67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8519F-97CE-3A4E-A32A-1B64328674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2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30AA3-60B8-064D-808D-F7F165F88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3293B-2DE5-1543-8170-D345433A2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F29EF-39BB-AD4C-BFB4-B6E6A9FD5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4161A-D34F-9442-97E8-61E37359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8ED48-1173-9A4F-B94F-438B7EB4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3823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D36D-D6E1-3D43-82B7-1A6C776ED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53DC2C-946B-9F47-8AF4-F3E26BD6F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48535-16E2-7741-9BAD-E7BA5D537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B3F0B-62AB-4849-89C4-B8B5C722C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00461-9128-7043-BEAF-28D901954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965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DB1B9-1F0D-EA49-9489-92305DFB3D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BD4A0-B439-3C42-AA34-C9C7AA889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AEE8-4472-0F4C-86A5-FFEAE651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6A735-C62F-B24D-8FE6-26FCC81D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B6F1F-73FC-664B-87F5-447668B8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785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BCAB3-1863-E349-9885-D0E6A826B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1083-A514-264B-8EA6-7396A64F8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1C95D-6564-9442-8C87-2119E795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F87DB-47A8-1345-81FB-6CA3F4BD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A2EEC-C4EE-9740-83AE-9A0E48BF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1177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961A6-631C-F546-9FC2-40D8AB6D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156D5-6446-504B-BA9B-616F89A93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6C888-F9C3-D14A-8F06-E7F859B3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0426A-D02A-694D-AC37-06AF6162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7BA07-AC1E-8B41-9A3E-571FAEC91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883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76B7F-5821-D64F-A6CA-7B1D94048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A4581-1329-6944-9B93-90BC9B296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D6E69-C6E0-3D4D-822A-6316CE239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CF799-9C2F-3E42-ABE6-015B7CE7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DFB92-0104-9944-A465-8459D89A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84269-B952-9C43-9F72-DFB401D97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77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CF70-6167-4B4E-82D2-812C03151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9720E-EF8D-C74B-964D-A07C417BF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F0884-681A-2846-BF4F-BB3E3F186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E07589-D340-5446-84CC-C3BAC627B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4939D-2D59-8D4D-A335-CB1948AA46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C42CC3-0C76-FB49-AF4C-88D2420A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8B4F93-384E-B646-9CAD-98F87987C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F67E26-03B0-7543-9EF4-20E0846E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9082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1A06E-861F-9A48-BD44-023B06EA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C4D0D-AC4D-794D-A733-6A832CBC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DBFF21-5556-F449-A8F7-AA6713FDF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A1AA3-21BE-C94A-BD7B-8A98AA17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9479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274474-9F6A-C04C-AC70-A0931BC14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8C6C4-DD67-DD44-8992-AA9CD26D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3A6E9-DD85-3F48-B578-EA22703D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8944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EB165-EB84-8E46-9FA6-7F452DBE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14CEB-E64C-4241-9521-2C130A983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7FD64-3F7D-874F-BAB9-A0C9F0A48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DD980-1704-DF41-8FA4-72C76893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955DB-E543-704C-B747-630AB56D2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5A7DF-FDE6-7E48-9D00-F643EECA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9698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5D60A-5D9F-5441-98B0-D0D7F31C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D340D3-193B-5740-A5A4-FC689BB11C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F0E81-F8B3-EF42-AA4E-EA8D85D69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04640-EF22-C04E-9360-536FCFB7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D0C4C-ADF8-BD41-BF5D-1B08EF4F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979AC-4E50-0D4F-AF78-A876CD12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6951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96C850-26A1-804B-873C-27717AC25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A9ED7-09C7-0C4D-B16C-9470761CA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F5CFC-BF6C-384D-AE28-D906A428E2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D1D34-B7B1-F04E-B07A-841272007CD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82EC0-14AC-1C40-ADBA-C7BAD012A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A98D2-A57C-2643-8194-BF3FF7DB7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731B6-D421-F84A-AE34-0EE6158AE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0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who.int/emergencies/diseases/novel-coronavirus-2019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hyperlink" Target="https://www.who.int/health-topics/coronavir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emergencies/diseases/novel-coronavirus-2019/situation-repor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5AA5530-9BB3-7841-82CB-056447C39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583"/>
            <a:ext cx="12192000" cy="68605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EA9A4D-86C8-6544-AF69-87FED4048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907" y="2001838"/>
            <a:ext cx="4883953" cy="2387600"/>
          </a:xfrm>
        </p:spPr>
        <p:txBody>
          <a:bodyPr>
            <a:normAutofit/>
          </a:bodyPr>
          <a:lstStyle/>
          <a:p>
            <a:pPr algn="l"/>
            <a:r>
              <a:rPr lang="ru" sz="3600" b="1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НОВАЯ</a:t>
            </a:r>
            <a:br>
              <a:rPr sz="3600"/>
            </a:br>
            <a:r>
              <a:rPr lang="ru" sz="3600" b="1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КОРОНАВИРУСНАЯ ИНФЕКЦИЯ</a:t>
            </a:r>
            <a:br>
              <a:rPr sz="3600"/>
            </a:br>
            <a:r>
              <a:rPr lang="ru" sz="3600" b="1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(COVID-19)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02C97-2EBF-F74D-8822-2E3F5ADF9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4355" y="4660500"/>
            <a:ext cx="4158737" cy="1452066"/>
          </a:xfrm>
        </p:spPr>
        <p:txBody>
          <a:bodyPr>
            <a:normAutofit/>
          </a:bodyPr>
          <a:lstStyle/>
          <a:p>
            <a:pPr algn="r"/>
            <a:r>
              <a:rPr lang="ru" sz="2200" b="1" i="0" u="none" strike="noStrike" cap="none" baseline="0">
                <a:solidFill>
                  <a:srgbClr val="C55A11"/>
                </a:solidFill>
                <a:effectLst/>
                <a:uFillTx/>
                <a:latin typeface="Roboto"/>
              </a:rPr>
              <a:t>ВВЕДЕНИЕ И СНЯТИЕ ПРОТИВОЭПИДЕМИЧЕСКИХ ОГРАНИЧЕНИЙ В ГОРОД</a:t>
            </a:r>
            <a:r>
              <a:rPr lang="ru-RU" sz="2200" b="1" i="0" u="none" strike="noStrike" cap="none" baseline="0">
                <a:solidFill>
                  <a:srgbClr val="C55A11"/>
                </a:solidFill>
                <a:effectLst/>
                <a:uFillTx/>
                <a:latin typeface="Roboto"/>
              </a:rPr>
              <a:t>СКИХ РАЙОНАХ</a:t>
            </a:r>
            <a:endParaRPr lang="ru" sz="2200" b="1" i="0" u="none" strike="noStrike" cap="none" baseline="0">
              <a:solidFill>
                <a:srgbClr val="C55A11"/>
              </a:solidFill>
              <a:effectLst/>
              <a:uFillTx/>
              <a:latin typeface="Roboto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4DDB70F-098B-A34C-9DCC-027F7025EC0F}"/>
              </a:ext>
            </a:extLst>
          </p:cNvPr>
          <p:cNvSpPr txBox="1"/>
          <p:nvPr/>
        </p:nvSpPr>
        <p:spPr>
          <a:xfrm>
            <a:off x="5231256" y="4809715"/>
            <a:ext cx="2340291" cy="79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" sz="2700" b="1" i="0" u="none" strike="noStrike" cap="none" baseline="0">
                <a:solidFill>
                  <a:srgbClr val="0092CB"/>
                </a:solidFill>
                <a:effectLst/>
                <a:uFillTx/>
                <a:latin typeface="Roboto"/>
              </a:rPr>
              <a:t>НАЗВАНИЕ ГОРОДА</a:t>
            </a:r>
          </a:p>
          <a:p>
            <a:r>
              <a:rPr lang="ru" sz="1500" b="1" i="0" u="none" strike="noStrike" cap="none" baseline="0">
                <a:solidFill>
                  <a:srgbClr val="0092CB"/>
                </a:solidFill>
                <a:effectLst/>
                <a:uFillTx/>
                <a:latin typeface="Roboto"/>
              </a:rPr>
              <a:t>Дата и место 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378CE5BE-4196-E54B-B9BD-71F7D3AECAA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3" t="16901" r="10285" b="19115"/>
          <a:stretch>
            <a:fillRect/>
          </a:stretch>
        </p:blipFill>
        <p:spPr bwMode="auto">
          <a:xfrm>
            <a:off x="276342" y="6112566"/>
            <a:ext cx="1079497" cy="3810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E4182E-F93B-456A-BF1B-3B121BD0DB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1623" y="5979525"/>
            <a:ext cx="1079497" cy="7196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4A6541-F0E4-4C24-BAED-AB46E371B11F}"/>
              </a:ext>
            </a:extLst>
          </p:cNvPr>
          <p:cNvSpPr txBox="1"/>
          <p:nvPr/>
        </p:nvSpPr>
        <p:spPr>
          <a:xfrm>
            <a:off x="5558154" y="6048591"/>
            <a:ext cx="168649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/>
              <a:t>ВАШ ЛОГОТИП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63CFC0-49D2-4E7C-A7AD-859A083080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906" y="5979525"/>
            <a:ext cx="1686493" cy="452176"/>
          </a:xfrm>
          <a:prstGeom prst="rect">
            <a:avLst/>
          </a:prstGeom>
        </p:spPr>
      </p:pic>
      <p:sp>
        <p:nvSpPr>
          <p:cNvPr id="17" name="TextBox 8">
            <a:extLst>
              <a:ext uri="{FF2B5EF4-FFF2-40B4-BE49-F238E27FC236}">
                <a16:creationId xmlns:a16="http://schemas.microsoft.com/office/drawing/2014/main" id="{7BF0F08B-094C-44A9-8919-54FC803EBBB1}"/>
              </a:ext>
            </a:extLst>
          </p:cNvPr>
          <p:cNvSpPr txBox="1"/>
          <p:nvPr/>
        </p:nvSpPr>
        <p:spPr>
          <a:xfrm>
            <a:off x="318884" y="6403840"/>
            <a:ext cx="2073910" cy="1184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0"/>
              </a:spcAft>
            </a:pPr>
            <a:r>
              <a:rPr lang="ru-RU" sz="1000" cap="all">
                <a:solidFill>
                  <a:srgbClr val="008FCE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программа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3CC078E1-89C9-4DCB-8107-ADB02A57B104}"/>
              </a:ext>
            </a:extLst>
          </p:cNvPr>
          <p:cNvSpPr txBox="1"/>
          <p:nvPr/>
        </p:nvSpPr>
        <p:spPr>
          <a:xfrm>
            <a:off x="361814" y="6528332"/>
            <a:ext cx="2153285" cy="9448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0"/>
              </a:spcAft>
            </a:pPr>
            <a:r>
              <a:rPr lang="ru-RU" sz="1000" b="1" cap="all">
                <a:solidFill>
                  <a:srgbClr val="008FCE"/>
                </a:solidFill>
                <a:effectLst/>
                <a:latin typeface="Leelawadee" panose="020B0502040204020203" pitchFamily="34" charset="-34"/>
                <a:ea typeface="Times New Roman" panose="02020603050405020304" pitchFamily="18" charset="0"/>
                <a:cs typeface="Times New Roman" panose="02020603050405020304" pitchFamily="18" charset="0"/>
              </a:rPr>
              <a:t>по чрезвычайным ситуациям</a:t>
            </a:r>
            <a:endParaRPr lang="ru-RU" sz="1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4F87A407-4AAE-43EB-91CA-3D3B83BEB911}"/>
              </a:ext>
            </a:extLst>
          </p:cNvPr>
          <p:cNvSpPr txBox="1"/>
          <p:nvPr/>
        </p:nvSpPr>
        <p:spPr>
          <a:xfrm>
            <a:off x="208907" y="6628839"/>
            <a:ext cx="2153285" cy="2080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0"/>
              </a:spcAft>
            </a:pPr>
            <a:r>
              <a:rPr lang="ru-RU" sz="1100">
                <a:solidFill>
                  <a:srgbClr val="008FCE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в области здравоохранения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402A2B-46D5-4091-BEB3-BF4F056990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22657" y="6127998"/>
            <a:ext cx="2199854" cy="43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44382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18">
            <a:extLst>
              <a:ext uri="{FF2B5EF4-FFF2-40B4-BE49-F238E27FC236}">
                <a16:creationId xmlns:a16="http://schemas.microsoft.com/office/drawing/2014/main" id="{D97A283A-F53D-5B4C-BF2C-06FCDF7D60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783900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Описание учений</a:t>
            </a:r>
          </a:p>
        </p:txBody>
      </p:sp>
      <p:sp>
        <p:nvSpPr>
          <p:cNvPr id="5" name="Shape 119">
            <a:extLst>
              <a:ext uri="{FF2B5EF4-FFF2-40B4-BE49-F238E27FC236}">
                <a16:creationId xmlns:a16="http://schemas.microsoft.com/office/drawing/2014/main" id="{4D2C2F26-DA06-E843-9F62-D571F680A26D}"/>
              </a:ext>
            </a:extLst>
          </p:cNvPr>
          <p:cNvSpPr txBox="1"/>
          <p:nvPr/>
        </p:nvSpPr>
        <p:spPr>
          <a:xfrm>
            <a:off x="881149" y="968049"/>
            <a:ext cx="10557164" cy="4767733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55600">
              <a:spcBef>
                <a:spcPts val="700"/>
              </a:spcBef>
              <a:buClr>
                <a:schemeClr val="accent1"/>
              </a:buClr>
              <a:buSzTx/>
              <a:buFont typeface="Calibri"/>
              <a:buAutoNum type="arabicPeriod"/>
            </a:pPr>
            <a:r>
              <a:rPr lang="ru" sz="28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Участники</a:t>
            </a:r>
          </a:p>
          <a:p>
            <a:pPr marL="457200" indent="-355600">
              <a:spcBef>
                <a:spcPts val="700"/>
              </a:spcBef>
              <a:buClr>
                <a:schemeClr val="accent1"/>
              </a:buClr>
              <a:buSzTx/>
              <a:buFont typeface="Calibri"/>
              <a:buAutoNum type="arabicPeriod"/>
            </a:pPr>
            <a:r>
              <a:rPr lang="ru" sz="28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Группа инструкторов</a:t>
            </a:r>
          </a:p>
          <a:p>
            <a:pPr marL="914400" indent="-336550"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•"/>
            </a:pP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Координаторы</a:t>
            </a:r>
          </a:p>
          <a:p>
            <a:pPr marL="914400" indent="-336550"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•"/>
            </a:pP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Технические консультанты</a:t>
            </a:r>
          </a:p>
          <a:p>
            <a:pPr marL="914400" indent="-336550"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•"/>
            </a:pP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Вспомогательный персонал</a:t>
            </a:r>
          </a:p>
          <a:p>
            <a:pPr marL="558800" indent="-457200">
              <a:spcBef>
                <a:spcPts val="700"/>
              </a:spcBef>
              <a:buClr>
                <a:schemeClr val="accent1"/>
              </a:buClr>
              <a:buSzTx/>
              <a:buFont typeface="+mj-lt"/>
              <a:buAutoNum type="arabicPeriod" startAt="3"/>
            </a:pPr>
            <a:r>
              <a:rPr lang="ru" sz="28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Вводная информация и обсуждение </a:t>
            </a:r>
          </a:p>
          <a:p>
            <a:pPr marL="914400" indent="-330200"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●"/>
            </a:pPr>
            <a:r>
              <a:rPr lang="ru" sz="2800" b="0" i="1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5</a:t>
            </a: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сессий с перечнем вопросов/заданий для обсуждения</a:t>
            </a:r>
          </a:p>
          <a:p>
            <a:pPr marL="558800" indent="-457200">
              <a:spcBef>
                <a:spcPts val="700"/>
              </a:spcBef>
              <a:buClr>
                <a:schemeClr val="accent1"/>
              </a:buClr>
              <a:buSzTx/>
              <a:buFont typeface="+mj-lt"/>
              <a:buAutoNum type="arabicPeriod" startAt="4"/>
            </a:pPr>
            <a:r>
              <a:rPr lang="ru" sz="28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Дебрифинг и план действий</a:t>
            </a:r>
          </a:p>
          <a:p>
            <a:pPr marL="558800" indent="-457200">
              <a:spcBef>
                <a:spcPts val="700"/>
              </a:spcBef>
              <a:buClr>
                <a:schemeClr val="accent1"/>
              </a:buClr>
              <a:buSzTx/>
              <a:buFont typeface="+mj-lt"/>
              <a:buAutoNum type="arabicPeriod" startAt="4"/>
            </a:pPr>
            <a:endParaRPr lang="en" b="1" i="1">
              <a:solidFill>
                <a:schemeClr val="accent1"/>
              </a:solidFill>
              <a:sym typeface="Calibri"/>
            </a:endParaRPr>
          </a:p>
          <a:p>
            <a:pPr marL="101600" indent="0" algn="ctr">
              <a:spcBef>
                <a:spcPts val="700"/>
              </a:spcBef>
              <a:buClr>
                <a:schemeClr val="accent1"/>
              </a:buClr>
              <a:buSzTx/>
              <a:buFont typeface="Arial" panose="020B0604020202020204" pitchFamily="34" charset="0"/>
              <a:buNone/>
            </a:pPr>
            <a:r>
              <a:rPr lang="ru" sz="2800" b="1" i="1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Сценарий необходимо принять, а не бороться с ним</a:t>
            </a:r>
          </a:p>
          <a:p>
            <a:pPr marL="914400" indent="-336550"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•"/>
            </a:pPr>
            <a:endParaRPr lang="en" sz="17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902498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07">
            <a:extLst>
              <a:ext uri="{FF2B5EF4-FFF2-40B4-BE49-F238E27FC236}">
                <a16:creationId xmlns:a16="http://schemas.microsoft.com/office/drawing/2014/main" id="{D3F682A5-A8DB-9642-A53C-79AACF7AF1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-5001"/>
            <a:ext cx="12192000" cy="699325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Процесс теоретических учений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49D66D-4A44-FE4F-8AA2-F0402C35195A}"/>
              </a:ext>
            </a:extLst>
          </p:cNvPr>
          <p:cNvGrpSpPr/>
          <p:nvPr/>
        </p:nvGrpSpPr>
        <p:grpSpPr>
          <a:xfrm>
            <a:off x="1023614" y="1626110"/>
            <a:ext cx="10010980" cy="4661775"/>
            <a:chOff x="1028322" y="1207010"/>
            <a:chExt cx="7598828" cy="322027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2626ACF-10E6-FB41-9A48-168BC31026E8}"/>
                </a:ext>
              </a:extLst>
            </p:cNvPr>
            <p:cNvSpPr txBox="1"/>
            <p:nvPr/>
          </p:nvSpPr>
          <p:spPr>
            <a:xfrm>
              <a:off x="5211550" y="1207010"/>
              <a:ext cx="3415600" cy="3220279"/>
            </a:xfrm>
            <a:prstGeom prst="rect">
              <a:avLst/>
            </a:prstGeom>
            <a:noFill/>
            <a:ln>
              <a:solidFill>
                <a:schemeClr val="dk2"/>
              </a:solidFill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endParaRPr lang="en-US"/>
            </a:p>
          </p:txBody>
        </p:sp>
        <p:pic>
          <p:nvPicPr>
            <p:cNvPr id="7" name="Shape 108">
              <a:extLst>
                <a:ext uri="{FF2B5EF4-FFF2-40B4-BE49-F238E27FC236}">
                  <a16:creationId xmlns:a16="http://schemas.microsoft.com/office/drawing/2014/main" id="{CB39C9FF-6262-C448-A2DE-48E2C42992B0}"/>
                </a:ext>
              </a:extLst>
            </p:cNvPr>
            <p:cNvPicPr preferRelativeResize="0"/>
            <p:nvPr/>
          </p:nvPicPr>
          <p:blipFill>
            <a:blip r:embed="rId3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8322" y="1432297"/>
              <a:ext cx="3413815" cy="2769704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Shape 109">
              <a:extLst>
                <a:ext uri="{FF2B5EF4-FFF2-40B4-BE49-F238E27FC236}">
                  <a16:creationId xmlns:a16="http://schemas.microsoft.com/office/drawing/2014/main" id="{75D57610-23BC-8544-A23B-4867542D9986}"/>
                </a:ext>
              </a:extLst>
            </p:cNvPr>
            <p:cNvSpPr/>
            <p:nvPr/>
          </p:nvSpPr>
          <p:spPr>
            <a:xfrm rot="5400000">
              <a:off x="6639400" y="2094742"/>
              <a:ext cx="460200" cy="24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ct val="0"/>
                </a:spcBef>
                <a:buNone/>
              </a:pPr>
              <a:endParaRPr/>
            </a:p>
          </p:txBody>
        </p:sp>
        <p:sp>
          <p:nvSpPr>
            <p:cNvPr id="9" name="Shape 111">
              <a:extLst>
                <a:ext uri="{FF2B5EF4-FFF2-40B4-BE49-F238E27FC236}">
                  <a16:creationId xmlns:a16="http://schemas.microsoft.com/office/drawing/2014/main" id="{31112B4A-7339-FD4D-8AC1-94B36B9E0655}"/>
                </a:ext>
              </a:extLst>
            </p:cNvPr>
            <p:cNvSpPr txBox="1"/>
            <p:nvPr/>
          </p:nvSpPr>
          <p:spPr>
            <a:xfrm>
              <a:off x="5209762" y="1207010"/>
              <a:ext cx="3413815" cy="729301"/>
            </a:xfrm>
            <a:prstGeom prst="rect">
              <a:avLst/>
            </a:prstGeom>
            <a:solidFill>
              <a:srgbClr val="2B92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ct val="0"/>
                </a:spcBef>
                <a:buNone/>
              </a:pPr>
              <a:r>
                <a:rPr lang="ru" sz="2400" b="0" i="0" u="none" strike="noStrike" cap="none" baseline="0">
                  <a:solidFill>
                    <a:srgbClr val="FFFFFF"/>
                  </a:solidFill>
                  <a:effectLst/>
                  <a:uFillTx/>
                  <a:latin typeface="Roboto"/>
                </a:rPr>
                <a:t>Пробелы, возможности и извлеченные уроки</a:t>
              </a:r>
            </a:p>
          </p:txBody>
        </p:sp>
        <p:sp>
          <p:nvSpPr>
            <p:cNvPr id="10" name="Shape 112">
              <a:extLst>
                <a:ext uri="{FF2B5EF4-FFF2-40B4-BE49-F238E27FC236}">
                  <a16:creationId xmlns:a16="http://schemas.microsoft.com/office/drawing/2014/main" id="{D7FA716A-4B08-4545-97E7-B9BB42CD82A2}"/>
                </a:ext>
              </a:extLst>
            </p:cNvPr>
            <p:cNvSpPr/>
            <p:nvPr/>
          </p:nvSpPr>
          <p:spPr>
            <a:xfrm>
              <a:off x="5920300" y="2635360"/>
              <a:ext cx="1898400" cy="1740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E06666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ct val="0"/>
                </a:spcBef>
                <a:buNone/>
              </a:pPr>
              <a:endParaRPr/>
            </a:p>
          </p:txBody>
        </p:sp>
        <p:sp>
          <p:nvSpPr>
            <p:cNvPr id="11" name="Shape 113">
              <a:extLst>
                <a:ext uri="{FF2B5EF4-FFF2-40B4-BE49-F238E27FC236}">
                  <a16:creationId xmlns:a16="http://schemas.microsoft.com/office/drawing/2014/main" id="{5708D381-D0C1-8545-9331-ADA1585A610F}"/>
                </a:ext>
              </a:extLst>
            </p:cNvPr>
            <p:cNvSpPr txBox="1"/>
            <p:nvPr/>
          </p:nvSpPr>
          <p:spPr>
            <a:xfrm>
              <a:off x="6405173" y="3236398"/>
              <a:ext cx="920353" cy="352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>
                <a:spcBef>
                  <a:spcPct val="0"/>
                </a:spcBef>
                <a:buNone/>
              </a:pPr>
              <a:r>
                <a:rPr lang="ru" b="0" i="0" u="none" strike="noStrike" cap="none" baseline="0">
                  <a:solidFill>
                    <a:srgbClr val="FFFFFF"/>
                  </a:solidFill>
                  <a:effectLst/>
                  <a:uFillTx/>
                  <a:latin typeface="Roboto"/>
                </a:rPr>
                <a:t>План действий</a:t>
              </a:r>
            </a:p>
          </p:txBody>
        </p:sp>
        <p:sp>
          <p:nvSpPr>
            <p:cNvPr id="12" name="Shape 109">
              <a:extLst>
                <a:ext uri="{FF2B5EF4-FFF2-40B4-BE49-F238E27FC236}">
                  <a16:creationId xmlns:a16="http://schemas.microsoft.com/office/drawing/2014/main" id="{08FE7869-1179-E94D-9997-505261C59B36}"/>
                </a:ext>
              </a:extLst>
            </p:cNvPr>
            <p:cNvSpPr/>
            <p:nvPr/>
          </p:nvSpPr>
          <p:spPr>
            <a:xfrm>
              <a:off x="4651650" y="2571750"/>
              <a:ext cx="460200" cy="24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ct val="0"/>
                </a:spcBef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D3CAAC6-4E0E-4933-AF1B-210AAEC70141}"/>
              </a:ext>
            </a:extLst>
          </p:cNvPr>
          <p:cNvSpPr txBox="1"/>
          <p:nvPr/>
        </p:nvSpPr>
        <p:spPr>
          <a:xfrm>
            <a:off x="2660635" y="975551"/>
            <a:ext cx="1224668" cy="45765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Учения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C895B8-3A83-40A7-BCD7-69BAE71391E6}"/>
              </a:ext>
            </a:extLst>
          </p:cNvPr>
          <p:cNvSpPr txBox="1"/>
          <p:nvPr/>
        </p:nvSpPr>
        <p:spPr>
          <a:xfrm>
            <a:off x="8107278" y="897118"/>
            <a:ext cx="1743303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Дебрифинг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286B68-AF7B-4FCE-97A3-9DB0730692CE}"/>
              </a:ext>
            </a:extLst>
          </p:cNvPr>
          <p:cNvSpPr txBox="1"/>
          <p:nvPr/>
        </p:nvSpPr>
        <p:spPr>
          <a:xfrm>
            <a:off x="2088573" y="2289627"/>
            <a:ext cx="2389909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/>
              <a:t>Вводная информация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151409-FD15-4A0A-B368-A0F9621A646C}"/>
              </a:ext>
            </a:extLst>
          </p:cNvPr>
          <p:cNvSpPr txBox="1"/>
          <p:nvPr/>
        </p:nvSpPr>
        <p:spPr>
          <a:xfrm>
            <a:off x="1886937" y="3429000"/>
            <a:ext cx="277083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/>
              <a:t>Вопросы для обсуждения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190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26">
            <a:extLst>
              <a:ext uri="{FF2B5EF4-FFF2-40B4-BE49-F238E27FC236}">
                <a16:creationId xmlns:a16="http://schemas.microsoft.com/office/drawing/2014/main" id="{F004F807-C921-9E4B-8DCE-F3DCC072B8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Как действовать во время учений</a:t>
            </a:r>
          </a:p>
        </p:txBody>
      </p:sp>
      <p:sp>
        <p:nvSpPr>
          <p:cNvPr id="5" name="Shape 127">
            <a:extLst>
              <a:ext uri="{FF2B5EF4-FFF2-40B4-BE49-F238E27FC236}">
                <a16:creationId xmlns:a16="http://schemas.microsoft.com/office/drawing/2014/main" id="{D5DA1985-0843-154F-9565-92666BE13EC6}"/>
              </a:ext>
            </a:extLst>
          </p:cNvPr>
          <p:cNvSpPr txBox="1"/>
          <p:nvPr/>
        </p:nvSpPr>
        <p:spPr>
          <a:xfrm>
            <a:off x="914400" y="768624"/>
            <a:ext cx="10706792" cy="5565673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2400" b="0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 </a:t>
            </a:r>
            <a:r>
              <a:rPr lang="ru" sz="24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Правила</a:t>
            </a:r>
          </a:p>
          <a:p>
            <a:pPr marL="457200" indent="-33655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❖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При ответе на вопросы опирайтесь на существующие планы действий, включая СОПы</a:t>
            </a:r>
          </a:p>
          <a:p>
            <a:pPr marL="457200" indent="-33655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❖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Действуйте в рамках своей роли (своих должностных обязанностей) </a:t>
            </a:r>
          </a:p>
          <a:p>
            <a:pPr marL="457200" indent="-33655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❖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Действуйте в команде</a:t>
            </a:r>
          </a:p>
          <a:p>
            <a:pPr marL="457200" indent="-33655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Tx/>
              <a:buFont typeface="Calibri"/>
              <a:buChar char="❖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Сосредоточьте внимание на поиске решений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</a:pPr>
            <a:endParaRPr lang="en-GB" sz="2400" b="1">
              <a:solidFill>
                <a:schemeClr val="accent1"/>
              </a:solidFill>
              <a:sym typeface="Calibri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</a:pPr>
            <a:r>
              <a:rPr lang="ru" sz="2400" b="1" i="0" u="none" strike="noStrike" cap="none" baseline="0">
                <a:solidFill>
                  <a:srgbClr val="4472C4"/>
                </a:solidFill>
                <a:effectLst/>
                <a:uFillTx/>
                <a:latin typeface="Calibri"/>
              </a:rPr>
              <a:t>Помните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endParaRPr lang="en-GB" sz="2400" b="1" u="sng">
              <a:solidFill>
                <a:srgbClr val="000000"/>
              </a:solidFill>
              <a:sym typeface="Calibri"/>
            </a:endParaRPr>
          </a:p>
          <a:p>
            <a:pPr algn="ctr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ru" sz="2200" b="1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/>
              </a:rPr>
              <a:t>Цель этих учений – рассмотрение важнейших аспектов работы в городских условиях. </a:t>
            </a:r>
          </a:p>
          <a:p>
            <a:pPr algn="ctr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ru" sz="2200" b="1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/>
              </a:rPr>
              <a:t>Учения не преследуют цели дать индивидуальную оценку каждому участнику.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GB" sz="200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13117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32">
            <a:extLst>
              <a:ext uri="{FF2B5EF4-FFF2-40B4-BE49-F238E27FC236}">
                <a16:creationId xmlns:a16="http://schemas.microsoft.com/office/drawing/2014/main" id="{14B85DFF-C261-3241-9CAE-5710B356CA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Вопросы?</a:t>
            </a:r>
          </a:p>
        </p:txBody>
      </p:sp>
      <p:pic>
        <p:nvPicPr>
          <p:cNvPr id="5" name="Shape 133">
            <a:extLst>
              <a:ext uri="{FF2B5EF4-FFF2-40B4-BE49-F238E27FC236}">
                <a16:creationId xmlns:a16="http://schemas.microsoft.com/office/drawing/2014/main" id="{B2210C07-6073-9D4B-86EB-D4653C30078C}"/>
              </a:ext>
            </a:extLst>
          </p:cNvPr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444" y="1571962"/>
            <a:ext cx="5571112" cy="3714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977926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38">
            <a:extLst>
              <a:ext uri="{FF2B5EF4-FFF2-40B4-BE49-F238E27FC236}">
                <a16:creationId xmlns:a16="http://schemas.microsoft.com/office/drawing/2014/main" id="{8CC51CF4-D5F4-9C4A-B0CC-9B20F81F55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" y="0"/>
            <a:ext cx="12192001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Calibri Light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Краткая информация о COVID-19</a:t>
            </a:r>
          </a:p>
        </p:txBody>
      </p:sp>
      <p:sp>
        <p:nvSpPr>
          <p:cNvPr id="6" name="Shape 139">
            <a:extLst>
              <a:ext uri="{FF2B5EF4-FFF2-40B4-BE49-F238E27FC236}">
                <a16:creationId xmlns:a16="http://schemas.microsoft.com/office/drawing/2014/main" id="{16A6B724-918C-1E47-A22A-09AF6A976D95}"/>
              </a:ext>
            </a:extLst>
          </p:cNvPr>
          <p:cNvSpPr txBox="1"/>
          <p:nvPr/>
        </p:nvSpPr>
        <p:spPr>
          <a:xfrm>
            <a:off x="311699" y="768627"/>
            <a:ext cx="9347689" cy="5798428"/>
          </a:xfrm>
          <a:prstGeom prst="rect">
            <a:avLst/>
          </a:prstGeom>
          <a:noFill/>
          <a:ln>
            <a:noFill/>
          </a:ln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31 декабря 2019 г. страновое бюро ВОЗ в Китае было уведомлено о случаях пневмонии неизвестной этиологии, выявленных в Ухане, Китай.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30 января 2020 г. объявлена чрезвычайная ситуация в области общественного здравоохранения, имеющая международное значение.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11 февраля 2020 г. ВОЗ объявила о том, что новое заболевание получило название COVID-19.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12 марта 2020 г. ВОЗ объявила вспышку COVID-19 глобальной пандемией.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 начала марта страны по всему миру начали вводить более или менее жесткие ограничительные меры в целях сдерживания распространения заболевания.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 этим мерам относились физическое дистанцирование, закрытие школ, ограничения на пассажирские перевозки, ограничения на импорт товаров и во многих случаях введение режима самоизоляции населения на дому.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endParaRPr lang="en-GB" sz="18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Случаи заболевания зарегистрированы почти во всех странах мира. Всего во всем мире зарегистрировано около 2,5 м</a:t>
            </a:r>
            <a:r>
              <a:rPr lang="ru-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и</a:t>
            </a: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л</a:t>
            </a:r>
            <a:r>
              <a:rPr lang="ru-RU" sz="1800" b="0" i="0" u="none" strike="noStrike" cap="none" baseline="0" err="1">
                <a:solidFill>
                  <a:srgbClr val="000000"/>
                </a:solidFill>
                <a:effectLst/>
                <a:uFillTx/>
                <a:latin typeface="Roboto"/>
              </a:rPr>
              <a:t>лио</a:t>
            </a: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</a:t>
            </a:r>
            <a:r>
              <a:rPr lang="ru-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а</a:t>
            </a: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 случаев.*</a:t>
            </a:r>
          </a:p>
        </p:txBody>
      </p:sp>
      <p:pic>
        <p:nvPicPr>
          <p:cNvPr id="7" name="Picture 2" descr="Image result for Covid 19 pictures">
            <a:extLst>
              <a:ext uri="{FF2B5EF4-FFF2-40B4-BE49-F238E27FC236}">
                <a16:creationId xmlns:a16="http://schemas.microsoft.com/office/drawing/2014/main" id="{3C3CF0FE-55E8-4F49-8F83-B11947046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78723" y="1550023"/>
            <a:ext cx="2847373" cy="200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78487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87158DD-EC3B-E542-88C4-3EFC4086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solidFill>
            <a:srgbClr val="2B92CB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Сессия 1а. Комплексные </a:t>
            </a:r>
            <a:r>
              <a:rPr lang="ru-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противоэпидемические</a:t>
            </a:r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 меры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D721872-4300-C14D-B527-3FF55AC201CF}"/>
              </a:ext>
            </a:extLst>
          </p:cNvPr>
          <p:cNvSpPr txBox="1"/>
          <p:nvPr/>
        </p:nvSpPr>
        <p:spPr>
          <a:xfrm>
            <a:off x="311699" y="964276"/>
            <a:ext cx="11226365" cy="527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Во многих городах происходит массовая циркуляция вируса, особенно в районах с высокой плотностью населения.   Страны и городские власти во всем мире приняли меры для снижения или предупреждения распространения вируса в городах.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качестве основных мер в области общественного здравоохранения для борьбы с COVID-19</a:t>
            </a:r>
            <a:r>
              <a:rPr lang="ru" sz="1400" b="0" i="0" u="none" strike="noStrike" cap="none" baseline="0">
                <a:solidFill>
                  <a:srgbClr val="666666"/>
                </a:solidFill>
                <a:effectLst/>
                <a:uFillTx/>
                <a:latin typeface="Roboto"/>
              </a:rPr>
              <a:t> </a:t>
            </a: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ВОЗ настоятельно рекомендовала 5 действий: </a:t>
            </a:r>
            <a:r>
              <a:rPr lang="ru" sz="1400" b="1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выявление, изоляция, тестирование, лечение и поиск контактных лиц</a:t>
            </a:r>
            <a:r>
              <a:rPr lang="ru" sz="1400" b="0" i="0" u="none" strike="noStrike" cap="none" baseline="0">
                <a:solidFill>
                  <a:srgbClr val="666666"/>
                </a:solidFill>
                <a:effectLst/>
                <a:uFillTx/>
                <a:latin typeface="Roboto"/>
              </a:rPr>
              <a:t>.</a:t>
            </a: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  Максимально широкое тестирование подозрительных случаев и обеспечение оперативной изоляции (и при необходимости лечения) инфицированных и контактов в течение инкубационного периода (в случае с COVID-19 в течение 14 дней) являются важнейшей мерой для прерывания цепочек передачи инфекции и в то же время позволяют сохранить возможности по оказанию основных социальных и медицинских услуг населению.</a:t>
            </a:r>
          </a:p>
          <a:p>
            <a:pPr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дополнение к выявлению, изоляции, тестированию, лечению и поиску конактов могут быть использованы другие взаимосвязанные стратегии, как то:</a:t>
            </a:r>
          </a:p>
          <a:p>
            <a:pPr lvl="1"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популяризация повсеместного применения индивидуальных профилактических мер, включая частое мытье рук, респираторный этикет и поддержание с окружающими дистанции 1-2 м</a:t>
            </a:r>
            <a:r>
              <a:rPr lang="ru-RU" sz="1400">
                <a:solidFill>
                  <a:srgbClr val="000000"/>
                </a:solidFill>
                <a:latin typeface="Roboto"/>
              </a:rPr>
              <a:t>;</a:t>
            </a:r>
            <a:endParaRPr lang="ru" sz="1400" b="0" i="0" u="none" strike="noStrike" cap="none" baseline="0">
              <a:solidFill>
                <a:srgbClr val="000000"/>
              </a:solidFill>
              <a:effectLst/>
              <a:uFillTx/>
              <a:latin typeface="Roboto"/>
            </a:endParaRPr>
          </a:p>
          <a:p>
            <a:pPr lvl="1"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другие меры, такие как размещение внутри или на входе в остающиеся открытыми учреждения и организации передвижных станций для мытья рук и диспенсеров для дезинфекции рук, а также публикация методических указаний и рекомендаций для населения;   </a:t>
            </a:r>
          </a:p>
          <a:p>
            <a:pPr lvl="1"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оперативное вовлечение всех секторов и населения для обеспечения участия всего общества в принятии противоэпидемических мер;</a:t>
            </a:r>
          </a:p>
          <a:p>
            <a:pPr lvl="1"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замедление распространения инфекции среди населения с помощью адаптированных к контексту и ограниченных по времени мер физического дистанцирования (см. следующий слайд);</a:t>
            </a:r>
          </a:p>
          <a:p>
            <a:pPr lvl="1" algn="just">
              <a:lnSpc>
                <a:spcPct val="110000"/>
              </a:lnSpc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запрет или ограничения по проведению массовых мероприятий, которые могут стать отправной точкой ускоренного распространения инфекции.</a:t>
            </a:r>
          </a:p>
        </p:txBody>
      </p:sp>
    </p:spTree>
    <p:extLst>
      <p:ext uri="{BB962C8B-B14F-4D97-AF65-F5344CB8AC3E}">
        <p14:creationId xmlns:p14="http://schemas.microsoft.com/office/powerpoint/2010/main" val="74699932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9BB4DA-BFA5-5A49-880D-C4DEC25DC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solidFill>
            <a:srgbClr val="2B92CB"/>
          </a:solidFill>
        </p:spPr>
        <p:txBody>
          <a:bodyPr anchor="ctr">
            <a:normAutofit/>
          </a:bodyPr>
          <a:lstStyle/>
          <a:p>
            <a:r>
              <a:rPr lang="ru" sz="32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Сессия 1b. Физическое дистанцирование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9863FA8-9D3A-A44C-9418-D382B26B628B}"/>
              </a:ext>
            </a:extLst>
          </p:cNvPr>
          <p:cNvSpPr txBox="1"/>
          <p:nvPr/>
        </p:nvSpPr>
        <p:spPr>
          <a:xfrm>
            <a:off x="714895" y="964276"/>
            <a:ext cx="10723418" cy="54365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Многие страны и городские власти ввели различные меры физического дистанцирования, призванные помочь в сдерживании распространения вируса.   Статус этих мер разный; где-то они носят лишь рекомендательный характер, где-то они вводятся в законодательном порядке.   К ним относятся такие меры, как:</a:t>
            </a:r>
          </a:p>
          <a:p>
            <a:pPr marL="12700" indent="-127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sz="16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Немедленное закрытие предприятий и школ или введение в них противоэпидемического режима и максимально широкое использование дистанционного труда/обучения.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Меры по предупреждению массовых скоплений людей в общественных и частных пространствах, режим самоизоляции и прочие ограничения передвижения или пассажирского сообщения (в отношении всего населения, кроме отдельных приоритетных категорий). Введение штрафов за нарушение противоэпидемического режима.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Закрытие всех предприятий и организаций, не являющихся жизненно важными (с исключениями для супермаркетов и аптек).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Ограничение числа людей, которым разрешается присутствовать на особо важных семейных мероприятиях, например в связи с рождением ребенка или погребением умерших.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Обеспечение защиты от инфекции для уязвимых групп населения, например ограничение посещений в домах-интернатах для престарелых.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en-US" sz="160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rial"/>
            </a:endParaRPr>
          </a:p>
          <a:p>
            <a:pPr marL="12700" indent="-127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Подобные меры привели к резкому росту безработицы, что особенно сильно ударило по бедному городскому населению, чье выживание зависит от наличия ежедневного дохода и которое находится в бедственном положении. Некоторые страны сделали выбор в пользу ослабления ограничений, что привело  лишь к новым вспышкам болезни.   Мировая экономика столкнулась с крупнейшей рецессией, масштабы которой, как представляется, станут более значительными, чем последствия финансового кризиса 2008 г.</a:t>
            </a:r>
          </a:p>
        </p:txBody>
      </p:sp>
    </p:spTree>
    <p:extLst>
      <p:ext uri="{BB962C8B-B14F-4D97-AF65-F5344CB8AC3E}">
        <p14:creationId xmlns:p14="http://schemas.microsoft.com/office/powerpoint/2010/main" val="417749147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9CB7B98-2CE3-904B-89C9-655092DDF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solidFill>
            <a:schemeClr val="tx2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Задание 1. Противоэпидемические меры – Основные вопросы и задания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F91C7EB-5895-A848-8A0B-3E1869B03789}"/>
              </a:ext>
            </a:extLst>
          </p:cNvPr>
          <p:cNvSpPr txBox="1"/>
          <p:nvPr/>
        </p:nvSpPr>
        <p:spPr>
          <a:xfrm>
            <a:off x="258418" y="914762"/>
            <a:ext cx="11767930" cy="6102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Обсудите комплекс мер, которые ваш регион/город принимает для сдерживания вспышки, и его обоснование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Опишите, каким образом ведется адаптация глобальных рекомендаций/мер к местным условиям, а также их плюсы и минусы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принимаются решения и каким вы видите развитие ситуации?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ведете коммуникацию с общественностью и какую роль в этом случае играют средства массовой информации (как традиционные СМИ, так и социальные сети)?</a:t>
            </a:r>
          </a:p>
          <a:p>
            <a:pPr marL="342900" lvl="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Обеспечиваете ли вы для каждого практическую возможность реализации мер по физическому дистанцированию? </a:t>
            </a:r>
          </a:p>
          <a:p>
            <a:pPr marL="539750" indent="-357188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Обеспечиваются ли люди, не имеющие постоянного нормального жилья, в том числе бездомные и лица, проживающие в неформальных поселениях, адекватным временным или экстренным жильем? (степень «адекватности» жилья определяется в соответствии с характеристиками, приведенными в рекомендациях ВОЗ “WHO Housing and Health Guidelines” (Рекомендации относительно санитарных требований к жилому фонду) и “SHERPA Tool for Sustainable Housing Projects” (Инструмент SHERPA для реализации проектов устойчивого жилищного обеспечения)</a:t>
            </a:r>
          </a:p>
          <a:p>
            <a:pPr marL="539750" indent="-357188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Принимаете ли вы меры по снижению риска оказаться без крова, что усугубляет угрозу как для здоровья самих бездомных, так и для здоровья населения в целом? (например, есть ли запрет на выдворение квартиросъемщиков, отсрочка выплат по ипотечным кредитам и т. п.)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6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 какими трудностями вы сталкиваетесь как в практической реализации стратегии, так и в ее разъяснении общественности?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6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обеспечиваете поддержку наиболее уязвимых категорий населения?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6"/>
            </a:pPr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6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Обсудите проблему долгосрочного введения мер физического дистанцирования.   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долго, по вашему мнению, такие меры могут оставаться в силе без создания долгосрочных социально-экономических проблем?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 образом вы поддерживаете уязвимые бедные группы населения, чье выживание зависит от наличия ежедневного дохода?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управлять этой ситуацией, при этом не допуская распространения COVID-19?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Можно ли использовать поэтапную модель (например, ослабить некоторые из ограничений и обеспечить частичное возвращение к нормальной жизни)?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Какая поддержка будет предоставлена одиноким людям в период изоляции?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Какая поддержка будет предоставлена населению городских трущоб, которое не в состоянии эффективно осуществлять самокарантин?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Какая поддержка будет предоставлена людям с нарушениями психического здоровья?</a:t>
            </a:r>
          </a:p>
          <a:p>
            <a:pPr marL="558900" indent="-342900">
              <a:lnSpc>
                <a:spcPct val="100000"/>
              </a:lnSpc>
              <a:spcBef>
                <a:spcPct val="0"/>
              </a:spcBef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Предусмотрен ли пакет мер социальной поддержки?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9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будете эффективно разъяснять ваши решения скептически настроенному населению?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 startAt="9"/>
            </a:pPr>
            <a:r>
              <a:rPr lang="ru" sz="12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какой момент вы сможете начать поэтапное возвращение к нормальной жизни с открытием школ и других важнейших учреждений и объектов?</a:t>
            </a:r>
          </a:p>
        </p:txBody>
      </p:sp>
    </p:spTree>
    <p:extLst>
      <p:ext uri="{BB962C8B-B14F-4D97-AF65-F5344CB8AC3E}">
        <p14:creationId xmlns:p14="http://schemas.microsoft.com/office/powerpoint/2010/main" val="44751056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57">
            <a:extLst>
              <a:ext uri="{FF2B5EF4-FFF2-40B4-BE49-F238E27FC236}">
                <a16:creationId xmlns:a16="http://schemas.microsoft.com/office/drawing/2014/main" id="{7FD41DA8-4C62-C840-99A5-9080876E3D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Сессия 2a: поддержание критического потенциала системы здравоохранения</a:t>
            </a:r>
          </a:p>
        </p:txBody>
      </p:sp>
      <p:sp>
        <p:nvSpPr>
          <p:cNvPr id="5" name="Shape 156">
            <a:extLst>
              <a:ext uri="{FF2B5EF4-FFF2-40B4-BE49-F238E27FC236}">
                <a16:creationId xmlns:a16="http://schemas.microsoft.com/office/drawing/2014/main" id="{47082241-F4AE-8145-90AC-CA14B0F7E749}"/>
              </a:ext>
            </a:extLst>
          </p:cNvPr>
          <p:cNvSpPr txBox="1"/>
          <p:nvPr/>
        </p:nvSpPr>
        <p:spPr>
          <a:xfrm>
            <a:off x="798022" y="768627"/>
            <a:ext cx="10640290" cy="55490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spcBef>
                <a:spcPct val="0"/>
              </a:spcBef>
              <a:buNone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Крупные городские лечебные учреждения работают на пределе возможностей.   Основные аспекты:</a:t>
            </a:r>
          </a:p>
          <a:p>
            <a:pPr lvl="0" algn="just">
              <a:spcBef>
                <a:spcPct val="0"/>
              </a:spcBef>
              <a:buNone/>
            </a:pPr>
            <a:endParaRPr lang="en-GB"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Быстрое наращивание коечной мощности и перепрофилирование больниц для оказания неотложной помощи при COVID-19 с акцентом на обеспечение большинства больных простыми видами помощи, такими как кислородотерапия.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Наращивание возможностей в области диагностики, в частности закупка тестовых наборов, увеличение мощностей лабораторий, внедрение экспресс-тестов.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Спрос на основное оборудование (СИЗ, средства интенсивной терапии, ИВЛ, кислород), скорее всего, превысит предложение.</a:t>
            </a:r>
          </a:p>
          <a:p>
            <a:pPr marL="342900" lvl="0" indent="-342900" algn="just">
              <a:spcBef>
                <a:spcPct val="0"/>
              </a:spcBef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Сельские и региональные больницы могут быть затронуты в меньшей степени, однако отмечается нежелание переводить туда больных в случае распространения инфекции.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Высокий спрос на квалифицированный медперсонал; нехватка квалифицированных врачей и медсестер для работы в отделениях интенсивной терапии.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Уход за престарелыми может быть серьезным образом затруднен, и смертность в домах-интернатах долговременного ухода после проникновения в них вируса достигает очень высоких значений    Может возникнуть риск того, что уязвимые категории населения и пожилые будут получать только минимальный уход и помощь.</a:t>
            </a:r>
          </a:p>
          <a:p>
            <a:pPr marL="342900" lvl="0" indent="-342900" algn="just">
              <a:spcBef>
                <a:spcPct val="0"/>
              </a:spcBef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 мере прогрессирования пандемии отмечен резкий рост поступления пациентов в отделения интенсивной терапии и внутрибольничной смертности, в связи с чем больничные морги могут оказаться переполненными.</a:t>
            </a:r>
          </a:p>
          <a:p>
            <a:pPr marL="342900" lvl="0" indent="-342900" algn="just">
              <a:spcBef>
                <a:spcPct val="0"/>
              </a:spcBef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Строятся временные лечебные корпуса, однако это требует дополнительных непредвиденных расходов.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Обеспечение наличия достаточных финансовых ресурсов.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Крайне важно не только обеспечить оперативное оказание безопасной и эффективной медицинской помощи пациентам с COVID-19, но и в максимально возможной степени сохранить важнейшее социальное и медицинское обслуживание населения.   Важнейшим аспектом является обеспечение для медицинских и социальных работников безопасных условий труда, в которых сведены к минимуму риски для их здоровья и благополучия.</a:t>
            </a:r>
          </a:p>
          <a:p>
            <a:pPr marL="342900" lvl="0" indent="-342900">
              <a:buFont typeface="+mj-lt"/>
              <a:buAutoNum type="arabicPeriod"/>
            </a:pPr>
            <a:endParaRPr lang="en-GB"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47204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45">
            <a:extLst>
              <a:ext uri="{FF2B5EF4-FFF2-40B4-BE49-F238E27FC236}">
                <a16:creationId xmlns:a16="http://schemas.microsoft.com/office/drawing/2014/main" id="{E023BF79-02F5-DB48-B5C6-33111B9AE8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768626"/>
          </a:xfrm>
          <a:prstGeom prst="rect">
            <a:avLst/>
          </a:prstGeom>
          <a:solidFill>
            <a:schemeClr val="tx2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Задание 2. Медицинская помощь и критически важные объекты инфраструктуры</a:t>
            </a:r>
          </a:p>
        </p:txBody>
      </p:sp>
      <p:sp>
        <p:nvSpPr>
          <p:cNvPr id="7" name="Shape 146">
            <a:extLst>
              <a:ext uri="{FF2B5EF4-FFF2-40B4-BE49-F238E27FC236}">
                <a16:creationId xmlns:a16="http://schemas.microsoft.com/office/drawing/2014/main" id="{BA8581A2-8D02-014D-A1A4-D72D4D5A01DA}"/>
              </a:ext>
            </a:extLst>
          </p:cNvPr>
          <p:cNvSpPr txBox="1"/>
          <p:nvPr/>
        </p:nvSpPr>
        <p:spPr>
          <a:xfrm>
            <a:off x="847897" y="768627"/>
            <a:ext cx="10956175" cy="588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Опишите возможности вашей системы медицинского обслуживания и проблемы, с которыми вы сталкиваетесь.</a:t>
            </a:r>
          </a:p>
          <a:p>
            <a:pPr lvl="0" rtl="0">
              <a:spcBef>
                <a:spcPct val="0"/>
              </a:spcBef>
              <a:buNone/>
            </a:pPr>
            <a:endParaRPr lang="en-GB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справляетесь с текущей ситуацией?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Есть ли у вас резервные мощности на случай резкого роста заболеваемости?   Переводите ли вы пациентов в другие больницы, и есть ли у вас временные медицинские учреждения/лечебные корпуса?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справляетесь с обычной нагрузкой (оказание травматологической и неотложной помощи, перинатальной помощи, лечение других заболеваний)?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регулируете нагрузку на персонал?   Для использования ИВЛ требуются подготовленные работники.   Достаточно ли персонала?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Взяло ли на себя высшее руководство лидерскую роль, и созданы ли механизмы поддержки высшего руководства и решения проблем, связанных с невыходом сотрудников на работу?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обеспечено оказание помощи представителям уязвимых категорий населения?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приняты на случай переполнения моргов?   Какие подготовлены планы на случай сверхсмертности?</a:t>
            </a:r>
          </a:p>
          <a:p>
            <a:pPr marL="342900" lvl="0" indent="-342900" rtl="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Есть ли в наличии должным образом оборудованные койки в отделениях интенсивной терапии, достаточное число ИВЛ и кислорода для оказания помощи пациентам в тяжелом и критическом состоянии?</a:t>
            </a:r>
          </a:p>
          <a:p>
            <a:pPr lvl="0" rtl="0">
              <a:spcBef>
                <a:spcPct val="0"/>
              </a:spcBef>
            </a:pPr>
            <a:endParaRPr lang="en-GB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rtl="0">
              <a:spcBef>
                <a:spcPct val="0"/>
              </a:spcBef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Критически важные объекты инфраструктуры</a:t>
            </a:r>
          </a:p>
          <a:p>
            <a:pPr marL="342900" lvl="0" indent="-342900"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Что входит в список критически важных объектов инфраструктуры, необходимых для нормальной работы служб и систем?   Подготовлен ли план по обеспечению непрерывности деятельности с надежной оценкой рисков?</a:t>
            </a:r>
          </a:p>
          <a:p>
            <a:pPr marL="342900" lvl="0" indent="-342900"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организованы поставки важнейших медицинских материалов и оборудования и достаточны ли ваши резервы?</a:t>
            </a:r>
          </a:p>
          <a:p>
            <a:pPr marL="342900" indent="-342900"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Есть ли стандартизованные каналы поставок оборудования или же вы закупаете разные виды оборудования (например, СИЗ или ИВЛ) у широкого круга поставщиков?</a:t>
            </a:r>
          </a:p>
        </p:txBody>
      </p:sp>
    </p:spTree>
    <p:extLst>
      <p:ext uri="{BB962C8B-B14F-4D97-AF65-F5344CB8AC3E}">
        <p14:creationId xmlns:p14="http://schemas.microsoft.com/office/powerpoint/2010/main" val="253464982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70">
            <a:extLst>
              <a:ext uri="{FF2B5EF4-FFF2-40B4-BE49-F238E27FC236}">
                <a16:creationId xmlns:a16="http://schemas.microsoft.com/office/drawing/2014/main" id="{EF194FA6-A656-CA4E-8EA3-907D69A9B7AF}"/>
              </a:ext>
            </a:extLst>
          </p:cNvPr>
          <p:cNvSpPr txBox="1"/>
          <p:nvPr/>
        </p:nvSpPr>
        <p:spPr>
          <a:xfrm>
            <a:off x="0" y="0"/>
            <a:ext cx="12192000" cy="771700"/>
          </a:xfrm>
          <a:prstGeom prst="rect">
            <a:avLst/>
          </a:prstGeom>
          <a:solidFill>
            <a:srgbClr val="2B92CB"/>
          </a:solidFill>
        </p:spPr>
        <p:txBody>
          <a:bodyPr vert="horz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0"/>
              </a:spcBef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Расписание работы</a:t>
            </a:r>
          </a:p>
        </p:txBody>
      </p:sp>
      <p:sp>
        <p:nvSpPr>
          <p:cNvPr id="5" name="Shape 71">
            <a:extLst>
              <a:ext uri="{FF2B5EF4-FFF2-40B4-BE49-F238E27FC236}">
                <a16:creationId xmlns:a16="http://schemas.microsoft.com/office/drawing/2014/main" id="{F304458E-9057-4645-87ED-50C580C1D670}"/>
              </a:ext>
            </a:extLst>
          </p:cNvPr>
          <p:cNvSpPr txBox="1"/>
          <p:nvPr/>
        </p:nvSpPr>
        <p:spPr>
          <a:xfrm>
            <a:off x="514364" y="1372754"/>
            <a:ext cx="5581636" cy="4831562"/>
          </a:xfrm>
          <a:prstGeom prst="rect">
            <a:avLst/>
          </a:prstGeom>
          <a:noFill/>
          <a:ln>
            <a:noFill/>
          </a:ln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1800" b="0" i="1" u="none" strike="noStrike" cap="none" baseline="0">
                <a:solidFill>
                  <a:srgbClr val="FF0000"/>
                </a:solidFill>
                <a:effectLst/>
                <a:uFillTx/>
                <a:latin typeface="Roboto"/>
              </a:rPr>
              <a:t>***Образец расписания работы. Может быть адаптировано к конкретной ситуации.***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en-GB" sz="1600" i="1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Calibri"/>
            </a:endParaRPr>
          </a:p>
          <a:p>
            <a:pPr marL="457200" indent="-304800">
              <a:spcBef>
                <a:spcPct val="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09:00  Приветствие участников (представитель городских властей или координатор)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09:10  Представление программы работы (координатор)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09:25  Обзор городских планов чрезвычайного реагирования и соответствующих СОПов 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09:35  Общая информация об имитационных учениях (СУ) и теоретических учениях (ТУ) (координатор ВОЗ)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09:40  Сессия 1 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10:10  Перерыв на кофе (10 мин.)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10:20  Сессия 2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en-GB" sz="16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Calibri"/>
            </a:endParaRPr>
          </a:p>
        </p:txBody>
      </p:sp>
      <p:sp>
        <p:nvSpPr>
          <p:cNvPr id="6" name="Shape 72">
            <a:extLst>
              <a:ext uri="{FF2B5EF4-FFF2-40B4-BE49-F238E27FC236}">
                <a16:creationId xmlns:a16="http://schemas.microsoft.com/office/drawing/2014/main" id="{92BEA0E1-855E-084E-BBCE-D4725B7EDC77}"/>
              </a:ext>
            </a:extLst>
          </p:cNvPr>
          <p:cNvSpPr txBox="1"/>
          <p:nvPr/>
        </p:nvSpPr>
        <p:spPr>
          <a:xfrm>
            <a:off x="6267464" y="1372754"/>
            <a:ext cx="5581636" cy="50661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11:00  Короткий перерыв (10 мин.)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11:15  Сессия 3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12:00  Перерыв на кофе (10 мин.)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12:10  Сессия 4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13:00  Обед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14:00  Сессия 5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15:00  Дебрифинг: анализ проблем и поиск решений (координатор ВОЗ)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15:50  Отзывы участников и дальнейшие шаги (координатор ВОЗ)</a:t>
            </a:r>
          </a:p>
          <a:p>
            <a:pPr marL="457200" indent="-304800">
              <a:spcBef>
                <a:spcPts val="1200"/>
              </a:spcBef>
              <a:spcAft>
                <a:spcPts val="1000"/>
              </a:spcAft>
              <a:buClr>
                <a:srgbClr val="000000"/>
              </a:buClr>
              <a:buSzTx/>
              <a:buFont typeface="Calibri"/>
              <a:buChar char="•"/>
            </a:pPr>
            <a:r>
              <a:rPr lang="ru" sz="16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16:30  Завершение работы/обед </a:t>
            </a:r>
            <a:r>
              <a:rPr lang="ru" sz="1800" b="0" i="0" u="none" strike="noStrike" cap="none" baseline="0">
                <a:solidFill>
                  <a:srgbClr val="F79646"/>
                </a:solidFill>
                <a:effectLst/>
                <a:uFillTx/>
                <a:latin typeface="Calibri"/>
              </a:rPr>
              <a:t>		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en-GB" sz="180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758996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92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coffee cup sitting on a table&#10;&#10;Description automatically generated">
            <a:extLst>
              <a:ext uri="{FF2B5EF4-FFF2-40B4-BE49-F238E27FC236}">
                <a16:creationId xmlns:a16="http://schemas.microsoft.com/office/drawing/2014/main" id="{30EEBE64-3D8C-ED4A-A8A5-FDD41B9A7A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445851"/>
            <a:ext cx="12192000" cy="5966298"/>
          </a:xfrm>
        </p:spPr>
      </p:pic>
      <p:sp>
        <p:nvSpPr>
          <p:cNvPr id="6" name="Shape 192">
            <a:extLst>
              <a:ext uri="{FF2B5EF4-FFF2-40B4-BE49-F238E27FC236}">
                <a16:creationId xmlns:a16="http://schemas.microsoft.com/office/drawing/2014/main" id="{4F73E0DA-52C6-6846-B2EC-346D49552EA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679" y="1655850"/>
            <a:ext cx="4114552" cy="3546300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FFFFFF"/>
                </a:solidFill>
                <a:effectLst/>
                <a:uFillTx/>
                <a:latin typeface="Calibri Light"/>
              </a:rPr>
              <a:t>Перерыв на кофе/чай</a:t>
            </a:r>
          </a:p>
        </p:txBody>
      </p:sp>
    </p:spTree>
    <p:extLst>
      <p:ext uri="{BB962C8B-B14F-4D97-AF65-F5344CB8AC3E}">
        <p14:creationId xmlns:p14="http://schemas.microsoft.com/office/powerpoint/2010/main" val="382302598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2">
            <a:extLst>
              <a:ext uri="{FF2B5EF4-FFF2-40B4-BE49-F238E27FC236}">
                <a16:creationId xmlns:a16="http://schemas.microsoft.com/office/drawing/2014/main" id="{3ADD9B20-BEDC-1444-94A9-8D0F57E233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3409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" sz="32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Сессия 3. </a:t>
            </a:r>
            <a:r>
              <a:rPr lang="ru" sz="3200">
                <a:solidFill>
                  <a:srgbClr val="FFFFFF"/>
                </a:solidFill>
                <a:latin typeface="Roboto"/>
              </a:rPr>
              <a:t>Распространение информации </a:t>
            </a:r>
            <a:r>
              <a:rPr lang="ru" sz="32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о рисках</a:t>
            </a:r>
          </a:p>
        </p:txBody>
      </p:sp>
      <p:sp>
        <p:nvSpPr>
          <p:cNvPr id="6" name="Shape 163">
            <a:extLst>
              <a:ext uri="{FF2B5EF4-FFF2-40B4-BE49-F238E27FC236}">
                <a16:creationId xmlns:a16="http://schemas.microsoft.com/office/drawing/2014/main" id="{D96A18F3-77F9-F44E-A72B-4880EA1743B5}"/>
              </a:ext>
            </a:extLst>
          </p:cNvPr>
          <p:cNvSpPr txBox="1"/>
          <p:nvPr/>
        </p:nvSpPr>
        <p:spPr>
          <a:xfrm>
            <a:off x="498764" y="837127"/>
            <a:ext cx="10889671" cy="576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ct val="0"/>
              </a:spcBef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традиционные, так и социальные СМИ продолжают пользоваться большим влиянием среди населения, и предоставление четких рекомендаций населению затруднено.</a:t>
            </a:r>
          </a:p>
          <a:p>
            <a:pPr marL="127000" lvl="0" rtl="0">
              <a:spcBef>
                <a:spcPct val="0"/>
              </a:spcBef>
              <a:buSzTx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0" lvl="0" rtl="0">
              <a:spcBef>
                <a:spcPct val="0"/>
              </a:spcBef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Некоторые средства массовой информации, традиционно критиковавшие действующее руководство, систематически публикуют сообщения о недостаточном объеме тестирования, плохой организации лечения и высокой смертности среди пациентов и медицинских работников, в то же время замалчивая достигнутые успехи. Это привело к утрате доверия к действиям представителей власти и подстегнуло волну слухов и спекуляций в Интернете.</a:t>
            </a:r>
          </a:p>
          <a:p>
            <a:pPr marL="127000" lvl="0" rtl="0">
              <a:spcBef>
                <a:spcPct val="0"/>
              </a:spcBef>
              <a:buSzTx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0" lvl="0" rtl="0">
              <a:spcBef>
                <a:spcPct val="0"/>
              </a:spcBef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Социальные сети полны ужасающих историй, недостоверной информации и ложных рекомендаций по лечению инфекции.</a:t>
            </a:r>
          </a:p>
          <a:p>
            <a:pPr marL="127000" lvl="0" rtl="0">
              <a:spcBef>
                <a:spcPct val="0"/>
              </a:spcBef>
              <a:buSzTx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0" lvl="0" rtl="0">
              <a:spcBef>
                <a:spcPct val="0"/>
              </a:spcBef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Многие авторы СМИ не имеют специальной подготовки в области здравоохранения и хватаются за истории, способные привлечь максимальное число просмотров.   </a:t>
            </a:r>
          </a:p>
          <a:p>
            <a:pPr marL="127000" lvl="0" rtl="0">
              <a:spcBef>
                <a:spcPct val="0"/>
              </a:spcBef>
              <a:buSzTx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0" lvl="0" rtl="0">
              <a:spcBef>
                <a:spcPct val="0"/>
              </a:spcBef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Отмечаются и некоторые положительные моменты. Эксперты в вопросах здравоохранения, консультирующие представителей государственной власти, пользуются доверием в глазах научного сообщества и общественности и могут успешно распространять некоторый объем фактологической информации и ясные рекомендации.  </a:t>
            </a:r>
          </a:p>
          <a:p>
            <a:pPr marL="127000" lvl="0">
              <a:buSzTx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0" lvl="0">
              <a:buSzTx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Ценность налаживания коммуникации и взаимодействия с населением.   Это касается на только вопросов здрвоохранения: взаимодействие с населением играет важнейшую роль, поскольку население является главным действующим субъектом в ликвидации вспышки.   Общественные объединения, религиозные организации и другие общественные структуры могут как помочь, так и помешать в распространении надежной информации, в связи с чем возникает необходимость в налаживании с ними взаимодействия.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407520106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8">
            <a:extLst>
              <a:ext uri="{FF2B5EF4-FFF2-40B4-BE49-F238E27FC236}">
                <a16:creationId xmlns:a16="http://schemas.microsoft.com/office/drawing/2014/main" id="{D101F50B-A360-744E-BAC6-3B700FC927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59854"/>
          </a:xfrm>
          <a:prstGeom prst="rect">
            <a:avLst/>
          </a:prstGeom>
          <a:solidFill>
            <a:schemeClr val="tx2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Задание 3. Распространение информации о рисках  </a:t>
            </a:r>
          </a:p>
        </p:txBody>
      </p:sp>
      <p:sp>
        <p:nvSpPr>
          <p:cNvPr id="5" name="Shape 169">
            <a:extLst>
              <a:ext uri="{FF2B5EF4-FFF2-40B4-BE49-F238E27FC236}">
                <a16:creationId xmlns:a16="http://schemas.microsoft.com/office/drawing/2014/main" id="{5C10D531-44B4-1447-9952-11C1CDE57356}"/>
              </a:ext>
            </a:extLst>
          </p:cNvPr>
          <p:cNvSpPr txBox="1"/>
          <p:nvPr/>
        </p:nvSpPr>
        <p:spPr>
          <a:xfrm>
            <a:off x="748145" y="862885"/>
            <a:ext cx="10989426" cy="57207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Опишите ваш подход к распространению информации о рисках</a:t>
            </a:r>
          </a:p>
          <a:p>
            <a:pPr lvl="0">
              <a:spcBef>
                <a:spcPct val="0"/>
              </a:spcBef>
              <a:buNone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Опишите вашу стратегию взаимодействия с общественностью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 образом вы можете обеспечить распространение в СМИ сбалансированной и и основанной на фактах информации?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 образом вы можете снизить уровень враждебности в СМИ?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будете использовать социальные сети для повышения качества взаимодействия с населением?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намерены помогать в распространении основанной на фактах информации посредством поддержки надежных источников информации?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spcBef>
                <a:spcPct val="0"/>
              </a:spcBef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Основные тезисы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Каковы основные тезисы в вашей информационной работе с общественностью?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они доносятся до населения?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Используете ли вы репрессивные инструменты (например, «оставайтесь дома или будете оштрафованы») или полагаетесь на социальные механизмы, такие как аппеляция к чувству личной ответственности граждан или взаимный контроль, или же применяете оба способа?</a:t>
            </a:r>
          </a:p>
          <a:p>
            <a:pPr marL="342900" indent="-342900">
              <a:buFont typeface="+mj-lt"/>
              <a:buAutoNum type="arabicPeriod"/>
            </a:pPr>
            <a:r>
              <a:rPr lang="ru" sz="15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ряде стран религиозные учреждения оказались хорошим каналом распространения точной информации (религиозные группы в Южной Корее изменили практику, были введены дистанционные пасхальные богослужения, в Саудовской Аравии были закрыты религиозные святыни и сокращено число посещающих мечети за счет организации видеотрансляций), а других странах они, напротив, способствовали росту заболеваемости (церкви в США заявили, что меры физического дистанцирования на них не распространяются). Как вы выстраиваете взаимодействие с ними для обеспечения соблюдения надлежащих противоэпидемических правил?</a:t>
            </a:r>
          </a:p>
          <a:p>
            <a:pPr marL="342900" lvl="0" indent="-342900">
              <a:spcBef>
                <a:spcPct val="0"/>
              </a:spcBef>
              <a:buFont typeface="+mj-lt"/>
              <a:buAutoNum type="arabicPeriod"/>
            </a:pPr>
            <a:endParaRPr lang="en" sz="15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23582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E65F52-26E4-5349-93E5-9D7FEB569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59854"/>
          </a:xfrm>
          <a:solidFill>
            <a:srgbClr val="2B92CB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Сессия 4. Ограничение социальных и экономических негативных последствий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26DD8CC-5E74-0946-A8D0-A0C1F61128D7}"/>
              </a:ext>
            </a:extLst>
          </p:cNvPr>
          <p:cNvSpPr txBox="1"/>
          <p:nvPr/>
        </p:nvSpPr>
        <p:spPr>
          <a:xfrm>
            <a:off x="631767" y="1130531"/>
            <a:ext cx="10789920" cy="52006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На первых этапах население приветствовало меры физического дистанцирования и ограничение передвижения, поскольку это создавало впечатление, что власти не бездействуют.   Люди выходили на балконы, пели песни, апплодировали медицинскому персоналу.</a:t>
            </a: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Тем не менее эти меры, связанные с полной остановкой социальной и экономической жизни, также являются источником значительного стресса как на уровне отдельных граждан, так и на уровне общества в целом, и могут вводиться лишь на ограниченное время.</a:t>
            </a: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некоторых местах настроения постепенно меняются, по мере снижения доходов и исчерпания личных сбережений люди начинают обходить ограничения, ощущается усталость людей в связи с противоэпидемическим режимом. Растет домашнее насилие, ограничены возможности по оказанию помощи в сфере охраны психического здоровья. Отмечаются факты нападения на сотрудников правоохранительных органов и представителей власти, пытающихся обеспечить соблюдение мер физического дистанцирования, зафиксирован ряд совершенных группами людей нападений на объекты розничной торговли.</a:t>
            </a: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Некоторые люди в нарушение запрета выезжают за пределы городов в свои загородные дома или к родственникам в сельские районы, где больницы плохо оснащены и будут очень быстро переполнены в случае резкого роста заболеваемости.   В других местах безработные вернулись из городов в родные деревни к семье.   При попытке воспрепятствовать этому представители власти получили физический отпор, или же люди нашли пути обхода расставленных блокпостов.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Лица с низким доходом, меньшинства и жители неформальных поселений, а также бездомные особенно сильно пострадали от противоэпидемического режима. </a:t>
            </a: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endParaRPr lang="en-US" sz="1300">
              <a:solidFill>
                <a:prstClr val="black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 algn="just">
              <a:lnSpc>
                <a:spcPct val="10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моменты кризиса организованные преступные группировки, скорее всего, попытаются встроиться в цепочки поставки товаров и лекарственных средств, особенно в местах проживания маргинализированных или незащищенных категорий населения. Это может привести к росту спроса и нелегального предложения товаров и лекарственных средств, что создаст дополнительные угрозы в области здравоохранения.</a:t>
            </a:r>
          </a:p>
        </p:txBody>
      </p:sp>
    </p:spTree>
    <p:extLst>
      <p:ext uri="{BB962C8B-B14F-4D97-AF65-F5344CB8AC3E}">
        <p14:creationId xmlns:p14="http://schemas.microsoft.com/office/powerpoint/2010/main" val="278343791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768DE3-AAE3-A14C-993B-C7D14081D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72732"/>
          </a:xfrm>
          <a:solidFill>
            <a:schemeClr val="tx2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Задание 4. Ограничение социальных и экономических негативных последствий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B1C19CD-2C15-F045-9A8A-585BC0748BCB}"/>
              </a:ext>
            </a:extLst>
          </p:cNvPr>
          <p:cNvSpPr txBox="1"/>
          <p:nvPr/>
        </p:nvSpPr>
        <p:spPr>
          <a:xfrm>
            <a:off x="311699" y="772733"/>
            <a:ext cx="10927107" cy="5644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 мере нарастания усталости населения от физического дистанцирования и беспокойства людей в связи с утраченным доходом и угрозой бедности ситуация, скорее всего, будет ухудшаться.</a:t>
            </a:r>
          </a:p>
          <a:p>
            <a:pPr marL="12700" indent="-127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sz="11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могут быть приняты в этой ситуации?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Рассмотрите плюсы и минусы продолжительного введения режима физического дистанцирования 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 какой момент режим физического дистанцирования можно ослабить и какими будут вероятные последствия?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защитить и обеспечить материальное благополучие населения?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будет обеспечиваться охрана правопорядка?   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Могут ли быть приняты дополнительные законодательные меры для привлечения вооруженных сил в целях поддержки деятельности в разных секторах (материально-техническое обеспечение и транспорт, безопасность, развертывание полевых госпиталей и т. д.)?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sz="10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основные элементы могут оказаться необходимыми в сложившейся обстановке?   Вопросы для обсуждения: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sz="10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Предоставление пакета социальной поддержки для компенсации снижения доходов. Например, позволяет ли национальное законодательство оперативно расширить меры социальной защиты с охватом неблагополучных лиц и общин? Входит ли в этот пакет обеспечение жильем?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Поддержка бизнеса и предпринимателей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Раздача продовольствия или денежные выплаты уязвимым группам населения (например, жителям городских трущоб)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Какими будут последствия в случае отказа от принятия этих мер?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Оказание поддержки общинам по предупреждению неоправданных передвижений и борьбе с беспорядками и организованной преступностью</a:t>
            </a:r>
          </a:p>
        </p:txBody>
      </p:sp>
    </p:spTree>
    <p:extLst>
      <p:ext uri="{BB962C8B-B14F-4D97-AF65-F5344CB8AC3E}">
        <p14:creationId xmlns:p14="http://schemas.microsoft.com/office/powerpoint/2010/main" val="251885085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A7F101F3-3E2F-8A47-A8FE-409EAF533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59854"/>
          </a:xfrm>
          <a:solidFill>
            <a:srgbClr val="2B92CB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Сессия 5. Ослабление ограничений и переход к штатной ситуации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994E69-1E13-F74D-A2CA-404DADE6803C}"/>
              </a:ext>
            </a:extLst>
          </p:cNvPr>
          <p:cNvSpPr txBox="1"/>
          <p:nvPr/>
        </p:nvSpPr>
        <p:spPr>
          <a:xfrm>
            <a:off x="244698" y="914399"/>
            <a:ext cx="11226866" cy="5519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000" indent="-342000" algn="just">
              <a:lnSpc>
                <a:spcPct val="12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Странам, которые приняли меры по физическому дистанцированию, необходимо в срочном порядке провести планирование переходного периода и постепенного снятия ограничений, с тем чтобы обеспечить низкий уровень передачи инфекции и в то же время создать условия для постепенного восстановления экономической и социальной жизни.</a:t>
            </a:r>
          </a:p>
          <a:p>
            <a:pPr marL="342000" indent="-342000" algn="just">
              <a:lnSpc>
                <a:spcPct val="120000"/>
              </a:lnSpc>
              <a:spcBef>
                <a:spcPct val="0"/>
              </a:spcBef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000" indent="-342000" algn="just">
              <a:lnSpc>
                <a:spcPct val="12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Кроме того, необходимость отмены мер физического дистанцирования будет становиться все более насущной в условиях снижения заболеваемости при продолжении циркуляции вируса среди населения.   В некоторых странах такие меры были введены внезапно после регистрации резкого роста заболеваемости.</a:t>
            </a:r>
          </a:p>
          <a:p>
            <a:pPr marL="342000" indent="-342000">
              <a:lnSpc>
                <a:spcPct val="120000"/>
              </a:lnSpc>
              <a:spcBef>
                <a:spcPct val="0"/>
              </a:spcBef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000" indent="-342000" algn="just">
              <a:lnSpc>
                <a:spcPct val="120000"/>
              </a:lnSpc>
              <a:spcBef>
                <a:spcPct val="0"/>
              </a:spcBef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Может быть рассмотрено три наиболее вероятных сценария:</a:t>
            </a:r>
          </a:p>
          <a:p>
            <a:pPr marL="702900" indent="-342900" algn="just">
              <a:lnSpc>
                <a:spcPct val="12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Постепенное ослабление режима физического дистанцирования и снятие ограничений на передвижение людей с возможностью их возобновления; поэтапная отмена физического дистанцирования и изоляция кластеров заболеваемости по мере их возникновения (например, введение 2-дневной рабочей недели, возобновление некоторых видов обслуживания).</a:t>
            </a:r>
          </a:p>
          <a:p>
            <a:pPr marL="702900" indent="-342900" algn="just">
              <a:lnSpc>
                <a:spcPct val="12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Ослабление физического дистанцирования в районах с низким или нулевым числом случаев и сохранение более жестких органичительных мер в других районах (следует учитывать риск возникновения напряженности между жителями районов, отнесенных к разным категориям эпидемиологической опасности).</a:t>
            </a:r>
          </a:p>
          <a:p>
            <a:pPr marL="702900" indent="-342900" algn="just">
              <a:lnSpc>
                <a:spcPct val="120000"/>
              </a:lnSpc>
              <a:spcBef>
                <a:spcPct val="0"/>
              </a:spcBef>
              <a:buClr>
                <a:srgbClr val="666666"/>
              </a:buClr>
              <a:buFont typeface="+mj-lt"/>
              <a:buAutoNum type="arabicPeriod"/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Сохранение режима физического дистанцирования во всех районах, несмотря на сопутствующие социальные и экономические риски (например, риск социальных волнений), в ожидании появления лекарства или вакцины.</a:t>
            </a:r>
          </a:p>
          <a:p>
            <a:pPr marL="702900" indent="-342900" algn="just">
              <a:lnSpc>
                <a:spcPct val="120000"/>
              </a:lnSpc>
              <a:spcBef>
                <a:spcPct val="0"/>
              </a:spcBef>
              <a:buClr>
                <a:srgbClr val="666666"/>
              </a:buClr>
              <a:buFont typeface="+mj-lt"/>
              <a:buAutoNum type="arabicPeriod"/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58775" indent="-346075" algn="just">
              <a:lnSpc>
                <a:spcPct val="120000"/>
              </a:lnSpc>
              <a:spcBef>
                <a:spcPct val="0"/>
              </a:spcBef>
              <a:buClr>
                <a:srgbClr val="666666"/>
              </a:buClr>
            </a:pPr>
            <a:r>
              <a:rPr lang="ru" sz="13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Принятие мер в пунктах пропуска через государственную границу и возобновление международного пассажирского сообщения.   Страны, на территории которых находятся крупные транспортные узлы, могут столкнуться с ростом числа завозных случаев (такие страны и города, как Сингапур, Гонконг, Дубай, Бангкок, Лондон, Франкфурт и т. д.) и поэтому должны принять необходимые меры обеспечения готовности.</a:t>
            </a:r>
          </a:p>
          <a:p>
            <a:pPr marL="70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en-US" sz="13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4767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04CDA4C4-D860-3D4D-BB07-71B899C49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59854"/>
          </a:xfrm>
          <a:solidFill>
            <a:schemeClr val="tx2"/>
          </a:solidFill>
        </p:spPr>
        <p:txBody>
          <a:bodyPr anchor="ctr">
            <a:noAutofit/>
          </a:bodyPr>
          <a:lstStyle/>
          <a:p>
            <a:r>
              <a:rPr lang="ru" sz="28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Задание 5. Ослабление ограничений и переход к штатной ситуации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FD16112-7800-E048-825D-935C37A46DCA}"/>
              </a:ext>
            </a:extLst>
          </p:cNvPr>
          <p:cNvSpPr txBox="1"/>
          <p:nvPr/>
        </p:nvSpPr>
        <p:spPr>
          <a:xfrm>
            <a:off x="311699" y="888642"/>
            <a:ext cx="10644475" cy="52128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Опишите вашу стратегию по снятию мер физического дистанцирования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Каковы наиболее вероятные проблемы, связанные с отменой этих мер?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вы будете принимать в отношении кластеров заболеваемости COVID-19, которые неизбежно возникнут после отмены физического дистанцирования?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будете разъяснять населению и обосновывать принимаемые меры?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экономической поддержки вы предусматриваете, особенно в отношении бедного городского населения и лиц с низким доходом и нестабильным трудоустройством?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 образом вы обеспечите получение помощи лицами, которые в ней нуждаются?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 вы обеспечите непрерывность оказания медицинской помощи всем категориям населения?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вы будете принимать для того, чтобы лица, получившие временное экстренное жилье, не вернулись на улицу или в жилье, непригодное для жизни?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sz="20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" sz="2000" b="1" i="0" u="none" strike="noStrike" cap="none" baseline="0">
                <a:solidFill>
                  <a:srgbClr val="C00000"/>
                </a:solidFill>
                <a:effectLst/>
                <a:uFillTx/>
                <a:latin typeface="Roboto"/>
              </a:rPr>
              <a:t>Обсуждение вариантов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82884478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C9EF4F5-F580-8941-A353-7F42C2EEC506}"/>
              </a:ext>
            </a:extLst>
          </p:cNvPr>
          <p:cNvGrpSpPr/>
          <p:nvPr/>
        </p:nvGrpSpPr>
        <p:grpSpPr>
          <a:xfrm>
            <a:off x="854825" y="1097281"/>
            <a:ext cx="5241175" cy="4879564"/>
            <a:chOff x="388225" y="914568"/>
            <a:chExt cx="4817660" cy="551329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AD4117-3DFB-0B40-A978-A6BDA68D7969}"/>
                </a:ext>
              </a:extLst>
            </p:cNvPr>
            <p:cNvSpPr/>
            <p:nvPr/>
          </p:nvSpPr>
          <p:spPr>
            <a:xfrm>
              <a:off x="388225" y="5660071"/>
              <a:ext cx="4817660" cy="7677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2540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" sz="2400" b="1" i="0" u="none" strike="noStrike" cap="none" baseline="0">
                  <a:solidFill>
                    <a:srgbClr val="FFFFFF"/>
                  </a:solidFill>
                  <a:effectLst/>
                  <a:uFillTx/>
                  <a:latin typeface="Roboto"/>
                </a:rPr>
                <a:t>ПЛАН ДЕЙСТВИЙ</a:t>
              </a:r>
            </a:p>
          </p:txBody>
        </p:sp>
        <p:sp>
          <p:nvSpPr>
            <p:cNvPr id="6" name="Flowchart: Off-page Connector 10">
              <a:extLst>
                <a:ext uri="{FF2B5EF4-FFF2-40B4-BE49-F238E27FC236}">
                  <a16:creationId xmlns:a16="http://schemas.microsoft.com/office/drawing/2014/main" id="{54B63169-D772-3847-8BC3-B5E5B183425F}"/>
                </a:ext>
              </a:extLst>
            </p:cNvPr>
            <p:cNvSpPr/>
            <p:nvPr/>
          </p:nvSpPr>
          <p:spPr>
            <a:xfrm>
              <a:off x="388225" y="3740296"/>
              <a:ext cx="4817660" cy="2019058"/>
            </a:xfrm>
            <a:prstGeom prst="flowChartOffpageConnector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" sz="2400" b="0" i="0" u="none" strike="noStrike" cap="none" baseline="0">
                  <a:solidFill>
                    <a:srgbClr val="000000"/>
                  </a:solidFill>
                  <a:effectLst/>
                  <a:uFillTx/>
                  <a:latin typeface="Roboto"/>
                </a:rPr>
                <a:t>Предложите варианты действий для укрепления ваших систем, планов и процедур</a:t>
              </a:r>
            </a:p>
          </p:txBody>
        </p:sp>
        <p:sp>
          <p:nvSpPr>
            <p:cNvPr id="7" name="Flowchart: Off-page Connector 9">
              <a:extLst>
                <a:ext uri="{FF2B5EF4-FFF2-40B4-BE49-F238E27FC236}">
                  <a16:creationId xmlns:a16="http://schemas.microsoft.com/office/drawing/2014/main" id="{4EF1E6F5-A1DD-D344-99A7-353FBC7ACDA9}"/>
                </a:ext>
              </a:extLst>
            </p:cNvPr>
            <p:cNvSpPr/>
            <p:nvPr/>
          </p:nvSpPr>
          <p:spPr>
            <a:xfrm>
              <a:off x="388225" y="2342740"/>
              <a:ext cx="4817660" cy="1474280"/>
            </a:xfrm>
            <a:prstGeom prst="flowChartOffpageConnector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" sz="2400" b="0" i="0" u="none" strike="noStrike" cap="none" baseline="0">
                  <a:solidFill>
                    <a:srgbClr val="000000"/>
                  </a:solidFill>
                  <a:effectLst/>
                  <a:uFillTx/>
                  <a:latin typeface="Roboto"/>
                </a:rPr>
                <a:t>Проанализируйте возможное развитие ситуации</a:t>
              </a:r>
            </a:p>
          </p:txBody>
        </p:sp>
        <p:sp>
          <p:nvSpPr>
            <p:cNvPr id="8" name="Flowchart: Off-page Connector 7">
              <a:extLst>
                <a:ext uri="{FF2B5EF4-FFF2-40B4-BE49-F238E27FC236}">
                  <a16:creationId xmlns:a16="http://schemas.microsoft.com/office/drawing/2014/main" id="{B19AC2BD-4F84-9942-962D-198D306E0207}"/>
                </a:ext>
              </a:extLst>
            </p:cNvPr>
            <p:cNvSpPr/>
            <p:nvPr/>
          </p:nvSpPr>
          <p:spPr>
            <a:xfrm>
              <a:off x="388225" y="914568"/>
              <a:ext cx="4817660" cy="1474280"/>
            </a:xfrm>
            <a:prstGeom prst="flowChartOffpageConnector">
              <a:avLst/>
            </a:prstGeom>
            <a:solidFill>
              <a:schemeClr val="bg2"/>
            </a:solidFill>
            <a:ln w="2540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" sz="2400" b="0" i="0" u="none" strike="noStrike" cap="none" baseline="0">
                  <a:solidFill>
                    <a:srgbClr val="000000"/>
                  </a:solidFill>
                  <a:effectLst/>
                  <a:uFillTx/>
                  <a:latin typeface="Roboto"/>
                </a:rPr>
                <a:t>Составьте список сильных сторон и пробелов</a:t>
              </a:r>
            </a:p>
          </p:txBody>
        </p:sp>
      </p:grpSp>
      <p:sp>
        <p:nvSpPr>
          <p:cNvPr id="9" name="Shape 197">
            <a:extLst>
              <a:ext uri="{FF2B5EF4-FFF2-40B4-BE49-F238E27FC236}">
                <a16:creationId xmlns:a16="http://schemas.microsoft.com/office/drawing/2014/main" id="{7F00C66A-69FD-FD46-9EA8-57CDA26686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59854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Дебрифинг (40 минут)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6883DD-517D-7C43-96B0-B4AF4A97DDA8}"/>
              </a:ext>
            </a:extLst>
          </p:cNvPr>
          <p:cNvSpPr/>
          <p:nvPr/>
        </p:nvSpPr>
        <p:spPr>
          <a:xfrm>
            <a:off x="6694517" y="1158422"/>
            <a:ext cx="5241175" cy="48795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1200"/>
              </a:spcAft>
            </a:pPr>
            <a:r>
              <a:rPr lang="ru" sz="1800" b="1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Roboto"/>
              </a:rPr>
              <a:t>ЗАДАНИЯ: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Разбейтесь на группы; поделите лист бумаги на три части.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На основе ваших записей подведите краткий итог пяти сессий.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Обсудите и запишите в каждой из трех частей листа ответы на следующие вопросы: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меры приносят желаемые результаты? (достижения)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Какими были основные трудности? (трудности)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Какие могут быть сделаны рекомендации? (выделите три наиболее приоритетные рекомендации)</a:t>
            </a:r>
          </a:p>
        </p:txBody>
      </p:sp>
    </p:spTree>
    <p:extLst>
      <p:ext uri="{BB962C8B-B14F-4D97-AF65-F5344CB8AC3E}">
        <p14:creationId xmlns:p14="http://schemas.microsoft.com/office/powerpoint/2010/main" val="18198348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02">
            <a:extLst>
              <a:ext uri="{FF2B5EF4-FFF2-40B4-BE49-F238E27FC236}">
                <a16:creationId xmlns:a16="http://schemas.microsoft.com/office/drawing/2014/main" id="{ADD79E99-EA17-D14A-9B5C-C3C6A5CF05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59854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Отзывы участников (10 минут)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21543E-2F7F-4042-8216-FCCE11A24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52" y="1168922"/>
            <a:ext cx="3633923" cy="48220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BB25AD-2C0C-0541-8AB2-9BA1C3EBC8DA}"/>
              </a:ext>
            </a:extLst>
          </p:cNvPr>
          <p:cNvSpPr/>
          <p:nvPr/>
        </p:nvSpPr>
        <p:spPr>
          <a:xfrm>
            <a:off x="6096000" y="2521059"/>
            <a:ext cx="4804262" cy="2227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" sz="2800" b="0" i="1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Ваши отзывы помогут повысить качество и актуальность будущих аналогичных имитационных учений.</a:t>
            </a:r>
          </a:p>
        </p:txBody>
      </p:sp>
    </p:spTree>
    <p:extLst>
      <p:ext uri="{BB962C8B-B14F-4D97-AF65-F5344CB8AC3E}">
        <p14:creationId xmlns:p14="http://schemas.microsoft.com/office/powerpoint/2010/main" val="248246858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0F1A5D-8357-884B-96E8-6BDFA19AC127}"/>
              </a:ext>
            </a:extLst>
          </p:cNvPr>
          <p:cNvSpPr txBox="1"/>
          <p:nvPr/>
        </p:nvSpPr>
        <p:spPr>
          <a:xfrm>
            <a:off x="-6096" y="-76143"/>
            <a:ext cx="12204192" cy="640720"/>
          </a:xfrm>
          <a:prstGeom prst="rect">
            <a:avLst/>
          </a:prstGeom>
          <a:solidFill>
            <a:srgbClr val="2B92CB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525"/>
              </a:spcBef>
              <a:buClr>
                <a:srgbClr val="DD8047"/>
              </a:buClr>
              <a:buSzPct val="60000"/>
            </a:pP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СПАСИБО!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06CB96-E230-4C4F-8AD6-AC3CD44349F0}"/>
              </a:ext>
            </a:extLst>
          </p:cNvPr>
          <p:cNvGrpSpPr/>
          <p:nvPr/>
        </p:nvGrpSpPr>
        <p:grpSpPr>
          <a:xfrm>
            <a:off x="1682658" y="3957257"/>
            <a:ext cx="9144000" cy="2341944"/>
            <a:chOff x="0" y="2830205"/>
            <a:chExt cx="9144000" cy="216999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FF26936-9126-BA4F-A922-94DA537C304D}"/>
                </a:ext>
              </a:extLst>
            </p:cNvPr>
            <p:cNvSpPr/>
            <p:nvPr/>
          </p:nvSpPr>
          <p:spPr>
            <a:xfrm>
              <a:off x="0" y="2830205"/>
              <a:ext cx="9144000" cy="2169994"/>
            </a:xfrm>
            <a:prstGeom prst="rect">
              <a:avLst/>
            </a:prstGeom>
            <a:solidFill>
              <a:srgbClr val="2B92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50000"/>
                </a:lnSpc>
              </a:pPr>
              <a:r>
                <a:rPr lang="ru" sz="1800" b="1" i="0" u="none" strike="noStrike" cap="none" baseline="0">
                  <a:solidFill>
                    <a:srgbClr val="FFFFFF"/>
                  </a:solidFill>
                  <a:effectLst/>
                  <a:uFillTx/>
                  <a:latin typeface="Calibri"/>
                </a:rPr>
                <a:t>ИНФОРМАЦИОННЫЕ РЕСУРСЫ ВОЗ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0D44C66-113D-7341-9DC0-0F4C4B027C4B}"/>
                </a:ext>
              </a:extLst>
            </p:cNvPr>
            <p:cNvSpPr/>
            <p:nvPr/>
          </p:nvSpPr>
          <p:spPr>
            <a:xfrm>
              <a:off x="1665877" y="3286347"/>
              <a:ext cx="2747465" cy="13845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 marL="1279922"/>
              <a:endParaRPr lang="en-US" sz="900" b="1"/>
            </a:p>
            <a:p>
              <a:pPr marL="1279922"/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Страница сайта ВОЗ</a:t>
              </a:r>
            </a:p>
            <a:p>
              <a:pPr marL="1279922"/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о чрезвычайной ситуации</a:t>
              </a:r>
            </a:p>
            <a:p>
              <a:pPr marL="1279922"/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в связи с </a:t>
              </a:r>
            </a:p>
            <a:p>
              <a:pPr marL="1279922"/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COVID-19</a:t>
              </a:r>
            </a:p>
          </p:txBody>
        </p:sp>
        <p:pic>
          <p:nvPicPr>
            <p:cNvPr id="8" name="Picture 7">
              <a:hlinkClick r:id="rId2"/>
              <a:extLst>
                <a:ext uri="{FF2B5EF4-FFF2-40B4-BE49-F238E27FC236}">
                  <a16:creationId xmlns:a16="http://schemas.microsoft.com/office/drawing/2014/main" id="{7566FDB0-3C2A-1B49-8262-16FD19FB9D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2822" y="3352964"/>
              <a:ext cx="1106290" cy="1126701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E47EF0A-A3D8-874F-AB0C-6BB9AEDAD828}"/>
                </a:ext>
              </a:extLst>
            </p:cNvPr>
            <p:cNvSpPr/>
            <p:nvPr/>
          </p:nvSpPr>
          <p:spPr>
            <a:xfrm>
              <a:off x="4730658" y="3286347"/>
              <a:ext cx="2747465" cy="13845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noAutofit/>
            </a:bodyPr>
            <a:lstStyle/>
            <a:p>
              <a:pPr>
                <a:tabLst>
                  <a:tab pos="1412081" algn="r"/>
                </a:tabLst>
              </a:pPr>
              <a:endParaRPr lang="en-US" sz="900" b="1"/>
            </a:p>
            <a:p>
              <a:pPr>
                <a:tabLst>
                  <a:tab pos="1412081" algn="r"/>
                </a:tabLst>
              </a:pPr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	Дополнительная</a:t>
              </a:r>
            </a:p>
            <a:p>
              <a:pPr>
                <a:tabLst>
                  <a:tab pos="1412081" algn="r"/>
                </a:tabLst>
              </a:pPr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	информация </a:t>
              </a:r>
              <a:r>
                <a:rPr lang="ru-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о</a:t>
              </a:r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	о</a:t>
              </a:r>
            </a:p>
            <a:p>
              <a:pPr>
                <a:tabLst>
                  <a:tab pos="1412081" algn="r"/>
                </a:tabLst>
              </a:pPr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	коронавирусной </a:t>
              </a:r>
              <a:b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</a:br>
              <a:r>
                <a:rPr lang="ru" sz="1050" b="1" i="0" u="none" strike="noStrike" cap="none" baseline="0">
                  <a:solidFill>
                    <a:srgbClr val="000000"/>
                  </a:solidFill>
                  <a:effectLst/>
                  <a:uFillTx/>
                  <a:latin typeface="Calibri"/>
                </a:rPr>
                <a:t>	инфекции</a:t>
              </a:r>
            </a:p>
          </p:txBody>
        </p:sp>
        <p:pic>
          <p:nvPicPr>
            <p:cNvPr id="10" name="Picture 9">
              <a:hlinkClick r:id="rId4"/>
              <a:extLst>
                <a:ext uri="{FF2B5EF4-FFF2-40B4-BE49-F238E27FC236}">
                  <a16:creationId xmlns:a16="http://schemas.microsoft.com/office/drawing/2014/main" id="{CC95F5E8-9203-DC4D-9353-23F6D5E484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7337" y="3342370"/>
              <a:ext cx="1098125" cy="1126701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894647-6A9A-4C44-B7AF-6F36510AC91B}"/>
                </a:ext>
              </a:extLst>
            </p:cNvPr>
            <p:cNvSpPr txBox="1"/>
            <p:nvPr/>
          </p:nvSpPr>
          <p:spPr>
            <a:xfrm>
              <a:off x="4730658" y="4440016"/>
              <a:ext cx="2639672" cy="235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525"/>
                </a:spcBef>
                <a:buClr>
                  <a:srgbClr val="DD8047"/>
                </a:buClr>
                <a:buSzPct val="60000"/>
              </a:pPr>
              <a:r>
                <a:rPr lang="ru" sz="1050" b="1" i="0" u="none" strike="noStrike" cap="none" baseline="0">
                  <a:solidFill>
                    <a:srgbClr val="0070C0"/>
                  </a:solidFill>
                  <a:effectLst/>
                  <a:uFillTx/>
                  <a:latin typeface="Calibri Light"/>
                </a:rPr>
                <a:t>Используйте QR-код или нажмите на ссылку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5739181-9443-F040-AC25-D86E288BDE6C}"/>
                </a:ext>
              </a:extLst>
            </p:cNvPr>
            <p:cNvSpPr txBox="1"/>
            <p:nvPr/>
          </p:nvSpPr>
          <p:spPr>
            <a:xfrm>
              <a:off x="1650745" y="4428644"/>
              <a:ext cx="2747464" cy="235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525"/>
                </a:spcBef>
                <a:buClr>
                  <a:srgbClr val="DD8047"/>
                </a:buClr>
                <a:buSzPct val="60000"/>
              </a:pPr>
              <a:r>
                <a:rPr lang="ru" sz="1050" b="1" i="0" u="none" strike="noStrike" cap="none" baseline="0">
                  <a:solidFill>
                    <a:srgbClr val="0070C0"/>
                  </a:solidFill>
                  <a:effectLst/>
                  <a:uFillTx/>
                  <a:latin typeface="Calibri Light"/>
                </a:rPr>
                <a:t>Используйте QR-код или нажмите на ссылку 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1845BAF-A6B5-7D44-B4A8-5A8792962659}"/>
              </a:ext>
            </a:extLst>
          </p:cNvPr>
          <p:cNvSpPr txBox="1"/>
          <p:nvPr/>
        </p:nvSpPr>
        <p:spPr>
          <a:xfrm>
            <a:off x="475406" y="1869317"/>
            <a:ext cx="11558505" cy="1933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525"/>
              </a:spcBef>
              <a:buClr>
                <a:srgbClr val="DD8047"/>
              </a:buClr>
              <a:buSzPct val="60000"/>
            </a:pPr>
            <a:r>
              <a:rPr lang="ru" sz="2800" b="0" i="0" u="none" strike="noStrike" cap="none" baseline="0">
                <a:solidFill>
                  <a:srgbClr val="0070C0"/>
                </a:solidFill>
                <a:effectLst/>
                <a:uFillTx/>
                <a:latin typeface="Roboto"/>
              </a:rPr>
              <a:t>Для получения технической поддержки по имитационным учениям</a:t>
            </a:r>
          </a:p>
          <a:p>
            <a:pPr algn="ctr">
              <a:spcBef>
                <a:spcPts val="525"/>
              </a:spcBef>
              <a:buClr>
                <a:srgbClr val="DD8047"/>
              </a:buClr>
              <a:buSzPct val="60000"/>
            </a:pPr>
            <a:r>
              <a:rPr lang="ru" sz="2800" b="0" i="0" u="none" strike="noStrike" cap="none" baseline="0">
                <a:solidFill>
                  <a:srgbClr val="0070C0"/>
                </a:solidFill>
                <a:effectLst/>
                <a:uFillTx/>
                <a:latin typeface="Roboto"/>
              </a:rPr>
              <a:t>обратитесь к координатору регионального или странового бюро ВОЗ или ООН-Хабитат</a:t>
            </a:r>
          </a:p>
          <a:p>
            <a:pPr algn="ctr">
              <a:spcBef>
                <a:spcPts val="525"/>
              </a:spcBef>
              <a:buClr>
                <a:srgbClr val="DD8047"/>
              </a:buClr>
              <a:buSzPct val="60000"/>
              <a:tabLst>
                <a:tab pos="4304110" algn="r"/>
                <a:tab pos="4710113" algn="l"/>
              </a:tabLst>
            </a:pPr>
            <a:r>
              <a:rPr lang="en-US" sz="2800">
                <a:solidFill>
                  <a:srgbClr val="0070C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GB" sz="2800">
              <a:solidFill>
                <a:srgbClr val="0070C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F6DB42-3254-4D0A-A38B-0E21CC41F35C}"/>
              </a:ext>
            </a:extLst>
          </p:cNvPr>
          <p:cNvSpPr/>
          <p:nvPr/>
        </p:nvSpPr>
        <p:spPr>
          <a:xfrm>
            <a:off x="3031219" y="5940604"/>
            <a:ext cx="6699593" cy="36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" sz="1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https://www.who.int/emergencies/diseases/novel-coronavirus-2019</a:t>
            </a:r>
          </a:p>
        </p:txBody>
      </p:sp>
    </p:spTree>
    <p:extLst>
      <p:ext uri="{BB962C8B-B14F-4D97-AF65-F5344CB8AC3E}">
        <p14:creationId xmlns:p14="http://schemas.microsoft.com/office/powerpoint/2010/main" val="30739439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183C7-0C10-C247-AC9B-06784E948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" sz="2800" b="0" i="0" u="none" strike="noStrike" cap="none" baseline="0">
                <a:solidFill>
                  <a:srgbClr val="FF0000"/>
                </a:solidFill>
                <a:effectLst/>
                <a:uFillTx/>
                <a:latin typeface="Calibri"/>
              </a:rPr>
              <a:t>Поле для вставки приветственного слова</a:t>
            </a:r>
          </a:p>
          <a:p>
            <a:pPr marL="0" indent="0">
              <a:buNone/>
            </a:pPr>
            <a:endParaRPr lang="en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ru" sz="2800" b="0" i="0" u="none" strike="noStrike" cap="none" baseline="0">
                <a:solidFill>
                  <a:srgbClr val="FF0000"/>
                </a:solidFill>
                <a:effectLst/>
                <a:uFillTx/>
                <a:latin typeface="Calibri"/>
              </a:rPr>
              <a:t>Поле для вставки справочной информации и сведений о задействованных городских планах и СОПах</a:t>
            </a:r>
          </a:p>
          <a:p>
            <a:pPr marL="0" indent="0">
              <a:buNone/>
            </a:pPr>
            <a:endParaRPr lang="en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4" name="Shape 77">
            <a:extLst>
              <a:ext uri="{FF2B5EF4-FFF2-40B4-BE49-F238E27FC236}">
                <a16:creationId xmlns:a16="http://schemas.microsoft.com/office/drawing/2014/main" id="{CB3E4E0D-74A8-1F4A-B121-B6969D087C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752168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36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Приветствие и вводная информация</a:t>
            </a:r>
          </a:p>
        </p:txBody>
      </p:sp>
    </p:spTree>
    <p:extLst>
      <p:ext uri="{BB962C8B-B14F-4D97-AF65-F5344CB8AC3E}">
        <p14:creationId xmlns:p14="http://schemas.microsoft.com/office/powerpoint/2010/main" val="35752884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95">
            <a:extLst>
              <a:ext uri="{FF2B5EF4-FFF2-40B4-BE49-F238E27FC236}">
                <a16:creationId xmlns:a16="http://schemas.microsoft.com/office/drawing/2014/main" id="{ABAF33CE-8A23-2343-B8F2-55174579B8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Имитационные учения</a:t>
            </a:r>
          </a:p>
        </p:txBody>
      </p:sp>
      <p:sp>
        <p:nvSpPr>
          <p:cNvPr id="5" name="Shape 96">
            <a:extLst>
              <a:ext uri="{FF2B5EF4-FFF2-40B4-BE49-F238E27FC236}">
                <a16:creationId xmlns:a16="http://schemas.microsoft.com/office/drawing/2014/main" id="{7AEF75B5-7245-FF49-9F59-610D6AC7860F}"/>
              </a:ext>
            </a:extLst>
          </p:cNvPr>
          <p:cNvSpPr txBox="1"/>
          <p:nvPr/>
        </p:nvSpPr>
        <p:spPr>
          <a:xfrm>
            <a:off x="1047403" y="897774"/>
            <a:ext cx="10224655" cy="54531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Имитационные учения (ИУ) </a:t>
            </a:r>
          </a:p>
          <a:p>
            <a:pPr marL="457200" lvl="0" indent="-342900" rtl="0">
              <a:spcBef>
                <a:spcPct val="0"/>
              </a:spcBef>
              <a:buSzTx/>
              <a:buFont typeface="Roboto"/>
              <a:buChar char="●"/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Имитационные учения – мероприятия, в рамках которых воспроизводятся отдельные аспекты реальной ситуации для проверки существующих процедур и степени осведомленности персонала о требуемых действиях и потребностях в области обеспечения готовности и реагирования. Практически</a:t>
            </a:r>
            <a:r>
              <a:rPr lang="ru-RU" sz="2000">
                <a:solidFill>
                  <a:srgbClr val="000000"/>
                </a:solidFill>
                <a:latin typeface="Roboto"/>
              </a:rPr>
              <a:t>й</a:t>
            </a: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 характер учений способствует активному участию и повышает эффективность обучения.</a:t>
            </a:r>
          </a:p>
          <a:p>
            <a:pPr lvl="0">
              <a:spcBef>
                <a:spcPct val="0"/>
              </a:spcBef>
              <a:buNone/>
            </a:pPr>
            <a:endParaRPr sz="20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indent="-342900">
              <a:buSzTx/>
              <a:buFont typeface="Roboto"/>
              <a:buChar char="●"/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Теоретические учения – подвид имитационных учений, предполагающий пошаговое моделирование ситуации с использованием вводных данных из заранее прописанного сценария, что позволяет участникам оценить воздействие потенциальных событий в свете действующих планов, процедур и возможностей. В рамках теоретических учений проводится моделирование ситуации в неформальной и спокойной обстановке.   Данные технические учения предназначены для обсуждения общих представлений и понятий и поощрения перспективного планирования ситуации вместо повседневного принятия управленческих решений по мере развития событий.</a:t>
            </a:r>
          </a:p>
        </p:txBody>
      </p:sp>
    </p:spTree>
    <p:extLst>
      <p:ext uri="{BB962C8B-B14F-4D97-AF65-F5344CB8AC3E}">
        <p14:creationId xmlns:p14="http://schemas.microsoft.com/office/powerpoint/2010/main" val="407587699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0A396-4AC9-9547-94EF-207EDC3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759854"/>
            <a:ext cx="10883900" cy="6225146"/>
          </a:xfrm>
        </p:spPr>
        <p:txBody>
          <a:bodyPr>
            <a:normAutofit fontScale="95000"/>
          </a:bodyPr>
          <a:lstStyle/>
          <a:p>
            <a:pPr lvl="0">
              <a:lnSpc>
                <a:spcPct val="120000"/>
              </a:lnSpc>
              <a:buNone/>
            </a:pPr>
            <a:r>
              <a:rPr lang="ru" sz="1600" b="0" i="0" u="none" strike="noStrike" cap="none" baseline="0">
                <a:solidFill>
                  <a:srgbClr val="FF0000"/>
                </a:solidFill>
                <a:effectLst/>
                <a:uFillTx/>
                <a:latin typeface="Calibri"/>
              </a:rPr>
              <a:t>****Координатор представляет всех присутствующих инструкторов и сообщает о том, кто они и в какой должности работают, после чего представляются сами участники и рассказывают о себе и своих должностных обязанностях.***</a:t>
            </a:r>
          </a:p>
          <a:p>
            <a:pPr lvl="0">
              <a:lnSpc>
                <a:spcPct val="120000"/>
              </a:lnSpc>
              <a:buNone/>
            </a:pPr>
            <a:endParaRPr lang="en" sz="160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Цель этих учений – рассмотрение важнейших аспектов работы в </a:t>
            </a:r>
            <a:r>
              <a:rPr lang="ru" sz="1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городских условиях</a:t>
            </a:r>
          </a:p>
          <a:p>
            <a:pPr>
              <a:lnSpc>
                <a:spcPct val="120000"/>
              </a:lnSpc>
              <a:buNone/>
            </a:pP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Целевая аудитория</a:t>
            </a:r>
            <a:r>
              <a:rPr lang="ru-RU" sz="1600">
                <a:solidFill>
                  <a:srgbClr val="000000"/>
                </a:solidFill>
                <a:latin typeface="Calibri"/>
              </a:rPr>
              <a:t>: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ru" sz="1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муниципальные руководители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, </a:t>
            </a:r>
            <a:r>
              <a:rPr lang="ru" sz="1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лица, ответственные за выработку городской политики,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и </a:t>
            </a:r>
            <a:r>
              <a:rPr lang="ru" sz="16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технические эксперты 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из различных секторов, как то: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з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дравоохранение;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э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кономическая и социальная политика;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р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елигиозные организации;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ф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инансы;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огистика;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г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ородское планирование;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лужбы охраны правопорядка и быстрого реагирования (пожарные, скорая помощь, полиция);</a:t>
            </a:r>
          </a:p>
          <a:p>
            <a:pPr>
              <a:lnSpc>
                <a:spcPct val="120000"/>
              </a:lnSpc>
            </a:pP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</a:t>
            </a:r>
            <a:r>
              <a:rPr lang="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вязи с общественностью и СМИ</a:t>
            </a:r>
            <a:r>
              <a:rPr lang="ru-RU" sz="16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.</a:t>
            </a:r>
            <a:endParaRPr lang="ru" sz="1600" b="0" i="0" u="none" strike="noStrike" cap="none" baseline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endParaRPr lang="en-US" sz="1600"/>
          </a:p>
        </p:txBody>
      </p:sp>
      <p:sp>
        <p:nvSpPr>
          <p:cNvPr id="4" name="Shape 83">
            <a:extLst>
              <a:ext uri="{FF2B5EF4-FFF2-40B4-BE49-F238E27FC236}">
                <a16:creationId xmlns:a16="http://schemas.microsoft.com/office/drawing/2014/main" id="{0F575D8D-B607-F843-9C1A-C1497979AA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"/>
            <a:ext cx="12192000" cy="759854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Вводная информация и целевая аудитория</a:t>
            </a:r>
          </a:p>
        </p:txBody>
      </p:sp>
    </p:spTree>
    <p:extLst>
      <p:ext uri="{BB962C8B-B14F-4D97-AF65-F5344CB8AC3E}">
        <p14:creationId xmlns:p14="http://schemas.microsoft.com/office/powerpoint/2010/main" val="221895317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1D8000D-E683-6A45-8802-74E8A3F05037}"/>
              </a:ext>
            </a:extLst>
          </p:cNvPr>
          <p:cNvSpPr txBox="1"/>
          <p:nvPr/>
        </p:nvSpPr>
        <p:spPr>
          <a:xfrm>
            <a:off x="0" y="-6185"/>
            <a:ext cx="12192000" cy="787997"/>
          </a:xfrm>
          <a:prstGeom prst="rect">
            <a:avLst/>
          </a:prstGeom>
          <a:solidFill>
            <a:srgbClr val="2B92CB"/>
          </a:solidFill>
        </p:spPr>
        <p:txBody>
          <a:bodyPr vert="horz" lIns="91425" tIns="91425" rIns="91425" bIns="91425" rtlCol="0" anchor="ctr" anchorCtr="0">
            <a:norm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lt1"/>
              </a:buClr>
              <a:buNone/>
              <a:defRPr sz="3300" kern="1200">
                <a:solidFill>
                  <a:schemeClr val="lt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r>
              <a:rPr lang="ru" sz="3300" b="0" i="0" u="none" strike="noStrike" cap="none" baseline="0">
                <a:solidFill>
                  <a:srgbClr val="FFFFFF"/>
                </a:solidFill>
                <a:effectLst/>
                <a:uFillTx/>
                <a:latin typeface="Calibri Light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Последние оперативные сводки ВОЗ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DD75828-A28A-5043-A6F4-EDDBB6162F7C}"/>
              </a:ext>
            </a:extLst>
          </p:cNvPr>
          <p:cNvSpPr txBox="1"/>
          <p:nvPr/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Ситуация стремительно меняется.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" sz="28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Представление последнего доклада ВОЗ или минздрава о ситуации в стране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B875CCE9-A052-814A-BCF3-BD08D2E94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457" y="1077866"/>
            <a:ext cx="3020054" cy="3931868"/>
          </a:xfrm>
          <a:prstGeom prst="roundRect">
            <a:avLst>
              <a:gd name="adj" fmla="val 6425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3BAAD1CD-E47F-C84C-AFD8-E56C4BEF59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060" y="5500643"/>
            <a:ext cx="1364847" cy="55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597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D1DDDA-4B4C-7D44-A300-096B0C2583FD}"/>
              </a:ext>
            </a:extLst>
          </p:cNvPr>
          <p:cNvSpPr txBox="1"/>
          <p:nvPr/>
        </p:nvSpPr>
        <p:spPr>
          <a:xfrm>
            <a:off x="0" y="1354"/>
            <a:ext cx="12192000" cy="1112551"/>
          </a:xfrm>
          <a:prstGeom prst="rect">
            <a:avLst/>
          </a:prstGeom>
          <a:solidFill>
            <a:srgbClr val="2B92CB"/>
          </a:solidFill>
        </p:spPr>
        <p:txBody>
          <a:bodyPr vert="horz" lIns="91425" tIns="91425" rIns="91425" bIns="91425" rtlCol="0" anchor="ctr" anchorCtr="0">
            <a:no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lt1"/>
              </a:buClr>
              <a:buNone/>
              <a:defRPr sz="3300" kern="1200">
                <a:solidFill>
                  <a:schemeClr val="lt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ct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Стратегический план обеспечения готовности и реагирования на COVID-19, 30 марта 2020 г.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1B593F6-E1CC-1546-B169-1BE1F5430EBF}"/>
              </a:ext>
            </a:extLst>
          </p:cNvPr>
          <p:cNvSpPr txBox="1"/>
          <p:nvPr/>
        </p:nvSpPr>
        <p:spPr>
          <a:xfrm>
            <a:off x="311700" y="1113905"/>
            <a:ext cx="11880300" cy="23150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" sz="20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Все страны подвержены риску, и все должны готовиться к принятию противоэпидемических мер в случае вспышки COVID-19. Каждой стране рекомендуется обеспечивать готовность и планировать ответные действия в соответствии с положениями глобального стратегического плана обеспечения готовности и реагирования.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" sz="1400" b="0" i="1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Стратегический план обеспечения готовности и реагирования на COVID-19. Положение дел в странах в отношении обеспечения готовности и реагирования на COVID-19 по состоянию на 30 марта 2020 г.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44019D-FAC2-6C4B-8481-D9B6FCEA0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5" y="3429000"/>
            <a:ext cx="12152949" cy="273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92725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9">
            <a:extLst>
              <a:ext uri="{FF2B5EF4-FFF2-40B4-BE49-F238E27FC236}">
                <a16:creationId xmlns:a16="http://schemas.microsoft.com/office/drawing/2014/main" id="{A29B2678-F38A-A647-8981-7D592D2390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prstGeom prst="rect">
            <a:avLst/>
          </a:prstGeom>
          <a:solidFill>
            <a:srgbClr val="2B92CB"/>
          </a:solidFill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ct val="0"/>
              </a:spcBef>
              <a:buNone/>
            </a:pPr>
            <a:r>
              <a:rPr lang="ru" sz="44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Критический перспективный анализ</a:t>
            </a:r>
          </a:p>
        </p:txBody>
      </p:sp>
      <p:sp>
        <p:nvSpPr>
          <p:cNvPr id="5" name="Shape 90">
            <a:extLst>
              <a:ext uri="{FF2B5EF4-FFF2-40B4-BE49-F238E27FC236}">
                <a16:creationId xmlns:a16="http://schemas.microsoft.com/office/drawing/2014/main" id="{20D7FABE-BD04-AC43-BE54-2E4BA8D4F752}"/>
              </a:ext>
            </a:extLst>
          </p:cNvPr>
          <p:cNvSpPr txBox="1"/>
          <p:nvPr/>
        </p:nvSpPr>
        <p:spPr>
          <a:xfrm>
            <a:off x="188844" y="768627"/>
            <a:ext cx="11926956" cy="5698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ct val="0"/>
              </a:spcBef>
              <a:buNone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Важнейшие проблемы, которые потребуется решать:</a:t>
            </a:r>
          </a:p>
          <a:p>
            <a:pPr lvl="0">
              <a:spcBef>
                <a:spcPct val="0"/>
              </a:spcBef>
              <a:buNone/>
            </a:pPr>
            <a:endParaRPr lang="en"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lvl="0" indent="-342900" rtl="0">
              <a:spcBef>
                <a:spcPct val="0"/>
              </a:spcBef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Какое влияние длительная самоизоляция оказывает на психическое и физическое здоровье людей, а также на материальное благосостояние и экономику?</a:t>
            </a: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Какими будут непосредственные последствия на первичном (индивидуальном) уровне, включая вопросы продовольствия, питания, крова, средств к существованию?</a:t>
            </a:r>
          </a:p>
          <a:p>
            <a:pPr marL="457200" lvl="0" indent="-342900" rtl="0">
              <a:spcBef>
                <a:spcPct val="0"/>
              </a:spcBef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Колебания в возможностях системы оказания медицинской помощи на региональном уровне: разница в ситуации в крупных городах и пригородах или сельских районах.</a:t>
            </a:r>
          </a:p>
          <a:p>
            <a:pPr marL="457200" lvl="0" indent="-342900" rtl="0">
              <a:spcBef>
                <a:spcPct val="0"/>
              </a:spcBef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Обеспечение непрерывности оказания плановой помощи, в частности пожилым и уязвимым категориям населения.   Планирование прочих видов плановых услуг здравоохранения, таких как ведение хронических больных (например, с онкологическими заболеваниями), сердечно-сосудистых заболеваний и других неотложных состояний, а также оказание неонатальной помощи и помощи беременным.</a:t>
            </a:r>
          </a:p>
          <a:p>
            <a:pPr marL="457200" lvl="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Учет и оказание помощи больным из маргинальных групп населения (лица без документов, бездомные, не имеющие медицинской страховки и т. д.).</a:t>
            </a:r>
          </a:p>
          <a:p>
            <a:pPr marL="457200" lvl="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Единого решения нет; глобальные рекомендации должны быть адаптированы к социальным нормам и практикам.</a:t>
            </a:r>
          </a:p>
          <a:p>
            <a:pPr lvl="0" rtl="0">
              <a:spcBef>
                <a:spcPct val="0"/>
              </a:spcBef>
              <a:buNone/>
            </a:pPr>
            <a:endParaRPr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114300" lvl="0" rtl="0">
              <a:spcBef>
                <a:spcPct val="0"/>
              </a:spcBef>
              <a:buSzTx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Другие критические вопросы, касающиеся COVID-19 и требующие рассмотрения в среднесрочной и долгосрочной перспективах, включают в себя следующее:</a:t>
            </a:r>
          </a:p>
          <a:p>
            <a:pPr marL="114300" lvl="0" rtl="0">
              <a:spcBef>
                <a:spcPct val="0"/>
              </a:spcBef>
              <a:buSzTx/>
            </a:pPr>
            <a:endParaRPr lang="en" sz="14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Подготовка ко второй/третьей/четвертой волнам пандемии и обеспечение резервных возможностей.</a:t>
            </a: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Подготовка гибких стратегий переходного периода, включая стратегии ослабления/усиления противоэпидемического режима. К этому может относиться ослабление или повторное введение ограничительных мер в зависимости от развития ситуации</a:t>
            </a:r>
            <a:r>
              <a:rPr lang="ru" sz="1400" b="0" i="0" u="none" strike="noStrike" cap="none" baseline="0">
                <a:effectLst/>
                <a:uFillTx/>
              </a:rPr>
              <a:t>.</a:t>
            </a: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Возобновление работы отраслей и предприятий, важных для поддержания благосостояния населения и выживания бизнеса.</a:t>
            </a: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Принятие мер в случае выявления новых очагов инфекции.</a:t>
            </a:r>
          </a:p>
          <a:p>
            <a:pPr marL="457200" indent="-342900">
              <a:buSzTx/>
              <a:buFont typeface="Roboto"/>
              <a:buChar char="●"/>
            </a:pPr>
            <a:r>
              <a:rPr lang="ru" sz="1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Подготовка стратегий вакцинации.</a:t>
            </a:r>
          </a:p>
        </p:txBody>
      </p:sp>
    </p:spTree>
    <p:extLst>
      <p:ext uri="{BB962C8B-B14F-4D97-AF65-F5344CB8AC3E}">
        <p14:creationId xmlns:p14="http://schemas.microsoft.com/office/powerpoint/2010/main" val="386530523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130E038-7125-CF42-9F0B-EC6082DA7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236335" cy="768626"/>
          </a:xfrm>
          <a:solidFill>
            <a:srgbClr val="2B92CB"/>
          </a:solidFill>
        </p:spPr>
        <p:txBody>
          <a:bodyPr anchor="ctr">
            <a:normAutofit/>
          </a:bodyPr>
          <a:lstStyle/>
          <a:p>
            <a:r>
              <a:rPr lang="ru" sz="4400" b="0" i="0" u="none" strike="noStrike" cap="none" baseline="0">
                <a:solidFill>
                  <a:srgbClr val="000000"/>
                </a:solidFill>
                <a:effectLst/>
                <a:uFillTx/>
                <a:latin typeface="Roboto"/>
              </a:rPr>
              <a:t>	</a:t>
            </a:r>
            <a:r>
              <a:rPr lang="ru" sz="3600" b="0" i="0" u="none" strike="noStrike" cap="none" baseline="0">
                <a:solidFill>
                  <a:srgbClr val="FFFFFF"/>
                </a:solidFill>
                <a:effectLst/>
                <a:uFillTx/>
                <a:latin typeface="Roboto"/>
              </a:rPr>
              <a:t>Цели, охват и задачи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93D37B7-FFCB-614A-A7A7-26988B588F1C}"/>
              </a:ext>
            </a:extLst>
          </p:cNvPr>
          <p:cNvSpPr txBox="1"/>
          <p:nvPr/>
        </p:nvSpPr>
        <p:spPr>
          <a:xfrm>
            <a:off x="1014153" y="901147"/>
            <a:ext cx="10557163" cy="5956851"/>
          </a:xfrm>
          <a:prstGeom prst="rect">
            <a:avLst/>
          </a:prstGeom>
        </p:spPr>
        <p:txBody>
          <a:bodyPr vert="horz" lIns="91440" tIns="45720" rIns="91440" bIns="45720" rtlCol="0">
            <a:normAutofit fontScale="6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Цель</a:t>
            </a:r>
          </a:p>
          <a:p>
            <a:pPr marL="357188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Обсуждение характерных для городских условий важнейших аспектов, которые следует учитывать в контексте прекращения пандемии коронавирусной инфекции и ее превращения в обычное циркулирующее простудное заболевание с периодами роста заболеваемости и временным увеличением количества больных.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Охват</a:t>
            </a:r>
          </a:p>
          <a:p>
            <a:pPr marL="357188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В рамках данных учений будут рассмотрены различные стратегии в области общественного здравоохранения, которые касаются борьбы с распространением инфекции в районах с высокой плотностью населения, а также некоторые из основных проблем, с которыми местное население и органы местного самоуправления будут сталкиваться со временем, включая вопросы при</a:t>
            </a:r>
            <a:r>
              <a:rPr lang="ru-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н</a:t>
            </a: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ятия противоэпидемических мер и ограничений и их последствия.</a:t>
            </a:r>
          </a:p>
          <a:p>
            <a:pPr marL="357188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sz="2400">
              <a:solidFill>
                <a:srgbClr val="000000"/>
              </a:solidFill>
              <a:sym typeface="Arial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1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Конкретные задачи</a:t>
            </a:r>
          </a:p>
          <a:p>
            <a:pPr marL="714375" indent="-357188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Учения будут представлять собой безопасную платформу для обсуждения следующих вопросов:</a:t>
            </a:r>
          </a:p>
          <a:p>
            <a:pPr marL="714375" indent="-357188">
              <a:lnSpc>
                <a:spcPct val="110000"/>
              </a:lnSpc>
              <a:buFont typeface="+mj-lt"/>
              <a:buAutoNum type="arabicPeriod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Комплексные меры в области общественного здравоохранения.</a:t>
            </a:r>
          </a:p>
          <a:p>
            <a:pPr marL="714375" indent="-357188">
              <a:lnSpc>
                <a:spcPct val="110000"/>
              </a:lnSpc>
              <a:buFont typeface="+mj-lt"/>
              <a:buAutoNum type="arabicPeriod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Поддержание работы служб медицинской помощи и критически важных объектов инфраструктуры.</a:t>
            </a:r>
          </a:p>
          <a:p>
            <a:pPr marL="714375" indent="-357188">
              <a:lnSpc>
                <a:spcPct val="110000"/>
              </a:lnSpc>
              <a:buFont typeface="+mj-lt"/>
              <a:buAutoNum type="arabicPeriod"/>
            </a:pPr>
            <a:r>
              <a:rPr lang="ru-RU" sz="2400">
                <a:solidFill>
                  <a:srgbClr val="000000"/>
                </a:solidFill>
              </a:rPr>
              <a:t>Распространение информации </a:t>
            </a: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о рисках, включая противодействие распространению неточной и заведомо ложной информации.</a:t>
            </a:r>
          </a:p>
          <a:p>
            <a:pPr marL="714375" indent="-357188">
              <a:lnSpc>
                <a:spcPct val="110000"/>
              </a:lnSpc>
              <a:buFont typeface="+mj-lt"/>
              <a:buAutoNum type="arabicPeriod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Ограничение социальных и экономических негативных последствий.</a:t>
            </a:r>
          </a:p>
          <a:p>
            <a:pPr marL="714375" indent="-357188">
              <a:lnSpc>
                <a:spcPct val="110000"/>
              </a:lnSpc>
              <a:buFont typeface="+mj-lt"/>
              <a:buAutoNum type="arabicPeriod"/>
            </a:pPr>
            <a:r>
              <a:rPr lang="ru" sz="24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Ослабление ограничений и переход к штатной ситуации.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890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17.10.31"/>
  <p:tag name="AS_TITLE" val="Aspose.Slides for Java"/>
  <p:tag name="AS_VERSION" val="17.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8C5FCD04D76B4F9E83E1FFDAAD0434" ma:contentTypeVersion="11" ma:contentTypeDescription="Create a new document." ma:contentTypeScope="" ma:versionID="8d9f830259f9c4977119318efcbdbee4">
  <xsd:schema xmlns:xsd="http://www.w3.org/2001/XMLSchema" xmlns:xs="http://www.w3.org/2001/XMLSchema" xmlns:p="http://schemas.microsoft.com/office/2006/metadata/properties" xmlns:ns2="a1d858d0-9300-440e-863b-088bced39a33" xmlns:ns3="537a4c0a-028d-41b0-9193-6635ca5775f6" targetNamespace="http://schemas.microsoft.com/office/2006/metadata/properties" ma:root="true" ma:fieldsID="5736974a21306540689a2abc3ba39454" ns2:_="" ns3:_="">
    <xsd:import namespace="a1d858d0-9300-440e-863b-088bced39a33"/>
    <xsd:import namespace="537a4c0a-028d-41b0-9193-6635ca5775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858d0-9300-440e-863b-088bced39a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a4c0a-028d-41b0-9193-6635ca5775f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CADE92-5826-4B45-9DEF-9C5A229A205C}">
  <ds:schemaRefs>
    <ds:schemaRef ds:uri="1e29cee2-e8a4-4f95-8408-2234aea7f5aa"/>
    <ds:schemaRef ds:uri="39054507-e2e9-4ae1-8010-04bf1583f8c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92F135-57A7-48A4-BAA5-0D12BE61FB54}">
  <ds:schemaRefs>
    <ds:schemaRef ds:uri="537a4c0a-028d-41b0-9193-6635ca5775f6"/>
    <ds:schemaRef ds:uri="a1d858d0-9300-440e-863b-088bced39a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4043BF2-8947-453F-8397-A7027787A5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29</Slides>
  <Notes>21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НОВАЯ КОРОНАВИРУСНАЯ ИНФЕКЦИЯ (COVID-19)</vt:lpstr>
      <vt:lpstr>PowerPoint Presentation</vt:lpstr>
      <vt:lpstr> Приветствие и вводная информация</vt:lpstr>
      <vt:lpstr> Имитационные учения</vt:lpstr>
      <vt:lpstr> Вводная информация и целевая аудитория</vt:lpstr>
      <vt:lpstr>PowerPoint Presentation</vt:lpstr>
      <vt:lpstr>PowerPoint Presentation</vt:lpstr>
      <vt:lpstr> Критический перспективный анализ</vt:lpstr>
      <vt:lpstr> Цели, охват и задачи</vt:lpstr>
      <vt:lpstr> Описание учений</vt:lpstr>
      <vt:lpstr> Процесс теоретических учений</vt:lpstr>
      <vt:lpstr> Как действовать во время учений</vt:lpstr>
      <vt:lpstr> Вопросы?</vt:lpstr>
      <vt:lpstr> Краткая информация о COVID-19</vt:lpstr>
      <vt:lpstr>Сессия 1а. Комплексные противоэпидемические меры</vt:lpstr>
      <vt:lpstr> Сессия 1b. Физическое дистанцирование</vt:lpstr>
      <vt:lpstr>Задание 1. Противоэпидемические меры – Основные вопросы и задания</vt:lpstr>
      <vt:lpstr>Сессия 2a: поддержание критического потенциала системы здравоохранения</vt:lpstr>
      <vt:lpstr>Задание 2. Медицинская помощь и критически важные объекты инфраструктуры</vt:lpstr>
      <vt:lpstr>Перерыв на кофе/чай</vt:lpstr>
      <vt:lpstr> Сессия 3. Распространение информации о рисках</vt:lpstr>
      <vt:lpstr> Задание 3. Распространение информации о рисках  </vt:lpstr>
      <vt:lpstr>Сессия 4. Ограничение социальных и экономических негативных последствий</vt:lpstr>
      <vt:lpstr>Задание 4. Ограничение социальных и экономических негативных последствий</vt:lpstr>
      <vt:lpstr>Сессия 5. Ослабление ограничений и переход к штатной ситуации</vt:lpstr>
      <vt:lpstr>Задание 5. Ослабление ограничений и переход к штатной ситуации</vt:lpstr>
      <vt:lpstr> Дебрифинг (40 минут) </vt:lpstr>
      <vt:lpstr> Отзывы участников (10 минут)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 CORONAVIRUS  (COVID-19)</dc:title>
  <dc:creator>Allan Bell</dc:creator>
  <cp:revision>1</cp:revision>
  <dcterms:created xsi:type="dcterms:W3CDTF">2020-04-14T13:52:56Z</dcterms:created>
  <dcterms:modified xsi:type="dcterms:W3CDTF">2020-06-11T11:03:48Z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0x0101004B8C5FCD04D76B4F9E83E1FFDAAD0434</vt:lpwstr>
  </property>
</Properties>
</file>