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34"/>
  </p:notesMasterIdLst>
  <p:sldIdLst>
    <p:sldId id="256" r:id="rId5"/>
    <p:sldId id="257" r:id="rId6"/>
    <p:sldId id="258" r:id="rId7"/>
    <p:sldId id="262" r:id="rId8"/>
    <p:sldId id="259" r:id="rId9"/>
    <p:sldId id="260" r:id="rId10"/>
    <p:sldId id="261" r:id="rId11"/>
    <p:sldId id="269" r:id="rId12"/>
    <p:sldId id="264" r:id="rId13"/>
    <p:sldId id="263" r:id="rId14"/>
    <p:sldId id="265" r:id="rId15"/>
    <p:sldId id="266" r:id="rId16"/>
    <p:sldId id="267" r:id="rId17"/>
    <p:sldId id="268"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9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0FC3E2-4EE4-40C1-8831-3D51FACE8D10}" v="2" dt="2020-06-11T12:08:44.5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54" autoAdjust="0"/>
    <p:restoredTop sz="94770" autoAdjust="0"/>
  </p:normalViewPr>
  <p:slideViewPr>
    <p:cSldViewPr snapToGrid="0" snapToObjects="1">
      <p:cViewPr varScale="1">
        <p:scale>
          <a:sx n="76" d="100"/>
          <a:sy n="76" d="100"/>
        </p:scale>
        <p:origin x="936" y="9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07C470-A009-2044-B44F-6A7871058655}" type="datetimeFigureOut">
              <a:rPr lang="en-US" smtClean="0"/>
              <a:t>6/11/2020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B8519F-97CE-3A4E-A32A-1B643286747F}" type="slidenum">
              <a:rPr lang="en-US" smtClean="0"/>
              <a:t>‹#›</a:t>
            </a:fld>
            <a:endParaRPr lang="en-US"/>
          </a:p>
        </p:txBody>
      </p:sp>
    </p:spTree>
    <p:extLst>
      <p:ext uri="{BB962C8B-B14F-4D97-AF65-F5344CB8AC3E}">
        <p14:creationId xmlns:p14="http://schemas.microsoft.com/office/powerpoint/2010/main" val="2642403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b="0" i="0" kern="1200" dirty="0">
                <a:solidFill>
                  <a:schemeClr val="tx1"/>
                </a:solidFill>
                <a:effectLst/>
                <a:latin typeface="宋体" panose="02010600030101010101" pitchFamily="2" charset="-122"/>
                <a:ea typeface="宋体" panose="02010600030101010101" pitchFamily="2" charset="-122"/>
                <a:cs typeface="+mn-cs"/>
              </a:rPr>
              <a:t>本次桌面演习的</a:t>
            </a:r>
            <a:r>
              <a:rPr lang="zh-CN" altLang="en-US" sz="1200" b="1" i="0" kern="1200" dirty="0">
                <a:solidFill>
                  <a:schemeClr val="tx1"/>
                </a:solidFill>
                <a:effectLst/>
                <a:latin typeface="宋体" panose="02010600030101010101" pitchFamily="2" charset="-122"/>
                <a:ea typeface="宋体" panose="02010600030101010101" pitchFamily="2" charset="-122"/>
                <a:cs typeface="+mn-cs"/>
              </a:rPr>
              <a:t>宗旨</a:t>
            </a:r>
            <a:r>
              <a:rPr lang="zh-CN" altLang="en-US" sz="1200" b="0" i="0" kern="1200" dirty="0">
                <a:solidFill>
                  <a:schemeClr val="tx1"/>
                </a:solidFill>
                <a:effectLst/>
                <a:latin typeface="宋体" panose="02010600030101010101" pitchFamily="2" charset="-122"/>
                <a:ea typeface="宋体" panose="02010600030101010101" pitchFamily="2" charset="-122"/>
                <a:cs typeface="+mn-cs"/>
              </a:rPr>
              <a:t>是讨论随着大流行发展成一种确定的传染病可能在城市环境中产生的关键问题，这种传染病的传播期和受影响人数可能会增加。</a:t>
            </a:r>
            <a:endParaRPr lang="en-GB" sz="1200" dirty="0">
              <a:effectLst/>
              <a:latin typeface="宋体" panose="02010600030101010101" pitchFamily="2" charset="-122"/>
              <a:ea typeface="宋体" panose="02010600030101010101" pitchFamily="2" charset="-122"/>
            </a:endParaRPr>
          </a:p>
          <a:p>
            <a:pPr marL="0" marR="0">
              <a:spcBef>
                <a:spcPts val="0"/>
              </a:spcBef>
              <a:spcAft>
                <a:spcPts val="0"/>
              </a:spcAft>
            </a:pPr>
            <a:r>
              <a:rPr lang="zh-CN" altLang="en-US" sz="1200" b="1" dirty="0">
                <a:effectLst/>
                <a:latin typeface="宋体" panose="02010600030101010101" pitchFamily="2" charset="-122"/>
                <a:ea typeface="宋体" panose="02010600030101010101" pitchFamily="2" charset="-122"/>
              </a:rPr>
              <a:t>范围</a:t>
            </a:r>
            <a:endParaRPr lang="en-US" altLang="zh-CN" sz="1200" b="1" dirty="0">
              <a:effectLst/>
              <a:latin typeface="宋体" panose="02010600030101010101" pitchFamily="2" charset="-122"/>
              <a:ea typeface="宋体" panose="02010600030101010101" pitchFamily="2" charset="-122"/>
            </a:endParaRPr>
          </a:p>
          <a:p>
            <a:pPr marL="0" marR="0">
              <a:spcBef>
                <a:spcPts val="0"/>
              </a:spcBef>
              <a:spcAft>
                <a:spcPts val="0"/>
              </a:spcAft>
            </a:pPr>
            <a:r>
              <a:rPr lang="zh-CN" altLang="en-US" sz="1200" dirty="0">
                <a:effectLst/>
                <a:latin typeface="宋体" panose="02010600030101010101" pitchFamily="2" charset="-122"/>
                <a:ea typeface="宋体" panose="02010600030101010101" pitchFamily="2" charset="-122"/>
              </a:rPr>
              <a:t>本次演习</a:t>
            </a:r>
            <a:r>
              <a:rPr lang="zh-CN" altLang="en-US" sz="1200" b="0" i="0" kern="1200" dirty="0">
                <a:solidFill>
                  <a:schemeClr val="tx1"/>
                </a:solidFill>
                <a:effectLst/>
                <a:latin typeface="宋体" panose="02010600030101010101" pitchFamily="2" charset="-122"/>
                <a:ea typeface="宋体" panose="02010600030101010101" pitchFamily="2" charset="-122"/>
                <a:cs typeface="+mn-cs"/>
              </a:rPr>
              <a:t>将讨论与管理病毒在人口密度大的地区传播有关的各种公共卫生战略，并将着眼于社区和地方主管部门今后面临的一些关键公共卫生挑战，包括对措施和限制的管理及其产生的影响。</a:t>
            </a:r>
            <a:endParaRPr lang="en-GB" sz="1200" dirty="0">
              <a:effectLst/>
              <a:latin typeface="宋体" panose="02010600030101010101" pitchFamily="2" charset="-122"/>
              <a:ea typeface="宋体" panose="02010600030101010101" pitchFamily="2" charset="-122"/>
            </a:endParaRPr>
          </a:p>
          <a:p>
            <a:pPr marL="0" marR="0">
              <a:spcBef>
                <a:spcPts val="0"/>
              </a:spcBef>
              <a:spcAft>
                <a:spcPts val="0"/>
              </a:spcAft>
            </a:pPr>
            <a:r>
              <a:rPr lang="en-US" sz="1200" b="1" dirty="0">
                <a:effectLst/>
                <a:latin typeface="宋体" panose="02010600030101010101" pitchFamily="2" charset="-122"/>
                <a:ea typeface="宋体" panose="02010600030101010101" pitchFamily="2" charset="-122"/>
              </a:rPr>
              <a:t> </a:t>
            </a:r>
            <a:endParaRPr lang="en-GB" sz="1200" dirty="0">
              <a:effectLst/>
              <a:latin typeface="宋体" panose="02010600030101010101" pitchFamily="2" charset="-122"/>
              <a:ea typeface="宋体" panose="02010600030101010101" pitchFamily="2" charset="-122"/>
            </a:endParaRPr>
          </a:p>
          <a:p>
            <a:pPr marL="0" marR="0">
              <a:spcBef>
                <a:spcPts val="0"/>
              </a:spcBef>
              <a:spcAft>
                <a:spcPts val="0"/>
              </a:spcAft>
            </a:pPr>
            <a:r>
              <a:rPr lang="zh-CN" altLang="en-US" sz="1200" b="1" dirty="0">
                <a:effectLst/>
                <a:latin typeface="宋体" panose="02010600030101010101" pitchFamily="2" charset="-122"/>
                <a:ea typeface="宋体" panose="02010600030101010101" pitchFamily="2" charset="-122"/>
              </a:rPr>
              <a:t>具体目标</a:t>
            </a:r>
            <a:endParaRPr lang="en-GB" sz="1200" dirty="0">
              <a:effectLst/>
              <a:latin typeface="宋体" panose="02010600030101010101" pitchFamily="2" charset="-122"/>
              <a:ea typeface="宋体" panose="02010600030101010101" pitchFamily="2" charset="-122"/>
            </a:endParaRPr>
          </a:p>
          <a:p>
            <a:pPr marL="0" marR="0">
              <a:spcBef>
                <a:spcPts val="0"/>
              </a:spcBef>
              <a:spcAft>
                <a:spcPts val="0"/>
              </a:spcAft>
            </a:pPr>
            <a:r>
              <a:rPr lang="zh-CN" altLang="en-US" sz="1200" dirty="0">
                <a:effectLst/>
                <a:latin typeface="宋体" panose="02010600030101010101" pitchFamily="2" charset="-122"/>
                <a:ea typeface="宋体" panose="02010600030101010101" pitchFamily="2" charset="-122"/>
              </a:rPr>
              <a:t>本次演习将提供一个安全平台，以便讨论：</a:t>
            </a:r>
            <a:endParaRPr lang="en-GB" sz="1200" dirty="0">
              <a:effectLst/>
              <a:latin typeface="宋体" panose="02010600030101010101" pitchFamily="2" charset="-122"/>
              <a:ea typeface="宋体" panose="02010600030101010101" pitchFamily="2" charset="-122"/>
            </a:endParaRPr>
          </a:p>
          <a:p>
            <a:pPr marL="342900" marR="0" lvl="0" indent="-342900">
              <a:spcBef>
                <a:spcPts val="0"/>
              </a:spcBef>
              <a:spcAft>
                <a:spcPts val="0"/>
              </a:spcAft>
              <a:buFont typeface="+mj-lt"/>
              <a:buAutoNum type="arabicPeriod"/>
              <a:tabLst>
                <a:tab pos="457200" algn="l"/>
              </a:tabLst>
            </a:pPr>
            <a:r>
              <a:rPr lang="zh-CN" altLang="en-US" sz="1200" dirty="0">
                <a:effectLst/>
                <a:latin typeface="宋体" panose="02010600030101010101" pitchFamily="2" charset="-122"/>
                <a:ea typeface="宋体" panose="02010600030101010101" pitchFamily="2" charset="-122"/>
              </a:rPr>
              <a:t>综合性公共卫生措施，</a:t>
            </a:r>
            <a:endParaRPr lang="en-GB" sz="1200" dirty="0">
              <a:effectLst/>
              <a:latin typeface="宋体" panose="02010600030101010101" pitchFamily="2" charset="-122"/>
              <a:ea typeface="宋体" panose="02010600030101010101" pitchFamily="2" charset="-122"/>
            </a:endParaRPr>
          </a:p>
          <a:p>
            <a:pPr marL="342900" marR="0" lvl="0" indent="-342900">
              <a:spcBef>
                <a:spcPts val="0"/>
              </a:spcBef>
              <a:spcAft>
                <a:spcPts val="0"/>
              </a:spcAft>
              <a:buFont typeface="+mj-lt"/>
              <a:buAutoNum type="arabicPeriod"/>
              <a:tabLst>
                <a:tab pos="457200" algn="l"/>
              </a:tabLst>
            </a:pPr>
            <a:r>
              <a:rPr lang="zh-CN" altLang="en-US" sz="1200" dirty="0">
                <a:effectLst/>
                <a:latin typeface="宋体" panose="02010600030101010101" pitchFamily="2" charset="-122"/>
                <a:ea typeface="宋体" panose="02010600030101010101" pitchFamily="2" charset="-122"/>
              </a:rPr>
              <a:t>维持卫生服务和关键的基础设施，</a:t>
            </a:r>
            <a:endParaRPr lang="en-GB" sz="1200" dirty="0">
              <a:effectLst/>
              <a:latin typeface="宋体" panose="02010600030101010101" pitchFamily="2" charset="-122"/>
              <a:ea typeface="宋体" panose="02010600030101010101" pitchFamily="2" charset="-122"/>
            </a:endParaRPr>
          </a:p>
          <a:p>
            <a:pPr marL="342900" marR="0" lvl="0" indent="-342900">
              <a:spcBef>
                <a:spcPts val="0"/>
              </a:spcBef>
              <a:spcAft>
                <a:spcPts val="0"/>
              </a:spcAft>
              <a:buFont typeface="+mj-lt"/>
              <a:buAutoNum type="arabicPeriod"/>
              <a:tabLst>
                <a:tab pos="457200" algn="l"/>
              </a:tabLst>
            </a:pPr>
            <a:r>
              <a:rPr lang="zh-CN" altLang="en-US" sz="1200" dirty="0">
                <a:effectLst/>
                <a:latin typeface="宋体" panose="02010600030101010101" pitchFamily="2" charset="-122"/>
                <a:ea typeface="宋体" panose="02010600030101010101" pitchFamily="2" charset="-122"/>
              </a:rPr>
              <a:t>风险沟通，包括对不准确和恶意报道的管理</a:t>
            </a:r>
            <a:endParaRPr lang="en-GB" sz="1200" dirty="0">
              <a:effectLst/>
              <a:latin typeface="宋体" panose="02010600030101010101" pitchFamily="2" charset="-122"/>
              <a:ea typeface="宋体" panose="02010600030101010101" pitchFamily="2" charset="-122"/>
            </a:endParaRPr>
          </a:p>
          <a:p>
            <a:pPr marL="342900" marR="0" lvl="0" indent="-342900">
              <a:spcBef>
                <a:spcPts val="0"/>
              </a:spcBef>
              <a:spcAft>
                <a:spcPts val="0"/>
              </a:spcAft>
              <a:buFont typeface="+mj-lt"/>
              <a:buAutoNum type="arabicPeriod"/>
              <a:tabLst>
                <a:tab pos="457200" algn="l"/>
              </a:tabLst>
            </a:pPr>
            <a:r>
              <a:rPr lang="zh-CN" altLang="en-US" sz="1200" dirty="0">
                <a:effectLst/>
                <a:latin typeface="宋体" panose="02010600030101010101" pitchFamily="2" charset="-122"/>
                <a:ea typeface="宋体" panose="02010600030101010101" pitchFamily="2" charset="-122"/>
              </a:rPr>
              <a:t>限制社会和经济影响</a:t>
            </a:r>
            <a:endParaRPr lang="en-GB" sz="1200" dirty="0">
              <a:effectLst/>
              <a:latin typeface="宋体" panose="02010600030101010101" pitchFamily="2" charset="-122"/>
              <a:ea typeface="宋体" panose="02010600030101010101" pitchFamily="2" charset="-122"/>
            </a:endParaRPr>
          </a:p>
          <a:p>
            <a:pPr marL="342900" marR="0" lvl="0" indent="-342900">
              <a:spcBef>
                <a:spcPts val="0"/>
              </a:spcBef>
              <a:spcAft>
                <a:spcPts val="0"/>
              </a:spcAft>
              <a:buFont typeface="+mj-lt"/>
              <a:buAutoNum type="arabicPeriod"/>
              <a:tabLst>
                <a:tab pos="457200" algn="l"/>
              </a:tabLst>
            </a:pPr>
            <a:r>
              <a:rPr lang="zh-CN" altLang="en-US" sz="1200" dirty="0">
                <a:effectLst/>
                <a:latin typeface="宋体" panose="02010600030101010101" pitchFamily="2" charset="-122"/>
                <a:ea typeface="宋体" panose="02010600030101010101" pitchFamily="2" charset="-122"/>
              </a:rPr>
              <a:t>放松限制并逐步恢复</a:t>
            </a:r>
            <a:endParaRPr lang="en-GB" sz="1200" dirty="0">
              <a:effectLst/>
              <a:latin typeface="宋体" panose="02010600030101010101" pitchFamily="2" charset="-122"/>
              <a:ea typeface="宋体" panose="02010600030101010101" pitchFamily="2" charset="-122"/>
            </a:endParaRPr>
          </a:p>
          <a:p>
            <a:pPr marL="0" marR="0">
              <a:spcBef>
                <a:spcPts val="0"/>
              </a:spcBef>
              <a:spcAft>
                <a:spcPts val="0"/>
              </a:spcAft>
            </a:pPr>
            <a:r>
              <a:rPr lang="en-GB" sz="1200" dirty="0">
                <a:effectLst/>
                <a:latin typeface="宋体" panose="02010600030101010101" pitchFamily="2" charset="-122"/>
                <a:ea typeface="宋体" panose="02010600030101010101" pitchFamily="2" charset="-122"/>
              </a:rPr>
              <a:t> </a:t>
            </a:r>
          </a:p>
          <a:p>
            <a:pPr marL="0" marR="0">
              <a:spcBef>
                <a:spcPts val="0"/>
              </a:spcBef>
              <a:spcAft>
                <a:spcPts val="0"/>
              </a:spcAft>
            </a:pPr>
            <a:r>
              <a:rPr lang="zh-CN" altLang="en-US" sz="1200" b="1" dirty="0">
                <a:effectLst/>
                <a:latin typeface="宋体" panose="02010600030101010101" pitchFamily="2" charset="-122"/>
                <a:ea typeface="宋体" panose="02010600030101010101" pitchFamily="2" charset="-122"/>
              </a:rPr>
              <a:t>目标受众</a:t>
            </a:r>
            <a:r>
              <a:rPr lang="zh-CN" altLang="en-US" sz="1200" dirty="0">
                <a:effectLst/>
                <a:latin typeface="宋体" panose="02010600030101010101" pitchFamily="2" charset="-122"/>
                <a:ea typeface="宋体" panose="02010600030101010101" pitchFamily="2" charset="-122"/>
              </a:rPr>
              <a:t>包括来自不同部门的城市和社区领袖、城市政策制定者及技术专家。</a:t>
            </a:r>
            <a:endParaRPr lang="en-GB" sz="1200" dirty="0">
              <a:effectLst/>
              <a:latin typeface="宋体" panose="02010600030101010101" pitchFamily="2" charset="-122"/>
              <a:ea typeface="宋体" panose="02010600030101010101" pitchFamily="2" charset="-122"/>
            </a:endParaRPr>
          </a:p>
          <a:p>
            <a:pPr marL="0" marR="0">
              <a:spcBef>
                <a:spcPts val="0"/>
              </a:spcBef>
              <a:spcAft>
                <a:spcPts val="0"/>
              </a:spcAft>
            </a:pPr>
            <a:endParaRPr lang="en-US" sz="1200" dirty="0">
              <a:effectLst/>
              <a:latin typeface="宋体" panose="02010600030101010101" pitchFamily="2" charset="-122"/>
              <a:ea typeface="宋体" panose="02010600030101010101" pitchFamily="2" charset="-122"/>
            </a:endParaRPr>
          </a:p>
          <a:p>
            <a:pPr marL="0" marR="0">
              <a:spcBef>
                <a:spcPts val="0"/>
              </a:spcBef>
              <a:spcAft>
                <a:spcPts val="0"/>
              </a:spcAft>
            </a:pPr>
            <a:r>
              <a:rPr lang="zh-CN" altLang="en-US" sz="1200" dirty="0">
                <a:effectLst/>
                <a:latin typeface="宋体" panose="02010600030101010101" pitchFamily="2" charset="-122"/>
                <a:ea typeface="宋体" panose="02010600030101010101" pitchFamily="2" charset="-122"/>
              </a:rPr>
              <a:t>为给</a:t>
            </a:r>
            <a:r>
              <a:rPr lang="en-US" altLang="zh-CN" sz="1200" dirty="0">
                <a:effectLst/>
                <a:latin typeface="宋体" panose="02010600030101010101" pitchFamily="2" charset="-122"/>
                <a:ea typeface="宋体" panose="02010600030101010101" pitchFamily="2" charset="-122"/>
              </a:rPr>
              <a:t>5</a:t>
            </a:r>
            <a:r>
              <a:rPr lang="zh-CN" altLang="en-US" sz="1200" dirty="0">
                <a:effectLst/>
                <a:latin typeface="宋体" panose="02010600030101010101" pitchFamily="2" charset="-122"/>
                <a:ea typeface="宋体" panose="02010600030101010101" pitchFamily="2" charset="-122"/>
              </a:rPr>
              <a:t>场活动的讨论</a:t>
            </a:r>
            <a:r>
              <a:rPr lang="zh-CN" altLang="en-US" sz="1200" b="1" dirty="0">
                <a:effectLst/>
                <a:latin typeface="宋体" panose="02010600030101010101" pitchFamily="2" charset="-122"/>
                <a:ea typeface="宋体" panose="02010600030101010101" pitchFamily="2" charset="-122"/>
              </a:rPr>
              <a:t>留出足够时间</a:t>
            </a:r>
            <a:r>
              <a:rPr lang="zh-CN" altLang="en-US" sz="1200" dirty="0">
                <a:effectLst/>
                <a:latin typeface="宋体" panose="02010600030101010101" pitchFamily="2" charset="-122"/>
                <a:ea typeface="宋体" panose="02010600030101010101" pitchFamily="2" charset="-122"/>
              </a:rPr>
              <a:t>，本次演习计划持续一整天。 但是，由于时间限制，也有可能减少会议次数，并将演习控制在半天（上午或下午）内，同时仅限于就选定会议进行讨论。</a:t>
            </a:r>
            <a:endParaRPr lang="en-GB" sz="1200" dirty="0">
              <a:effectLst/>
              <a:latin typeface="宋体" panose="02010600030101010101" pitchFamily="2" charset="-122"/>
              <a:ea typeface="宋体" panose="02010600030101010101" pitchFamily="2" charset="-122"/>
            </a:endParaRPr>
          </a:p>
          <a:p>
            <a:endParaRPr lang="en-GB" dirty="0"/>
          </a:p>
        </p:txBody>
      </p:sp>
      <p:sp>
        <p:nvSpPr>
          <p:cNvPr id="4" name="Slide Number Placeholder 3"/>
          <p:cNvSpPr>
            <a:spLocks noGrp="1"/>
          </p:cNvSpPr>
          <p:nvPr>
            <p:ph type="sldNum" sz="quarter" idx="10"/>
          </p:nvPr>
        </p:nvSpPr>
        <p:spPr/>
        <p:txBody>
          <a:bodyPr/>
          <a:lstStyle/>
          <a:p>
            <a:fld id="{DDB8519F-97CE-3A4E-A32A-1B643286747F}" type="slidenum">
              <a:rPr lang="en-US" smtClean="0"/>
              <a:t>1</a:t>
            </a:fld>
            <a:endParaRPr lang="en-US"/>
          </a:p>
        </p:txBody>
      </p:sp>
    </p:spTree>
    <p:extLst>
      <p:ext uri="{BB962C8B-B14F-4D97-AF65-F5344CB8AC3E}">
        <p14:creationId xmlns:p14="http://schemas.microsoft.com/office/powerpoint/2010/main" val="1904585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10</a:t>
            </a:fld>
            <a:endParaRPr lang="en-US"/>
          </a:p>
        </p:txBody>
      </p:sp>
    </p:spTree>
    <p:extLst>
      <p:ext uri="{BB962C8B-B14F-4D97-AF65-F5344CB8AC3E}">
        <p14:creationId xmlns:p14="http://schemas.microsoft.com/office/powerpoint/2010/main" val="31158290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11</a:t>
            </a:fld>
            <a:endParaRPr lang="en-US"/>
          </a:p>
        </p:txBody>
      </p:sp>
    </p:spTree>
    <p:extLst>
      <p:ext uri="{BB962C8B-B14F-4D97-AF65-F5344CB8AC3E}">
        <p14:creationId xmlns:p14="http://schemas.microsoft.com/office/powerpoint/2010/main" val="26149464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12</a:t>
            </a:fld>
            <a:endParaRPr lang="en-US"/>
          </a:p>
        </p:txBody>
      </p:sp>
    </p:spTree>
    <p:extLst>
      <p:ext uri="{BB962C8B-B14F-4D97-AF65-F5344CB8AC3E}">
        <p14:creationId xmlns:p14="http://schemas.microsoft.com/office/powerpoint/2010/main" val="1396674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图片来源</a:t>
            </a:r>
            <a:r>
              <a:rPr lang="en" dirty="0"/>
              <a:t>: https://</a:t>
            </a:r>
            <a:r>
              <a:rPr lang="en" dirty="0" err="1"/>
              <a:t>www.google.ch</a:t>
            </a:r>
            <a:r>
              <a:rPr lang="en" dirty="0"/>
              <a:t>/</a:t>
            </a:r>
            <a:r>
              <a:rPr lang="en" dirty="0" err="1"/>
              <a:t>search?q</a:t>
            </a:r>
            <a:r>
              <a:rPr lang="en" dirty="0"/>
              <a:t>=</a:t>
            </a:r>
            <a:r>
              <a:rPr lang="en" dirty="0" err="1"/>
              <a:t>questions+images&amp;source</a:t>
            </a:r>
            <a:r>
              <a:rPr lang="en" dirty="0"/>
              <a:t>=</a:t>
            </a:r>
            <a:r>
              <a:rPr lang="en" dirty="0" err="1"/>
              <a:t>lnms&amp;tbm</a:t>
            </a:r>
            <a:r>
              <a:rPr lang="en" dirty="0"/>
              <a:t>=</a:t>
            </a:r>
            <a:r>
              <a:rPr lang="en" dirty="0" err="1"/>
              <a:t>isch&amp;sa</a:t>
            </a:r>
            <a:r>
              <a:rPr lang="en" dirty="0"/>
              <a:t>=</a:t>
            </a:r>
            <a:r>
              <a:rPr lang="en" dirty="0" err="1"/>
              <a:t>X&amp;ved</a:t>
            </a:r>
            <a:r>
              <a:rPr lang="en" dirty="0"/>
              <a:t>=0ahUKEwjeycL-yanVAhVGPxQKHYlzD7EQ_AUICigB&amp;biw=1920&amp;bih=901#imgrc=</a:t>
            </a:r>
            <a:r>
              <a:rPr lang="en" dirty="0" err="1"/>
              <a:t>NnCxqJcZr_C</a:t>
            </a:r>
            <a:r>
              <a:rPr lang="en" dirty="0"/>
              <a:t>-MM:</a:t>
            </a:r>
          </a:p>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13</a:t>
            </a:fld>
            <a:endParaRPr lang="en-US"/>
          </a:p>
        </p:txBody>
      </p:sp>
    </p:spTree>
    <p:extLst>
      <p:ext uri="{BB962C8B-B14F-4D97-AF65-F5344CB8AC3E}">
        <p14:creationId xmlns:p14="http://schemas.microsoft.com/office/powerpoint/2010/main" val="3306779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zh-CN" altLang="en-US" dirty="0">
                <a:latin typeface="宋体" panose="02010600030101010101" pitchFamily="2" charset="-122"/>
                <a:ea typeface="宋体" panose="02010600030101010101" pitchFamily="2" charset="-122"/>
              </a:rPr>
              <a:t>根据截至</a:t>
            </a:r>
            <a:r>
              <a:rPr lang="en-US" altLang="zh-CN" dirty="0">
                <a:latin typeface="宋体" panose="02010600030101010101" pitchFamily="2" charset="-122"/>
                <a:ea typeface="宋体" panose="02010600030101010101" pitchFamily="2" charset="-122"/>
              </a:rPr>
              <a:t>2020</a:t>
            </a:r>
            <a:r>
              <a:rPr lang="zh-CN" altLang="en-US" dirty="0">
                <a:latin typeface="宋体" panose="02010600030101010101" pitchFamily="2" charset="-122"/>
                <a:ea typeface="宋体" panose="02010600030101010101" pitchFamily="2" charset="-122"/>
              </a:rPr>
              <a:t>年</a:t>
            </a:r>
            <a:r>
              <a:rPr lang="en-US" altLang="zh-CN" dirty="0">
                <a:latin typeface="宋体" panose="02010600030101010101" pitchFamily="2" charset="-122"/>
                <a:ea typeface="宋体" panose="02010600030101010101" pitchFamily="2" charset="-122"/>
              </a:rPr>
              <a:t>4</a:t>
            </a:r>
            <a:r>
              <a:rPr lang="zh-CN" altLang="en-US" dirty="0">
                <a:latin typeface="宋体" panose="02010600030101010101" pitchFamily="2" charset="-122"/>
                <a:ea typeface="宋体" panose="02010600030101010101" pitchFamily="2" charset="-122"/>
              </a:rPr>
              <a:t>月</a:t>
            </a:r>
            <a:r>
              <a:rPr lang="en-US" altLang="zh-CN" dirty="0">
                <a:latin typeface="宋体" panose="02010600030101010101" pitchFamily="2" charset="-122"/>
                <a:ea typeface="宋体" panose="02010600030101010101" pitchFamily="2" charset="-122"/>
              </a:rPr>
              <a:t>21</a:t>
            </a:r>
            <a:r>
              <a:rPr lang="zh-CN" altLang="en-US" dirty="0">
                <a:latin typeface="宋体" panose="02010600030101010101" pitchFamily="2" charset="-122"/>
                <a:ea typeface="宋体" panose="02010600030101010101" pitchFamily="2" charset="-122"/>
              </a:rPr>
              <a:t>日的世卫组织情况报告，共有</a:t>
            </a:r>
            <a:r>
              <a:rPr lang="en-US" altLang="zh-CN" dirty="0">
                <a:latin typeface="宋体" panose="02010600030101010101" pitchFamily="2" charset="-122"/>
                <a:ea typeface="宋体" panose="02010600030101010101" pitchFamily="2" charset="-122"/>
              </a:rPr>
              <a:t>2,397,216</a:t>
            </a:r>
            <a:r>
              <a:rPr lang="zh-CN" altLang="en-US" dirty="0">
                <a:latin typeface="宋体" panose="02010600030101010101" pitchFamily="2" charset="-122"/>
                <a:ea typeface="宋体" panose="02010600030101010101" pitchFamily="2" charset="-122"/>
              </a:rPr>
              <a:t>例：</a:t>
            </a:r>
            <a:r>
              <a:rPr lang="en-US" dirty="0">
                <a:latin typeface="宋体" panose="02010600030101010101" pitchFamily="2" charset="-122"/>
                <a:ea typeface="宋体" panose="02010600030101010101" pitchFamily="2" charset="-122"/>
              </a:rPr>
              <a:t>https://www.who.int/docs/default-source/coronaviruse/situation-reports/20200421-sitrep-92-covid-19.pdf?sfvrsn=38e6b06d_4</a:t>
            </a:r>
          </a:p>
        </p:txBody>
      </p:sp>
      <p:sp>
        <p:nvSpPr>
          <p:cNvPr id="4" name="Slide Number Placeholder 3"/>
          <p:cNvSpPr>
            <a:spLocks noGrp="1"/>
          </p:cNvSpPr>
          <p:nvPr>
            <p:ph type="sldNum" sz="quarter" idx="5"/>
          </p:nvPr>
        </p:nvSpPr>
        <p:spPr/>
        <p:txBody>
          <a:bodyPr/>
          <a:lstStyle/>
          <a:p>
            <a:fld id="{DDB8519F-97CE-3A4E-A32A-1B643286747F}" type="slidenum">
              <a:rPr lang="en-US" smtClean="0"/>
              <a:t>14</a:t>
            </a:fld>
            <a:endParaRPr lang="en-US"/>
          </a:p>
        </p:txBody>
      </p:sp>
    </p:spTree>
    <p:extLst>
      <p:ext uri="{BB962C8B-B14F-4D97-AF65-F5344CB8AC3E}">
        <p14:creationId xmlns:p14="http://schemas.microsoft.com/office/powerpoint/2010/main" val="23225429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zh-CN" altLang="en-US" sz="1200" dirty="0">
                <a:latin typeface="宋体" panose="02010600030101010101" pitchFamily="2" charset="-122"/>
                <a:ea typeface="宋体" panose="02010600030101010101" pitchFamily="2" charset="-122"/>
              </a:rPr>
              <a:t>在疫情暴发初期病例较少，世卫组织大力宣传四大支柱：早发现、早隔离、早检测和早治疗。随着疫情扩散和感染人数增多，对这种做法做了进一步研究。许多城市地区正在采取不同的做法。有些城市密切关注症状监测，而不是大规模检测。其他城市密切关注隔离，要求民众如果病状持续进行自我隔离。根据感染报告对当地民众进行大范围检测。</a:t>
            </a:r>
          </a:p>
          <a:p>
            <a:pPr>
              <a:buNone/>
            </a:pPr>
            <a:r>
              <a:rPr lang="zh-CN" altLang="en-US" sz="1200" dirty="0">
                <a:latin typeface="宋体" panose="02010600030101010101" pitchFamily="2" charset="-122"/>
                <a:ea typeface="宋体" panose="02010600030101010101" pitchFamily="2" charset="-122"/>
              </a:rPr>
              <a:t>许多国家在城市地区强制实行保持身体距离。有些国家仅在城市地区采取措施，农村地区基本不受禁令的影响，其他国家在全国范围实行全面禁令。</a:t>
            </a:r>
            <a:endParaRPr lang="en-US" altLang="zh-CN" sz="1200" dirty="0">
              <a:latin typeface="宋体" panose="02010600030101010101" pitchFamily="2" charset="-122"/>
              <a:ea typeface="宋体" panose="02010600030101010101" pitchFamily="2" charset="-122"/>
            </a:endParaRPr>
          </a:p>
          <a:p>
            <a:pPr>
              <a:buNone/>
            </a:pPr>
            <a:r>
              <a:rPr lang="zh-CN" altLang="en-US" sz="1200" b="0" i="0" u="none" strike="noStrike" kern="1200" dirty="0">
                <a:solidFill>
                  <a:schemeClr val="tx1"/>
                </a:solidFill>
                <a:effectLst/>
                <a:highlight>
                  <a:srgbClr val="FFFF00"/>
                </a:highlight>
                <a:latin typeface="+mn-lt"/>
                <a:ea typeface="+mn-ea"/>
                <a:cs typeface="+mn-cs"/>
              </a:rPr>
              <a:t>所有这些做法各有利弊，全球病例数量在持续增加，这表明这些做法没有一个是</a:t>
            </a:r>
            <a:r>
              <a:rPr lang="en-US" altLang="zh-CN" sz="1200" b="0" i="0" u="none" strike="noStrike" kern="1200" dirty="0">
                <a:solidFill>
                  <a:schemeClr val="tx1"/>
                </a:solidFill>
                <a:effectLst/>
                <a:highlight>
                  <a:srgbClr val="FFFF00"/>
                </a:highlight>
                <a:latin typeface="+mn-lt"/>
                <a:ea typeface="+mn-ea"/>
                <a:cs typeface="+mn-cs"/>
              </a:rPr>
              <a:t>100</a:t>
            </a:r>
            <a:r>
              <a:rPr lang="zh-CN" altLang="en-US" sz="1200" b="0" i="0" u="none" strike="noStrike" kern="1200" dirty="0">
                <a:solidFill>
                  <a:schemeClr val="tx1"/>
                </a:solidFill>
                <a:effectLst/>
                <a:highlight>
                  <a:srgbClr val="FFFF00"/>
                </a:highlight>
                <a:latin typeface="+mn-lt"/>
                <a:ea typeface="+mn-ea"/>
                <a:cs typeface="+mn-cs"/>
              </a:rPr>
              <a:t>％有效的。</a:t>
            </a:r>
            <a:endParaRPr lang="en-US" sz="1200" dirty="0">
              <a:highlight>
                <a:srgbClr val="FFFF00"/>
              </a:highlight>
              <a:latin typeface="宋体" panose="02010600030101010101" pitchFamily="2" charset="-122"/>
              <a:ea typeface="宋体" panose="02010600030101010101" pitchFamily="2" charset="-122"/>
            </a:endParaRPr>
          </a:p>
        </p:txBody>
      </p:sp>
      <p:sp>
        <p:nvSpPr>
          <p:cNvPr id="4" name="Slide Number Placeholder 3"/>
          <p:cNvSpPr>
            <a:spLocks noGrp="1"/>
          </p:cNvSpPr>
          <p:nvPr>
            <p:ph type="sldNum" sz="quarter" idx="5"/>
          </p:nvPr>
        </p:nvSpPr>
        <p:spPr/>
        <p:txBody>
          <a:bodyPr/>
          <a:lstStyle/>
          <a:p>
            <a:fld id="{DDB8519F-97CE-3A4E-A32A-1B643286747F}" type="slidenum">
              <a:rPr lang="en-US" smtClean="0"/>
              <a:t>15</a:t>
            </a:fld>
            <a:endParaRPr lang="en-US"/>
          </a:p>
        </p:txBody>
      </p:sp>
    </p:spTree>
    <p:extLst>
      <p:ext uri="{BB962C8B-B14F-4D97-AF65-F5344CB8AC3E}">
        <p14:creationId xmlns:p14="http://schemas.microsoft.com/office/powerpoint/2010/main" val="33174783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effectLst/>
                <a:latin typeface="Calibri" panose="020F0502020204030204" pitchFamily="34" charset="0"/>
                <a:ea typeface="Calibri" panose="020F0502020204030204" pitchFamily="34" charset="0"/>
              </a:rPr>
              <a:t>还必须通过协调经济和社会措施为保持身体距离措施（不再使用“社交距离”一词）提供支持，这些措施为合作和减轻所造成的社会和经济损害提供激励。在这种情况下，粮食安全尤其令人关切。</a:t>
            </a:r>
            <a:endParaRPr lang="en-GB" dirty="0"/>
          </a:p>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16</a:t>
            </a:fld>
            <a:endParaRPr lang="en-US"/>
          </a:p>
        </p:txBody>
      </p:sp>
    </p:spTree>
    <p:extLst>
      <p:ext uri="{BB962C8B-B14F-4D97-AF65-F5344CB8AC3E}">
        <p14:creationId xmlns:p14="http://schemas.microsoft.com/office/powerpoint/2010/main" val="33820924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17</a:t>
            </a:fld>
            <a:endParaRPr lang="en-US"/>
          </a:p>
        </p:txBody>
      </p:sp>
    </p:spTree>
    <p:extLst>
      <p:ext uri="{BB962C8B-B14F-4D97-AF65-F5344CB8AC3E}">
        <p14:creationId xmlns:p14="http://schemas.microsoft.com/office/powerpoint/2010/main" val="5346548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18</a:t>
            </a:fld>
            <a:endParaRPr lang="en-US"/>
          </a:p>
        </p:txBody>
      </p:sp>
    </p:spTree>
    <p:extLst>
      <p:ext uri="{BB962C8B-B14F-4D97-AF65-F5344CB8AC3E}">
        <p14:creationId xmlns:p14="http://schemas.microsoft.com/office/powerpoint/2010/main" val="4003270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20</a:t>
            </a:fld>
            <a:endParaRPr lang="en-US"/>
          </a:p>
        </p:txBody>
      </p:sp>
    </p:spTree>
    <p:extLst>
      <p:ext uri="{BB962C8B-B14F-4D97-AF65-F5344CB8AC3E}">
        <p14:creationId xmlns:p14="http://schemas.microsoft.com/office/powerpoint/2010/main" val="2212308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a:effectLst/>
                <a:latin typeface="宋体" panose="02010600030101010101" pitchFamily="2" charset="-122"/>
                <a:ea typeface="宋体" panose="02010600030101010101" pitchFamily="2" charset="-122"/>
              </a:rPr>
              <a:t>为给</a:t>
            </a:r>
            <a:r>
              <a:rPr lang="en-US" altLang="zh-CN" sz="1200" dirty="0">
                <a:effectLst/>
                <a:latin typeface="宋体" panose="02010600030101010101" pitchFamily="2" charset="-122"/>
                <a:ea typeface="宋体" panose="02010600030101010101" pitchFamily="2" charset="-122"/>
              </a:rPr>
              <a:t>5</a:t>
            </a:r>
            <a:r>
              <a:rPr lang="zh-CN" altLang="en-US" sz="1200" dirty="0">
                <a:effectLst/>
                <a:latin typeface="宋体" panose="02010600030101010101" pitchFamily="2" charset="-122"/>
                <a:ea typeface="宋体" panose="02010600030101010101" pitchFamily="2" charset="-122"/>
              </a:rPr>
              <a:t>场活动的讨论留出足够时间，本次演习计划持续一整天。 但是，由于时间限制，也有可能减少会议次数，并将演习控制在半天（上午或下午）内，同时仅限于就选定会议进行讨论。</a:t>
            </a:r>
          </a:p>
          <a:p>
            <a:endParaRPr lang="en-GB" dirty="0"/>
          </a:p>
        </p:txBody>
      </p:sp>
      <p:sp>
        <p:nvSpPr>
          <p:cNvPr id="4" name="Slide Number Placeholder 3"/>
          <p:cNvSpPr>
            <a:spLocks noGrp="1"/>
          </p:cNvSpPr>
          <p:nvPr>
            <p:ph type="sldNum" sz="quarter" idx="10"/>
          </p:nvPr>
        </p:nvSpPr>
        <p:spPr/>
        <p:txBody>
          <a:bodyPr/>
          <a:lstStyle/>
          <a:p>
            <a:fld id="{DDB8519F-97CE-3A4E-A32A-1B643286747F}" type="slidenum">
              <a:rPr lang="en-US" smtClean="0"/>
              <a:t>2</a:t>
            </a:fld>
            <a:endParaRPr lang="en-US"/>
          </a:p>
        </p:txBody>
      </p:sp>
    </p:spTree>
    <p:extLst>
      <p:ext uri="{BB962C8B-B14F-4D97-AF65-F5344CB8AC3E}">
        <p14:creationId xmlns:p14="http://schemas.microsoft.com/office/powerpoint/2010/main" val="16007280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21</a:t>
            </a:fld>
            <a:endParaRPr lang="en-US"/>
          </a:p>
        </p:txBody>
      </p:sp>
    </p:spTree>
    <p:extLst>
      <p:ext uri="{BB962C8B-B14F-4D97-AF65-F5344CB8AC3E}">
        <p14:creationId xmlns:p14="http://schemas.microsoft.com/office/powerpoint/2010/main" val="1668321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Char char="●"/>
              <a:tabLst/>
              <a:defRPr/>
            </a:pPr>
            <a:r>
              <a:rPr lang="zh-CN" altLang="en-US" dirty="0"/>
              <a:t>从经济维度来看，许多经济部门都可能遭受重创，需要大量援助。小企业将受到极其严重的打击，非正规经济部门的工作人员也是如此。在某些情况下，失业率将超过</a:t>
            </a:r>
            <a:r>
              <a:rPr lang="en-US" altLang="zh-CN" dirty="0"/>
              <a:t>15%</a:t>
            </a:r>
            <a:r>
              <a:rPr lang="zh-CN" altLang="en-US" dirty="0"/>
              <a:t>，使许多人陷入赤贫并被剥夺公民权利。</a:t>
            </a:r>
            <a:endParaRPr lang="en-GB" dirty="0"/>
          </a:p>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25</a:t>
            </a:fld>
            <a:endParaRPr lang="en-US"/>
          </a:p>
        </p:txBody>
      </p:sp>
    </p:spTree>
    <p:extLst>
      <p:ext uri="{BB962C8B-B14F-4D97-AF65-F5344CB8AC3E}">
        <p14:creationId xmlns:p14="http://schemas.microsoft.com/office/powerpoint/2010/main" val="40950755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DDB8519F-97CE-3A4E-A32A-1B643286747F}" type="slidenum">
              <a:rPr lang="en-US" smtClean="0"/>
              <a:t>27</a:t>
            </a:fld>
            <a:endParaRPr lang="en-US"/>
          </a:p>
        </p:txBody>
      </p:sp>
    </p:spTree>
    <p:extLst>
      <p:ext uri="{BB962C8B-B14F-4D97-AF65-F5344CB8AC3E}">
        <p14:creationId xmlns:p14="http://schemas.microsoft.com/office/powerpoint/2010/main" val="10346450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DB8519F-97CE-3A4E-A32A-1B643286747F}" type="slidenum">
              <a:rPr lang="en-US" smtClean="0"/>
              <a:t>29</a:t>
            </a:fld>
            <a:endParaRPr lang="en-US"/>
          </a:p>
        </p:txBody>
      </p:sp>
    </p:spTree>
    <p:extLst>
      <p:ext uri="{BB962C8B-B14F-4D97-AF65-F5344CB8AC3E}">
        <p14:creationId xmlns:p14="http://schemas.microsoft.com/office/powerpoint/2010/main" val="1098733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rtl="0">
              <a:lnSpc>
                <a:spcPct val="117999"/>
              </a:lnSpc>
              <a:spcBef>
                <a:spcPts val="0"/>
              </a:spcBef>
              <a:buClr>
                <a:srgbClr val="000000"/>
              </a:buClr>
              <a:buSzPct val="110000"/>
              <a:buFont typeface="Arial"/>
              <a:buNone/>
            </a:pPr>
            <a:r>
              <a:rPr lang="zh-CN" altLang="en-US" sz="1200" dirty="0">
                <a:latin typeface="宋体" panose="02010600030101010101" pitchFamily="2" charset="-122"/>
                <a:ea typeface="宋体" panose="02010600030101010101" pitchFamily="2" charset="-122"/>
                <a:cs typeface="Roboto" panose="02000000000000000000" pitchFamily="2" charset="0"/>
                <a:sym typeface="Helvetica Neue"/>
              </a:rPr>
              <a:t>由办事处高级职员致欢迎辞。</a:t>
            </a:r>
            <a:endParaRPr lang="en" sz="1200" dirty="0">
              <a:latin typeface="宋体" panose="02010600030101010101" pitchFamily="2" charset="-122"/>
              <a:ea typeface="宋体" panose="02010600030101010101" pitchFamily="2" charset="-122"/>
              <a:cs typeface="Roboto" panose="02000000000000000000" pitchFamily="2" charset="0"/>
              <a:sym typeface="Helvetica Neue"/>
            </a:endParaRPr>
          </a:p>
          <a:p>
            <a:pPr lvl="0" rtl="0">
              <a:lnSpc>
                <a:spcPct val="117999"/>
              </a:lnSpc>
              <a:spcBef>
                <a:spcPts val="0"/>
              </a:spcBef>
              <a:buClr>
                <a:srgbClr val="000000"/>
              </a:buClr>
              <a:buSzPct val="110000"/>
              <a:buFont typeface="Arial"/>
              <a:buNone/>
            </a:pPr>
            <a:r>
              <a:rPr lang="zh-CN" altLang="en-US" sz="1200" dirty="0">
                <a:latin typeface="宋体" panose="02010600030101010101" pitchFamily="2" charset="-122"/>
                <a:ea typeface="宋体" panose="02010600030101010101" pitchFamily="2" charset="-122"/>
                <a:cs typeface="Roboto" panose="02000000000000000000" pitchFamily="2" charset="0"/>
                <a:sym typeface="Helvetica Neue"/>
              </a:rPr>
              <a:t>请召集小组介绍情况，从介绍各会议室开始。</a:t>
            </a:r>
            <a:endParaRPr lang="en" sz="1200" dirty="0">
              <a:latin typeface="宋体" panose="02010600030101010101" pitchFamily="2" charset="-122"/>
              <a:ea typeface="宋体" panose="02010600030101010101" pitchFamily="2" charset="-122"/>
              <a:cs typeface="Roboto" panose="02000000000000000000" pitchFamily="2" charset="0"/>
              <a:sym typeface="Helvetica Neue"/>
            </a:endParaRPr>
          </a:p>
          <a:p>
            <a:endParaRPr lang="en-US" dirty="0">
              <a:latin typeface="宋体" panose="02010600030101010101" pitchFamily="2" charset="-122"/>
              <a:ea typeface="宋体" panose="02010600030101010101" pitchFamily="2" charset="-122"/>
            </a:endParaRPr>
          </a:p>
          <a:p>
            <a:r>
              <a:rPr lang="zh-CN" altLang="en-US" sz="1200" dirty="0">
                <a:effectLst/>
                <a:latin typeface="宋体" panose="02010600030101010101" pitchFamily="2" charset="-122"/>
                <a:ea typeface="宋体" panose="02010600030101010101" pitchFamily="2" charset="-122"/>
              </a:rPr>
              <a:t>国别概况和面临风险或“重灾区”的人口情况</a:t>
            </a:r>
            <a:endParaRPr lang="en-US" sz="1200" dirty="0">
              <a:effectLst/>
              <a:latin typeface="宋体" panose="02010600030101010101" pitchFamily="2" charset="-122"/>
              <a:ea typeface="宋体" panose="02010600030101010101" pitchFamily="2" charset="-122"/>
            </a:endParaRPr>
          </a:p>
          <a:p>
            <a:r>
              <a:rPr lang="zh-CN" altLang="en-US" sz="1200" dirty="0">
                <a:effectLst/>
                <a:latin typeface="宋体" panose="02010600030101010101" pitchFamily="2" charset="-122"/>
                <a:ea typeface="宋体" panose="02010600030101010101" pitchFamily="2" charset="-122"/>
              </a:rPr>
              <a:t>这种介绍或有助于使模拟情景化</a:t>
            </a:r>
            <a:endParaRPr lang="en-US" dirty="0">
              <a:latin typeface="宋体" panose="02010600030101010101" pitchFamily="2" charset="-122"/>
              <a:ea typeface="宋体" panose="02010600030101010101" pitchFamily="2" charset="-122"/>
            </a:endParaRPr>
          </a:p>
        </p:txBody>
      </p:sp>
      <p:sp>
        <p:nvSpPr>
          <p:cNvPr id="4" name="Slide Number Placeholder 3"/>
          <p:cNvSpPr>
            <a:spLocks noGrp="1"/>
          </p:cNvSpPr>
          <p:nvPr>
            <p:ph type="sldNum" sz="quarter" idx="5"/>
          </p:nvPr>
        </p:nvSpPr>
        <p:spPr/>
        <p:txBody>
          <a:bodyPr/>
          <a:lstStyle/>
          <a:p>
            <a:fld id="{DDB8519F-97CE-3A4E-A32A-1B643286747F}" type="slidenum">
              <a:rPr lang="en-US" smtClean="0"/>
              <a:t>3</a:t>
            </a:fld>
            <a:endParaRPr lang="en-US"/>
          </a:p>
        </p:txBody>
      </p:sp>
    </p:spTree>
    <p:extLst>
      <p:ext uri="{BB962C8B-B14F-4D97-AF65-F5344CB8AC3E}">
        <p14:creationId xmlns:p14="http://schemas.microsoft.com/office/powerpoint/2010/main" val="122718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rtl="0">
              <a:lnSpc>
                <a:spcPct val="117999"/>
              </a:lnSpc>
              <a:spcBef>
                <a:spcPts val="0"/>
              </a:spcBef>
              <a:buNone/>
            </a:pPr>
            <a:r>
              <a:rPr lang="zh-CN" altLang="en-US" dirty="0">
                <a:latin typeface="宋体" panose="02010600030101010101" pitchFamily="2" charset="-122"/>
                <a:ea typeface="宋体" panose="02010600030101010101" pitchFamily="2" charset="-122"/>
                <a:cs typeface="Roboto" panose="02000000000000000000" pitchFamily="2" charset="0"/>
                <a:sym typeface="Helvetica Neue"/>
              </a:rPr>
              <a:t>召集人将重点介绍测试各项计划的好处，即在不存在生命危险的情况下进行实际操作，重要的是，提供一种安全的学习环境。</a:t>
            </a:r>
            <a:endParaRPr lang="en-GB" dirty="0">
              <a:latin typeface="宋体" panose="02010600030101010101" pitchFamily="2" charset="-122"/>
              <a:ea typeface="宋体" panose="02010600030101010101" pitchFamily="2" charset="-122"/>
              <a:cs typeface="Roboto" panose="02000000000000000000" pitchFamily="2" charset="0"/>
              <a:sym typeface="Helvetica Neue"/>
            </a:endParaRPr>
          </a:p>
          <a:p>
            <a:pPr lvl="0" rtl="0">
              <a:lnSpc>
                <a:spcPct val="117999"/>
              </a:lnSpc>
              <a:spcBef>
                <a:spcPts val="0"/>
              </a:spcBef>
              <a:buNone/>
            </a:pPr>
            <a:endParaRPr lang="en-GB" dirty="0">
              <a:latin typeface="宋体" panose="02010600030101010101" pitchFamily="2" charset="-122"/>
              <a:ea typeface="宋体" panose="02010600030101010101" pitchFamily="2" charset="-122"/>
              <a:cs typeface="Roboto" panose="02000000000000000000" pitchFamily="2" charset="0"/>
              <a:sym typeface="Helvetica Neue"/>
            </a:endParaRPr>
          </a:p>
          <a:p>
            <a:pPr marL="171450" lvl="0" indent="-171450" rtl="0">
              <a:lnSpc>
                <a:spcPct val="117999"/>
              </a:lnSpc>
              <a:spcBef>
                <a:spcPts val="0"/>
              </a:spcBef>
            </a:pPr>
            <a:r>
              <a:rPr lang="zh-CN" altLang="en-US" dirty="0">
                <a:latin typeface="宋体" panose="02010600030101010101" pitchFamily="2" charset="-122"/>
                <a:ea typeface="宋体" panose="02010600030101010101" pitchFamily="2" charset="-122"/>
                <a:cs typeface="Roboto" panose="02000000000000000000" pitchFamily="2" charset="0"/>
                <a:sym typeface="Helvetica Neue"/>
              </a:rPr>
              <a:t>本页幻灯片笼统地概述了模拟演习</a:t>
            </a:r>
            <a:endParaRPr lang="en-GB" dirty="0">
              <a:latin typeface="宋体" panose="02010600030101010101" pitchFamily="2" charset="-122"/>
              <a:ea typeface="宋体" panose="02010600030101010101" pitchFamily="2" charset="-122"/>
              <a:cs typeface="Roboto" panose="02000000000000000000" pitchFamily="2" charset="0"/>
              <a:sym typeface="Helvetica Neue"/>
            </a:endParaRPr>
          </a:p>
          <a:p>
            <a:pPr marL="171450" lvl="0" indent="-171450" rtl="0">
              <a:lnSpc>
                <a:spcPct val="117999"/>
              </a:lnSpc>
              <a:spcBef>
                <a:spcPts val="0"/>
              </a:spcBef>
            </a:pPr>
            <a:r>
              <a:rPr lang="zh-CN" altLang="en-US" sz="1400" dirty="0">
                <a:latin typeface="宋体" panose="02010600030101010101" pitchFamily="2" charset="-122"/>
                <a:ea typeface="宋体" panose="02010600030101010101" pitchFamily="2" charset="-122"/>
                <a:cs typeface="Calibri"/>
                <a:sym typeface="Calibri"/>
              </a:rPr>
              <a:t>“什么是演习</a:t>
            </a:r>
            <a:r>
              <a:rPr lang="en-US" altLang="zh-CN" sz="1400" dirty="0">
                <a:latin typeface="宋体" panose="02010600030101010101" pitchFamily="2" charset="-122"/>
                <a:ea typeface="宋体" panose="02010600030101010101" pitchFamily="2" charset="-122"/>
                <a:cs typeface="Calibri"/>
                <a:sym typeface="Calibri"/>
              </a:rPr>
              <a:t>……</a:t>
            </a:r>
            <a:r>
              <a:rPr lang="zh-CN" altLang="en-US" sz="1400" dirty="0">
                <a:latin typeface="宋体" panose="02010600030101010101" pitchFamily="2" charset="-122"/>
                <a:ea typeface="宋体" panose="02010600030101010101" pitchFamily="2" charset="-122"/>
                <a:cs typeface="Calibri"/>
                <a:sym typeface="Calibri"/>
              </a:rPr>
              <a:t>”，有多种定义</a:t>
            </a:r>
            <a:r>
              <a:rPr lang="mr-IN" altLang="zh-CN" sz="1400" dirty="0">
                <a:latin typeface="宋体" panose="02010600030101010101" pitchFamily="2" charset="-122"/>
                <a:ea typeface="宋体" panose="02010600030101010101" pitchFamily="2" charset="-122"/>
                <a:cs typeface="Calibri"/>
                <a:sym typeface="Calibri"/>
              </a:rPr>
              <a:t>……</a:t>
            </a:r>
            <a:endParaRPr lang="en-GB" sz="1400" dirty="0">
              <a:latin typeface="宋体" panose="02010600030101010101" pitchFamily="2" charset="-122"/>
              <a:ea typeface="宋体" panose="02010600030101010101" pitchFamily="2" charset="-122"/>
              <a:cs typeface="Calibri"/>
              <a:sym typeface="Calibri"/>
            </a:endParaRPr>
          </a:p>
          <a:p>
            <a:pPr marL="171450" lvl="0" indent="-171450" rtl="0">
              <a:lnSpc>
                <a:spcPct val="115000"/>
              </a:lnSpc>
              <a:spcBef>
                <a:spcPts val="0"/>
              </a:spcBef>
            </a:pPr>
            <a:r>
              <a:rPr lang="zh-CN" altLang="en-US" sz="1400" dirty="0">
                <a:latin typeface="宋体" panose="02010600030101010101" pitchFamily="2" charset="-122"/>
                <a:ea typeface="宋体" panose="02010600030101010101" pitchFamily="2" charset="-122"/>
                <a:cs typeface="Calibri"/>
                <a:sym typeface="Calibri"/>
              </a:rPr>
              <a:t>其中的关键要素包括，提供安全的学习环境，对系统、计划和人员进行评价和重点介绍。</a:t>
            </a:r>
            <a:endParaRPr lang="en-US" altLang="zh-CN" sz="1400" dirty="0">
              <a:latin typeface="宋体" panose="02010600030101010101" pitchFamily="2" charset="-122"/>
              <a:ea typeface="宋体" panose="02010600030101010101" pitchFamily="2" charset="-122"/>
              <a:cs typeface="Calibri"/>
              <a:sym typeface="Calibri"/>
            </a:endParaRPr>
          </a:p>
          <a:p>
            <a:pPr marL="171450" lvl="0" indent="-171450" rtl="0">
              <a:lnSpc>
                <a:spcPct val="115000"/>
              </a:lnSpc>
              <a:spcBef>
                <a:spcPts val="0"/>
              </a:spcBef>
            </a:pPr>
            <a:r>
              <a:rPr lang="zh-CN" altLang="en-US" sz="1400" dirty="0">
                <a:latin typeface="宋体" panose="02010600030101010101" pitchFamily="2" charset="-122"/>
                <a:ea typeface="宋体" panose="02010600030101010101" pitchFamily="2" charset="-122"/>
                <a:cs typeface="Calibri"/>
                <a:sym typeface="Calibri"/>
              </a:rPr>
              <a:t>采用的方法可以调整、具有伸缩性，可用于从简单到复杂的各种培训。</a:t>
            </a:r>
            <a:endParaRPr lang="en-GB" sz="1400" dirty="0">
              <a:latin typeface="宋体" panose="02010600030101010101" pitchFamily="2" charset="-122"/>
              <a:ea typeface="宋体" panose="02010600030101010101" pitchFamily="2" charset="-122"/>
              <a:cs typeface="Calibri"/>
              <a:sym typeface="Calibri"/>
            </a:endParaRPr>
          </a:p>
          <a:p>
            <a:pPr lvl="0" rtl="0">
              <a:lnSpc>
                <a:spcPct val="117999"/>
              </a:lnSpc>
              <a:spcBef>
                <a:spcPts val="0"/>
              </a:spcBef>
              <a:buNone/>
            </a:pPr>
            <a:endParaRPr lang="en-GB" dirty="0">
              <a:latin typeface="Roboto" panose="02000000000000000000" pitchFamily="2" charset="0"/>
              <a:ea typeface="Roboto" panose="02000000000000000000" pitchFamily="2" charset="0"/>
              <a:cs typeface="Roboto" panose="02000000000000000000" pitchFamily="2" charset="0"/>
              <a:sym typeface="Helvetica Neue"/>
            </a:endParaRPr>
          </a:p>
          <a:p>
            <a:pPr lvl="0" rtl="0">
              <a:spcBef>
                <a:spcPts val="0"/>
              </a:spcBef>
              <a:buClr>
                <a:srgbClr val="000000"/>
              </a:buClr>
              <a:buSzPct val="110000"/>
              <a:buFont typeface="Arial"/>
              <a:buNone/>
            </a:pPr>
            <a:r>
              <a:rPr lang="en-GB" sz="1050" dirty="0">
                <a:latin typeface="+mn-lt"/>
                <a:ea typeface="Calibri"/>
                <a:cs typeface="Calibri"/>
                <a:sym typeface="Calibri"/>
              </a:rPr>
              <a:t>[1]</a:t>
            </a:r>
            <a:r>
              <a:rPr lang="en-GB" altLang="zh-CN" dirty="0"/>
              <a:t> Elena </a:t>
            </a:r>
            <a:r>
              <a:rPr lang="en-GB" altLang="zh-CN" dirty="0" err="1"/>
              <a:t>Skryabina</a:t>
            </a:r>
            <a:r>
              <a:rPr lang="zh-CN" altLang="en-US" dirty="0"/>
              <a:t>等人（</a:t>
            </a:r>
            <a:r>
              <a:rPr lang="en-US" altLang="zh-CN" dirty="0"/>
              <a:t>2016</a:t>
            </a:r>
            <a:r>
              <a:rPr lang="zh-CN" altLang="en-US" dirty="0"/>
              <a:t>年</a:t>
            </a:r>
            <a:r>
              <a:rPr lang="en-US" altLang="zh-CN" dirty="0"/>
              <a:t>12</a:t>
            </a:r>
            <a:r>
              <a:rPr lang="zh-CN" altLang="en-US" dirty="0"/>
              <a:t>月），“</a:t>
            </a:r>
            <a:r>
              <a:rPr lang="en-GB" dirty="0"/>
              <a:t> </a:t>
            </a:r>
            <a:r>
              <a:rPr lang="zh-CN" altLang="en-US" dirty="0">
                <a:latin typeface="KaiTi" panose="02010609060101010101" pitchFamily="49" charset="-122"/>
                <a:ea typeface="KaiTi" panose="02010609060101010101" pitchFamily="49" charset="-122"/>
              </a:rPr>
              <a:t>突发卫生事件防范演习有何价值</a:t>
            </a:r>
            <a:r>
              <a:rPr lang="zh-CN" altLang="en-US" dirty="0"/>
              <a:t>？</a:t>
            </a:r>
            <a:r>
              <a:rPr lang="en-US" altLang="zh-CN" dirty="0"/>
              <a:t>”《</a:t>
            </a:r>
            <a:r>
              <a:rPr lang="zh-CN" altLang="en-US" dirty="0"/>
              <a:t>国际减少灾害风险杂志</a:t>
            </a:r>
            <a:r>
              <a:rPr lang="en-US" altLang="zh-CN" dirty="0"/>
              <a:t>》</a:t>
            </a:r>
            <a:r>
              <a:rPr lang="zh-CN" altLang="en-US" dirty="0"/>
              <a:t>。</a:t>
            </a:r>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4</a:t>
            </a:fld>
            <a:endParaRPr lang="en-US"/>
          </a:p>
        </p:txBody>
      </p:sp>
    </p:spTree>
    <p:extLst>
      <p:ext uri="{BB962C8B-B14F-4D97-AF65-F5344CB8AC3E}">
        <p14:creationId xmlns:p14="http://schemas.microsoft.com/office/powerpoint/2010/main" val="4002425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2000" b="0" i="0" kern="1200" dirty="0">
                <a:solidFill>
                  <a:schemeClr val="tx1"/>
                </a:solidFill>
                <a:effectLst/>
                <a:latin typeface="+mn-lt"/>
                <a:ea typeface="+mn-ea"/>
                <a:cs typeface="+mn-cs"/>
              </a:rPr>
              <a:t>本次演习的</a:t>
            </a:r>
            <a:r>
              <a:rPr lang="zh-CN" altLang="en-US" sz="2000" b="1" i="0" kern="1200" dirty="0">
                <a:solidFill>
                  <a:schemeClr val="tx1"/>
                </a:solidFill>
                <a:effectLst/>
                <a:latin typeface="+mn-lt"/>
                <a:ea typeface="+mn-ea"/>
                <a:cs typeface="+mn-cs"/>
              </a:rPr>
              <a:t>目的</a:t>
            </a:r>
            <a:r>
              <a:rPr lang="zh-CN" altLang="en-US" sz="2000" b="0" i="0" kern="1200" dirty="0">
                <a:solidFill>
                  <a:schemeClr val="tx1"/>
                </a:solidFill>
                <a:effectLst/>
                <a:latin typeface="+mn-lt"/>
                <a:ea typeface="+mn-ea"/>
                <a:cs typeface="+mn-cs"/>
              </a:rPr>
              <a:t>是讨论随着大流行发展成一种确定的传染病可能在城市环境中产生的关键问题，这种传染病的传播期和受影响人数可能会增加。</a:t>
            </a:r>
            <a:endParaRPr lang="en-US" altLang="zh-CN" sz="2000" b="1" dirty="0">
              <a:effectLst/>
              <a:latin typeface="Calibri" panose="020F0502020204030204" pitchFamily="34" charset="0"/>
              <a:ea typeface="Calibri" panose="020F0502020204030204" pitchFamily="34" charset="0"/>
            </a:endParaRPr>
          </a:p>
          <a:p>
            <a:pPr>
              <a:lnSpc>
                <a:spcPct val="120000"/>
              </a:lnSpc>
            </a:pPr>
            <a:r>
              <a:rPr kumimoji="0" lang="zh-CN" altLang="en-US" sz="2600" b="0" i="0" u="none" strike="noStrike" kern="1200" cap="none" spc="0" normalizeH="0" baseline="0" noProof="0" dirty="0">
                <a:ln>
                  <a:noFill/>
                </a:ln>
                <a:solidFill>
                  <a:prstClr val="black"/>
                </a:solidFill>
                <a:effectLst/>
                <a:uLnTx/>
                <a:uFillTx/>
                <a:latin typeface="+mn-lt"/>
                <a:ea typeface="+mn-ea"/>
                <a:cs typeface="+mn-cs"/>
              </a:rPr>
              <a:t>因此，</a:t>
            </a:r>
            <a:r>
              <a:rPr lang="zh-CN" altLang="en-US" sz="2800" b="1" dirty="0"/>
              <a:t>目标受众</a:t>
            </a:r>
            <a:r>
              <a:rPr lang="zh-CN" altLang="en-US" sz="2800" dirty="0"/>
              <a:t>应包括来自不同部门的</a:t>
            </a:r>
            <a:r>
              <a:rPr lang="zh-CN" altLang="en-US" sz="2800" b="1" dirty="0"/>
              <a:t>城市和社区领袖、城市政策制定者及技术专家</a:t>
            </a:r>
            <a:r>
              <a:rPr lang="zh-CN" altLang="en-US" sz="2800" dirty="0"/>
              <a:t>，包括</a:t>
            </a:r>
            <a:r>
              <a:rPr kumimoji="0" lang="zh-CN" altLang="en-US" sz="2600" b="0" i="0" u="none" strike="noStrike" kern="1200" cap="none" spc="0" normalizeH="0" baseline="0" noProof="0" dirty="0">
                <a:ln>
                  <a:noFill/>
                </a:ln>
                <a:solidFill>
                  <a:prstClr val="black"/>
                </a:solidFill>
                <a:effectLst/>
                <a:uLnTx/>
                <a:uFillTx/>
                <a:latin typeface="+mn-lt"/>
                <a:ea typeface="+mn-ea"/>
                <a:cs typeface="+mn-cs"/>
              </a:rPr>
              <a:t>：</a:t>
            </a:r>
            <a:endParaRPr kumimoji="0" lang="en-GB" sz="2600" b="0" i="0" u="none" strike="noStrike" kern="1200" cap="none" spc="0" normalizeH="0" baseline="0" noProof="0" dirty="0">
              <a:ln>
                <a:noFill/>
              </a:ln>
              <a:solidFill>
                <a:prstClr val="black"/>
              </a:solidFill>
              <a:effectLst/>
              <a:uLnTx/>
              <a:uFillTx/>
              <a:latin typeface="+mn-lt"/>
              <a:ea typeface="+mn-ea"/>
              <a:cs typeface="+mn-cs"/>
            </a:endParaRPr>
          </a:p>
          <a:p>
            <a:pPr marL="457200" indent="-457200">
              <a:lnSpc>
                <a:spcPct val="120000"/>
              </a:lnSpc>
              <a:buFont typeface="Wingdings" panose="05000000000000000000" pitchFamily="2" charset="2"/>
              <a:buChar char="l"/>
            </a:pPr>
            <a:r>
              <a:rPr lang="zh-CN" altLang="en-US" sz="2800" dirty="0"/>
              <a:t>卫生</a:t>
            </a:r>
            <a:endParaRPr lang="en-GB" altLang="zh-CN" sz="2800" dirty="0"/>
          </a:p>
          <a:p>
            <a:pPr marL="457200" indent="-457200">
              <a:lnSpc>
                <a:spcPct val="120000"/>
              </a:lnSpc>
              <a:buFont typeface="Wingdings" charset="2"/>
              <a:buChar char="l"/>
            </a:pPr>
            <a:r>
              <a:rPr lang="zh-CN" altLang="en-US" sz="2800" dirty="0"/>
              <a:t>社会和经济</a:t>
            </a:r>
            <a:endParaRPr lang="en-US" altLang="zh-CN" sz="2800" dirty="0"/>
          </a:p>
          <a:p>
            <a:pPr marL="457200" indent="-457200">
              <a:lnSpc>
                <a:spcPct val="120000"/>
              </a:lnSpc>
              <a:buFont typeface="Wingdings" charset="2"/>
              <a:buChar char="l"/>
            </a:pPr>
            <a:r>
              <a:rPr lang="zh-CN" altLang="en-US" sz="2800" dirty="0"/>
              <a:t>金融</a:t>
            </a:r>
            <a:endParaRPr lang="en-GB" altLang="zh-CN" sz="2800" dirty="0"/>
          </a:p>
          <a:p>
            <a:pPr marL="457200" indent="-457200">
              <a:lnSpc>
                <a:spcPct val="120000"/>
              </a:lnSpc>
              <a:buFont typeface="Wingdings" charset="2"/>
              <a:buChar char="l"/>
            </a:pPr>
            <a:r>
              <a:rPr lang="zh-CN" altLang="en-US" sz="2800" dirty="0"/>
              <a:t>物流</a:t>
            </a:r>
            <a:endParaRPr lang="en-GB" altLang="zh-CN" sz="2800" dirty="0"/>
          </a:p>
          <a:p>
            <a:pPr marL="457200" indent="-457200">
              <a:lnSpc>
                <a:spcPct val="120000"/>
              </a:lnSpc>
              <a:buFont typeface="Wingdings" charset="2"/>
              <a:buChar char="l"/>
            </a:pPr>
            <a:r>
              <a:rPr lang="zh-CN" altLang="en-US" sz="2800" dirty="0"/>
              <a:t>安全和急救服务</a:t>
            </a:r>
            <a:r>
              <a:rPr lang="en-US" altLang="zh-CN" sz="2800" dirty="0"/>
              <a:t> </a:t>
            </a:r>
            <a:r>
              <a:rPr lang="zh-CN" altLang="en-US" sz="2800" dirty="0"/>
              <a:t>（消防、急救和警察）</a:t>
            </a:r>
            <a:r>
              <a:rPr lang="en-US" altLang="zh-CN" sz="2800" dirty="0"/>
              <a:t> </a:t>
            </a:r>
            <a:endParaRPr lang="en-GB" altLang="zh-CN" sz="2800" dirty="0"/>
          </a:p>
          <a:p>
            <a:pPr marL="457200" indent="-457200">
              <a:lnSpc>
                <a:spcPct val="120000"/>
              </a:lnSpc>
              <a:buFont typeface="Wingdings" charset="2"/>
              <a:buChar char="l"/>
            </a:pPr>
            <a:r>
              <a:rPr lang="zh-CN" altLang="en-US" sz="2800" dirty="0"/>
              <a:t>公共宣传与媒体关系等</a:t>
            </a:r>
            <a:endParaRPr lang="en-GB" altLang="zh-CN" sz="2800" dirty="0"/>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en-GB" sz="2600" b="0" i="0" u="none" strike="noStrike" kern="1200" cap="none" spc="0" normalizeH="0" baseline="0" noProof="0" dirty="0">
                <a:ln>
                  <a:noFill/>
                </a:ln>
                <a:solidFill>
                  <a:prstClr val="black"/>
                </a:solidFill>
                <a:effectLst/>
                <a:uLnTx/>
                <a:uFillTx/>
                <a:latin typeface="+mn-lt"/>
                <a:ea typeface="+mn-ea"/>
                <a:cs typeface="+mn-cs"/>
              </a:rPr>
              <a:t> </a:t>
            </a:r>
          </a:p>
          <a:p>
            <a:pPr marL="0" marR="0" lvl="0" indent="0" algn="l" defTabSz="914400" rtl="0" eaLnBrk="1" fontAlgn="auto" latinLnBrk="0" hangingPunct="1">
              <a:lnSpc>
                <a:spcPct val="110000"/>
              </a:lnSpc>
              <a:spcBef>
                <a:spcPts val="0"/>
              </a:spcBef>
              <a:spcAft>
                <a:spcPts val="0"/>
              </a:spcAft>
              <a:buClrTx/>
              <a:buSzTx/>
              <a:buFont typeface="Arial" panose="020B0604020202020204" pitchFamily="34" charset="0"/>
              <a:buNone/>
              <a:tabLst/>
              <a:defRPr/>
            </a:pPr>
            <a:endParaRPr lang="en-GB" dirty="0"/>
          </a:p>
        </p:txBody>
      </p:sp>
      <p:sp>
        <p:nvSpPr>
          <p:cNvPr id="4" name="Slide Number Placeholder 3"/>
          <p:cNvSpPr>
            <a:spLocks noGrp="1"/>
          </p:cNvSpPr>
          <p:nvPr>
            <p:ph type="sldNum" sz="quarter" idx="10"/>
          </p:nvPr>
        </p:nvSpPr>
        <p:spPr/>
        <p:txBody>
          <a:bodyPr/>
          <a:lstStyle/>
          <a:p>
            <a:fld id="{DDB8519F-97CE-3A4E-A32A-1B643286747F}" type="slidenum">
              <a:rPr lang="en-US" smtClean="0"/>
              <a:t>5</a:t>
            </a:fld>
            <a:endParaRPr lang="en-US"/>
          </a:p>
        </p:txBody>
      </p:sp>
    </p:spTree>
    <p:extLst>
      <p:ext uri="{BB962C8B-B14F-4D97-AF65-F5344CB8AC3E}">
        <p14:creationId xmlns:p14="http://schemas.microsoft.com/office/powerpoint/2010/main" val="1962133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buSzPts val="1100"/>
              <a:buFont typeface="Arial" panose="020B0604020202020204" pitchFamily="34" charset="0"/>
              <a:buChar char="●"/>
            </a:pPr>
            <a:r>
              <a:rPr lang="zh-CN" altLang="en-US" sz="1200" b="1" i="0" u="none" strike="noStrike" baseline="0" dirty="0">
                <a:solidFill>
                  <a:srgbClr val="000000"/>
                </a:solidFill>
                <a:latin typeface="宋体" panose="02010600030101010101" pitchFamily="2" charset="-122"/>
                <a:ea typeface="宋体" panose="02010600030101010101" pitchFamily="2" charset="-122"/>
              </a:rPr>
              <a:t>疫情正在迅速蔓延。</a:t>
            </a:r>
            <a:endParaRPr lang="en-US" sz="1200" b="1" i="0" u="none" strike="noStrike" baseline="0" dirty="0">
              <a:solidFill>
                <a:srgbClr val="000000"/>
              </a:solidFill>
              <a:latin typeface="宋体" panose="02010600030101010101" pitchFamily="2" charset="-122"/>
              <a:ea typeface="宋体" panose="02010600030101010101" pitchFamily="2" charset="-122"/>
            </a:endParaRPr>
          </a:p>
          <a:p>
            <a:pPr rtl="0"/>
            <a:endParaRPr lang="en-US" sz="1200" b="1" i="0" u="none" strike="noStrike" baseline="0" dirty="0">
              <a:solidFill>
                <a:srgbClr val="000000"/>
              </a:solidFill>
              <a:latin typeface="宋体" panose="02010600030101010101" pitchFamily="2" charset="-122"/>
              <a:ea typeface="宋体" panose="02010600030101010101" pitchFamily="2" charset="-122"/>
            </a:endParaRPr>
          </a:p>
          <a:p>
            <a:pPr rtl="0">
              <a:buSzPts val="1100"/>
              <a:buFont typeface="Arial" panose="020B0604020202020204" pitchFamily="34" charset="0"/>
              <a:buChar char="●"/>
            </a:pPr>
            <a:r>
              <a:rPr lang="zh-CN" altLang="en-US" sz="1200" b="1" i="0" u="none" strike="noStrike" baseline="0" dirty="0">
                <a:solidFill>
                  <a:srgbClr val="000000"/>
                </a:solidFill>
                <a:latin typeface="宋体" panose="02010600030101010101" pitchFamily="2" charset="-122"/>
                <a:ea typeface="宋体" panose="02010600030101010101" pitchFamily="2" charset="-122"/>
              </a:rPr>
              <a:t>从世卫组织或卫生部情况报告中获取最新信息。</a:t>
            </a:r>
            <a:endParaRPr lang="en-US" sz="1200" b="1" i="0" u="none" strike="noStrike" baseline="0" dirty="0">
              <a:solidFill>
                <a:srgbClr val="000000"/>
              </a:solidFill>
              <a:latin typeface="宋体" panose="02010600030101010101" pitchFamily="2" charset="-122"/>
              <a:ea typeface="宋体" panose="02010600030101010101" pitchFamily="2" charset="-122"/>
            </a:endParaRPr>
          </a:p>
          <a:p>
            <a:pPr rtl="0"/>
            <a:endParaRPr lang="en-US" sz="1200" b="1" i="0" u="none" strike="noStrike" baseline="0" dirty="0">
              <a:solidFill>
                <a:srgbClr val="FF0000"/>
              </a:solidFill>
              <a:latin typeface="宋体" panose="02010600030101010101" pitchFamily="2" charset="-122"/>
              <a:ea typeface="宋体" panose="02010600030101010101" pitchFamily="2" charset="-122"/>
            </a:endParaRPr>
          </a:p>
          <a:p>
            <a:pPr rtl="0">
              <a:buSzPts val="1100"/>
              <a:buFont typeface="Arial" panose="020B0604020202020204" pitchFamily="34" charset="0"/>
              <a:buChar char="●"/>
            </a:pPr>
            <a:r>
              <a:rPr lang="zh-CN" altLang="en-US" sz="1200" b="1" i="0" u="none" strike="noStrike" baseline="0" dirty="0">
                <a:solidFill>
                  <a:srgbClr val="000000"/>
                </a:solidFill>
                <a:latin typeface="宋体" panose="02010600030101010101" pitchFamily="2" charset="-122"/>
                <a:ea typeface="宋体" panose="02010600030101010101" pitchFamily="2" charset="-122"/>
              </a:rPr>
              <a:t>点击图片，可进入世卫组织情况报告网页。</a:t>
            </a:r>
            <a:endParaRPr lang="en-US" sz="1200" b="1" i="0" u="none" strike="noStrike" baseline="0" dirty="0">
              <a:solidFill>
                <a:srgbClr val="000000"/>
              </a:solidFill>
              <a:latin typeface="宋体" panose="02010600030101010101" pitchFamily="2" charset="-122"/>
              <a:ea typeface="宋体" panose="02010600030101010101" pitchFamily="2" charset="-122"/>
            </a:endParaRPr>
          </a:p>
          <a:p>
            <a:pPr rtl="0"/>
            <a:endParaRPr lang="en-US" sz="1200" b="1" i="0" u="none" strike="noStrike" baseline="0" dirty="0">
              <a:solidFill>
                <a:srgbClr val="000000"/>
              </a:solidFill>
              <a:latin typeface="宋体" panose="02010600030101010101" pitchFamily="2" charset="-122"/>
              <a:ea typeface="宋体" panose="02010600030101010101" pitchFamily="2" charset="-122"/>
            </a:endParaRPr>
          </a:p>
          <a:p>
            <a:pPr rtl="0">
              <a:buSzPts val="1100"/>
              <a:buFont typeface="Arial" panose="020B0604020202020204" pitchFamily="34" charset="0"/>
              <a:buChar char="●"/>
            </a:pPr>
            <a:r>
              <a:rPr lang="zh-CN" altLang="en-US" sz="1200" b="1" i="0" u="none" strike="noStrike" baseline="0" dirty="0">
                <a:solidFill>
                  <a:srgbClr val="000000"/>
                </a:solidFill>
                <a:latin typeface="宋体" panose="02010600030101010101" pitchFamily="2" charset="-122"/>
                <a:ea typeface="宋体" panose="02010600030101010101" pitchFamily="2" charset="-122"/>
              </a:rPr>
              <a:t>还可以下载打印版副本</a:t>
            </a:r>
            <a:endParaRPr lang="en-US" sz="1200" b="1" i="0" u="none" strike="noStrike" baseline="0" dirty="0">
              <a:solidFill>
                <a:srgbClr val="000000"/>
              </a:solidFill>
              <a:latin typeface="宋体" panose="02010600030101010101" pitchFamily="2" charset="-122"/>
              <a:ea typeface="宋体" panose="02010600030101010101" pitchFamily="2" charset="-122"/>
            </a:endParaRPr>
          </a:p>
          <a:p>
            <a:pPr rtl="0"/>
            <a:endParaRPr lang="en-US" sz="1200" b="1" i="0" u="sng" strike="noStrike" baseline="0" dirty="0">
              <a:solidFill>
                <a:srgbClr val="000000"/>
              </a:solidFill>
              <a:latin typeface="宋体" panose="02010600030101010101" pitchFamily="2" charset="-122"/>
              <a:ea typeface="宋体" panose="02010600030101010101" pitchFamily="2" charset="-122"/>
            </a:endParaRPr>
          </a:p>
          <a:p>
            <a:pPr rtl="0">
              <a:buSzPts val="1100"/>
              <a:buFont typeface="Arial" panose="020B0604020202020204" pitchFamily="34" charset="0"/>
              <a:buChar char="●"/>
            </a:pPr>
            <a:r>
              <a:rPr lang="zh-CN" altLang="en-US" sz="1200" b="1" i="0" u="sng" strike="noStrike" baseline="0" dirty="0">
                <a:solidFill>
                  <a:srgbClr val="000000"/>
                </a:solidFill>
                <a:latin typeface="宋体" panose="02010600030101010101" pitchFamily="2" charset="-122"/>
                <a:ea typeface="宋体" panose="02010600030101010101" pitchFamily="2" charset="-122"/>
              </a:rPr>
              <a:t>资料来源</a:t>
            </a:r>
            <a:r>
              <a:rPr lang="en-US" sz="1200" b="1" i="0" u="sng" strike="noStrike" baseline="0" dirty="0">
                <a:solidFill>
                  <a:srgbClr val="000000"/>
                </a:solidFill>
                <a:latin typeface="宋体" panose="02010600030101010101" pitchFamily="2" charset="-122"/>
                <a:ea typeface="宋体" panose="02010600030101010101" pitchFamily="2" charset="-122"/>
              </a:rPr>
              <a:t>:</a:t>
            </a:r>
          </a:p>
          <a:p>
            <a:pPr rtl="0"/>
            <a:r>
              <a:rPr lang="en-US" sz="1200" b="0" i="0" u="none" strike="noStrike" baseline="0" dirty="0">
                <a:solidFill>
                  <a:srgbClr val="000000"/>
                </a:solidFill>
                <a:latin typeface="Arial" panose="020B0604020202020204" pitchFamily="34" charset="0"/>
              </a:rPr>
              <a:t>https://</a:t>
            </a:r>
            <a:r>
              <a:rPr lang="en-US" sz="1200" b="0" i="0" u="none" strike="noStrike" baseline="0" dirty="0" err="1">
                <a:solidFill>
                  <a:srgbClr val="000000"/>
                </a:solidFill>
                <a:latin typeface="Arial" panose="020B0604020202020204" pitchFamily="34" charset="0"/>
              </a:rPr>
              <a:t>www.who.int</a:t>
            </a:r>
            <a:r>
              <a:rPr lang="en-US" sz="1200" b="0" i="0" u="none" strike="noStrike" baseline="0" dirty="0">
                <a:solidFill>
                  <a:srgbClr val="000000"/>
                </a:solidFill>
                <a:latin typeface="Arial" panose="020B0604020202020204" pitchFamily="34" charset="0"/>
              </a:rPr>
              <a:t>/emergencies/diseases/novel-coronavirus-2019/situation-reports</a:t>
            </a:r>
          </a:p>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6</a:t>
            </a:fld>
            <a:endParaRPr lang="en-US"/>
          </a:p>
        </p:txBody>
      </p:sp>
    </p:spTree>
    <p:extLst>
      <p:ext uri="{BB962C8B-B14F-4D97-AF65-F5344CB8AC3E}">
        <p14:creationId xmlns:p14="http://schemas.microsoft.com/office/powerpoint/2010/main" val="3719733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7</a:t>
            </a:fld>
            <a:endParaRPr lang="en-US"/>
          </a:p>
        </p:txBody>
      </p:sp>
    </p:spTree>
    <p:extLst>
      <p:ext uri="{BB962C8B-B14F-4D97-AF65-F5344CB8AC3E}">
        <p14:creationId xmlns:p14="http://schemas.microsoft.com/office/powerpoint/2010/main" val="1179768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8</a:t>
            </a:fld>
            <a:endParaRPr lang="en-US"/>
          </a:p>
        </p:txBody>
      </p:sp>
    </p:spTree>
    <p:extLst>
      <p:ext uri="{BB962C8B-B14F-4D97-AF65-F5344CB8AC3E}">
        <p14:creationId xmlns:p14="http://schemas.microsoft.com/office/powerpoint/2010/main" val="29993679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DDB8519F-97CE-3A4E-A32A-1B643286747F}" type="slidenum">
              <a:rPr lang="en-US" smtClean="0"/>
              <a:t>9</a:t>
            </a:fld>
            <a:endParaRPr lang="en-US"/>
          </a:p>
        </p:txBody>
      </p:sp>
    </p:spTree>
    <p:extLst>
      <p:ext uri="{BB962C8B-B14F-4D97-AF65-F5344CB8AC3E}">
        <p14:creationId xmlns:p14="http://schemas.microsoft.com/office/powerpoint/2010/main" val="1076705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30AA3-60B8-064D-808D-F7F165F88C5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D03293B-2DE5-1543-8170-D345433A24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57DF29EF-39BB-AD4C-BFB4-B6E6A9FD514B}"/>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5" name="Footer Placeholder 4">
            <a:extLst>
              <a:ext uri="{FF2B5EF4-FFF2-40B4-BE49-F238E27FC236}">
                <a16:creationId xmlns:a16="http://schemas.microsoft.com/office/drawing/2014/main" id="{FCF4161A-D34F-9442-97E8-61E37359F6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F8ED48-1173-9A4F-B94F-438B7EB472B0}"/>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2057938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2D36D-D6E1-3D43-82B7-1A6C776EDF0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953DC2C-946B-9F47-8AF4-F3E26BD6FAF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5748535-16E2-7741-9BAD-E7BA5D537667}"/>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5" name="Footer Placeholder 4">
            <a:extLst>
              <a:ext uri="{FF2B5EF4-FFF2-40B4-BE49-F238E27FC236}">
                <a16:creationId xmlns:a16="http://schemas.microsoft.com/office/drawing/2014/main" id="{60CB3F0B-62AB-4849-89C4-B8B5C722CB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B00461-9128-7043-BEAF-28D90195452F}"/>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407549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9DB1B9-1F0D-EA49-9489-92305DFB3DD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C2BD4A0-B439-3C42-AA34-C9C7AA8896D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879AEE8-4472-0F4C-86A5-FFEAE651C484}"/>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5" name="Footer Placeholder 4">
            <a:extLst>
              <a:ext uri="{FF2B5EF4-FFF2-40B4-BE49-F238E27FC236}">
                <a16:creationId xmlns:a16="http://schemas.microsoft.com/office/drawing/2014/main" id="{8B06A735-C62F-B24D-8FE6-26FCC81D65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B6F1F-73FC-664B-87F5-447668B8D432}"/>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3371478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BCAB3-1863-E349-9885-D0E6A826B8F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0B81083-A514-264B-8EA6-7396A64F88D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451C95D-6564-9442-8C87-2119E795027C}"/>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5" name="Footer Placeholder 4">
            <a:extLst>
              <a:ext uri="{FF2B5EF4-FFF2-40B4-BE49-F238E27FC236}">
                <a16:creationId xmlns:a16="http://schemas.microsoft.com/office/drawing/2014/main" id="{03FF87DB-47A8-1345-81FB-6CA3F4BD58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5A2EEC-C4EE-9740-83AE-9A0E48BF9899}"/>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1490811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961A6-631C-F546-9FC2-40D8AB6D975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D9156D5-6446-504B-BA9B-616F89A934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2B6C888-F9C3-D14A-8F06-E7F859B32844}"/>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5" name="Footer Placeholder 4">
            <a:extLst>
              <a:ext uri="{FF2B5EF4-FFF2-40B4-BE49-F238E27FC236}">
                <a16:creationId xmlns:a16="http://schemas.microsoft.com/office/drawing/2014/main" id="{CD70426A-D02A-694D-AC37-06AF6162A6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67BA07-AC1E-8B41-9A3E-571FAEC91D26}"/>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2782888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76B7F-5821-D64F-A6CA-7B1D94048C0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5FA4581-1329-6944-9B93-90BC9B29662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17D6E69-C6E0-3D4D-822A-6316CE23901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57CF799-9C2F-3E42-ABE6-015B7CE7A964}"/>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6" name="Footer Placeholder 5">
            <a:extLst>
              <a:ext uri="{FF2B5EF4-FFF2-40B4-BE49-F238E27FC236}">
                <a16:creationId xmlns:a16="http://schemas.microsoft.com/office/drawing/2014/main" id="{126DFB92-0104-9944-A465-8459D89A05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884269-B952-9C43-9F72-DFB401D97AAA}"/>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313177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FCF70-6167-4B4E-82D2-812C031515F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2C9720E-EF8D-C74B-964D-A07C417BFD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6FF0884-681A-2846-BF4F-BB3E3F186EF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DE07589-D340-5446-84CC-C3BAC627BC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A04939D-2D59-8D4D-A335-CB1948AA460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9C42CC3-0C76-FB49-AF4C-88D2420AB3DB}"/>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8" name="Footer Placeholder 7">
            <a:extLst>
              <a:ext uri="{FF2B5EF4-FFF2-40B4-BE49-F238E27FC236}">
                <a16:creationId xmlns:a16="http://schemas.microsoft.com/office/drawing/2014/main" id="{538B4F93-384E-B646-9CAD-98F87987CDD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4F67E26-03B0-7543-9EF4-20E0846E8C5F}"/>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160609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1A06E-861F-9A48-BD44-023B06EAC63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3AC4D0D-AC4D-794D-A733-6A832CBC3E76}"/>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4" name="Footer Placeholder 3">
            <a:extLst>
              <a:ext uri="{FF2B5EF4-FFF2-40B4-BE49-F238E27FC236}">
                <a16:creationId xmlns:a16="http://schemas.microsoft.com/office/drawing/2014/main" id="{4EDBFF21-5556-F449-A8F7-AA6713FDFD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BA1AA3-21BE-C94A-BD7B-8A98AA17B9A5}"/>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1211694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274474-9F6A-C04C-AC70-A0931BC144D3}"/>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3" name="Footer Placeholder 2">
            <a:extLst>
              <a:ext uri="{FF2B5EF4-FFF2-40B4-BE49-F238E27FC236}">
                <a16:creationId xmlns:a16="http://schemas.microsoft.com/office/drawing/2014/main" id="{4F68C6C4-DD67-DD44-8992-AA9CD26D57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313A6E9-DD85-3F48-B578-EA22703D04B6}"/>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3919589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EB165-EB84-8E46-9FA6-7F452DBE1A5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5414CEB-E64C-4241-9521-2C130A983F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D47FD64-3F7D-874F-BAB9-A0C9F0A480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63DD980-1704-DF41-8FA4-72C76893921E}"/>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6" name="Footer Placeholder 5">
            <a:extLst>
              <a:ext uri="{FF2B5EF4-FFF2-40B4-BE49-F238E27FC236}">
                <a16:creationId xmlns:a16="http://schemas.microsoft.com/office/drawing/2014/main" id="{3C4955DB-E543-704C-B747-630AB56D2B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45A7DF-FDE6-7E48-9D00-F643EECA7381}"/>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1452596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5D60A-5D9F-5441-98B0-D0D7F31CD7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69D340D3-193B-5740-A5A4-FC689BB11C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CF0E81-F8B3-EF42-AA4E-EA8D85D69F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CD04640-EF22-C04E-9360-536FCFB7B5A1}"/>
              </a:ext>
            </a:extLst>
          </p:cNvPr>
          <p:cNvSpPr>
            <a:spLocks noGrp="1"/>
          </p:cNvSpPr>
          <p:nvPr>
            <p:ph type="dt" sz="half" idx="10"/>
          </p:nvPr>
        </p:nvSpPr>
        <p:spPr/>
        <p:txBody>
          <a:bodyPr/>
          <a:lstStyle/>
          <a:p>
            <a:fld id="{054D1D34-B7B1-F04E-B07A-841272007CDF}" type="datetimeFigureOut">
              <a:rPr lang="en-US" smtClean="0"/>
              <a:t>6/11/2020</a:t>
            </a:fld>
            <a:endParaRPr lang="en-US"/>
          </a:p>
        </p:txBody>
      </p:sp>
      <p:sp>
        <p:nvSpPr>
          <p:cNvPr id="6" name="Footer Placeholder 5">
            <a:extLst>
              <a:ext uri="{FF2B5EF4-FFF2-40B4-BE49-F238E27FC236}">
                <a16:creationId xmlns:a16="http://schemas.microsoft.com/office/drawing/2014/main" id="{E33D0C4C-ADF8-BD41-BF5D-1B08EF4FF2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B979AC-4E50-0D4F-AF78-A876CD12C7BF}"/>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3787569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96C850-26A1-804B-873C-27717AC253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4BA9ED7-09C7-0C4D-B16C-9470761CA7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99F5CFC-BF6C-384D-AE28-D906A428E2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4D1D34-B7B1-F04E-B07A-841272007CDF}" type="datetimeFigureOut">
              <a:rPr lang="en-US" smtClean="0"/>
              <a:t>6/11/2020</a:t>
            </a:fld>
            <a:endParaRPr lang="en-US"/>
          </a:p>
        </p:txBody>
      </p:sp>
      <p:sp>
        <p:nvSpPr>
          <p:cNvPr id="5" name="Footer Placeholder 4">
            <a:extLst>
              <a:ext uri="{FF2B5EF4-FFF2-40B4-BE49-F238E27FC236}">
                <a16:creationId xmlns:a16="http://schemas.microsoft.com/office/drawing/2014/main" id="{3B282EC0-14AC-1C40-ADBA-C7BAD012A3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CA98D2-A57C-2643-8194-BF3FF7DB7D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A731B6-D421-F84A-AE34-0EE6158AE277}" type="slidenum">
              <a:rPr lang="en-US" smtClean="0"/>
              <a:t>‹#›</a:t>
            </a:fld>
            <a:endParaRPr lang="en-US"/>
          </a:p>
        </p:txBody>
      </p:sp>
    </p:spTree>
    <p:extLst>
      <p:ext uri="{BB962C8B-B14F-4D97-AF65-F5344CB8AC3E}">
        <p14:creationId xmlns:p14="http://schemas.microsoft.com/office/powerpoint/2010/main" val="3883802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who.int/emergencies/diseases/novel-coronavirus-2019"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hyperlink" Target="https://www.who.int/health-topics/coronavirus" TargetMode="Externa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who.int/emergencies/diseases/novel-coronavirus-2019/situation-report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35AA5530-9BB3-7841-82CB-056447C39542}"/>
              </a:ext>
            </a:extLst>
          </p:cNvPr>
          <p:cNvPicPr>
            <a:picLocks noChangeAspect="1"/>
          </p:cNvPicPr>
          <p:nvPr/>
        </p:nvPicPr>
        <p:blipFill>
          <a:blip r:embed="rId3"/>
          <a:stretch>
            <a:fillRect/>
          </a:stretch>
        </p:blipFill>
        <p:spPr>
          <a:xfrm>
            <a:off x="0" y="0"/>
            <a:ext cx="12192000" cy="6860583"/>
          </a:xfrm>
          <a:prstGeom prst="rect">
            <a:avLst/>
          </a:prstGeom>
        </p:spPr>
      </p:pic>
      <p:sp>
        <p:nvSpPr>
          <p:cNvPr id="2" name="Title 1">
            <a:extLst>
              <a:ext uri="{FF2B5EF4-FFF2-40B4-BE49-F238E27FC236}">
                <a16:creationId xmlns:a16="http://schemas.microsoft.com/office/drawing/2014/main" id="{E0EA9A4D-86C8-6544-AF69-87FED4048C20}"/>
              </a:ext>
            </a:extLst>
          </p:cNvPr>
          <p:cNvSpPr>
            <a:spLocks noGrp="1"/>
          </p:cNvSpPr>
          <p:nvPr>
            <p:ph type="ctrTitle"/>
          </p:nvPr>
        </p:nvSpPr>
        <p:spPr>
          <a:xfrm>
            <a:off x="208908" y="2001838"/>
            <a:ext cx="4680592" cy="2387600"/>
          </a:xfrm>
        </p:spPr>
        <p:txBody>
          <a:bodyPr>
            <a:normAutofit/>
          </a:bodyPr>
          <a:lstStyle/>
          <a:p>
            <a:pPr algn="l"/>
            <a:r>
              <a:rPr lang="zh-CN" altLang="en-US" sz="4800" b="1"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新冠病毒 </a:t>
            </a:r>
            <a:br>
              <a:rPr lang="en-US" sz="4800" b="1"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br>
            <a:r>
              <a:rPr lang="en-US" sz="4800" b="1"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（COVID-19）</a:t>
            </a:r>
          </a:p>
        </p:txBody>
      </p:sp>
      <p:sp>
        <p:nvSpPr>
          <p:cNvPr id="3" name="Subtitle 2">
            <a:extLst>
              <a:ext uri="{FF2B5EF4-FFF2-40B4-BE49-F238E27FC236}">
                <a16:creationId xmlns:a16="http://schemas.microsoft.com/office/drawing/2014/main" id="{C0002C97-2EBF-F74D-8822-2E3F5ADF91A6}"/>
              </a:ext>
            </a:extLst>
          </p:cNvPr>
          <p:cNvSpPr>
            <a:spLocks noGrp="1"/>
          </p:cNvSpPr>
          <p:nvPr>
            <p:ph type="subTitle" idx="1"/>
          </p:nvPr>
        </p:nvSpPr>
        <p:spPr>
          <a:xfrm>
            <a:off x="7931649" y="4660500"/>
            <a:ext cx="4051443" cy="1097229"/>
          </a:xfrm>
        </p:spPr>
        <p:txBody>
          <a:bodyPr>
            <a:normAutofit/>
          </a:bodyPr>
          <a:lstStyle/>
          <a:p>
            <a:pPr algn="r"/>
            <a:r>
              <a:rPr lang="zh-CN" altLang="en-US" sz="2200" b="1" dirty="0">
                <a:solidFill>
                  <a:schemeClr val="accent2">
                    <a:lumMod val="75000"/>
                  </a:schemeClr>
                </a:solidFill>
                <a:latin typeface="华文细黑" panose="02010600040101010101" pitchFamily="2" charset="-122"/>
                <a:ea typeface="华文细黑" panose="02010600040101010101" pitchFamily="2" charset="-122"/>
                <a:cs typeface="Times New Roman" panose="02020603050405020304" pitchFamily="18" charset="0"/>
              </a:rPr>
              <a:t>城市环境管理</a:t>
            </a:r>
            <a:br>
              <a:rPr lang="en-US" altLang="zh-CN" sz="2200" b="1" dirty="0">
                <a:solidFill>
                  <a:schemeClr val="accent2">
                    <a:lumMod val="75000"/>
                  </a:schemeClr>
                </a:solidFill>
                <a:latin typeface="华文细黑" panose="02010600040101010101" pitchFamily="2" charset="-122"/>
                <a:ea typeface="华文细黑" panose="02010600040101010101" pitchFamily="2" charset="-122"/>
                <a:cs typeface="Times New Roman" panose="02020603050405020304" pitchFamily="18" charset="0"/>
              </a:rPr>
            </a:br>
            <a:r>
              <a:rPr lang="zh-CN" altLang="en-US" sz="2200" b="1" dirty="0">
                <a:solidFill>
                  <a:schemeClr val="accent2">
                    <a:lumMod val="75000"/>
                  </a:schemeClr>
                </a:solidFill>
                <a:latin typeface="华文细黑" panose="02010600040101010101" pitchFamily="2" charset="-122"/>
                <a:ea typeface="华文细黑" panose="02010600040101010101" pitchFamily="2" charset="-122"/>
                <a:cs typeface="Times New Roman" panose="02020603050405020304" pitchFamily="18" charset="0"/>
              </a:rPr>
              <a:t>与恢复</a:t>
            </a:r>
            <a:endParaRPr lang="en-US" sz="2200" b="1" dirty="0">
              <a:solidFill>
                <a:schemeClr val="accent2">
                  <a:lumMod val="75000"/>
                </a:schemeClr>
              </a:solidFill>
              <a:latin typeface="华文细黑" panose="02010600040101010101" pitchFamily="2" charset="-122"/>
              <a:ea typeface="华文细黑" panose="02010600040101010101" pitchFamily="2" charset="-122"/>
              <a:cs typeface="Times New Roman" panose="02020603050405020304" pitchFamily="18" charset="0"/>
            </a:endParaRPr>
          </a:p>
        </p:txBody>
      </p:sp>
      <p:sp>
        <p:nvSpPr>
          <p:cNvPr id="6" name="Subtitle 2">
            <a:extLst>
              <a:ext uri="{FF2B5EF4-FFF2-40B4-BE49-F238E27FC236}">
                <a16:creationId xmlns:a16="http://schemas.microsoft.com/office/drawing/2014/main" id="{C4DDB70F-098B-A34C-9DCC-027F7025EC0F}"/>
              </a:ext>
            </a:extLst>
          </p:cNvPr>
          <p:cNvSpPr txBox="1">
            <a:spLocks/>
          </p:cNvSpPr>
          <p:nvPr/>
        </p:nvSpPr>
        <p:spPr>
          <a:xfrm>
            <a:off x="5231256" y="4809715"/>
            <a:ext cx="2340291" cy="7988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CN" altLang="en-US" sz="2700" b="1" dirty="0">
                <a:solidFill>
                  <a:srgbClr val="0092CB"/>
                </a:solidFill>
                <a:latin typeface="华文细黑" panose="02010600040101010101" pitchFamily="2" charset="-122"/>
                <a:ea typeface="华文细黑" panose="02010600040101010101" pitchFamily="2" charset="-122"/>
                <a:cs typeface="Times New Roman" panose="02020603050405020304" pitchFamily="18" charset="0"/>
              </a:rPr>
              <a:t>城市名称</a:t>
            </a:r>
            <a:endParaRPr lang="en-US" sz="2700" dirty="0">
              <a:solidFill>
                <a:srgbClr val="0092CB"/>
              </a:solidFill>
              <a:latin typeface="华文细黑" panose="02010600040101010101" pitchFamily="2" charset="-122"/>
              <a:ea typeface="华文细黑" panose="02010600040101010101" pitchFamily="2" charset="-122"/>
              <a:cs typeface="Times New Roman" panose="02020603050405020304" pitchFamily="18" charset="0"/>
            </a:endParaRPr>
          </a:p>
          <a:p>
            <a:r>
              <a:rPr lang="zh-CN" altLang="en-US" sz="1500" b="1" dirty="0">
                <a:solidFill>
                  <a:srgbClr val="0092CB"/>
                </a:solidFill>
                <a:latin typeface="华文细黑" panose="02010600040101010101" pitchFamily="2" charset="-122"/>
                <a:ea typeface="华文细黑" panose="02010600040101010101" pitchFamily="2" charset="-122"/>
                <a:cs typeface="Times New Roman" panose="02020603050405020304" pitchFamily="18" charset="0"/>
              </a:rPr>
              <a:t>日期和地点</a:t>
            </a:r>
            <a:endParaRPr lang="en-US" sz="1500" dirty="0">
              <a:solidFill>
                <a:srgbClr val="0092CB"/>
              </a:solidFill>
              <a:latin typeface="华文细黑" panose="02010600040101010101" pitchFamily="2" charset="-122"/>
              <a:ea typeface="华文细黑" panose="02010600040101010101" pitchFamily="2" charset="-122"/>
              <a:cs typeface="Times New Roman" panose="02020603050405020304" pitchFamily="18" charset="0"/>
            </a:endParaRPr>
          </a:p>
        </p:txBody>
      </p:sp>
      <p:sp>
        <p:nvSpPr>
          <p:cNvPr id="11" name="文本框 10"/>
          <p:cNvSpPr txBox="1"/>
          <p:nvPr/>
        </p:nvSpPr>
        <p:spPr>
          <a:xfrm>
            <a:off x="246606" y="6326217"/>
            <a:ext cx="2678376" cy="307777"/>
          </a:xfrm>
          <a:prstGeom prst="rect">
            <a:avLst/>
          </a:prstGeom>
          <a:noFill/>
        </p:spPr>
        <p:txBody>
          <a:bodyPr wrap="square" rtlCol="0">
            <a:spAutoFit/>
          </a:bodyPr>
          <a:lstStyle/>
          <a:p>
            <a:r>
              <a:rPr kumimoji="1" lang="zh-CN" altLang="en-US" sz="1400" dirty="0">
                <a:solidFill>
                  <a:schemeClr val="accent5"/>
                </a:solidFill>
                <a:latin typeface="Times New Roman" panose="02020603050405020304" pitchFamily="18" charset="0"/>
                <a:ea typeface="华文仿宋" panose="02010600040101010101" pitchFamily="2" charset="-122"/>
                <a:cs typeface="Times New Roman" panose="02020603050405020304" pitchFamily="18" charset="0"/>
              </a:rPr>
              <a:t>突发卫生事件规划</a:t>
            </a:r>
          </a:p>
        </p:txBody>
      </p:sp>
      <p:pic>
        <p:nvPicPr>
          <p:cNvPr id="14" name="图片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8908" y="5840458"/>
            <a:ext cx="1513901" cy="469590"/>
          </a:xfrm>
          <a:prstGeom prst="rect">
            <a:avLst/>
          </a:prstGeom>
        </p:spPr>
      </p:pic>
      <p:pic>
        <p:nvPicPr>
          <p:cNvPr id="15" name="图片 14"/>
          <p:cNvPicPr>
            <a:picLocks noChangeAspect="1"/>
          </p:cNvPicPr>
          <p:nvPr/>
        </p:nvPicPr>
        <p:blipFill>
          <a:blip r:embed="rId5"/>
          <a:stretch>
            <a:fillRect/>
          </a:stretch>
        </p:blipFill>
        <p:spPr>
          <a:xfrm>
            <a:off x="6171862" y="5979525"/>
            <a:ext cx="592804" cy="603114"/>
          </a:xfrm>
          <a:prstGeom prst="rect">
            <a:avLst/>
          </a:prstGeom>
        </p:spPr>
      </p:pic>
      <p:sp>
        <p:nvSpPr>
          <p:cNvPr id="12" name="文本框 11"/>
          <p:cNvSpPr txBox="1"/>
          <p:nvPr/>
        </p:nvSpPr>
        <p:spPr>
          <a:xfrm>
            <a:off x="6257066" y="6173360"/>
            <a:ext cx="422395" cy="215444"/>
          </a:xfrm>
          <a:prstGeom prst="rect">
            <a:avLst/>
          </a:prstGeom>
          <a:solidFill>
            <a:schemeClr val="bg1"/>
          </a:solidFill>
        </p:spPr>
        <p:txBody>
          <a:bodyPr wrap="square" lIns="0" tIns="0" rIns="0" bIns="0" rtlCol="0">
            <a:spAutoFit/>
          </a:bodyPr>
          <a:lstStyle/>
          <a:p>
            <a:pPr algn="ctr"/>
            <a:r>
              <a:rPr kumimoji="1" lang="zh-CN" altLang="en-US" sz="700" dirty="0">
                <a:latin typeface="Times New Roman" panose="02020603050405020304" pitchFamily="18" charset="0"/>
                <a:ea typeface="华文仿宋" panose="02010600040101010101" pitchFamily="2" charset="-122"/>
                <a:cs typeface="Times New Roman" panose="02020603050405020304" pitchFamily="18" charset="0"/>
              </a:rPr>
              <a:t>此处插入你的标志</a:t>
            </a:r>
          </a:p>
        </p:txBody>
      </p:sp>
      <p:pic>
        <p:nvPicPr>
          <p:cNvPr id="18" name="Picture 9">
            <a:extLst>
              <a:ext uri="{FF2B5EF4-FFF2-40B4-BE49-F238E27FC236}">
                <a16:creationId xmlns:a16="http://schemas.microsoft.com/office/drawing/2014/main" id="{DBD5D613-1E66-41A6-AFAF-66A9F60CDD0A}"/>
              </a:ext>
            </a:extLst>
          </p:cNvPr>
          <p:cNvPicPr>
            <a:picLocks noChangeAspect="1"/>
          </p:cNvPicPr>
          <p:nvPr/>
        </p:nvPicPr>
        <p:blipFill>
          <a:blip r:embed="rId6"/>
          <a:stretch>
            <a:fillRect/>
          </a:stretch>
        </p:blipFill>
        <p:spPr>
          <a:xfrm>
            <a:off x="10711623" y="5979525"/>
            <a:ext cx="1079497" cy="719665"/>
          </a:xfrm>
          <a:prstGeom prst="rect">
            <a:avLst/>
          </a:prstGeom>
        </p:spPr>
      </p:pic>
    </p:spTree>
    <p:extLst>
      <p:ext uri="{BB962C8B-B14F-4D97-AF65-F5344CB8AC3E}">
        <p14:creationId xmlns:p14="http://schemas.microsoft.com/office/powerpoint/2010/main" val="1785443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18">
            <a:extLst>
              <a:ext uri="{FF2B5EF4-FFF2-40B4-BE49-F238E27FC236}">
                <a16:creationId xmlns:a16="http://schemas.microsoft.com/office/drawing/2014/main" id="{D97A283A-F53D-5B4C-BF2C-06FCDF7D606C}"/>
              </a:ext>
            </a:extLst>
          </p:cNvPr>
          <p:cNvSpPr txBox="1">
            <a:spLocks noGrp="1"/>
          </p:cNvSpPr>
          <p:nvPr>
            <p:ph type="title"/>
          </p:nvPr>
        </p:nvSpPr>
        <p:spPr>
          <a:xfrm>
            <a:off x="0" y="1"/>
            <a:ext cx="12192000" cy="783900"/>
          </a:xfrm>
          <a:prstGeom prst="rect">
            <a:avLst/>
          </a:prstGeom>
          <a:solidFill>
            <a:srgbClr val="2B92CB"/>
          </a:solidFill>
        </p:spPr>
        <p:txBody>
          <a:bodyPr lIns="91425" tIns="91425" rIns="91425" bIns="91425" anchor="ctr" anchorCtr="0">
            <a:noAutofit/>
          </a:bodyPr>
          <a:lstStyle/>
          <a:p>
            <a:pPr lvl="0" rtl="0">
              <a:spcBef>
                <a:spcPts val="0"/>
              </a:spcBef>
              <a:buNone/>
            </a:pPr>
            <a:r>
              <a:rPr lang="zh-CN" altLang="en-US"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演习描述</a:t>
            </a:r>
            <a:endParaRPr lang="en"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endParaRPr>
          </a:p>
        </p:txBody>
      </p:sp>
      <p:sp>
        <p:nvSpPr>
          <p:cNvPr id="5" name="Shape 119">
            <a:extLst>
              <a:ext uri="{FF2B5EF4-FFF2-40B4-BE49-F238E27FC236}">
                <a16:creationId xmlns:a16="http://schemas.microsoft.com/office/drawing/2014/main" id="{4D2C2F26-DA06-E843-9F62-D571F680A26D}"/>
              </a:ext>
            </a:extLst>
          </p:cNvPr>
          <p:cNvSpPr txBox="1">
            <a:spLocks/>
          </p:cNvSpPr>
          <p:nvPr/>
        </p:nvSpPr>
        <p:spPr>
          <a:xfrm>
            <a:off x="881149" y="968049"/>
            <a:ext cx="11150430" cy="5216183"/>
          </a:xfrm>
          <a:prstGeom prst="rect">
            <a:avLst/>
          </a:prstGeom>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355600">
              <a:spcBef>
                <a:spcPts val="700"/>
              </a:spcBef>
              <a:buClr>
                <a:schemeClr val="accent1"/>
              </a:buClr>
              <a:buSzPct val="100000"/>
              <a:buFont typeface="Calibri"/>
              <a:buAutoNum type="arabicPeriod"/>
            </a:pPr>
            <a:r>
              <a:rPr lang="zh-CN" altLang="en-US" b="1" dirty="0">
                <a:solidFill>
                  <a:schemeClr val="accent1"/>
                </a:solidFill>
                <a:latin typeface="Times New Roman" panose="02020603050405020304" pitchFamily="18" charset="0"/>
                <a:ea typeface="华文细黑" panose="02010600040101010101" pitchFamily="2" charset="-122"/>
                <a:cs typeface="Times New Roman" panose="02020603050405020304" pitchFamily="18" charset="0"/>
                <a:sym typeface="Calibri"/>
              </a:rPr>
              <a:t>参与者</a:t>
            </a:r>
            <a:endParaRPr lang="en" b="1" dirty="0">
              <a:solidFill>
                <a:schemeClr val="accent1"/>
              </a:solidFill>
              <a:latin typeface="Times New Roman" panose="02020603050405020304" pitchFamily="18" charset="0"/>
              <a:ea typeface="华文细黑" panose="02010600040101010101" pitchFamily="2" charset="-122"/>
              <a:cs typeface="Times New Roman" panose="02020603050405020304" pitchFamily="18" charset="0"/>
              <a:sym typeface="Calibri"/>
            </a:endParaRPr>
          </a:p>
          <a:p>
            <a:pPr marL="457200" indent="-355600">
              <a:spcBef>
                <a:spcPts val="700"/>
              </a:spcBef>
              <a:buClr>
                <a:schemeClr val="accent1"/>
              </a:buClr>
              <a:buSzPct val="100000"/>
              <a:buFont typeface="Calibri"/>
              <a:buAutoNum type="arabicPeriod"/>
            </a:pPr>
            <a:r>
              <a:rPr lang="zh-CN" altLang="en-US" b="1" dirty="0">
                <a:solidFill>
                  <a:schemeClr val="accent1"/>
                </a:solidFill>
                <a:latin typeface="Times New Roman" panose="02020603050405020304" pitchFamily="18" charset="0"/>
                <a:ea typeface="华文细黑" panose="02010600040101010101" pitchFamily="2" charset="-122"/>
                <a:cs typeface="Times New Roman" panose="02020603050405020304" pitchFamily="18" charset="0"/>
                <a:sym typeface="Calibri"/>
              </a:rPr>
              <a:t>演习小组</a:t>
            </a:r>
            <a:endParaRPr lang="en" b="1" dirty="0">
              <a:solidFill>
                <a:schemeClr val="accent1"/>
              </a:solidFill>
              <a:latin typeface="Times New Roman" panose="02020603050405020304" pitchFamily="18" charset="0"/>
              <a:ea typeface="华文细黑" panose="02010600040101010101" pitchFamily="2" charset="-122"/>
              <a:cs typeface="Times New Roman" panose="02020603050405020304" pitchFamily="18" charset="0"/>
              <a:sym typeface="Calibri"/>
            </a:endParaRPr>
          </a:p>
          <a:p>
            <a:pPr marL="914400" indent="-336550">
              <a:spcBef>
                <a:spcPts val="700"/>
              </a:spcBef>
              <a:buClr>
                <a:srgbClr val="000000"/>
              </a:buClr>
              <a:buSzPct val="100000"/>
              <a:buFont typeface="Calibri"/>
              <a:buChar char="•"/>
            </a:pPr>
            <a:r>
              <a:rPr lang="zh-CN" altLang="en-US"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rPr>
              <a:t>召集人</a:t>
            </a:r>
            <a:endParaRPr lang="en"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endParaRPr>
          </a:p>
          <a:p>
            <a:pPr marL="914400" indent="-336550">
              <a:spcBef>
                <a:spcPts val="700"/>
              </a:spcBef>
              <a:buClr>
                <a:srgbClr val="000000"/>
              </a:buClr>
              <a:buSzPct val="100000"/>
              <a:buFont typeface="Calibri"/>
              <a:buChar char="•"/>
            </a:pPr>
            <a:r>
              <a:rPr lang="zh-CN" altLang="en-US"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rPr>
              <a:t>技术顾问</a:t>
            </a:r>
            <a:endParaRPr lang="en"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endParaRPr>
          </a:p>
          <a:p>
            <a:pPr marL="914400" indent="-336550">
              <a:spcBef>
                <a:spcPts val="700"/>
              </a:spcBef>
              <a:buClr>
                <a:srgbClr val="000000"/>
              </a:buClr>
              <a:buSzPct val="100000"/>
              <a:buFont typeface="Calibri"/>
              <a:buChar char="•"/>
            </a:pPr>
            <a:r>
              <a:rPr lang="zh-CN" altLang="en-US"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rPr>
              <a:t>辅助人员</a:t>
            </a:r>
            <a:endParaRPr lang="en" b="1" dirty="0">
              <a:solidFill>
                <a:schemeClr val="accent1"/>
              </a:solidFill>
              <a:latin typeface="Times New Roman" panose="02020603050405020304" pitchFamily="18" charset="0"/>
              <a:ea typeface="华文仿宋" panose="02010600040101010101" pitchFamily="2" charset="-122"/>
              <a:cs typeface="Times New Roman" panose="02020603050405020304" pitchFamily="18" charset="0"/>
              <a:sym typeface="Calibri"/>
            </a:endParaRPr>
          </a:p>
          <a:p>
            <a:pPr marL="558800" indent="-457200">
              <a:spcBef>
                <a:spcPts val="700"/>
              </a:spcBef>
              <a:buClr>
                <a:schemeClr val="accent1"/>
              </a:buClr>
              <a:buSzPct val="100000"/>
              <a:buFont typeface="+mj-lt"/>
              <a:buAutoNum type="arabicPeriod" startAt="3"/>
            </a:pPr>
            <a:r>
              <a:rPr lang="zh-CN" altLang="en-US" b="1" dirty="0">
                <a:solidFill>
                  <a:schemeClr val="accent1"/>
                </a:solidFill>
                <a:latin typeface="Times New Roman" panose="02020603050405020304" pitchFamily="18" charset="0"/>
                <a:ea typeface="华文细黑" panose="02010600040101010101" pitchFamily="2" charset="-122"/>
                <a:cs typeface="Times New Roman" panose="02020603050405020304" pitchFamily="18" charset="0"/>
                <a:sym typeface="Calibri"/>
              </a:rPr>
              <a:t>叙述和讨论</a:t>
            </a:r>
            <a:endParaRPr lang="en" b="1" dirty="0">
              <a:solidFill>
                <a:schemeClr val="accent1"/>
              </a:solidFill>
              <a:latin typeface="Times New Roman" panose="02020603050405020304" pitchFamily="18" charset="0"/>
              <a:ea typeface="华文细黑" panose="02010600040101010101" pitchFamily="2" charset="-122"/>
              <a:cs typeface="Times New Roman" panose="02020603050405020304" pitchFamily="18" charset="0"/>
              <a:sym typeface="Calibri"/>
            </a:endParaRPr>
          </a:p>
          <a:p>
            <a:pPr marL="914400" indent="-330200">
              <a:spcBef>
                <a:spcPts val="700"/>
              </a:spcBef>
              <a:buClr>
                <a:srgbClr val="000000"/>
              </a:buClr>
              <a:buSzPct val="100000"/>
              <a:buFont typeface="Calibri"/>
              <a:buChar char="●"/>
            </a:pPr>
            <a:r>
              <a:rPr lang="en-US" altLang="zh-CN"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rPr>
              <a:t>5</a:t>
            </a:r>
            <a:r>
              <a:rPr lang="zh-CN" altLang="en-US"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rPr>
              <a:t>场活动以及将要讨论的问题</a:t>
            </a:r>
            <a:r>
              <a:rPr lang="en-US" altLang="zh-CN"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rPr>
              <a:t>/</a:t>
            </a:r>
            <a:r>
              <a:rPr lang="zh-CN" altLang="en-US"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rPr>
              <a:t>任务</a:t>
            </a:r>
            <a:endParaRPr lang="en"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endParaRPr>
          </a:p>
          <a:p>
            <a:pPr marL="558800" indent="-457200">
              <a:spcBef>
                <a:spcPts val="700"/>
              </a:spcBef>
              <a:buClr>
                <a:schemeClr val="accent1"/>
              </a:buClr>
              <a:buSzPct val="100000"/>
              <a:buFont typeface="+mj-lt"/>
              <a:buAutoNum type="arabicPeriod" startAt="4"/>
            </a:pPr>
            <a:r>
              <a:rPr lang="zh-CN" altLang="en-US" b="1" dirty="0">
                <a:solidFill>
                  <a:schemeClr val="accent1"/>
                </a:solidFill>
                <a:latin typeface="Times New Roman" panose="02020603050405020304" pitchFamily="18" charset="0"/>
                <a:ea typeface="华文细黑" panose="02010600040101010101" pitchFamily="2" charset="-122"/>
                <a:cs typeface="Times New Roman" panose="02020603050405020304" pitchFamily="18" charset="0"/>
                <a:sym typeface="Calibri"/>
              </a:rPr>
              <a:t>情况汇报与行动计划</a:t>
            </a:r>
            <a:endParaRPr lang="en" b="1" dirty="0">
              <a:solidFill>
                <a:schemeClr val="accent1"/>
              </a:solidFill>
              <a:latin typeface="Times New Roman" panose="02020603050405020304" pitchFamily="18" charset="0"/>
              <a:ea typeface="华文细黑" panose="02010600040101010101" pitchFamily="2" charset="-122"/>
              <a:cs typeface="Times New Roman" panose="02020603050405020304" pitchFamily="18" charset="0"/>
              <a:sym typeface="Calibri"/>
            </a:endParaRPr>
          </a:p>
          <a:p>
            <a:pPr marL="558800" indent="-457200">
              <a:spcBef>
                <a:spcPts val="700"/>
              </a:spcBef>
              <a:buClr>
                <a:schemeClr val="accent1"/>
              </a:buClr>
              <a:buSzPct val="100000"/>
              <a:buFont typeface="+mj-lt"/>
              <a:buAutoNum type="arabicPeriod" startAt="4"/>
            </a:pPr>
            <a:endParaRPr lang="en" b="1" i="1" dirty="0">
              <a:solidFill>
                <a:schemeClr val="accent1"/>
              </a:solidFill>
              <a:latin typeface="Times New Roman" panose="02020603050405020304" pitchFamily="18" charset="0"/>
              <a:ea typeface="华文仿宋" panose="02010600040101010101" pitchFamily="2" charset="-122"/>
              <a:cs typeface="Times New Roman" panose="02020603050405020304" pitchFamily="18" charset="0"/>
              <a:sym typeface="Calibri"/>
            </a:endParaRPr>
          </a:p>
          <a:p>
            <a:pPr marL="101600" indent="0" algn="ctr">
              <a:spcBef>
                <a:spcPts val="700"/>
              </a:spcBef>
              <a:buClr>
                <a:schemeClr val="accent1"/>
              </a:buClr>
              <a:buSzPct val="100000"/>
              <a:buFont typeface="Arial" panose="020B0604020202020204" pitchFamily="34" charset="0"/>
              <a:buNone/>
            </a:pPr>
            <a:r>
              <a:rPr lang="zh-CN" altLang="en-US" b="1" i="1"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rPr>
              <a:t>                                  </a:t>
            </a:r>
            <a:r>
              <a:rPr lang="zh-CN" altLang="en-US" b="1" dirty="0">
                <a:solidFill>
                  <a:srgbClr val="000000"/>
                </a:solidFill>
                <a:latin typeface="华文楷体" panose="02010600040101010101" pitchFamily="2" charset="-122"/>
                <a:ea typeface="华文楷体" panose="02010600040101010101" pitchFamily="2" charset="-122"/>
                <a:cs typeface="Times New Roman" panose="02020603050405020304" pitchFamily="18" charset="0"/>
                <a:sym typeface="Calibri"/>
              </a:rPr>
              <a:t>接受情景，不要提出异议</a:t>
            </a:r>
            <a:endParaRPr lang="en" b="1" dirty="0">
              <a:solidFill>
                <a:schemeClr val="accent1"/>
              </a:solidFill>
              <a:latin typeface="华文楷体" panose="02010600040101010101" pitchFamily="2" charset="-122"/>
              <a:ea typeface="华文楷体" panose="02010600040101010101" pitchFamily="2" charset="-122"/>
              <a:cs typeface="Times New Roman" panose="02020603050405020304" pitchFamily="18" charset="0"/>
              <a:sym typeface="Calibri"/>
            </a:endParaRPr>
          </a:p>
          <a:p>
            <a:pPr marL="914400" indent="-336550">
              <a:spcBef>
                <a:spcPts val="700"/>
              </a:spcBef>
              <a:buClr>
                <a:srgbClr val="000000"/>
              </a:buClr>
              <a:buSzPct val="100000"/>
              <a:buFont typeface="Calibri"/>
              <a:buChar char="•"/>
            </a:pPr>
            <a:endParaRPr lang="en" sz="17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endParaRPr>
          </a:p>
        </p:txBody>
      </p:sp>
    </p:spTree>
    <p:extLst>
      <p:ext uri="{BB962C8B-B14F-4D97-AF65-F5344CB8AC3E}">
        <p14:creationId xmlns:p14="http://schemas.microsoft.com/office/powerpoint/2010/main" val="489024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07">
            <a:extLst>
              <a:ext uri="{FF2B5EF4-FFF2-40B4-BE49-F238E27FC236}">
                <a16:creationId xmlns:a16="http://schemas.microsoft.com/office/drawing/2014/main" id="{D3F682A5-A8DB-9642-A53C-79AACF7AF11B}"/>
              </a:ext>
            </a:extLst>
          </p:cNvPr>
          <p:cNvSpPr txBox="1">
            <a:spLocks noGrp="1"/>
          </p:cNvSpPr>
          <p:nvPr>
            <p:ph type="title"/>
          </p:nvPr>
        </p:nvSpPr>
        <p:spPr>
          <a:xfrm>
            <a:off x="0" y="-5001"/>
            <a:ext cx="12192000" cy="699325"/>
          </a:xfrm>
          <a:prstGeom prst="rect">
            <a:avLst/>
          </a:prstGeom>
          <a:solidFill>
            <a:srgbClr val="2B92CB"/>
          </a:solidFill>
        </p:spPr>
        <p:txBody>
          <a:bodyPr lIns="91425" tIns="91425" rIns="91425" bIns="91425" anchor="ctr" anchorCtr="0">
            <a:noAutofit/>
          </a:bodyPr>
          <a:lstStyle/>
          <a:p>
            <a:pPr lvl="0" rtl="0">
              <a:spcBef>
                <a:spcPts val="0"/>
              </a:spcBef>
              <a:buNone/>
            </a:pPr>
            <a:r>
              <a:rPr lang="en" dirty="0">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桌面演习流程</a:t>
            </a:r>
            <a:endParaRPr lang="en"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endParaRPr>
          </a:p>
        </p:txBody>
      </p:sp>
      <p:grpSp>
        <p:nvGrpSpPr>
          <p:cNvPr id="5" name="Group 4">
            <a:extLst>
              <a:ext uri="{FF2B5EF4-FFF2-40B4-BE49-F238E27FC236}">
                <a16:creationId xmlns:a16="http://schemas.microsoft.com/office/drawing/2014/main" id="{FA49D66D-4A44-FE4F-8AA2-F0402C35195A}"/>
              </a:ext>
            </a:extLst>
          </p:cNvPr>
          <p:cNvGrpSpPr/>
          <p:nvPr/>
        </p:nvGrpSpPr>
        <p:grpSpPr>
          <a:xfrm>
            <a:off x="451789" y="1607743"/>
            <a:ext cx="10468505" cy="4545565"/>
            <a:chOff x="681038" y="1207010"/>
            <a:chExt cx="7946112" cy="3140003"/>
          </a:xfrm>
        </p:grpSpPr>
        <p:sp>
          <p:nvSpPr>
            <p:cNvPr id="6" name="TextBox 5">
              <a:extLst>
                <a:ext uri="{FF2B5EF4-FFF2-40B4-BE49-F238E27FC236}">
                  <a16:creationId xmlns:a16="http://schemas.microsoft.com/office/drawing/2014/main" id="{32626ACF-10E6-FB41-9A48-168BC31026E8}"/>
                </a:ext>
              </a:extLst>
            </p:cNvPr>
            <p:cNvSpPr txBox="1"/>
            <p:nvPr/>
          </p:nvSpPr>
          <p:spPr>
            <a:xfrm>
              <a:off x="5211550" y="1207010"/>
              <a:ext cx="3415600" cy="255129"/>
            </a:xfrm>
            <a:prstGeom prst="rect">
              <a:avLst/>
            </a:prstGeom>
            <a:noFill/>
            <a:ln>
              <a:solidFill>
                <a:schemeClr val="dk2"/>
              </a:solidFill>
            </a:ln>
            <a:effectLst>
              <a:outerShdw blurRad="50800" dist="38100" dir="2700000" algn="tl" rotWithShape="0">
                <a:schemeClr val="tx1">
                  <a:alpha val="40000"/>
                </a:schemeClr>
              </a:outerShdw>
            </a:effectLst>
          </p:spPr>
          <p:txBody>
            <a:bodyPr wrap="square" rtlCol="0">
              <a:spAutoFit/>
            </a:bodyPr>
            <a:lstStyle/>
            <a:p>
              <a:endParaRPr lang="en-US" dirty="0">
                <a:latin typeface="Times New Roman" panose="02020603050405020304" pitchFamily="18" charset="0"/>
                <a:ea typeface="华文仿宋" panose="02010600040101010101" pitchFamily="2" charset="-122"/>
                <a:cs typeface="Times New Roman" panose="02020603050405020304" pitchFamily="18" charset="0"/>
              </a:endParaRPr>
            </a:p>
          </p:txBody>
        </p:sp>
        <p:pic>
          <p:nvPicPr>
            <p:cNvPr id="7" name="Shape 108">
              <a:extLst>
                <a:ext uri="{FF2B5EF4-FFF2-40B4-BE49-F238E27FC236}">
                  <a16:creationId xmlns:a16="http://schemas.microsoft.com/office/drawing/2014/main" id="{CB39C9FF-6262-C448-A2DE-48E2C42992B0}"/>
                </a:ext>
              </a:extLst>
            </p:cNvPr>
            <p:cNvPicPr preferRelativeResize="0"/>
            <p:nvPr/>
          </p:nvPicPr>
          <p:blipFill rotWithShape="1">
            <a:blip r:embed="rId3" cstate="email">
              <a:alphaModFix/>
              <a:extLst>
                <a:ext uri="{28A0092B-C50C-407E-A947-70E740481C1C}">
                  <a14:useLocalDpi xmlns:a14="http://schemas.microsoft.com/office/drawing/2010/main" val="0"/>
                </a:ext>
              </a:extLst>
            </a:blip>
            <a:srcRect/>
            <a:stretch/>
          </p:blipFill>
          <p:spPr>
            <a:xfrm>
              <a:off x="681038" y="1446702"/>
              <a:ext cx="3413815" cy="2769704"/>
            </a:xfrm>
            <a:prstGeom prst="rect">
              <a:avLst/>
            </a:prstGeom>
            <a:noFill/>
            <a:ln>
              <a:noFill/>
            </a:ln>
            <a:effectLst>
              <a:outerShdw blurRad="50800" dist="38100" dir="5400000" algn="t" rotWithShape="0">
                <a:prstClr val="black">
                  <a:alpha val="40000"/>
                </a:prstClr>
              </a:outerShdw>
            </a:effectLst>
          </p:spPr>
        </p:pic>
        <p:sp>
          <p:nvSpPr>
            <p:cNvPr id="8" name="Shape 109">
              <a:extLst>
                <a:ext uri="{FF2B5EF4-FFF2-40B4-BE49-F238E27FC236}">
                  <a16:creationId xmlns:a16="http://schemas.microsoft.com/office/drawing/2014/main" id="{75D57610-23BC-8544-A23B-4867542D9986}"/>
                </a:ext>
              </a:extLst>
            </p:cNvPr>
            <p:cNvSpPr/>
            <p:nvPr/>
          </p:nvSpPr>
          <p:spPr>
            <a:xfrm rot="5400000">
              <a:off x="6639400" y="2094742"/>
              <a:ext cx="460200" cy="245400"/>
            </a:xfrm>
            <a:prstGeom prst="rightArrow">
              <a:avLst>
                <a:gd name="adj1" fmla="val 50000"/>
                <a:gd name="adj2" fmla="val 50000"/>
              </a:avLst>
            </a:prstGeom>
            <a:solidFill>
              <a:srgbClr val="FF9900"/>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latin typeface="Times New Roman" panose="02020603050405020304" pitchFamily="18" charset="0"/>
                <a:ea typeface="华文仿宋" panose="02010600040101010101" pitchFamily="2" charset="-122"/>
                <a:cs typeface="Times New Roman" panose="02020603050405020304" pitchFamily="18" charset="0"/>
              </a:endParaRPr>
            </a:p>
          </p:txBody>
        </p:sp>
        <p:sp>
          <p:nvSpPr>
            <p:cNvPr id="9" name="Shape 111">
              <a:extLst>
                <a:ext uri="{FF2B5EF4-FFF2-40B4-BE49-F238E27FC236}">
                  <a16:creationId xmlns:a16="http://schemas.microsoft.com/office/drawing/2014/main" id="{31112B4A-7339-FD4D-8AC1-94B36B9E0655}"/>
                </a:ext>
              </a:extLst>
            </p:cNvPr>
            <p:cNvSpPr txBox="1"/>
            <p:nvPr/>
          </p:nvSpPr>
          <p:spPr>
            <a:xfrm>
              <a:off x="5213335" y="1245837"/>
              <a:ext cx="3413815" cy="729301"/>
            </a:xfrm>
            <a:prstGeom prst="rect">
              <a:avLst/>
            </a:prstGeom>
            <a:solidFill>
              <a:srgbClr val="2B92CC"/>
            </a:solidFill>
            <a:ln>
              <a:noFill/>
            </a:ln>
          </p:spPr>
          <p:txBody>
            <a:bodyPr lIns="91425" tIns="91425" rIns="91425" bIns="91425" anchor="ctr" anchorCtr="0">
              <a:noAutofit/>
            </a:bodyPr>
            <a:lstStyle/>
            <a:p>
              <a:pPr lvl="0" algn="ctr">
                <a:spcBef>
                  <a:spcPts val="0"/>
                </a:spcBef>
                <a:buNone/>
              </a:pPr>
              <a:r>
                <a:rPr lang="zh-CN" altLang="en-US" sz="24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sym typeface="Lato"/>
                </a:rPr>
                <a:t>差距、机会以及吸取的</a:t>
              </a:r>
              <a:br>
                <a:rPr lang="en-US" altLang="zh-CN" sz="24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sym typeface="Lato"/>
                </a:rPr>
              </a:br>
              <a:r>
                <a:rPr lang="zh-CN" altLang="en-US" sz="24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sym typeface="Lato"/>
                </a:rPr>
                <a:t>经验教训</a:t>
              </a:r>
              <a:endParaRPr lang="en" sz="24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sym typeface="Lato"/>
              </a:endParaRPr>
            </a:p>
          </p:txBody>
        </p:sp>
        <p:sp>
          <p:nvSpPr>
            <p:cNvPr id="10" name="Shape 112">
              <a:extLst>
                <a:ext uri="{FF2B5EF4-FFF2-40B4-BE49-F238E27FC236}">
                  <a16:creationId xmlns:a16="http://schemas.microsoft.com/office/drawing/2014/main" id="{D7FA716A-4B08-4545-97E7-B9BB42CD82A2}"/>
                </a:ext>
              </a:extLst>
            </p:cNvPr>
            <p:cNvSpPr/>
            <p:nvPr/>
          </p:nvSpPr>
          <p:spPr>
            <a:xfrm>
              <a:off x="5920300" y="2606113"/>
              <a:ext cx="1898400" cy="1740900"/>
            </a:xfrm>
            <a:prstGeom prst="star5">
              <a:avLst>
                <a:gd name="adj" fmla="val 19098"/>
                <a:gd name="hf" fmla="val 105146"/>
                <a:gd name="vf" fmla="val 110557"/>
              </a:avLst>
            </a:prstGeom>
            <a:solidFill>
              <a:srgbClr val="E06666"/>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latin typeface="Times New Roman" panose="02020603050405020304" pitchFamily="18" charset="0"/>
                <a:ea typeface="华文仿宋" panose="02010600040101010101" pitchFamily="2" charset="-122"/>
                <a:cs typeface="Times New Roman" panose="02020603050405020304" pitchFamily="18" charset="0"/>
              </a:endParaRPr>
            </a:p>
          </p:txBody>
        </p:sp>
        <p:sp>
          <p:nvSpPr>
            <p:cNvPr id="11" name="Shape 113">
              <a:extLst>
                <a:ext uri="{FF2B5EF4-FFF2-40B4-BE49-F238E27FC236}">
                  <a16:creationId xmlns:a16="http://schemas.microsoft.com/office/drawing/2014/main" id="{5708D381-D0C1-8545-9331-ADA1585A610F}"/>
                </a:ext>
              </a:extLst>
            </p:cNvPr>
            <p:cNvSpPr txBox="1"/>
            <p:nvPr/>
          </p:nvSpPr>
          <p:spPr>
            <a:xfrm>
              <a:off x="6233369" y="3328282"/>
              <a:ext cx="1366599" cy="504055"/>
            </a:xfrm>
            <a:prstGeom prst="rect">
              <a:avLst/>
            </a:prstGeom>
            <a:noFill/>
            <a:ln>
              <a:noFill/>
            </a:ln>
          </p:spPr>
          <p:txBody>
            <a:bodyPr lIns="91425" tIns="91425" rIns="91425" bIns="91425" anchor="t" anchorCtr="0">
              <a:noAutofit/>
            </a:bodyPr>
            <a:lstStyle/>
            <a:p>
              <a:pPr lvl="0" algn="ctr">
                <a:spcBef>
                  <a:spcPts val="0"/>
                </a:spcBef>
                <a:buNone/>
              </a:pPr>
              <a:r>
                <a:rPr lang="zh-CN" altLang="en-US" sz="20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sym typeface="Lato"/>
                </a:rPr>
                <a:t>行动计划</a:t>
              </a:r>
            </a:p>
          </p:txBody>
        </p:sp>
        <p:sp>
          <p:nvSpPr>
            <p:cNvPr id="12" name="Shape 109">
              <a:extLst>
                <a:ext uri="{FF2B5EF4-FFF2-40B4-BE49-F238E27FC236}">
                  <a16:creationId xmlns:a16="http://schemas.microsoft.com/office/drawing/2014/main" id="{08FE7869-1179-E94D-9997-505261C59B36}"/>
                </a:ext>
              </a:extLst>
            </p:cNvPr>
            <p:cNvSpPr/>
            <p:nvPr/>
          </p:nvSpPr>
          <p:spPr>
            <a:xfrm>
              <a:off x="4651650" y="2571750"/>
              <a:ext cx="460200" cy="245400"/>
            </a:xfrm>
            <a:prstGeom prst="rightArrow">
              <a:avLst>
                <a:gd name="adj1" fmla="val 50000"/>
                <a:gd name="adj2" fmla="val 50000"/>
              </a:avLst>
            </a:prstGeom>
            <a:solidFill>
              <a:srgbClr val="FF9900"/>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latin typeface="Times New Roman" panose="02020603050405020304" pitchFamily="18" charset="0"/>
                <a:ea typeface="华文仿宋" panose="02010600040101010101" pitchFamily="2" charset="-122"/>
                <a:cs typeface="Times New Roman" panose="02020603050405020304" pitchFamily="18" charset="0"/>
              </a:endParaRPr>
            </a:p>
          </p:txBody>
        </p:sp>
      </p:grpSp>
      <p:sp>
        <p:nvSpPr>
          <p:cNvPr id="2" name="TextBox 1">
            <a:extLst>
              <a:ext uri="{FF2B5EF4-FFF2-40B4-BE49-F238E27FC236}">
                <a16:creationId xmlns:a16="http://schemas.microsoft.com/office/drawing/2014/main" id="{ED3CAAC6-4E0E-4933-AF1B-210AAEC70141}"/>
              </a:ext>
            </a:extLst>
          </p:cNvPr>
          <p:cNvSpPr txBox="1"/>
          <p:nvPr/>
        </p:nvSpPr>
        <p:spPr>
          <a:xfrm>
            <a:off x="2088603" y="996862"/>
            <a:ext cx="1223444" cy="461665"/>
          </a:xfrm>
          <a:prstGeom prst="rect">
            <a:avLst/>
          </a:prstGeom>
          <a:noFill/>
          <a:ln>
            <a:solidFill>
              <a:schemeClr val="tx2"/>
            </a:solidFill>
          </a:ln>
        </p:spPr>
        <p:txBody>
          <a:bodyPr wrap="square" rtlCol="0">
            <a:spAutoFit/>
          </a:bodyPr>
          <a:lstStyle/>
          <a:p>
            <a:pPr algn="ctr"/>
            <a:r>
              <a:rPr lang="zh-CN" altLang="en-US" sz="2400" dirty="0">
                <a:latin typeface="Times New Roman" panose="02020603050405020304" pitchFamily="18" charset="0"/>
                <a:ea typeface="华文仿宋" panose="02010600040101010101" pitchFamily="2" charset="-122"/>
                <a:cs typeface="Times New Roman" panose="02020603050405020304" pitchFamily="18" charset="0"/>
              </a:rPr>
              <a:t>练习</a:t>
            </a:r>
          </a:p>
        </p:txBody>
      </p:sp>
      <p:sp>
        <p:nvSpPr>
          <p:cNvPr id="13" name="TextBox 12">
            <a:extLst>
              <a:ext uri="{FF2B5EF4-FFF2-40B4-BE49-F238E27FC236}">
                <a16:creationId xmlns:a16="http://schemas.microsoft.com/office/drawing/2014/main" id="{05C895B8-3A83-40A7-BCD7-69BAE71391E6}"/>
              </a:ext>
            </a:extLst>
          </p:cNvPr>
          <p:cNvSpPr txBox="1"/>
          <p:nvPr/>
        </p:nvSpPr>
        <p:spPr>
          <a:xfrm>
            <a:off x="8107278" y="897118"/>
            <a:ext cx="1479634" cy="461665"/>
          </a:xfrm>
          <a:prstGeom prst="rect">
            <a:avLst/>
          </a:prstGeom>
          <a:noFill/>
          <a:ln>
            <a:solidFill>
              <a:schemeClr val="tx2"/>
            </a:solidFill>
          </a:ln>
        </p:spPr>
        <p:txBody>
          <a:bodyPr wrap="square" rtlCol="0">
            <a:spAutoFit/>
          </a:bodyPr>
          <a:lstStyle/>
          <a:p>
            <a:r>
              <a:rPr lang="zh-CN" altLang="en-US" sz="2400" dirty="0">
                <a:latin typeface="Times New Roman" panose="02020603050405020304" pitchFamily="18" charset="0"/>
                <a:ea typeface="华文仿宋" panose="02010600040101010101" pitchFamily="2" charset="-122"/>
                <a:cs typeface="Times New Roman" panose="02020603050405020304" pitchFamily="18" charset="0"/>
              </a:rPr>
              <a:t>情况汇报</a:t>
            </a:r>
          </a:p>
        </p:txBody>
      </p:sp>
      <p:pic>
        <p:nvPicPr>
          <p:cNvPr id="16" name="图片 15"/>
          <p:cNvPicPr>
            <a:picLocks noChangeAspect="1"/>
          </p:cNvPicPr>
          <p:nvPr/>
        </p:nvPicPr>
        <p:blipFill>
          <a:blip r:embed="rId4"/>
          <a:stretch>
            <a:fillRect/>
          </a:stretch>
        </p:blipFill>
        <p:spPr>
          <a:xfrm>
            <a:off x="2242595" y="2310239"/>
            <a:ext cx="915461" cy="400515"/>
          </a:xfrm>
          <a:prstGeom prst="rect">
            <a:avLst/>
          </a:prstGeom>
        </p:spPr>
      </p:pic>
      <p:sp>
        <p:nvSpPr>
          <p:cNvPr id="14" name="文本框 13"/>
          <p:cNvSpPr txBox="1"/>
          <p:nvPr/>
        </p:nvSpPr>
        <p:spPr>
          <a:xfrm>
            <a:off x="2357957" y="2194898"/>
            <a:ext cx="914400" cy="369332"/>
          </a:xfrm>
          <a:prstGeom prst="rect">
            <a:avLst/>
          </a:prstGeom>
          <a:noFill/>
        </p:spPr>
        <p:txBody>
          <a:bodyPr wrap="square" rtlCol="0">
            <a:spAutoFit/>
          </a:bodyPr>
          <a:lstStyle/>
          <a:p>
            <a:r>
              <a:rPr kumimoji="1" lang="zh-CN" altLang="en-US" dirty="0">
                <a:latin typeface="Times New Roman" panose="02020603050405020304" pitchFamily="18" charset="0"/>
                <a:ea typeface="华文仿宋" panose="02010600040101010101" pitchFamily="2" charset="-122"/>
                <a:cs typeface="Times New Roman" panose="02020603050405020304" pitchFamily="18" charset="0"/>
              </a:rPr>
              <a:t>叙述</a:t>
            </a:r>
          </a:p>
        </p:txBody>
      </p:sp>
      <p:pic>
        <p:nvPicPr>
          <p:cNvPr id="17" name="图片 16"/>
          <p:cNvPicPr>
            <a:picLocks noChangeAspect="1"/>
          </p:cNvPicPr>
          <p:nvPr/>
        </p:nvPicPr>
        <p:blipFill>
          <a:blip r:embed="rId5"/>
          <a:stretch>
            <a:fillRect/>
          </a:stretch>
        </p:blipFill>
        <p:spPr>
          <a:xfrm>
            <a:off x="934685" y="3447125"/>
            <a:ext cx="2654335" cy="419048"/>
          </a:xfrm>
          <a:prstGeom prst="rect">
            <a:avLst/>
          </a:prstGeom>
        </p:spPr>
      </p:pic>
      <p:sp>
        <p:nvSpPr>
          <p:cNvPr id="15" name="文本框 14"/>
          <p:cNvSpPr txBox="1"/>
          <p:nvPr/>
        </p:nvSpPr>
        <p:spPr>
          <a:xfrm>
            <a:off x="2076754" y="3471983"/>
            <a:ext cx="1257300" cy="369332"/>
          </a:xfrm>
          <a:prstGeom prst="rect">
            <a:avLst/>
          </a:prstGeom>
          <a:noFill/>
        </p:spPr>
        <p:txBody>
          <a:bodyPr wrap="square" rtlCol="0">
            <a:spAutoFit/>
          </a:bodyPr>
          <a:lstStyle/>
          <a:p>
            <a:r>
              <a:rPr kumimoji="1" lang="zh-CN" altLang="en-US" dirty="0">
                <a:latin typeface="Times New Roman" panose="02020603050405020304" pitchFamily="18" charset="0"/>
                <a:ea typeface="华文仿宋" panose="02010600040101010101" pitchFamily="2" charset="-122"/>
                <a:cs typeface="Times New Roman" panose="02020603050405020304" pitchFamily="18" charset="0"/>
              </a:rPr>
              <a:t>讨论问题</a:t>
            </a:r>
          </a:p>
        </p:txBody>
      </p:sp>
    </p:spTree>
    <p:extLst>
      <p:ext uri="{BB962C8B-B14F-4D97-AF65-F5344CB8AC3E}">
        <p14:creationId xmlns:p14="http://schemas.microsoft.com/office/powerpoint/2010/main" val="1261619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26">
            <a:extLst>
              <a:ext uri="{FF2B5EF4-FFF2-40B4-BE49-F238E27FC236}">
                <a16:creationId xmlns:a16="http://schemas.microsoft.com/office/drawing/2014/main" id="{F004F807-C921-9E4B-8DCE-F3DCC072B827}"/>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rtl="0">
              <a:spcBef>
                <a:spcPts val="0"/>
              </a:spcBef>
              <a:buNone/>
            </a:pPr>
            <a:r>
              <a:rPr lang="en" dirty="0">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进行方式</a:t>
            </a:r>
            <a:endParaRPr lang="en"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endParaRPr>
          </a:p>
        </p:txBody>
      </p:sp>
      <p:sp>
        <p:nvSpPr>
          <p:cNvPr id="5" name="Shape 127">
            <a:extLst>
              <a:ext uri="{FF2B5EF4-FFF2-40B4-BE49-F238E27FC236}">
                <a16:creationId xmlns:a16="http://schemas.microsoft.com/office/drawing/2014/main" id="{D5DA1985-0843-154F-9565-92666BE13EC6}"/>
              </a:ext>
            </a:extLst>
          </p:cNvPr>
          <p:cNvSpPr txBox="1">
            <a:spLocks/>
          </p:cNvSpPr>
          <p:nvPr/>
        </p:nvSpPr>
        <p:spPr>
          <a:xfrm>
            <a:off x="914400" y="768624"/>
            <a:ext cx="10706792" cy="5565673"/>
          </a:xfrm>
          <a:prstGeom prst="rect">
            <a:avLst/>
          </a:prstGeom>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buFont typeface="Arial" panose="020B0604020202020204" pitchFamily="34" charset="0"/>
              <a:buNone/>
            </a:pPr>
            <a:r>
              <a:rPr lang="en-GB" sz="2400" dirty="0">
                <a:solidFill>
                  <a:schemeClr val="accent1"/>
                </a:solidFill>
                <a:latin typeface="Times New Roman" panose="02020603050405020304" pitchFamily="18" charset="0"/>
                <a:ea typeface="华文仿宋" panose="02010600040101010101" pitchFamily="2" charset="-122"/>
                <a:cs typeface="Times New Roman" panose="02020603050405020304" pitchFamily="18" charset="0"/>
                <a:sym typeface="Calibri"/>
              </a:rPr>
              <a:t> </a:t>
            </a:r>
            <a:r>
              <a:rPr lang="zh-CN" altLang="en-US" sz="2400" b="1" dirty="0">
                <a:solidFill>
                  <a:schemeClr val="accent1"/>
                </a:solidFill>
                <a:latin typeface="华文细黑" panose="02010600040101010101" pitchFamily="2" charset="-122"/>
                <a:ea typeface="华文细黑" panose="02010600040101010101" pitchFamily="2" charset="-122"/>
                <a:cs typeface="Times New Roman" panose="02020603050405020304" pitchFamily="18" charset="0"/>
                <a:sym typeface="Calibri"/>
              </a:rPr>
              <a:t>规则</a:t>
            </a:r>
            <a:endParaRPr lang="en-GB" sz="2400" b="1" dirty="0">
              <a:solidFill>
                <a:schemeClr val="accent1"/>
              </a:solidFill>
              <a:latin typeface="华文细黑" panose="02010600040101010101" pitchFamily="2" charset="-122"/>
              <a:ea typeface="华文细黑" panose="02010600040101010101" pitchFamily="2" charset="-122"/>
              <a:cs typeface="Times New Roman" panose="02020603050405020304" pitchFamily="18" charset="0"/>
              <a:sym typeface="Calibri"/>
            </a:endParaRPr>
          </a:p>
          <a:p>
            <a:pPr marL="457200" indent="-336550">
              <a:lnSpc>
                <a:spcPct val="100000"/>
              </a:lnSpc>
              <a:spcBef>
                <a:spcPts val="700"/>
              </a:spcBef>
              <a:buClr>
                <a:srgbClr val="000000"/>
              </a:buClr>
              <a:buSzPct val="100000"/>
              <a:buFont typeface="Calibri"/>
              <a:buChar char="❖"/>
            </a:pPr>
            <a:r>
              <a:rPr lang="zh-CN" altLang="en-US" sz="24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rPr>
              <a:t>采用现有的公共卫生计划（包括标准操作程序），为应对行动提供依据</a:t>
            </a:r>
            <a:endParaRPr lang="en-GB" sz="24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endParaRPr>
          </a:p>
          <a:p>
            <a:pPr marL="457200" indent="-336550">
              <a:lnSpc>
                <a:spcPct val="100000"/>
              </a:lnSpc>
              <a:spcBef>
                <a:spcPts val="700"/>
              </a:spcBef>
              <a:buClr>
                <a:srgbClr val="000000"/>
              </a:buClr>
              <a:buSzPct val="100000"/>
              <a:buFont typeface="Calibri"/>
              <a:buChar char="❖"/>
            </a:pPr>
            <a:r>
              <a:rPr lang="zh-CN" altLang="en-US" sz="24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rPr>
              <a:t>做回自己（你日常的角色）</a:t>
            </a:r>
            <a:endParaRPr lang="en-GB" sz="24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endParaRPr>
          </a:p>
          <a:p>
            <a:pPr marL="457200" indent="-336550">
              <a:lnSpc>
                <a:spcPct val="100000"/>
              </a:lnSpc>
              <a:spcBef>
                <a:spcPts val="700"/>
              </a:spcBef>
              <a:buClr>
                <a:srgbClr val="000000"/>
              </a:buClr>
              <a:buSzPct val="100000"/>
              <a:buFont typeface="Calibri"/>
              <a:buChar char="❖"/>
            </a:pPr>
            <a:r>
              <a:rPr lang="zh-CN" altLang="en-US" sz="24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rPr>
              <a:t>开展团队工作</a:t>
            </a:r>
            <a:endParaRPr lang="en-GB" sz="24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endParaRPr>
          </a:p>
          <a:p>
            <a:pPr marL="457200" indent="-336550">
              <a:lnSpc>
                <a:spcPct val="100000"/>
              </a:lnSpc>
              <a:spcBef>
                <a:spcPts val="700"/>
              </a:spcBef>
              <a:buClr>
                <a:srgbClr val="000000"/>
              </a:buClr>
              <a:buSzPct val="100000"/>
              <a:buFont typeface="Calibri"/>
              <a:buChar char="❖"/>
            </a:pPr>
            <a:r>
              <a:rPr lang="zh-CN" altLang="en-US" sz="24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rPr>
              <a:t>关注解决方案</a:t>
            </a:r>
            <a:endParaRPr lang="en-GB" sz="24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Calibri"/>
            </a:endParaRPr>
          </a:p>
          <a:p>
            <a:pPr>
              <a:lnSpc>
                <a:spcPct val="100000"/>
              </a:lnSpc>
              <a:spcBef>
                <a:spcPts val="700"/>
              </a:spcBef>
              <a:buFont typeface="Arial" panose="020B0604020202020204" pitchFamily="34" charset="0"/>
              <a:buNone/>
            </a:pPr>
            <a:endParaRPr lang="en-GB" sz="2400" b="1" dirty="0">
              <a:solidFill>
                <a:schemeClr val="accent1"/>
              </a:solidFill>
              <a:latin typeface="Times New Roman" panose="02020603050405020304" pitchFamily="18" charset="0"/>
              <a:ea typeface="华文仿宋" panose="02010600040101010101" pitchFamily="2" charset="-122"/>
              <a:cs typeface="Times New Roman" panose="02020603050405020304" pitchFamily="18" charset="0"/>
              <a:sym typeface="Calibri"/>
            </a:endParaRPr>
          </a:p>
          <a:p>
            <a:pPr>
              <a:lnSpc>
                <a:spcPct val="100000"/>
              </a:lnSpc>
              <a:spcBef>
                <a:spcPts val="700"/>
              </a:spcBef>
              <a:buFont typeface="Arial" panose="020B0604020202020204" pitchFamily="34" charset="0"/>
              <a:buNone/>
            </a:pPr>
            <a:r>
              <a:rPr lang="zh-CN" altLang="en-US" sz="2400" b="1" dirty="0">
                <a:solidFill>
                  <a:schemeClr val="accent1"/>
                </a:solidFill>
                <a:latin typeface="华文细黑" panose="02010600040101010101" pitchFamily="2" charset="-122"/>
                <a:ea typeface="华文细黑" panose="02010600040101010101" pitchFamily="2" charset="-122"/>
                <a:cs typeface="Times New Roman" panose="02020603050405020304" pitchFamily="18" charset="0"/>
                <a:sym typeface="Calibri"/>
              </a:rPr>
              <a:t>注意事项</a:t>
            </a:r>
            <a:endParaRPr lang="en-GB" sz="2400" b="1" dirty="0">
              <a:solidFill>
                <a:schemeClr val="accent1"/>
              </a:solidFill>
              <a:latin typeface="华文细黑" panose="02010600040101010101" pitchFamily="2" charset="-122"/>
              <a:ea typeface="华文细黑" panose="02010600040101010101" pitchFamily="2" charset="-122"/>
              <a:cs typeface="Times New Roman" panose="02020603050405020304" pitchFamily="18" charset="0"/>
              <a:sym typeface="Calibri"/>
            </a:endParaRPr>
          </a:p>
          <a:p>
            <a:pPr algn="ctr">
              <a:lnSpc>
                <a:spcPct val="100000"/>
              </a:lnSpc>
              <a:spcBef>
                <a:spcPts val="0"/>
              </a:spcBef>
              <a:spcAft>
                <a:spcPts val="1000"/>
              </a:spcAft>
              <a:buFont typeface="Arial" panose="020B0604020202020204" pitchFamily="34" charset="0"/>
              <a:buNone/>
            </a:pPr>
            <a:r>
              <a:rPr lang="zh-CN" altLang="en-US" sz="2400" b="1" u="sng" dirty="0">
                <a:solidFill>
                  <a:srgbClr val="000000"/>
                </a:solidFill>
                <a:latin typeface="Times New Roman" panose="02020603050405020304" pitchFamily="18" charset="0"/>
                <a:ea typeface="华文细黑" panose="02010600040101010101" pitchFamily="2" charset="-122"/>
                <a:cs typeface="Times New Roman" panose="02020603050405020304" pitchFamily="18" charset="0"/>
                <a:sym typeface="Calibri"/>
              </a:rPr>
              <a:t>本次演习旨在讨论城市环境中的关键问题。</a:t>
            </a:r>
            <a:r>
              <a:rPr lang="en-GB" sz="2400" b="1" u="sng" dirty="0">
                <a:solidFill>
                  <a:srgbClr val="000000"/>
                </a:solidFill>
                <a:latin typeface="Times New Roman" panose="02020603050405020304" pitchFamily="18" charset="0"/>
                <a:ea typeface="华文细黑" panose="02010600040101010101" pitchFamily="2" charset="-122"/>
                <a:cs typeface="Times New Roman" panose="02020603050405020304" pitchFamily="18" charset="0"/>
                <a:sym typeface="Calibri"/>
              </a:rPr>
              <a:t> </a:t>
            </a:r>
          </a:p>
          <a:p>
            <a:pPr algn="ctr">
              <a:lnSpc>
                <a:spcPct val="100000"/>
              </a:lnSpc>
              <a:spcAft>
                <a:spcPts val="1000"/>
              </a:spcAft>
              <a:buFont typeface="Arial" panose="020B0604020202020204" pitchFamily="34" charset="0"/>
              <a:buNone/>
            </a:pPr>
            <a:r>
              <a:rPr lang="zh-CN" altLang="en-US" sz="2400" b="1" u="sng" dirty="0">
                <a:solidFill>
                  <a:srgbClr val="000000"/>
                </a:solidFill>
                <a:latin typeface="Times New Roman" panose="02020603050405020304" pitchFamily="18" charset="0"/>
                <a:ea typeface="华文细黑" panose="02010600040101010101" pitchFamily="2" charset="-122"/>
                <a:cs typeface="Times New Roman" panose="02020603050405020304" pitchFamily="18" charset="0"/>
                <a:sym typeface="Calibri"/>
              </a:rPr>
              <a:t>本次演习并非对参与个人进行测试或评估。</a:t>
            </a:r>
            <a:endParaRPr lang="en-GB" sz="2400" b="1" u="sng" dirty="0">
              <a:solidFill>
                <a:srgbClr val="000000"/>
              </a:solidFill>
              <a:latin typeface="Times New Roman" panose="02020603050405020304" pitchFamily="18" charset="0"/>
              <a:ea typeface="华文细黑" panose="02010600040101010101" pitchFamily="2" charset="-122"/>
              <a:cs typeface="Times New Roman" panose="02020603050405020304" pitchFamily="18" charset="0"/>
              <a:sym typeface="Calibri"/>
            </a:endParaRPr>
          </a:p>
          <a:p>
            <a:pPr>
              <a:lnSpc>
                <a:spcPct val="100000"/>
              </a:lnSpc>
              <a:spcBef>
                <a:spcPts val="0"/>
              </a:spcBef>
              <a:buFont typeface="Arial" panose="020B0604020202020204" pitchFamily="34" charset="0"/>
              <a:buNone/>
            </a:pPr>
            <a:endParaRPr lang="en-GB" sz="2000" dirty="0">
              <a:latin typeface="Times New Roman" panose="02020603050405020304" pitchFamily="18" charset="0"/>
              <a:ea typeface="华文仿宋" panose="02010600040101010101" pitchFamily="2" charset="-122"/>
              <a:cs typeface="Times New Roman" panose="02020603050405020304" pitchFamily="18" charset="0"/>
              <a:sym typeface="Calibri"/>
            </a:endParaRPr>
          </a:p>
        </p:txBody>
      </p:sp>
    </p:spTree>
    <p:extLst>
      <p:ext uri="{BB962C8B-B14F-4D97-AF65-F5344CB8AC3E}">
        <p14:creationId xmlns:p14="http://schemas.microsoft.com/office/powerpoint/2010/main" val="2096131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32">
            <a:extLst>
              <a:ext uri="{FF2B5EF4-FFF2-40B4-BE49-F238E27FC236}">
                <a16:creationId xmlns:a16="http://schemas.microsoft.com/office/drawing/2014/main" id="{14B85DFF-C261-3241-9CAE-5710B356CAD3}"/>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rtl="0">
              <a:spcBef>
                <a:spcPts val="0"/>
              </a:spcBef>
              <a:buNone/>
            </a:pPr>
            <a:r>
              <a:rPr lang="en" dirty="0">
                <a:latin typeface="华文仿宋" panose="02010600040101010101" pitchFamily="2" charset="-122"/>
                <a:ea typeface="华文仿宋" panose="02010600040101010101" pitchFamily="2" charset="-122"/>
                <a:cs typeface="Roboto" panose="02000000000000000000" pitchFamily="2"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提问</a:t>
            </a:r>
            <a:r>
              <a:rPr lang="e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a:t>
            </a:r>
          </a:p>
        </p:txBody>
      </p:sp>
      <p:pic>
        <p:nvPicPr>
          <p:cNvPr id="5" name="Shape 133">
            <a:extLst>
              <a:ext uri="{FF2B5EF4-FFF2-40B4-BE49-F238E27FC236}">
                <a16:creationId xmlns:a16="http://schemas.microsoft.com/office/drawing/2014/main" id="{B2210C07-6073-9D4B-86EB-D4653C30078C}"/>
              </a:ext>
            </a:extLst>
          </p:cNvPr>
          <p:cNvPicPr preferRelativeResize="0"/>
          <p:nvPr/>
        </p:nvPicPr>
        <p:blipFill>
          <a:blip r:embed="rId3" cstate="email">
            <a:alphaModFix/>
            <a:extLst>
              <a:ext uri="{28A0092B-C50C-407E-A947-70E740481C1C}">
                <a14:useLocalDpi xmlns:a14="http://schemas.microsoft.com/office/drawing/2010/main" val="0"/>
              </a:ext>
            </a:extLst>
          </a:blip>
          <a:stretch>
            <a:fillRect/>
          </a:stretch>
        </p:blipFill>
        <p:spPr>
          <a:xfrm>
            <a:off x="3310444" y="1571962"/>
            <a:ext cx="5571112" cy="3714075"/>
          </a:xfrm>
          <a:prstGeom prst="rect">
            <a:avLst/>
          </a:prstGeom>
          <a:noFill/>
          <a:ln>
            <a:noFill/>
          </a:ln>
        </p:spPr>
      </p:pic>
    </p:spTree>
    <p:extLst>
      <p:ext uri="{BB962C8B-B14F-4D97-AF65-F5344CB8AC3E}">
        <p14:creationId xmlns:p14="http://schemas.microsoft.com/office/powerpoint/2010/main" val="1459779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38">
            <a:extLst>
              <a:ext uri="{FF2B5EF4-FFF2-40B4-BE49-F238E27FC236}">
                <a16:creationId xmlns:a16="http://schemas.microsoft.com/office/drawing/2014/main" id="{8CC51CF4-D5F4-9C4A-B0CC-9B20F81F5529}"/>
              </a:ext>
            </a:extLst>
          </p:cNvPr>
          <p:cNvSpPr txBox="1">
            <a:spLocks noGrp="1"/>
          </p:cNvSpPr>
          <p:nvPr>
            <p:ph type="title"/>
          </p:nvPr>
        </p:nvSpPr>
        <p:spPr>
          <a:xfrm>
            <a:off x="-1" y="0"/>
            <a:ext cx="12192001" cy="768626"/>
          </a:xfrm>
          <a:prstGeom prst="rect">
            <a:avLst/>
          </a:prstGeom>
          <a:solidFill>
            <a:srgbClr val="2B92CB"/>
          </a:solidFill>
        </p:spPr>
        <p:txBody>
          <a:bodyPr lIns="91425" tIns="91425" rIns="91425" bIns="91425" anchor="ctr" anchorCtr="0">
            <a:noAutofit/>
          </a:bodyPr>
          <a:lstStyle/>
          <a:p>
            <a:pPr lvl="0">
              <a:spcBef>
                <a:spcPts val="0"/>
              </a:spcBef>
              <a:buNone/>
            </a:pPr>
            <a:r>
              <a:rPr lang="en"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COVID-19</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病毒</a:t>
            </a:r>
            <a:r>
              <a:rPr lang="en-US" altLang="zh-C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摘要</a:t>
            </a:r>
            <a:endParaRPr lang="e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6" name="Shape 139">
            <a:extLst>
              <a:ext uri="{FF2B5EF4-FFF2-40B4-BE49-F238E27FC236}">
                <a16:creationId xmlns:a16="http://schemas.microsoft.com/office/drawing/2014/main" id="{16A6B724-918C-1E47-A22A-09AF6A976D95}"/>
              </a:ext>
            </a:extLst>
          </p:cNvPr>
          <p:cNvSpPr txBox="1">
            <a:spLocks/>
          </p:cNvSpPr>
          <p:nvPr/>
        </p:nvSpPr>
        <p:spPr>
          <a:xfrm>
            <a:off x="311699" y="768627"/>
            <a:ext cx="10061026" cy="5846486"/>
          </a:xfrm>
          <a:prstGeom prst="rect">
            <a:avLst/>
          </a:prstGeom>
          <a:noFill/>
          <a:ln>
            <a:noFill/>
          </a:ln>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0000"/>
              </a:lnSpc>
              <a:spcBef>
                <a:spcPts val="0"/>
              </a:spcBef>
            </a:pP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2019</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年</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12</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月</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31</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日，中国向世卫组织驻中国国家办事处报告了首例在武汉发现的原因不明的肺炎。</a:t>
            </a:r>
            <a:endParaRPr lang="en-GB"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285750" indent="-285750">
              <a:lnSpc>
                <a:spcPct val="100000"/>
              </a:lnSpc>
              <a:spcBef>
                <a:spcPts val="0"/>
              </a:spcBef>
            </a:pPr>
            <a:endParaRPr lang="en-GB"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285750" indent="-285750">
              <a:lnSpc>
                <a:spcPct val="100000"/>
              </a:lnSpc>
              <a:spcBef>
                <a:spcPts val="0"/>
              </a:spcBef>
            </a:pP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2020</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年</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1</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月</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30</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日，世卫组织宣布将疫情列为</a:t>
            </a:r>
            <a:r>
              <a:rPr lang="zh-CN" altLang="en-US" sz="2200" dirty="0">
                <a:latin typeface="Times New Roman" panose="02020603050405020304" pitchFamily="18" charset="0"/>
                <a:ea typeface="华文仿宋" panose="02010600040101010101" pitchFamily="2" charset="-122"/>
                <a:cs typeface="Times New Roman" panose="02020603050405020304" pitchFamily="18" charset="0"/>
              </a:rPr>
              <a:t>国际关注的突发公共卫生</a:t>
            </a:r>
            <a:br>
              <a:rPr lang="en-US" altLang="zh-CN" sz="2200" dirty="0">
                <a:latin typeface="Times New Roman" panose="02020603050405020304" pitchFamily="18" charset="0"/>
                <a:ea typeface="华文仿宋" panose="02010600040101010101" pitchFamily="2" charset="-122"/>
                <a:cs typeface="Times New Roman" panose="02020603050405020304" pitchFamily="18" charset="0"/>
              </a:rPr>
            </a:br>
            <a:r>
              <a:rPr lang="zh-CN" altLang="en-US" sz="2200" dirty="0">
                <a:latin typeface="Times New Roman" panose="02020603050405020304" pitchFamily="18" charset="0"/>
                <a:ea typeface="华文仿宋" panose="02010600040101010101" pitchFamily="2" charset="-122"/>
                <a:cs typeface="Times New Roman" panose="02020603050405020304" pitchFamily="18" charset="0"/>
              </a:rPr>
              <a:t>事件。</a:t>
            </a:r>
            <a:endParaRPr lang="en-GB"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285750" indent="-285750">
              <a:lnSpc>
                <a:spcPct val="100000"/>
              </a:lnSpc>
              <a:spcBef>
                <a:spcPts val="0"/>
              </a:spcBef>
            </a:pPr>
            <a:endParaRPr lang="en-GB"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285750" indent="-285750">
              <a:lnSpc>
                <a:spcPct val="100000"/>
              </a:lnSpc>
              <a:spcBef>
                <a:spcPts val="0"/>
              </a:spcBef>
            </a:pP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2020</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年</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2</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月</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11</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日，世卫组织宣布新型冠状病毒病的名称为</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COVID-19</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a:t>
            </a:r>
          </a:p>
          <a:p>
            <a:pPr marL="285750" indent="-285750">
              <a:lnSpc>
                <a:spcPct val="100000"/>
              </a:lnSpc>
              <a:spcBef>
                <a:spcPts val="0"/>
              </a:spcBef>
            </a:pPr>
            <a:endParaRPr lang="en-GB"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285750" indent="-285750">
              <a:lnSpc>
                <a:spcPct val="100000"/>
              </a:lnSpc>
              <a:spcBef>
                <a:spcPts val="0"/>
              </a:spcBef>
            </a:pP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2020</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年</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3</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月</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12</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日，世卫组织宣布</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COVID-19</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为全球大流行。</a:t>
            </a:r>
            <a:endParaRPr lang="en-GB"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285750" indent="-285750">
              <a:lnSpc>
                <a:spcPct val="100000"/>
              </a:lnSpc>
              <a:spcBef>
                <a:spcPts val="0"/>
              </a:spcBef>
            </a:pPr>
            <a:endParaRPr lang="en-GB"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285750" indent="-285750">
              <a:lnSpc>
                <a:spcPct val="100000"/>
              </a:lnSpc>
              <a:spcBef>
                <a:spcPts val="0"/>
              </a:spcBef>
            </a:pP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自</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3</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月初以来，世界各国一直在采取更严厉的措施，竭力控制疾病的蔓延。</a:t>
            </a:r>
            <a:endParaRPr lang="en-GB"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285750" indent="-285750">
              <a:lnSpc>
                <a:spcPct val="100000"/>
              </a:lnSpc>
              <a:spcBef>
                <a:spcPts val="0"/>
              </a:spcBef>
            </a:pPr>
            <a:endParaRPr lang="en-GB"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285750" indent="-285750">
              <a:lnSpc>
                <a:spcPct val="100000"/>
              </a:lnSpc>
              <a:spcBef>
                <a:spcPts val="0"/>
              </a:spcBef>
            </a:pP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已采取的措施包括保持身体距离、关闭学校、限制旅行、限制进口以及在多数情况下让民众待在家中。</a:t>
            </a:r>
            <a:endParaRPr lang="en-GB"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285750" indent="-285750">
              <a:lnSpc>
                <a:spcPct val="100000"/>
              </a:lnSpc>
              <a:spcBef>
                <a:spcPts val="0"/>
              </a:spcBef>
            </a:pPr>
            <a:endParaRPr lang="en-GB"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285750" indent="-285750">
              <a:lnSpc>
                <a:spcPct val="100000"/>
              </a:lnSpc>
              <a:spcBef>
                <a:spcPts val="0"/>
              </a:spcBef>
            </a:pP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几乎世界各国都报告了病例，全球确诊病例总数达</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250</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万例</a:t>
            </a:r>
            <a:r>
              <a:rPr lang="en-US" altLang="zh-CN" sz="2200" baseline="300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a:t>
            </a:r>
            <a:endParaRPr lang="en" sz="2200" baseline="300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p:txBody>
      </p:sp>
      <p:pic>
        <p:nvPicPr>
          <p:cNvPr id="7" name="Picture 2" descr="Image result for Covid 19 pictures">
            <a:extLst>
              <a:ext uri="{FF2B5EF4-FFF2-40B4-BE49-F238E27FC236}">
                <a16:creationId xmlns:a16="http://schemas.microsoft.com/office/drawing/2014/main" id="{3C3CF0FE-55E8-4F49-8F83-B11947046C7A}"/>
              </a:ext>
            </a:extLst>
          </p:cNvPr>
          <p:cNvPicPr>
            <a:picLocks noChangeAspect="1" noChangeArrowheads="1"/>
          </p:cNvPicPr>
          <p:nvPr/>
        </p:nvPicPr>
        <p:blipFill rotWithShape="1">
          <a:blip r:embed="rId3" cstate="email">
            <a:extLst>
              <a:ext uri="{28A0092B-C50C-407E-A947-70E740481C1C}">
                <a14:useLocalDpi xmlns:a14="http://schemas.microsoft.com/office/drawing/2010/main" val="0"/>
              </a:ext>
            </a:extLst>
          </a:blip>
          <a:srcRect/>
          <a:stretch/>
        </p:blipFill>
        <p:spPr bwMode="auto">
          <a:xfrm>
            <a:off x="9107227" y="1422645"/>
            <a:ext cx="2939988" cy="20063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6784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87158DD-EC3B-E542-88C4-3EFC408642A5}"/>
              </a:ext>
            </a:extLst>
          </p:cNvPr>
          <p:cNvSpPr>
            <a:spLocks noGrp="1"/>
          </p:cNvSpPr>
          <p:nvPr>
            <p:ph type="title"/>
          </p:nvPr>
        </p:nvSpPr>
        <p:spPr>
          <a:xfrm>
            <a:off x="0" y="0"/>
            <a:ext cx="12192000" cy="768626"/>
          </a:xfrm>
          <a:solidFill>
            <a:srgbClr val="2B92CB"/>
          </a:solidFill>
        </p:spPr>
        <p:txBody>
          <a:bodyPr anchor="ctr">
            <a:normAutofit/>
          </a:bodyPr>
          <a:lstStyle/>
          <a:p>
            <a:r>
              <a:rPr lang="en-US"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第</a:t>
            </a:r>
            <a:r>
              <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1a</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场</a:t>
            </a:r>
            <a:r>
              <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综合性卫生措施</a:t>
            </a:r>
            <a:endPar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Text Placeholder 2">
            <a:extLst>
              <a:ext uri="{FF2B5EF4-FFF2-40B4-BE49-F238E27FC236}">
                <a16:creationId xmlns:a16="http://schemas.microsoft.com/office/drawing/2014/main" id="{6D721872-4300-C14D-B527-3FF55AC201CF}"/>
              </a:ext>
            </a:extLst>
          </p:cNvPr>
          <p:cNvSpPr txBox="1">
            <a:spLocks/>
          </p:cNvSpPr>
          <p:nvPr/>
        </p:nvSpPr>
        <p:spPr>
          <a:xfrm>
            <a:off x="311699" y="964276"/>
            <a:ext cx="11226365" cy="527026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许多城市地区出现了社区传播，特别是在人口密度大的地区。全世界的国家和城市都已采取措施，试图限制或防止疫情在城市蔓延。</a:t>
            </a: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algn="just">
              <a:lnSpc>
                <a:spcPct val="110000"/>
              </a:lnSpc>
              <a:spcAft>
                <a:spcPts val="800"/>
              </a:spcAft>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作为应对</a:t>
            </a:r>
            <a:r>
              <a:rPr lang="en-US" altLang="zh-CN" sz="1800" dirty="0">
                <a:latin typeface="Times New Roman" panose="02020603050405020304" pitchFamily="18" charset="0"/>
                <a:ea typeface="华文仿宋" panose="02010600040101010101" pitchFamily="2" charset="-122"/>
                <a:cs typeface="Times New Roman" panose="02020603050405020304" pitchFamily="18" charset="0"/>
              </a:rPr>
              <a:t>COVID-19</a:t>
            </a: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的公共卫生对策的核心，世卫组织大力宣传以下五大支柱：</a:t>
            </a:r>
            <a:r>
              <a:rPr lang="zh-CN" altLang="en-US" sz="1800" b="1" dirty="0">
                <a:latin typeface="华文细黑" panose="02010600040101010101" pitchFamily="2" charset="-122"/>
                <a:ea typeface="华文细黑" panose="02010600040101010101" pitchFamily="2" charset="-122"/>
                <a:cs typeface="Times New Roman" panose="02020603050405020304" pitchFamily="18" charset="0"/>
              </a:rPr>
              <a:t>早发现、早隔离、早检测、早治疗和追踪接触者</a:t>
            </a: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。尽可能对疑似病例进行检测，以便及时隔离病人（必要时提供治疗），同时对潜伏期内的接触者进行隔离（针对</a:t>
            </a:r>
            <a:r>
              <a:rPr lang="en-US" altLang="zh-CN" sz="1800" dirty="0">
                <a:latin typeface="Times New Roman" panose="02020603050405020304" pitchFamily="18" charset="0"/>
                <a:ea typeface="华文仿宋" panose="02010600040101010101" pitchFamily="2" charset="-122"/>
                <a:cs typeface="Times New Roman" panose="02020603050405020304" pitchFamily="18" charset="0"/>
              </a:rPr>
              <a:t>COVID-19</a:t>
            </a: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隔离</a:t>
            </a:r>
            <a:r>
              <a:rPr lang="en-US" altLang="zh-CN" sz="1800" dirty="0">
                <a:latin typeface="Times New Roman" panose="02020603050405020304" pitchFamily="18" charset="0"/>
                <a:ea typeface="华文仿宋" panose="02010600040101010101" pitchFamily="2" charset="-122"/>
                <a:cs typeface="Times New Roman" panose="02020603050405020304" pitchFamily="18" charset="0"/>
              </a:rPr>
              <a:t>14</a:t>
            </a: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天），这对阻断传播链同时保护重要的社会和医疗卫生保健功能至关重要。</a:t>
            </a:r>
            <a:endParaRPr lang="en-GB" sz="1800" dirty="0">
              <a:latin typeface="Times New Roman" panose="02020603050405020304" pitchFamily="18" charset="0"/>
              <a:ea typeface="华文仿宋" panose="02010600040101010101" pitchFamily="2" charset="-122"/>
              <a:cs typeface="Times New Roman" panose="02020603050405020304" pitchFamily="18" charset="0"/>
            </a:endParaRPr>
          </a:p>
          <a:p>
            <a:pPr algn="just">
              <a:lnSpc>
                <a:spcPct val="110000"/>
              </a:lnSpc>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除早发现、早隔离、早检测、早治疗和追踪接触者外，还可以考虑其他一些相互关联的卫生战略，包括：</a:t>
            </a: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lvl="1" algn="just">
              <a:lnSpc>
                <a:spcPct val="110000"/>
              </a:lnSpc>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指导在所有场所使用个人预防性措施，包括勤洗手、注意咳嗽礼仪以及人与人之间保持</a:t>
            </a:r>
            <a:r>
              <a:rPr lang="en-US" altLang="zh-CN" sz="1800" dirty="0">
                <a:latin typeface="Times New Roman" panose="02020603050405020304" pitchFamily="18" charset="0"/>
                <a:ea typeface="华文仿宋" panose="02010600040101010101" pitchFamily="2" charset="-122"/>
                <a:cs typeface="Times New Roman" panose="02020603050405020304" pitchFamily="18" charset="0"/>
              </a:rPr>
              <a:t>1-2</a:t>
            </a: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米距离等个人防护措施。</a:t>
            </a: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lvl="1" algn="just">
              <a:lnSpc>
                <a:spcPct val="110000"/>
              </a:lnSpc>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其他公共卫生措施包括设置移动洗手台，对商业场所内部及周边的开放站点进行消毒以及发布指南和公共警告。</a:t>
            </a: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lvl="1" algn="just">
              <a:lnSpc>
                <a:spcPct val="110000"/>
              </a:lnSpc>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迅速动员所有部门和社区参与，确保全社会享有并参与应对。</a:t>
            </a: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lvl="1" algn="just">
              <a:lnSpc>
                <a:spcPct val="110000"/>
              </a:lnSpc>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通过采取适合具体情况、有时限的保持身体距离措施，减缓病毒在社区的传播（见下页幻灯片）</a:t>
            </a: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lvl="1" algn="just">
              <a:lnSpc>
                <a:spcPct val="110000"/>
              </a:lnSpc>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禁止或限制可能会成为加速传播基础的大型集会活动</a:t>
            </a:r>
            <a:endParaRPr lang="en-GB" sz="1800" dirty="0">
              <a:latin typeface="Times New Roman" panose="02020603050405020304" pitchFamily="18" charset="0"/>
              <a:ea typeface="华文仿宋"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746999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9BB4DA-BFA5-5A49-880D-C4DEC25DCC1B}"/>
              </a:ext>
            </a:extLst>
          </p:cNvPr>
          <p:cNvSpPr>
            <a:spLocks noGrp="1"/>
          </p:cNvSpPr>
          <p:nvPr>
            <p:ph type="title"/>
          </p:nvPr>
        </p:nvSpPr>
        <p:spPr>
          <a:xfrm>
            <a:off x="0" y="0"/>
            <a:ext cx="12192000" cy="768626"/>
          </a:xfrm>
          <a:solidFill>
            <a:srgbClr val="2B92CB"/>
          </a:solidFill>
        </p:spPr>
        <p:txBody>
          <a:bodyPr anchor="ctr">
            <a:normAutofit/>
          </a:bodyPr>
          <a:lstStyle/>
          <a:p>
            <a:r>
              <a:rPr lang="en-US"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第</a:t>
            </a:r>
            <a:r>
              <a:rPr lang="en-US" altLang="zh-C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1b</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场：保持身体距离</a:t>
            </a:r>
            <a:endPar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6" name="Text Placeholder 2">
            <a:extLst>
              <a:ext uri="{FF2B5EF4-FFF2-40B4-BE49-F238E27FC236}">
                <a16:creationId xmlns:a16="http://schemas.microsoft.com/office/drawing/2014/main" id="{C9863FA8-9D3A-A44C-9418-D382B26B628B}"/>
              </a:ext>
            </a:extLst>
          </p:cNvPr>
          <p:cNvSpPr txBox="1">
            <a:spLocks/>
          </p:cNvSpPr>
          <p:nvPr/>
        </p:nvSpPr>
        <p:spPr>
          <a:xfrm>
            <a:off x="714895" y="964276"/>
            <a:ext cx="10723418" cy="543652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700" indent="-12700" algn="just">
              <a:lnSpc>
                <a:spcPts val="2900"/>
              </a:lnSpc>
              <a:spcBef>
                <a:spcPts val="0"/>
              </a:spcBef>
              <a:buNone/>
            </a:pP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许多国家和城市地区实施了各种保持身体距离措施，试图限制病毒蔓延。实行的措施从告诫性建议到法律强制措施不等，其中包括：</a:t>
            </a:r>
            <a:endParaRPr 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12700" indent="-12700">
              <a:lnSpc>
                <a:spcPts val="2900"/>
              </a:lnSpc>
              <a:spcBef>
                <a:spcPts val="0"/>
              </a:spcBef>
              <a:buFont typeface="Arial" panose="020B0604020202020204" pitchFamily="34" charset="0"/>
              <a:buNone/>
            </a:pPr>
            <a:endParaRPr 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342900" indent="-342900" algn="just">
              <a:lnSpc>
                <a:spcPts val="2900"/>
              </a:lnSpc>
              <a:spcBef>
                <a:spcPts val="0"/>
              </a:spcBef>
              <a:buFont typeface="+mj-lt"/>
              <a:buAutoNum type="arabicPeriod"/>
            </a:pP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rPr>
              <a:t>立即关闭或改造工作场所和学校，并尽可能采用线上工作和</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rPr>
              <a:t>或远程学习模式。</a:t>
            </a:r>
            <a:endParaRPr 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900"/>
              </a:lnSpc>
              <a:spcBef>
                <a:spcPts val="0"/>
              </a:spcBef>
              <a:buFont typeface="+mj-lt"/>
              <a:buAutoNum type="arabicPeriod"/>
            </a:pP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采取避免在任何公共或私人场所聚集的措施、居家令或其他出行或旅行限制（仅限于向关键岗位人员放开），对不遵守者处以罚款。</a:t>
            </a:r>
            <a:endParaRPr 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342900" indent="-342900" algn="just">
              <a:lnSpc>
                <a:spcPts val="2900"/>
              </a:lnSpc>
              <a:spcBef>
                <a:spcPts val="0"/>
              </a:spcBef>
              <a:buFont typeface="+mj-lt"/>
              <a:buAutoNum type="arabicPeriod"/>
            </a:pP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rPr>
              <a:t>关闭非必要设施（超市和药店除外）</a:t>
            </a:r>
            <a:endParaRPr 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900"/>
              </a:lnSpc>
              <a:spcBef>
                <a:spcPts val="0"/>
              </a:spcBef>
              <a:buFont typeface="+mj-lt"/>
              <a:buAutoNum type="arabicPeriod"/>
            </a:pP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限制出席重要的里程碑式活动，如诞生礼和葬礼。</a:t>
            </a:r>
            <a:endParaRPr 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342900" indent="-342900" algn="just">
              <a:lnSpc>
                <a:spcPts val="2900"/>
              </a:lnSpc>
              <a:spcBef>
                <a:spcPts val="0"/>
              </a:spcBef>
              <a:buFont typeface="+mj-lt"/>
              <a:buAutoNum type="arabicPeriod"/>
            </a:pP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rPr>
              <a:t>为弱势群体提供住所和保护，如限制到护理院探视。</a:t>
            </a:r>
            <a:endParaRPr 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342900" indent="-342900">
              <a:lnSpc>
                <a:spcPts val="2900"/>
              </a:lnSpc>
              <a:spcBef>
                <a:spcPts val="0"/>
              </a:spcBef>
              <a:buFont typeface="+mj-lt"/>
              <a:buAutoNum type="arabicPeriod"/>
            </a:pPr>
            <a:endParaRPr 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12700" indent="-12700" algn="just" hangingPunct="0">
              <a:lnSpc>
                <a:spcPts val="2900"/>
              </a:lnSpc>
              <a:spcBef>
                <a:spcPts val="0"/>
              </a:spcBef>
              <a:buNone/>
            </a:pP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疫情引发失业潮，失业人口激增；特别是依赖日常收入的城市贫民正竭力获得现金和重要物资。一些国家试图放松管制，这只会导致疫情再度暴发。全球经济正在遭受严重衰退，其影响可能超过</a:t>
            </a:r>
            <a:r>
              <a:rPr lang="en-US" altLang="zh-CN"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2008</a:t>
            </a:r>
            <a:r>
              <a:rPr lang="zh-CN" alt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年金融危机。</a:t>
            </a:r>
            <a:endParaRPr lang="en-US" sz="22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p:txBody>
      </p:sp>
    </p:spTree>
    <p:extLst>
      <p:ext uri="{BB962C8B-B14F-4D97-AF65-F5344CB8AC3E}">
        <p14:creationId xmlns:p14="http://schemas.microsoft.com/office/powerpoint/2010/main" val="4177491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9CB7B98-2CE3-904B-89C9-655092DDFEC8}"/>
              </a:ext>
            </a:extLst>
          </p:cNvPr>
          <p:cNvSpPr>
            <a:spLocks noGrp="1"/>
          </p:cNvSpPr>
          <p:nvPr>
            <p:ph type="title"/>
          </p:nvPr>
        </p:nvSpPr>
        <p:spPr>
          <a:xfrm>
            <a:off x="0" y="0"/>
            <a:ext cx="12192000" cy="768626"/>
          </a:xfrm>
          <a:solidFill>
            <a:schemeClr val="tx2"/>
          </a:solidFill>
        </p:spPr>
        <p:txBody>
          <a:bodyPr anchor="ctr">
            <a:normAutofit/>
          </a:bodyPr>
          <a:lstStyle/>
          <a:p>
            <a:r>
              <a:rPr lang="en-US"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任务</a:t>
            </a:r>
            <a:r>
              <a:rPr lang="en-US" altLang="zh-C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1</a:t>
            </a:r>
            <a:r>
              <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卫生措施</a:t>
            </a:r>
            <a:r>
              <a:rPr lang="en-US" altLang="zh-C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关键问题或任务</a:t>
            </a:r>
            <a:endPar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Text Placeholder 2">
            <a:extLst>
              <a:ext uri="{FF2B5EF4-FFF2-40B4-BE49-F238E27FC236}">
                <a16:creationId xmlns:a16="http://schemas.microsoft.com/office/drawing/2014/main" id="{8F91C7EB-5895-A848-8A0B-3E1869B03789}"/>
              </a:ext>
            </a:extLst>
          </p:cNvPr>
          <p:cNvSpPr txBox="1">
            <a:spLocks/>
          </p:cNvSpPr>
          <p:nvPr/>
        </p:nvSpPr>
        <p:spPr>
          <a:xfrm>
            <a:off x="258418" y="914762"/>
            <a:ext cx="11767930" cy="61022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lnSpc>
                <a:spcPts val="2100"/>
              </a:lnSpc>
              <a:spcBef>
                <a:spcPts val="0"/>
              </a:spcBef>
              <a:buFont typeface="+mj-lt"/>
              <a:buAutoNum type="arabicPeriod"/>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讨论所在区域</a:t>
            </a:r>
            <a:r>
              <a:rPr lang="en-US" altLang="zh-CN" sz="1600"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城市为遏制疫情采取的做法以及采取这种做法的理由</a:t>
            </a:r>
            <a:endParaRPr lang="en-US" sz="1600"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100"/>
              </a:lnSpc>
              <a:spcBef>
                <a:spcPts val="0"/>
              </a:spcBef>
              <a:buFont typeface="+mj-lt"/>
              <a:buAutoNum type="arabicPeriod"/>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描述如何为适应当地情况量身定制全球指南</a:t>
            </a:r>
            <a:r>
              <a:rPr lang="en-US" altLang="zh-CN" sz="1600"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措施及其利弊</a:t>
            </a:r>
            <a:endParaRPr lang="en-US" sz="1600"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100"/>
              </a:lnSpc>
              <a:spcBef>
                <a:spcPts val="0"/>
              </a:spcBef>
              <a:buFont typeface="+mj-lt"/>
              <a:buAutoNum type="arabicPeriod"/>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决定是如何作出的以及如何看待形势发展？</a:t>
            </a:r>
            <a:endParaRPr lang="en-US" sz="1600"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100"/>
              </a:lnSpc>
              <a:spcBef>
                <a:spcPts val="0"/>
              </a:spcBef>
              <a:buFont typeface="+mj-lt"/>
              <a:buAutoNum type="arabicPeriod"/>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如何向公众传达这一信息？在这种情况下媒体（包括传统媒体和社交媒体）应发挥什么作用</a:t>
            </a:r>
            <a:r>
              <a:rPr lang="en-US" sz="16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lvl="0" indent="-342900" algn="just">
              <a:lnSpc>
                <a:spcPts val="2100"/>
              </a:lnSpc>
              <a:spcBef>
                <a:spcPts val="0"/>
              </a:spcBef>
              <a:buFont typeface="+mj-lt"/>
              <a:buAutoNum type="arabicPeriod"/>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是否正在确保每个人都做到保持身体距离措施的实际可能性</a:t>
            </a:r>
            <a:r>
              <a:rPr lang="en-US" sz="1600" dirty="0">
                <a:latin typeface="Times New Roman" panose="02020603050405020304" pitchFamily="18" charset="0"/>
                <a:ea typeface="华文仿宋" panose="02010600040101010101" pitchFamily="2" charset="-122"/>
                <a:cs typeface="Times New Roman" panose="02020603050405020304" pitchFamily="18" charset="0"/>
              </a:rPr>
              <a:t>? </a:t>
            </a:r>
          </a:p>
          <a:p>
            <a:pPr marL="719138" indent="-357188" algn="just">
              <a:lnSpc>
                <a:spcPts val="2100"/>
              </a:lnSpc>
              <a:spcBef>
                <a:spcPts val="0"/>
              </a:spcBef>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无安全住房者</a:t>
            </a:r>
            <a:r>
              <a:rPr lang="en-US" altLang="zh-CN" sz="1600"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包括无家可归者和非正规住区居民</a:t>
            </a:r>
            <a:r>
              <a:rPr lang="en-US" altLang="zh-CN" sz="1600"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是否得到了适足的临时或紧急食宿？（“适足性”可参照</a:t>
            </a:r>
            <a:r>
              <a:rPr lang="en-US" altLang="zh-CN" sz="1600"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世卫组织住房和健康指南</a:t>
            </a:r>
            <a:r>
              <a:rPr lang="en-US" altLang="zh-CN" sz="1600"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和 “可持续住房项目的可持续住房个人指南工具”进行评估）</a:t>
            </a:r>
            <a:endParaRPr lang="en-US" sz="1600" dirty="0">
              <a:latin typeface="Times New Roman" panose="02020603050405020304" pitchFamily="18" charset="0"/>
              <a:ea typeface="华文仿宋" panose="02010600040101010101" pitchFamily="2" charset="-122"/>
              <a:cs typeface="Times New Roman" panose="02020603050405020304" pitchFamily="18" charset="0"/>
            </a:endParaRPr>
          </a:p>
          <a:p>
            <a:pPr marL="719138" indent="-357188" algn="just">
              <a:lnSpc>
                <a:spcPts val="2100"/>
              </a:lnSpc>
              <a:spcBef>
                <a:spcPts val="0"/>
              </a:spcBef>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是否为了降低民众的无家可归风险而导致他们及其整个社区的健康威胁加剧？</a:t>
            </a:r>
            <a:r>
              <a:rPr lang="en-US" sz="1600"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例如，禁止驱逐令、</a:t>
            </a:r>
            <a:r>
              <a:rPr lang="en-US" sz="1600" dirty="0">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暂停支付抵押贷款等）</a:t>
            </a:r>
            <a:endParaRPr lang="en-US" sz="1600"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100"/>
              </a:lnSpc>
              <a:spcBef>
                <a:spcPts val="0"/>
              </a:spcBef>
              <a:buFont typeface="+mj-lt"/>
              <a:buAutoNum type="arabicPeriod" startAt="6"/>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在实际执行战略和向公众宣传战略的过程中正面临哪些困难</a:t>
            </a:r>
            <a:r>
              <a:rPr lang="en-US" sz="16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indent="-342900" algn="just">
              <a:lnSpc>
                <a:spcPts val="2100"/>
              </a:lnSpc>
              <a:spcBef>
                <a:spcPts val="0"/>
              </a:spcBef>
              <a:buFont typeface="+mj-lt"/>
              <a:buAutoNum type="arabicPeriod" startAt="6"/>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如何确保社会中的最弱势群体得到支持</a:t>
            </a:r>
            <a:r>
              <a:rPr lang="en-US" sz="16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indent="-342900" algn="just">
              <a:lnSpc>
                <a:spcPts val="2100"/>
              </a:lnSpc>
              <a:spcBef>
                <a:spcPts val="0"/>
              </a:spcBef>
              <a:buFont typeface="+mj-lt"/>
              <a:buAutoNum type="arabicPeriod" startAt="6"/>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讨论长期保持身体距离问题。</a:t>
            </a:r>
            <a:r>
              <a:rPr lang="en-US" sz="1600" dirty="0">
                <a:latin typeface="Times New Roman" panose="02020603050405020304" pitchFamily="18" charset="0"/>
                <a:ea typeface="华文仿宋" panose="02010600040101010101" pitchFamily="2" charset="-122"/>
                <a:cs typeface="Times New Roman" panose="02020603050405020304" pitchFamily="18" charset="0"/>
              </a:rPr>
              <a:t>  </a:t>
            </a:r>
          </a:p>
          <a:p>
            <a:pPr marL="720000" indent="-342900" algn="just">
              <a:lnSpc>
                <a:spcPts val="2100"/>
              </a:lnSpc>
              <a:spcBef>
                <a:spcPts val="0"/>
              </a:spcBef>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你认为如果不产生长期的社会经济问题这一措施还会持续多久？</a:t>
            </a:r>
            <a:endParaRPr lang="en-US" sz="1600" dirty="0">
              <a:latin typeface="Times New Roman" panose="02020603050405020304" pitchFamily="18" charset="0"/>
              <a:ea typeface="华文仿宋" panose="02010600040101010101" pitchFamily="2" charset="-122"/>
              <a:cs typeface="Times New Roman" panose="02020603050405020304" pitchFamily="18" charset="0"/>
            </a:endParaRPr>
          </a:p>
          <a:p>
            <a:pPr marL="720000" indent="-342900" algn="just">
              <a:lnSpc>
                <a:spcPts val="2100"/>
              </a:lnSpc>
              <a:spcBef>
                <a:spcPts val="0"/>
              </a:spcBef>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如何支持靠日常收入维持生计的弱势贫困群体？</a:t>
            </a:r>
            <a:endParaRPr lang="en-US" sz="1600" dirty="0">
              <a:latin typeface="Times New Roman" panose="02020603050405020304" pitchFamily="18" charset="0"/>
              <a:ea typeface="华文仿宋" panose="02010600040101010101" pitchFamily="2" charset="-122"/>
              <a:cs typeface="Times New Roman" panose="02020603050405020304" pitchFamily="18" charset="0"/>
            </a:endParaRPr>
          </a:p>
          <a:p>
            <a:pPr marL="720000" indent="-342900" algn="just">
              <a:lnSpc>
                <a:spcPts val="2100"/>
              </a:lnSpc>
              <a:spcBef>
                <a:spcPts val="0"/>
              </a:spcBef>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如何控制这种情况同时防止</a:t>
            </a:r>
            <a:r>
              <a:rPr lang="en-US" altLang="zh-CN" sz="1600" dirty="0">
                <a:latin typeface="Times New Roman" panose="02020603050405020304" pitchFamily="18" charset="0"/>
                <a:ea typeface="华文仿宋" panose="02010600040101010101" pitchFamily="2" charset="-122"/>
                <a:cs typeface="Times New Roman" panose="02020603050405020304" pitchFamily="18" charset="0"/>
              </a:rPr>
              <a:t>COVID-19</a:t>
            </a: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的蔓延</a:t>
            </a:r>
            <a:r>
              <a:rPr lang="en-US" sz="1600" dirty="0">
                <a:latin typeface="Times New Roman" panose="02020603050405020304" pitchFamily="18" charset="0"/>
                <a:ea typeface="华文仿宋" panose="02010600040101010101" pitchFamily="2" charset="-122"/>
                <a:cs typeface="Times New Roman" panose="02020603050405020304" pitchFamily="18" charset="0"/>
              </a:rPr>
              <a:t>?</a:t>
            </a:r>
          </a:p>
          <a:p>
            <a:pPr marL="720000" indent="-342900" algn="just">
              <a:lnSpc>
                <a:spcPts val="2100"/>
              </a:lnSpc>
              <a:spcBef>
                <a:spcPts val="0"/>
              </a:spcBef>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是否有可以采用的分阶段系统（如放开正常生活的某些方面）</a:t>
            </a:r>
            <a:r>
              <a:rPr lang="en-US" sz="1600" dirty="0">
                <a:latin typeface="Times New Roman" panose="02020603050405020304" pitchFamily="18" charset="0"/>
                <a:ea typeface="华文仿宋" panose="02010600040101010101" pitchFamily="2" charset="-122"/>
                <a:cs typeface="Times New Roman" panose="02020603050405020304" pitchFamily="18" charset="0"/>
              </a:rPr>
              <a:t>?</a:t>
            </a:r>
          </a:p>
          <a:p>
            <a:pPr marL="720000" indent="-342900" algn="just">
              <a:lnSpc>
                <a:spcPts val="2100"/>
              </a:lnSpc>
              <a:spcBef>
                <a:spcPts val="0"/>
              </a:spcBef>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如何为独居者和被隔离者提供支持</a:t>
            </a:r>
            <a:r>
              <a:rPr lang="en-US" sz="1600" dirty="0">
                <a:latin typeface="Times New Roman" panose="02020603050405020304" pitchFamily="18" charset="0"/>
                <a:ea typeface="华文仿宋" panose="02010600040101010101" pitchFamily="2" charset="-122"/>
                <a:cs typeface="Times New Roman" panose="02020603050405020304" pitchFamily="18" charset="0"/>
              </a:rPr>
              <a:t>?</a:t>
            </a:r>
          </a:p>
          <a:p>
            <a:pPr marL="720000" indent="-342900" algn="just">
              <a:lnSpc>
                <a:spcPts val="2100"/>
              </a:lnSpc>
              <a:spcBef>
                <a:spcPts val="0"/>
              </a:spcBef>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如何为无法切实进行自我隔离观察的城市贫民窟居民提供支持</a:t>
            </a:r>
            <a:r>
              <a:rPr lang="en-US" sz="1600" dirty="0">
                <a:latin typeface="Times New Roman" panose="02020603050405020304" pitchFamily="18" charset="0"/>
                <a:ea typeface="华文仿宋" panose="02010600040101010101" pitchFamily="2" charset="-122"/>
                <a:cs typeface="Times New Roman" panose="02020603050405020304" pitchFamily="18" charset="0"/>
              </a:rPr>
              <a:t>?</a:t>
            </a:r>
          </a:p>
          <a:p>
            <a:pPr marL="720000" indent="-342900" algn="just">
              <a:lnSpc>
                <a:spcPts val="2100"/>
              </a:lnSpc>
              <a:spcBef>
                <a:spcPts val="0"/>
              </a:spcBef>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如何为精神健康患者提供支持</a:t>
            </a:r>
            <a:r>
              <a:rPr lang="en-US" sz="1600" dirty="0">
                <a:latin typeface="Times New Roman" panose="02020603050405020304" pitchFamily="18" charset="0"/>
                <a:ea typeface="华文仿宋" panose="02010600040101010101" pitchFamily="2" charset="-122"/>
                <a:cs typeface="Times New Roman" panose="02020603050405020304" pitchFamily="18" charset="0"/>
              </a:rPr>
              <a:t>?</a:t>
            </a:r>
          </a:p>
          <a:p>
            <a:pPr marL="720000" indent="-342900" algn="just">
              <a:lnSpc>
                <a:spcPts val="2100"/>
              </a:lnSpc>
              <a:spcBef>
                <a:spcPts val="0"/>
              </a:spcBef>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是否有现成的且可启用的社会福利包</a:t>
            </a:r>
            <a:r>
              <a:rPr lang="en-US" sz="16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indent="-342900" algn="just">
              <a:lnSpc>
                <a:spcPts val="2100"/>
              </a:lnSpc>
              <a:spcBef>
                <a:spcPts val="0"/>
              </a:spcBef>
              <a:buFont typeface="+mj-lt"/>
              <a:buAutoNum type="arabicPeriod" startAt="9"/>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如何向持怀疑态度的公众传达你的决定</a:t>
            </a:r>
            <a:r>
              <a:rPr lang="en-US" sz="16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indent="-342900" algn="just">
              <a:lnSpc>
                <a:spcPts val="2100"/>
              </a:lnSpc>
              <a:spcBef>
                <a:spcPts val="0"/>
              </a:spcBef>
              <a:buFont typeface="+mj-lt"/>
              <a:buAutoNum type="arabicPeriod" startAt="9"/>
            </a:pPr>
            <a:r>
              <a:rPr lang="zh-CN" altLang="en-US" sz="1600" dirty="0">
                <a:latin typeface="Times New Roman" panose="02020603050405020304" pitchFamily="18" charset="0"/>
                <a:ea typeface="华文仿宋" panose="02010600040101010101" pitchFamily="2" charset="-122"/>
                <a:cs typeface="Times New Roman" panose="02020603050405020304" pitchFamily="18" charset="0"/>
              </a:rPr>
              <a:t>所在地区何时能步入恢复阶段并开始重新开放学校和其他重要机构</a:t>
            </a:r>
            <a:r>
              <a:rPr lang="en-US" sz="1600" dirty="0">
                <a:latin typeface="Times New Roman" panose="02020603050405020304" pitchFamily="18" charset="0"/>
                <a:ea typeface="华文仿宋" panose="02010600040101010101" pitchFamily="2" charset="-122"/>
                <a:cs typeface="Times New Roman" panose="02020603050405020304" pitchFamily="18" charset="0"/>
              </a:rPr>
              <a:t>?</a:t>
            </a:r>
          </a:p>
        </p:txBody>
      </p:sp>
    </p:spTree>
    <p:extLst>
      <p:ext uri="{BB962C8B-B14F-4D97-AF65-F5344CB8AC3E}">
        <p14:creationId xmlns:p14="http://schemas.microsoft.com/office/powerpoint/2010/main" val="447510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57">
            <a:extLst>
              <a:ext uri="{FF2B5EF4-FFF2-40B4-BE49-F238E27FC236}">
                <a16:creationId xmlns:a16="http://schemas.microsoft.com/office/drawing/2014/main" id="{7FD41DA8-4C62-C840-99A5-9080876E3D71}"/>
              </a:ext>
            </a:extLst>
          </p:cNvPr>
          <p:cNvSpPr txBox="1">
            <a:spLocks noGrp="1"/>
          </p:cNvSpPr>
          <p:nvPr>
            <p:ph type="title"/>
          </p:nvPr>
        </p:nvSpPr>
        <p:spPr>
          <a:xfrm>
            <a:off x="0" y="1"/>
            <a:ext cx="12192000" cy="768626"/>
          </a:xfrm>
          <a:prstGeom prst="rect">
            <a:avLst/>
          </a:prstGeom>
          <a:solidFill>
            <a:srgbClr val="2B92CB"/>
          </a:solidFill>
        </p:spPr>
        <p:txBody>
          <a:bodyPr lIns="91425" tIns="91425" rIns="91425" bIns="91425" anchor="ctr" anchorCtr="0">
            <a:noAutofit/>
          </a:bodyPr>
          <a:lstStyle/>
          <a:p>
            <a:pPr lvl="0"/>
            <a:r>
              <a:rPr lang="en-GB" sz="28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第</a:t>
            </a:r>
            <a:r>
              <a:rPr lang="en-GB"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2a</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场</a:t>
            </a:r>
            <a:r>
              <a:rPr lang="en-GB"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维持关键的卫生服务能力</a:t>
            </a:r>
            <a:endParaRPr lang="en-GB" sz="3600" dirty="0">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Shape 156">
            <a:extLst>
              <a:ext uri="{FF2B5EF4-FFF2-40B4-BE49-F238E27FC236}">
                <a16:creationId xmlns:a16="http://schemas.microsoft.com/office/drawing/2014/main" id="{47082241-F4AE-8145-90AC-CA14B0F7E749}"/>
              </a:ext>
            </a:extLst>
          </p:cNvPr>
          <p:cNvSpPr txBox="1"/>
          <p:nvPr/>
        </p:nvSpPr>
        <p:spPr>
          <a:xfrm>
            <a:off x="798022" y="768627"/>
            <a:ext cx="10640290" cy="5549046"/>
          </a:xfrm>
          <a:prstGeom prst="rect">
            <a:avLst/>
          </a:prstGeom>
          <a:noFill/>
          <a:ln>
            <a:noFill/>
          </a:ln>
        </p:spPr>
        <p:txBody>
          <a:bodyPr lIns="91425" tIns="91425" rIns="91425" bIns="91425" anchor="t" anchorCtr="0">
            <a:noAutofit/>
          </a:bodyPr>
          <a:lstStyle/>
          <a:p>
            <a:pPr lvl="0" algn="just">
              <a:lnSpc>
                <a:spcPts val="2300"/>
              </a:lnSpc>
              <a:spcBef>
                <a:spcPts val="0"/>
              </a:spcBef>
              <a:buNone/>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城市的主要卫生设施已不堪重负。关键要点包括：</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lvl="0" algn="just">
              <a:lnSpc>
                <a:spcPts val="2300"/>
              </a:lnSpc>
              <a:spcBef>
                <a:spcPts val="0"/>
              </a:spcBef>
              <a:buNone/>
            </a:pP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300"/>
              </a:lnSpc>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迅速扩大和改变卫生服务用途，采取挽救生命措施，重点是为大多数通过吸氧等简单治疗便可挽回生命的人提供治疗</a:t>
            </a:r>
            <a:endParaRPr lang="en-US"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300"/>
              </a:lnSpc>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增加检测设施，如检测试剂包和相关的实验室能力及快速诊断检测</a:t>
            </a:r>
            <a:endParaRPr lang="en-US"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300"/>
              </a:lnSpc>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对基本设备的需求可能会超过供应，例如个人防护装备、重症监护室、呼吸机、氧气瓶</a:t>
            </a:r>
            <a:endParaRPr lang="en"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a:lnSpc>
                <a:spcPts val="2300"/>
              </a:lnSpc>
              <a:spcBef>
                <a:spcPts val="0"/>
              </a:spcBef>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农村和区域医院受影响较小，也具备收治能力，但由于担心感染蔓延，不愿意向这些医院转移患者</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300"/>
              </a:lnSpc>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对训练有素的卫生保健人力的需求；缺乏训练有素的医生和护士来管理重症监护室和病人</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300"/>
              </a:lnSpc>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一旦养老院出现传染，会对老年人照护构成严重威胁，病死率将非常高。可能有些人担心脆弱的老年群体只能得到最低限度的护理。</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a:lnSpc>
                <a:spcPts val="2300"/>
              </a:lnSpc>
              <a:spcBef>
                <a:spcPts val="0"/>
              </a:spcBef>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随着大流行加剧，重症监护室病人出现激增，太平间也可能出现超负荷情况。</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a:lnSpc>
                <a:spcPts val="2300"/>
              </a:lnSpc>
              <a:spcBef>
                <a:spcPts val="0"/>
              </a:spcBef>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临时卫生设施正在建设中，但这些设施也会产生额外的意外费用。</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300"/>
              </a:lnSpc>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确保足够的财政资源落实到位</a:t>
            </a:r>
            <a:endParaRPr lang="en-GB"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endParaRPr>
          </a:p>
          <a:p>
            <a:pPr lvl="0" algn="just">
              <a:lnSpc>
                <a:spcPts val="2300"/>
              </a:lnSpc>
              <a:spcAft>
                <a:spcPts val="800"/>
              </a:spcAft>
            </a:pPr>
            <a:endParaRPr lang="en-US" dirty="0">
              <a:latin typeface="Times New Roman" panose="02020603050405020304" pitchFamily="18" charset="0"/>
              <a:ea typeface="华文仿宋" panose="02010600040101010101" pitchFamily="2" charset="-122"/>
              <a:cs typeface="Times New Roman" panose="02020603050405020304" pitchFamily="18" charset="0"/>
            </a:endParaRPr>
          </a:p>
          <a:p>
            <a:pPr lvl="0" algn="just">
              <a:lnSpc>
                <a:spcPts val="2300"/>
              </a:lnSpc>
              <a:spcAft>
                <a:spcPts val="800"/>
              </a:spcAft>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至关重要的是，不仅使感染</a:t>
            </a:r>
            <a:r>
              <a:rPr lang="en-US" altLang="zh-CN" dirty="0">
                <a:latin typeface="Times New Roman" panose="02020603050405020304" pitchFamily="18" charset="0"/>
                <a:ea typeface="华文仿宋" panose="02010600040101010101" pitchFamily="2" charset="-122"/>
                <a:cs typeface="Times New Roman" panose="02020603050405020304" pitchFamily="18" charset="0"/>
              </a:rPr>
              <a:t>COVID-19</a:t>
            </a: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患者能够迅速获得安全有效的卫生服务，而且要尽可能维持重要的卫生和社会服务和系统。同样重要的是，卫生和社会服务人员的工作环境要安全，最大限度地降低其健康和福祉面临的风险。</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lvl="0"/>
            <a:endParaRPr lang="en-GB" sz="1600" dirty="0">
              <a:latin typeface="Times New Roman" panose="02020603050405020304" pitchFamily="18" charset="0"/>
              <a:ea typeface="华文仿宋"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2655472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45">
            <a:extLst>
              <a:ext uri="{FF2B5EF4-FFF2-40B4-BE49-F238E27FC236}">
                <a16:creationId xmlns:a16="http://schemas.microsoft.com/office/drawing/2014/main" id="{E023BF79-02F5-DB48-B5C6-33111B9AE87C}"/>
              </a:ext>
            </a:extLst>
          </p:cNvPr>
          <p:cNvSpPr txBox="1">
            <a:spLocks noGrp="1"/>
          </p:cNvSpPr>
          <p:nvPr>
            <p:ph type="title"/>
          </p:nvPr>
        </p:nvSpPr>
        <p:spPr>
          <a:xfrm>
            <a:off x="0" y="1"/>
            <a:ext cx="12192000" cy="768626"/>
          </a:xfrm>
          <a:prstGeom prst="rect">
            <a:avLst/>
          </a:prstGeom>
          <a:solidFill>
            <a:schemeClr val="tx2"/>
          </a:solidFill>
        </p:spPr>
        <p:txBody>
          <a:bodyPr lIns="91425" tIns="91425" rIns="91425" bIns="91425" anchor="ctr" anchorCtr="0">
            <a:noAutofit/>
          </a:bodyPr>
          <a:lstStyle/>
          <a:p>
            <a:pPr lvl="0"/>
            <a:r>
              <a:rPr lang="en-GB"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任务</a:t>
            </a:r>
            <a:r>
              <a:rPr lang="en-GB"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2: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卫生服务与关键的基础设施</a:t>
            </a:r>
            <a:endParaRPr lang="e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7" name="Shape 146">
            <a:extLst>
              <a:ext uri="{FF2B5EF4-FFF2-40B4-BE49-F238E27FC236}">
                <a16:creationId xmlns:a16="http://schemas.microsoft.com/office/drawing/2014/main" id="{BA8581A2-8D02-014D-A1A4-D72D4D5A01DA}"/>
              </a:ext>
            </a:extLst>
          </p:cNvPr>
          <p:cNvSpPr txBox="1"/>
          <p:nvPr/>
        </p:nvSpPr>
        <p:spPr>
          <a:xfrm>
            <a:off x="378666" y="768627"/>
            <a:ext cx="10956175" cy="5881555"/>
          </a:xfrm>
          <a:prstGeom prst="rect">
            <a:avLst/>
          </a:prstGeom>
          <a:noFill/>
          <a:ln>
            <a:noFill/>
          </a:ln>
        </p:spPr>
        <p:txBody>
          <a:bodyPr lIns="91425" tIns="91425" rIns="91425" bIns="91425" anchor="t" anchorCtr="0">
            <a:noAutofit/>
          </a:bodyPr>
          <a:lstStyle/>
          <a:p>
            <a:pPr lvl="0" algn="just" rtl="0">
              <a:lnSpc>
                <a:spcPts val="2400"/>
              </a:lnSpc>
              <a:spcBef>
                <a:spcPts val="0"/>
              </a:spcBef>
              <a:buNone/>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描述所在地的卫生服务能力及面临的挑战。</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lvl="0" algn="just" rtl="0">
              <a:lnSpc>
                <a:spcPts val="2400"/>
              </a:lnSpc>
              <a:spcBef>
                <a:spcPts val="0"/>
              </a:spcBef>
              <a:buNone/>
            </a:pP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rtl="0">
              <a:lnSpc>
                <a:spcPts val="2400"/>
              </a:lnSpc>
              <a:spcBef>
                <a:spcPts val="0"/>
              </a:spcBef>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所在地如何应对当前的情况？</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rtl="0">
              <a:lnSpc>
                <a:spcPts val="2400"/>
              </a:lnSpc>
              <a:spcBef>
                <a:spcPts val="0"/>
              </a:spcBef>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所在地是否拥有可以扩增的设施？是否正在将病人转移到其他设施？是否拥有临时设施？</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rtl="0">
              <a:lnSpc>
                <a:spcPts val="2400"/>
              </a:lnSpc>
              <a:spcBef>
                <a:spcPts val="0"/>
              </a:spcBef>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所在地如何管理常规病例（事故和急救、分娩以及其他疾病）？</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a:lnSpc>
                <a:spcPts val="2400"/>
              </a:lnSpc>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所在地如何管理工作人员的工作量？呼吸机需要受过专门训练的工作人员来操作。是否拥有足够的工作人员？</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a:lnSpc>
                <a:spcPts val="2400"/>
              </a:lnSpc>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高级管理层是否在发挥带头作用？是否拥有支持高级管理层和弥补员工缺勤的系统？</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rtl="0">
              <a:lnSpc>
                <a:spcPts val="2400"/>
              </a:lnSpc>
              <a:spcBef>
                <a:spcPts val="0"/>
              </a:spcBef>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所在地如何管理对弱势群体的照护？</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rtl="0">
              <a:lnSpc>
                <a:spcPts val="2400"/>
              </a:lnSpc>
              <a:spcBef>
                <a:spcPts val="0"/>
              </a:spcBef>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如何管理太平间的负荷问题？拥有哪些应对多出的死亡人数的计划？</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400"/>
              </a:lnSpc>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重症监护室是否拥有足够的床位、呼吸机和氧气来护理重症和危重病人？</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lvl="0" algn="just" rtl="0">
              <a:lnSpc>
                <a:spcPts val="2400"/>
              </a:lnSpc>
              <a:spcBef>
                <a:spcPts val="0"/>
              </a:spcBef>
            </a:pP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lvl="0" algn="just" rtl="0">
              <a:lnSpc>
                <a:spcPts val="2400"/>
              </a:lnSpc>
              <a:spcBef>
                <a:spcPts val="0"/>
              </a:spcBef>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关键基础设施</a:t>
            </a:r>
            <a:endParaRPr lang="en-US" altLang="zh-CN"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400"/>
              </a:lnSpc>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哪些关键基础设施对你进行更大范围的运营至关重要？是否出台了综合性业务连续性计划，并做了可靠的风险评估。</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a:lnSpc>
                <a:spcPts val="2400"/>
              </a:lnSpc>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所在地如何获得关键的护理物品，物资供应是否充足？</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400"/>
              </a:lnSpc>
              <a:buFont typeface="+mj-lt"/>
              <a:buAutoNum type="arabicPeriod"/>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所在地的订购系统是否拥有标准化设备，或是否向不同供应商采购了各种类型设备（如个人防护装备和呼吸机设备）？</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2534649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70">
            <a:extLst>
              <a:ext uri="{FF2B5EF4-FFF2-40B4-BE49-F238E27FC236}">
                <a16:creationId xmlns:a16="http://schemas.microsoft.com/office/drawing/2014/main" id="{EF194FA6-A656-CA4E-8EA3-907D69A9B7AF}"/>
              </a:ext>
            </a:extLst>
          </p:cNvPr>
          <p:cNvSpPr txBox="1">
            <a:spLocks/>
          </p:cNvSpPr>
          <p:nvPr/>
        </p:nvSpPr>
        <p:spPr>
          <a:xfrm>
            <a:off x="0" y="0"/>
            <a:ext cx="12192000" cy="771700"/>
          </a:xfrm>
          <a:prstGeom prst="rect">
            <a:avLst/>
          </a:prstGeom>
          <a:solidFill>
            <a:srgbClr val="2B92CB"/>
          </a:solidFill>
        </p:spPr>
        <p:txBody>
          <a:bodyPr vert="horz" lIns="91425" tIns="91425" rIns="91425" bIns="91425"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 dirty="0">
                <a:latin typeface="Roboto" panose="02000000000000000000" pitchFamily="2" charset="0"/>
                <a:ea typeface="Roboto" panose="02000000000000000000" pitchFamily="2" charset="0"/>
                <a:cs typeface="Roboto" panose="02000000000000000000" pitchFamily="2" charset="0"/>
              </a:rPr>
              <a:t>	</a:t>
            </a:r>
            <a:r>
              <a:rPr lang="zh-CN" altLang="en-US" sz="3600" dirty="0">
                <a:solidFill>
                  <a:schemeClr val="bg1"/>
                </a:solidFill>
                <a:latin typeface="华文细黑" panose="02010600040101010101" pitchFamily="2" charset="-122"/>
                <a:ea typeface="华文细黑" panose="02010600040101010101" pitchFamily="2" charset="-122"/>
                <a:cs typeface="Roboto" panose="02000000000000000000" pitchFamily="2" charset="0"/>
              </a:rPr>
              <a:t>议程</a:t>
            </a:r>
            <a:endParaRPr lang="en" sz="3600" dirty="0">
              <a:solidFill>
                <a:schemeClr val="bg1"/>
              </a:solidFill>
              <a:latin typeface="华文细黑" panose="02010600040101010101" pitchFamily="2" charset="-122"/>
              <a:ea typeface="华文细黑" panose="02010600040101010101" pitchFamily="2" charset="-122"/>
              <a:cs typeface="Roboto" panose="02000000000000000000" pitchFamily="2" charset="0"/>
            </a:endParaRPr>
          </a:p>
        </p:txBody>
      </p:sp>
      <p:sp>
        <p:nvSpPr>
          <p:cNvPr id="5" name="Shape 71">
            <a:extLst>
              <a:ext uri="{FF2B5EF4-FFF2-40B4-BE49-F238E27FC236}">
                <a16:creationId xmlns:a16="http://schemas.microsoft.com/office/drawing/2014/main" id="{F304458E-9057-4645-87ED-50C580C1D670}"/>
              </a:ext>
            </a:extLst>
          </p:cNvPr>
          <p:cNvSpPr txBox="1">
            <a:spLocks/>
          </p:cNvSpPr>
          <p:nvPr/>
        </p:nvSpPr>
        <p:spPr>
          <a:xfrm>
            <a:off x="514364" y="1372754"/>
            <a:ext cx="5581636" cy="4831562"/>
          </a:xfrm>
          <a:prstGeom prst="rect">
            <a:avLst/>
          </a:prstGeom>
          <a:noFill/>
          <a:ln>
            <a:noFill/>
          </a:ln>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buFont typeface="Arial" panose="020B0604020202020204" pitchFamily="34" charset="0"/>
              <a:buNone/>
            </a:pPr>
            <a:r>
              <a:rPr lang="en-GB" sz="1800" dirty="0">
                <a:solidFill>
                  <a:srgbClr val="FF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r>
              <a:rPr lang="zh-CN" altLang="en-US" sz="1800" dirty="0">
                <a:solidFill>
                  <a:srgbClr val="FF0000"/>
                </a:solidFill>
                <a:latin typeface="Times New Roman" panose="02020603050405020304" pitchFamily="18" charset="0"/>
                <a:ea typeface="华文楷体" panose="02010600040101010101" pitchFamily="2" charset="-122"/>
                <a:cs typeface="Times New Roman" panose="02020603050405020304" pitchFamily="18" charset="0"/>
                <a:sym typeface="Calibri"/>
              </a:rPr>
              <a:t>议程样本。可作相应调整。</a:t>
            </a:r>
            <a:r>
              <a:rPr lang="en-GB" sz="1800" dirty="0">
                <a:solidFill>
                  <a:srgbClr val="FF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p>
          <a:p>
            <a:pPr>
              <a:spcBef>
                <a:spcPts val="0"/>
              </a:spcBef>
              <a:buFont typeface="Arial" panose="020B0604020202020204" pitchFamily="34" charset="0"/>
              <a:buNone/>
            </a:pPr>
            <a:endPar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endParaRPr>
          </a:p>
          <a:p>
            <a:pPr marL="457200" indent="-304800">
              <a:spcBef>
                <a:spcPts val="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0900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欢迎</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城市代表或召集人</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0910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当日活动介绍</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召集人</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0925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城市应急管理计划及相关标准操作程序概述</a:t>
            </a:r>
            <a:endPar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endParaRP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0935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模拟演习</a:t>
            </a:r>
            <a:r>
              <a:rPr lang="en-US" altLang="zh-CN"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桌面演习概述</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世卫组织召集人</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0940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桌面演习</a:t>
            </a:r>
            <a:r>
              <a:rPr lang="en-US" altLang="zh-CN"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第</a:t>
            </a:r>
            <a:r>
              <a:rPr lang="en-US" altLang="zh-CN"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场</a:t>
            </a:r>
            <a:endPar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endParaRP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1010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茶歇</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（10</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分钟</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1020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桌面演习</a:t>
            </a:r>
            <a:r>
              <a:rPr lang="en-US" altLang="zh-CN"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第</a:t>
            </a:r>
            <a:r>
              <a:rPr lang="en-US" altLang="zh-CN"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2</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场</a:t>
            </a:r>
            <a:endPar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endParaRPr>
          </a:p>
          <a:p>
            <a:pPr>
              <a:spcBef>
                <a:spcPts val="0"/>
              </a:spcBef>
              <a:buFont typeface="Arial" panose="020B0604020202020204" pitchFamily="34" charset="0"/>
              <a:buNone/>
            </a:pPr>
            <a:endParaRPr lang="en-GB" sz="1600" dirty="0">
              <a:latin typeface="Times New Roman" panose="02020603050405020304" pitchFamily="18" charset="0"/>
              <a:ea typeface="华文楷体" panose="02010600040101010101" pitchFamily="2" charset="-122"/>
              <a:cs typeface="Times New Roman" panose="02020603050405020304" pitchFamily="18" charset="0"/>
              <a:sym typeface="Calibri"/>
            </a:endParaRPr>
          </a:p>
        </p:txBody>
      </p:sp>
      <p:sp>
        <p:nvSpPr>
          <p:cNvPr id="6" name="Shape 72">
            <a:extLst>
              <a:ext uri="{FF2B5EF4-FFF2-40B4-BE49-F238E27FC236}">
                <a16:creationId xmlns:a16="http://schemas.microsoft.com/office/drawing/2014/main" id="{92BEA0E1-855E-084E-BBCE-D4725B7EDC77}"/>
              </a:ext>
            </a:extLst>
          </p:cNvPr>
          <p:cNvSpPr txBox="1">
            <a:spLocks/>
          </p:cNvSpPr>
          <p:nvPr/>
        </p:nvSpPr>
        <p:spPr>
          <a:xfrm>
            <a:off x="6267464" y="1372754"/>
            <a:ext cx="5581636" cy="5066146"/>
          </a:xfrm>
          <a:prstGeom prst="rect">
            <a:avLst/>
          </a:prstGeom>
          <a:noFill/>
          <a:ln>
            <a:noFill/>
          </a:ln>
        </p:spPr>
        <p:txBody>
          <a:bodyPr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1100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短暂休息</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（10</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分钟</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1115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桌面演习</a:t>
            </a:r>
            <a:r>
              <a:rPr lang="en-US" altLang="zh-CN"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第</a:t>
            </a:r>
            <a:r>
              <a:rPr lang="en-US" altLang="zh-CN"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3</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场</a:t>
            </a:r>
            <a:endPar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endParaRP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1200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茶歇</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（10</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分钟</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1210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桌面演习</a:t>
            </a:r>
            <a:r>
              <a:rPr lang="en-US" altLang="zh-CN"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第</a:t>
            </a:r>
            <a:r>
              <a:rPr lang="en-US" altLang="zh-CN"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4</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场</a:t>
            </a:r>
            <a:endPar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endParaRP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1300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午休</a:t>
            </a:r>
            <a:endPar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endParaRP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1400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桌面演习</a:t>
            </a:r>
            <a:r>
              <a:rPr lang="en-US" altLang="zh-CN"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第</a:t>
            </a:r>
            <a:r>
              <a:rPr lang="en-US" altLang="zh-CN"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5</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场</a:t>
            </a:r>
            <a:endPar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endParaRP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1500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情况汇报</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差距分析 </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世卫组织召集人</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1550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反馈与下一步行动</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世卫组织召集人</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p>
          <a:p>
            <a:pPr marL="457200" indent="-304800">
              <a:spcBef>
                <a:spcPts val="1200"/>
              </a:spcBef>
              <a:spcAft>
                <a:spcPts val="1000"/>
              </a:spcAft>
              <a:buClr>
                <a:srgbClr val="000000"/>
              </a:buClr>
              <a:buSzPct val="100000"/>
              <a:buFont typeface="Calibri"/>
              <a:buChar char="•"/>
            </a:pP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1630  </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结束</a:t>
            </a:r>
            <a:r>
              <a:rPr lang="en-GB"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a:t>
            </a:r>
            <a:r>
              <a:rPr lang="zh-CN" altLang="en-US" sz="1600" dirty="0">
                <a:solidFill>
                  <a:srgbClr val="000000"/>
                </a:solidFill>
                <a:latin typeface="Times New Roman" panose="02020603050405020304" pitchFamily="18" charset="0"/>
                <a:ea typeface="华文楷体" panose="02010600040101010101" pitchFamily="2" charset="-122"/>
                <a:cs typeface="Times New Roman" panose="02020603050405020304" pitchFamily="18" charset="0"/>
                <a:sym typeface="Calibri"/>
              </a:rPr>
              <a:t>晚餐</a:t>
            </a:r>
            <a:r>
              <a:rPr lang="en-GB" sz="1800" dirty="0">
                <a:solidFill>
                  <a:srgbClr val="F79646"/>
                </a:solidFill>
                <a:latin typeface="Times New Roman" panose="02020603050405020304" pitchFamily="18" charset="0"/>
                <a:ea typeface="华文楷体" panose="02010600040101010101" pitchFamily="2" charset="-122"/>
                <a:cs typeface="Times New Roman" panose="02020603050405020304" pitchFamily="18" charset="0"/>
                <a:sym typeface="Calibri"/>
              </a:rPr>
              <a:t>		</a:t>
            </a:r>
          </a:p>
          <a:p>
            <a:pPr>
              <a:spcBef>
                <a:spcPts val="0"/>
              </a:spcBef>
              <a:buFont typeface="Arial" panose="020B0604020202020204" pitchFamily="34" charset="0"/>
              <a:buNone/>
            </a:pPr>
            <a:endParaRPr lang="en-GB" sz="1800" dirty="0">
              <a:latin typeface="Times New Roman" panose="02020603050405020304" pitchFamily="18" charset="0"/>
              <a:ea typeface="华文楷体" panose="02010600040101010101" pitchFamily="2" charset="-122"/>
              <a:cs typeface="Times New Roman" panose="02020603050405020304" pitchFamily="18" charset="0"/>
              <a:sym typeface="Calibri"/>
            </a:endParaRPr>
          </a:p>
        </p:txBody>
      </p:sp>
    </p:spTree>
    <p:extLst>
      <p:ext uri="{BB962C8B-B14F-4D97-AF65-F5344CB8AC3E}">
        <p14:creationId xmlns:p14="http://schemas.microsoft.com/office/powerpoint/2010/main" val="19575899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2B92CC"/>
        </a:solidFill>
        <a:effectLst/>
      </p:bgPr>
    </p:bg>
    <p:spTree>
      <p:nvGrpSpPr>
        <p:cNvPr id="1" name=""/>
        <p:cNvGrpSpPr/>
        <p:nvPr/>
      </p:nvGrpSpPr>
      <p:grpSpPr>
        <a:xfrm>
          <a:off x="0" y="0"/>
          <a:ext cx="0" cy="0"/>
          <a:chOff x="0" y="0"/>
          <a:chExt cx="0" cy="0"/>
        </a:xfrm>
      </p:grpSpPr>
      <p:pic>
        <p:nvPicPr>
          <p:cNvPr id="5" name="Content Placeholder 4" descr="A close up of a coffee cup sitting on a table&#10;&#10;Description automatically generated">
            <a:extLst>
              <a:ext uri="{FF2B5EF4-FFF2-40B4-BE49-F238E27FC236}">
                <a16:creationId xmlns:a16="http://schemas.microsoft.com/office/drawing/2014/main" id="{30EEBE64-3D8C-ED4A-A8A5-FDD41B9A7AD5}"/>
              </a:ext>
            </a:extLst>
          </p:cNvPr>
          <p:cNvPicPr>
            <a:picLocks noGrp="1" noChangeAspect="1"/>
          </p:cNvPicPr>
          <p:nvPr>
            <p:ph idx="1"/>
          </p:nvPr>
        </p:nvPicPr>
        <p:blipFill>
          <a:blip r:embed="rId3"/>
          <a:stretch>
            <a:fillRect/>
          </a:stretch>
        </p:blipFill>
        <p:spPr>
          <a:xfrm>
            <a:off x="0" y="445851"/>
            <a:ext cx="12192000" cy="5966298"/>
          </a:xfrm>
        </p:spPr>
      </p:pic>
      <p:sp>
        <p:nvSpPr>
          <p:cNvPr id="6" name="Shape 192">
            <a:extLst>
              <a:ext uri="{FF2B5EF4-FFF2-40B4-BE49-F238E27FC236}">
                <a16:creationId xmlns:a16="http://schemas.microsoft.com/office/drawing/2014/main" id="{4F73E0DA-52C6-6846-B2EC-346D49552EA7}"/>
              </a:ext>
            </a:extLst>
          </p:cNvPr>
          <p:cNvSpPr txBox="1">
            <a:spLocks noGrp="1"/>
          </p:cNvSpPr>
          <p:nvPr>
            <p:ph type="title"/>
          </p:nvPr>
        </p:nvSpPr>
        <p:spPr>
          <a:xfrm>
            <a:off x="1003679" y="1655850"/>
            <a:ext cx="4114552" cy="3546300"/>
          </a:xfrm>
          <a:prstGeom prst="rect">
            <a:avLst/>
          </a:prstGeom>
          <a:solidFill>
            <a:srgbClr val="2B92CB"/>
          </a:solidFill>
        </p:spPr>
        <p:txBody>
          <a:bodyPr lIns="91425" tIns="91425" rIns="91425" bIns="91425" anchor="ctr" anchorCtr="0">
            <a:noAutofit/>
          </a:bodyPr>
          <a:lstStyle/>
          <a:p>
            <a:pPr lvl="0" algn="ctr" rtl="0">
              <a:spcBef>
                <a:spcPts val="0"/>
              </a:spcBef>
              <a:buNone/>
            </a:pPr>
            <a:r>
              <a:rPr lang="zh-CN" altLang="en-US" dirty="0">
                <a:solidFill>
                  <a:schemeClr val="bg1"/>
                </a:solidFill>
                <a:latin typeface="华文细黑" panose="02010600040101010101" pitchFamily="2" charset="-122"/>
                <a:ea typeface="华文细黑" panose="02010600040101010101" pitchFamily="2" charset="-122"/>
              </a:rPr>
              <a:t>咖啡</a:t>
            </a:r>
            <a:r>
              <a:rPr lang="en-US" altLang="zh-CN" dirty="0">
                <a:solidFill>
                  <a:schemeClr val="bg1"/>
                </a:solidFill>
                <a:latin typeface="华文细黑" panose="02010600040101010101" pitchFamily="2" charset="-122"/>
                <a:ea typeface="华文细黑" panose="02010600040101010101" pitchFamily="2" charset="-122"/>
              </a:rPr>
              <a:t>/</a:t>
            </a:r>
            <a:r>
              <a:rPr lang="zh-CN" altLang="en-US" dirty="0">
                <a:solidFill>
                  <a:schemeClr val="bg1"/>
                </a:solidFill>
                <a:latin typeface="华文细黑" panose="02010600040101010101" pitchFamily="2" charset="-122"/>
                <a:ea typeface="华文细黑" panose="02010600040101010101" pitchFamily="2" charset="-122"/>
              </a:rPr>
              <a:t>茶歇</a:t>
            </a:r>
            <a:endParaRPr lang="en" dirty="0">
              <a:solidFill>
                <a:schemeClr val="bg1"/>
              </a:solidFill>
              <a:latin typeface="华文细黑" panose="02010600040101010101" pitchFamily="2" charset="-122"/>
              <a:ea typeface="华文细黑" panose="02010600040101010101" pitchFamily="2" charset="-122"/>
            </a:endParaRPr>
          </a:p>
        </p:txBody>
      </p:sp>
    </p:spTree>
    <p:extLst>
      <p:ext uri="{BB962C8B-B14F-4D97-AF65-F5344CB8AC3E}">
        <p14:creationId xmlns:p14="http://schemas.microsoft.com/office/powerpoint/2010/main" val="3823025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62">
            <a:extLst>
              <a:ext uri="{FF2B5EF4-FFF2-40B4-BE49-F238E27FC236}">
                <a16:creationId xmlns:a16="http://schemas.microsoft.com/office/drawing/2014/main" id="{3ADD9B20-BEDC-1444-94A9-8D0F57E233FE}"/>
              </a:ext>
            </a:extLst>
          </p:cNvPr>
          <p:cNvSpPr txBox="1">
            <a:spLocks noGrp="1"/>
          </p:cNvSpPr>
          <p:nvPr>
            <p:ph type="title"/>
          </p:nvPr>
        </p:nvSpPr>
        <p:spPr>
          <a:xfrm>
            <a:off x="0" y="0"/>
            <a:ext cx="12192000" cy="734096"/>
          </a:xfrm>
          <a:prstGeom prst="rect">
            <a:avLst/>
          </a:prstGeom>
          <a:solidFill>
            <a:srgbClr val="2B92CB"/>
          </a:solidFill>
        </p:spPr>
        <p:txBody>
          <a:bodyPr lIns="91425" tIns="91425" rIns="91425" bIns="91425" anchor="ctr" anchorCtr="0">
            <a:noAutofit/>
          </a:bodyPr>
          <a:lstStyle/>
          <a:p>
            <a:pPr lvl="0">
              <a:spcBef>
                <a:spcPts val="0"/>
              </a:spcBef>
              <a:buNone/>
            </a:pPr>
            <a:r>
              <a:rPr lang="zh-CN" altLang="en-US"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第</a:t>
            </a:r>
            <a:r>
              <a:rPr lang="en-US" altLang="zh-C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3</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场：风险沟通</a:t>
            </a:r>
            <a:endParaRPr lang="e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6" name="Shape 163">
            <a:extLst>
              <a:ext uri="{FF2B5EF4-FFF2-40B4-BE49-F238E27FC236}">
                <a16:creationId xmlns:a16="http://schemas.microsoft.com/office/drawing/2014/main" id="{D96A18F3-77F9-F44E-A72B-4880EA1743B5}"/>
              </a:ext>
            </a:extLst>
          </p:cNvPr>
          <p:cNvSpPr txBox="1"/>
          <p:nvPr/>
        </p:nvSpPr>
        <p:spPr>
          <a:xfrm>
            <a:off x="498764" y="837127"/>
            <a:ext cx="10889671" cy="5763178"/>
          </a:xfrm>
          <a:prstGeom prst="rect">
            <a:avLst/>
          </a:prstGeom>
          <a:noFill/>
          <a:ln>
            <a:noFill/>
          </a:ln>
        </p:spPr>
        <p:txBody>
          <a:bodyPr lIns="91425" tIns="91425" rIns="91425" bIns="91425" anchor="t" anchorCtr="0">
            <a:noAutofit/>
          </a:bodyPr>
          <a:lstStyle/>
          <a:p>
            <a:pPr marL="127000" lvl="0" algn="just" rtl="0">
              <a:lnSpc>
                <a:spcPts val="2600"/>
              </a:lnSpc>
              <a:spcBef>
                <a:spcPts val="0"/>
              </a:spcBef>
              <a:buSzPct val="100000"/>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传统媒体和社交媒体仍在对一般民众产生很大影响，在提供明确指导方面遇到挑战。</a:t>
            </a: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127000" lvl="0" algn="just" rtl="0">
              <a:lnSpc>
                <a:spcPts val="2600"/>
              </a:lnSpc>
              <a:spcBef>
                <a:spcPts val="0"/>
              </a:spcBef>
              <a:buSzPct val="100000"/>
            </a:pP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127000" lvl="0" algn="just">
              <a:lnSpc>
                <a:spcPts val="2600"/>
              </a:lnSpc>
              <a:buSzPct val="100000"/>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有些历来对时任政府持批评态度的媒体不断发表有关检测不足、管理不善以及病人和卫生保健工作者死亡的报道，同时却忽视了已经取得的成就。这导致民众对政府作为的信心下降，并助长了网上的各种炒作。</a:t>
            </a: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127000" lvl="0" algn="just" rtl="0">
              <a:lnSpc>
                <a:spcPts val="2600"/>
              </a:lnSpc>
              <a:spcBef>
                <a:spcPts val="0"/>
              </a:spcBef>
              <a:buSzPct val="100000"/>
            </a:pPr>
            <a:endParaRPr lang="en-US" altLang="zh-CN" sz="2000" dirty="0">
              <a:latin typeface="Times New Roman" panose="02020603050405020304" pitchFamily="18" charset="0"/>
              <a:ea typeface="华文仿宋" panose="02010600040101010101" pitchFamily="2" charset="-122"/>
              <a:cs typeface="Times New Roman" panose="02020603050405020304" pitchFamily="18" charset="0"/>
            </a:endParaRPr>
          </a:p>
          <a:p>
            <a:pPr marL="127000" lvl="0" algn="just" rtl="0">
              <a:lnSpc>
                <a:spcPts val="2600"/>
              </a:lnSpc>
              <a:spcBef>
                <a:spcPts val="0"/>
              </a:spcBef>
              <a:buSzPct val="100000"/>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社交媒体上充斥着各种恐怖报道、不实新闻和虚假疗法。</a:t>
            </a: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127000" lvl="0" algn="just" rtl="0">
              <a:lnSpc>
                <a:spcPts val="2600"/>
              </a:lnSpc>
              <a:spcBef>
                <a:spcPts val="0"/>
              </a:spcBef>
              <a:buSzPct val="100000"/>
            </a:pP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127000" lvl="0" algn="just" rtl="0">
              <a:lnSpc>
                <a:spcPts val="2600"/>
              </a:lnSpc>
              <a:spcBef>
                <a:spcPts val="0"/>
              </a:spcBef>
              <a:buSzPct val="100000"/>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许多媒体专家几乎没有接受过公共卫生培训，仅仅是对认为最有利可图的报道断章取义。</a:t>
            </a: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127000" lvl="0" algn="just" rtl="0">
              <a:lnSpc>
                <a:spcPts val="2600"/>
              </a:lnSpc>
              <a:spcBef>
                <a:spcPts val="0"/>
              </a:spcBef>
              <a:buSzPct val="100000"/>
            </a:pP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127000" lvl="0" algn="just" rtl="0">
              <a:lnSpc>
                <a:spcPts val="2600"/>
              </a:lnSpc>
              <a:spcBef>
                <a:spcPts val="0"/>
              </a:spcBef>
              <a:buSzPct val="100000"/>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有些国家取得了一定的胜利。政府的卫生顾问有科学和公共卫生界广受好评，能够提供一些事实和可明确传播的信息。</a:t>
            </a: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127000" lvl="0" algn="just">
              <a:lnSpc>
                <a:spcPts val="2600"/>
              </a:lnSpc>
              <a:buSzPct val="100000"/>
            </a:pP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127000" lvl="0" algn="just">
              <a:lnSpc>
                <a:spcPts val="2600"/>
              </a:lnSpc>
              <a:buSzPct val="100000"/>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与社区沟通的价值</a:t>
            </a:r>
            <a:r>
              <a:rPr lang="en-US" altLang="zh-CN" sz="2000"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社区参与。这不仅仅是一个由卫生事件引发的问题</a:t>
            </a:r>
            <a:r>
              <a:rPr lang="en-US" altLang="zh-CN" sz="2000"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社区参与可发挥重要作用，因为民众是疫情管控的组成部分。社区团体、宗教组织和其他社区牵头的规划在可靠的信息传播方面既会起到促进作用，也会起到阻碍作用，因此需要他们参与。</a:t>
            </a: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40752010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68">
            <a:extLst>
              <a:ext uri="{FF2B5EF4-FFF2-40B4-BE49-F238E27FC236}">
                <a16:creationId xmlns:a16="http://schemas.microsoft.com/office/drawing/2014/main" id="{D101F50B-A360-744E-BAC6-3B700FC927CC}"/>
              </a:ext>
            </a:extLst>
          </p:cNvPr>
          <p:cNvSpPr txBox="1">
            <a:spLocks noGrp="1"/>
          </p:cNvSpPr>
          <p:nvPr>
            <p:ph type="title"/>
          </p:nvPr>
        </p:nvSpPr>
        <p:spPr>
          <a:xfrm>
            <a:off x="0" y="0"/>
            <a:ext cx="12192000" cy="759854"/>
          </a:xfrm>
          <a:prstGeom prst="rect">
            <a:avLst/>
          </a:prstGeom>
          <a:solidFill>
            <a:schemeClr val="tx2"/>
          </a:solidFill>
        </p:spPr>
        <p:txBody>
          <a:bodyPr lIns="91425" tIns="91425" rIns="91425" bIns="91425" anchor="ctr" anchorCtr="0">
            <a:noAutofit/>
          </a:bodyPr>
          <a:lstStyle/>
          <a:p>
            <a:pPr lvl="0"/>
            <a:r>
              <a:rPr lang="zh-CN" altLang="en-US"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任务</a:t>
            </a:r>
            <a:r>
              <a:rPr lang="en-US" altLang="zh-C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3</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：风险沟通</a:t>
            </a:r>
            <a:endParaRPr lang="en-GB" sz="3600" dirty="0">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Shape 169">
            <a:extLst>
              <a:ext uri="{FF2B5EF4-FFF2-40B4-BE49-F238E27FC236}">
                <a16:creationId xmlns:a16="http://schemas.microsoft.com/office/drawing/2014/main" id="{5C10D531-44B4-1447-9952-11C1CDE57356}"/>
              </a:ext>
            </a:extLst>
          </p:cNvPr>
          <p:cNvSpPr txBox="1"/>
          <p:nvPr/>
        </p:nvSpPr>
        <p:spPr>
          <a:xfrm>
            <a:off x="748145" y="759854"/>
            <a:ext cx="10989426" cy="6098146"/>
          </a:xfrm>
          <a:prstGeom prst="rect">
            <a:avLst/>
          </a:prstGeom>
          <a:noFill/>
          <a:ln>
            <a:noFill/>
          </a:ln>
        </p:spPr>
        <p:txBody>
          <a:bodyPr lIns="91425" tIns="91425" rIns="91425" bIns="91425" anchor="t" anchorCtr="0">
            <a:noAutofit/>
          </a:bodyPr>
          <a:lstStyle/>
          <a:p>
            <a:pPr lvl="0" algn="just">
              <a:lnSpc>
                <a:spcPts val="2400"/>
              </a:lnSpc>
              <a:spcBef>
                <a:spcPts val="0"/>
              </a:spcBef>
              <a:buNone/>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描述你采用的风险沟通做法</a:t>
            </a:r>
            <a:endParaRPr lang="en-GB" sz="2000" dirty="0">
              <a:latin typeface="Times New Roman" panose="02020603050405020304" pitchFamily="18" charset="0"/>
              <a:ea typeface="华文仿宋" panose="02010600040101010101" pitchFamily="2" charset="-122"/>
              <a:cs typeface="Times New Roman" panose="02020603050405020304" pitchFamily="18" charset="0"/>
            </a:endParaRPr>
          </a:p>
          <a:p>
            <a:pPr lvl="0" algn="just">
              <a:lnSpc>
                <a:spcPts val="2400"/>
              </a:lnSpc>
              <a:spcBef>
                <a:spcPts val="0"/>
              </a:spcBef>
              <a:buNone/>
            </a:pP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a:lnSpc>
                <a:spcPts val="2400"/>
              </a:lnSpc>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描述你采用的社区参与战略</a:t>
            </a: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a:lnSpc>
                <a:spcPts val="2400"/>
              </a:lnSpc>
              <a:spcBef>
                <a:spcPts val="0"/>
              </a:spcBef>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如何确保各类媒体进行均衡、基于事实的报道</a:t>
            </a:r>
            <a:r>
              <a:rPr lang="en" sz="20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lvl="0" indent="-342900" algn="just">
              <a:lnSpc>
                <a:spcPts val="2400"/>
              </a:lnSpc>
              <a:spcBef>
                <a:spcPts val="0"/>
              </a:spcBef>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如何减少新闻出版中的恶意</a:t>
            </a:r>
            <a:r>
              <a:rPr lang="en" sz="20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lvl="0" indent="-342900" algn="just">
              <a:lnSpc>
                <a:spcPts val="2400"/>
              </a:lnSpc>
              <a:spcBef>
                <a:spcPts val="0"/>
              </a:spcBef>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如何改善与社交媒体的交往</a:t>
            </a:r>
            <a:r>
              <a:rPr lang="en" sz="20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lvl="0" indent="-342900" algn="just">
              <a:lnSpc>
                <a:spcPts val="2400"/>
              </a:lnSpc>
              <a:spcBef>
                <a:spcPts val="0"/>
              </a:spcBef>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如何通过支持可靠的信息来源支持真实的报道</a:t>
            </a:r>
            <a:r>
              <a:rPr lang="en" sz="20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lvl="0" indent="-342900" algn="just">
              <a:lnSpc>
                <a:spcPts val="2400"/>
              </a:lnSpc>
              <a:spcBef>
                <a:spcPts val="0"/>
              </a:spcBef>
              <a:buFont typeface="+mj-lt"/>
              <a:buAutoNum type="arabicPeriod"/>
            </a:pP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lvl="0" algn="just">
              <a:lnSpc>
                <a:spcPts val="2400"/>
              </a:lnSpc>
              <a:spcBef>
                <a:spcPts val="0"/>
              </a:spcBef>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关键信息传播</a:t>
            </a: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a:lnSpc>
                <a:spcPts val="2400"/>
              </a:lnSpc>
              <a:spcBef>
                <a:spcPts val="0"/>
              </a:spcBef>
              <a:buFont typeface="+mj-lt"/>
              <a:buAutoNum type="arabicPeriod"/>
            </a:pP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marL="342900" lvl="0" indent="-342900" algn="just">
              <a:lnSpc>
                <a:spcPts val="2400"/>
              </a:lnSpc>
              <a:spcBef>
                <a:spcPts val="0"/>
              </a:spcBef>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关键信息有哪些</a:t>
            </a:r>
            <a:r>
              <a:rPr lang="en" sz="20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lvl="0" indent="-342900" algn="just">
              <a:lnSpc>
                <a:spcPts val="2400"/>
              </a:lnSpc>
              <a:spcBef>
                <a:spcPts val="0"/>
              </a:spcBef>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如何将这些信息传播给公众</a:t>
            </a:r>
            <a:r>
              <a:rPr lang="en" sz="20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lvl="0" indent="-342900" algn="just">
              <a:lnSpc>
                <a:spcPts val="2400"/>
              </a:lnSpc>
              <a:spcBef>
                <a:spcPts val="0"/>
              </a:spcBef>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是否正在采取强制手段</a:t>
            </a:r>
            <a:r>
              <a:rPr lang="en-US" altLang="zh-CN" sz="2000"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例如“必须待在家中，否则将被起诉”，或者是否采用一种更具社会性的制度，如鼓励个人担责和同伴施压或两者合用</a:t>
            </a:r>
            <a:r>
              <a:rPr lang="en" sz="20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indent="-342900" algn="just">
              <a:lnSpc>
                <a:spcPts val="2400"/>
              </a:lnSpc>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有些宗教组织成功地实现了信息准确传播（韩国宗教团体改变了做法，在复活节期间提供远程服务，沙特阿拉伯关闭了各处圣地并通过视频会议限制清真寺礼拜），但有些宗教组织导致疫情传播加剧（美国教会宣布不采取保持身体距离措施）。如何与这些机构交往以确保采取良好做法？</a:t>
            </a:r>
            <a:endParaRPr lang="en" sz="2000" dirty="0">
              <a:latin typeface="Times New Roman" panose="02020603050405020304" pitchFamily="18" charset="0"/>
              <a:ea typeface="华文仿宋" panose="02010600040101010101" pitchFamily="2" charset="-122"/>
              <a:cs typeface="Times New Roman" panose="02020603050405020304" pitchFamily="18" charset="0"/>
            </a:endParaRPr>
          </a:p>
          <a:p>
            <a:pPr lvl="0">
              <a:spcBef>
                <a:spcPts val="0"/>
              </a:spcBef>
            </a:pPr>
            <a:endParaRPr lang="en" dirty="0">
              <a:latin typeface="Times New Roman" panose="02020603050405020304" pitchFamily="18" charset="0"/>
              <a:ea typeface="华文仿宋"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20212358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DE65F52-26E4-5349-93E5-9D7FEB569990}"/>
              </a:ext>
            </a:extLst>
          </p:cNvPr>
          <p:cNvSpPr>
            <a:spLocks noGrp="1"/>
          </p:cNvSpPr>
          <p:nvPr>
            <p:ph type="title"/>
          </p:nvPr>
        </p:nvSpPr>
        <p:spPr>
          <a:xfrm>
            <a:off x="0" y="1"/>
            <a:ext cx="12192000" cy="759854"/>
          </a:xfrm>
          <a:solidFill>
            <a:srgbClr val="2B92CB"/>
          </a:solidFill>
        </p:spPr>
        <p:txBody>
          <a:bodyPr anchor="ctr">
            <a:normAutofit/>
          </a:bodyPr>
          <a:lstStyle/>
          <a:p>
            <a:r>
              <a:rPr lang="en-US"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第</a:t>
            </a:r>
            <a:r>
              <a:rPr lang="en-US" altLang="zh-C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4</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场：限制社会和经济影响</a:t>
            </a:r>
            <a:endPar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Text Placeholder 2">
            <a:extLst>
              <a:ext uri="{FF2B5EF4-FFF2-40B4-BE49-F238E27FC236}">
                <a16:creationId xmlns:a16="http://schemas.microsoft.com/office/drawing/2014/main" id="{426DD8CC-5E74-0946-A8D0-A0C1F61128D7}"/>
              </a:ext>
            </a:extLst>
          </p:cNvPr>
          <p:cNvSpPr txBox="1">
            <a:spLocks/>
          </p:cNvSpPr>
          <p:nvPr/>
        </p:nvSpPr>
        <p:spPr>
          <a:xfrm>
            <a:off x="631767" y="1130531"/>
            <a:ext cx="10789920" cy="520069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lnSpc>
                <a:spcPts val="2200"/>
              </a:lnSpc>
              <a:spcBef>
                <a:spcPts val="0"/>
              </a:spcBef>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随着保持身体距离和出行限制措施的出台，一般民众最初对这些措施表示欢迎，因为他们认为这是为他们办了些实事。有媒体报道称，有些民众在阳台上，或站在房前，为医护人员唱歌鼓掌。</a:t>
            </a: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marL="285750" indent="-285750" algn="just">
              <a:lnSpc>
                <a:spcPts val="2200"/>
              </a:lnSpc>
              <a:spcBef>
                <a:spcPts val="0"/>
              </a:spcBef>
            </a:pP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marL="285750" indent="-285750" algn="just">
              <a:lnSpc>
                <a:spcPts val="2200"/>
              </a:lnSpc>
              <a:spcBef>
                <a:spcPts val="0"/>
              </a:spcBef>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然而，这些措施也给个人、社区和社会带来了巨大压力，导致社会和经济生活完全停止，只能在有限时间内维持下去。</a:t>
            </a: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marL="285750" indent="-285750" algn="just">
              <a:lnSpc>
                <a:spcPts val="2200"/>
              </a:lnSpc>
              <a:spcBef>
                <a:spcPts val="0"/>
              </a:spcBef>
            </a:pP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marL="285750" indent="-285750" algn="just">
              <a:lnSpc>
                <a:spcPts val="2200"/>
              </a:lnSpc>
              <a:spcBef>
                <a:spcPts val="0"/>
              </a:spcBef>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在有些地方，民众的情绪正在慢慢转变。随着收入和储蓄开始枯竭，民众对持续关闭感到厌倦，他们开始无视法规。家庭暴力案件增加，精神健康服务不堪重负。试图强制采取身体距离措施的警察和官员遭到袭击，在有些情况下帮派团伙闯入当地商店。</a:t>
            </a: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marL="285750" indent="-285750" algn="just">
              <a:lnSpc>
                <a:spcPts val="2200"/>
              </a:lnSpc>
              <a:spcBef>
                <a:spcPts val="0"/>
              </a:spcBef>
            </a:pP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marL="285750" indent="-285750" algn="just">
              <a:lnSpc>
                <a:spcPts val="2200"/>
              </a:lnSpc>
              <a:spcBef>
                <a:spcPts val="0"/>
              </a:spcBef>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有些居民离开了所在的城镇，前往其周末住所或亲戚家所在的农村地区，而这些地区的卫生设施较少，随着大量病例出现，这些地区的卫生设施很容易被拖垮。在其他地方，无业者返回各自的家乡村镇与家人团聚。主管部门在试图阻止这些情况发生时遭到了攻击，有些民众找到了绕开封锁的办法。</a:t>
            </a: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marL="0" indent="0" algn="just">
              <a:lnSpc>
                <a:spcPts val="2200"/>
              </a:lnSpc>
              <a:spcBef>
                <a:spcPts val="0"/>
              </a:spcBef>
              <a:buFont typeface="Arial" panose="020B0604020202020204" pitchFamily="34" charset="0"/>
              <a:buNone/>
            </a:pP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a:p>
            <a:pPr marL="285750" indent="-285750" algn="just">
              <a:lnSpc>
                <a:spcPts val="2200"/>
              </a:lnSpc>
              <a:spcBef>
                <a:spcPts val="0"/>
              </a:spcBef>
            </a:pPr>
            <a:r>
              <a:rPr lang="zh-CN" altLang="en-US" sz="1800" dirty="0">
                <a:solidFill>
                  <a:prstClr val="black"/>
                </a:solidFill>
                <a:latin typeface="Times New Roman" panose="02020603050405020304" pitchFamily="18" charset="0"/>
                <a:ea typeface="华文仿宋" panose="02010600040101010101" pitchFamily="2" charset="-122"/>
                <a:cs typeface="Times New Roman" panose="02020603050405020304" pitchFamily="18" charset="0"/>
              </a:rPr>
              <a:t>低收入群体、少数群体以及在非正规住区居民受到的影响尤为严重，收入严重无保障群体也是如此。</a:t>
            </a:r>
            <a:endParaRPr lang="en-US" sz="1800" dirty="0">
              <a:solidFill>
                <a:prstClr val="black"/>
              </a:solidFill>
              <a:latin typeface="Times New Roman" panose="02020603050405020304" pitchFamily="18" charset="0"/>
              <a:ea typeface="华文仿宋" panose="02010600040101010101" pitchFamily="2" charset="-122"/>
              <a:cs typeface="Times New Roman" panose="02020603050405020304" pitchFamily="18" charset="0"/>
            </a:endParaRPr>
          </a:p>
          <a:p>
            <a:pPr marL="285750" indent="-285750" algn="just">
              <a:lnSpc>
                <a:spcPts val="2200"/>
              </a:lnSpc>
              <a:spcBef>
                <a:spcPts val="0"/>
              </a:spcBef>
            </a:pPr>
            <a:endParaRPr lang="en-US" sz="1800" dirty="0">
              <a:solidFill>
                <a:prstClr val="black"/>
              </a:solidFill>
              <a:latin typeface="Times New Roman" panose="02020603050405020304" pitchFamily="18" charset="0"/>
              <a:ea typeface="华文仿宋" panose="02010600040101010101" pitchFamily="2" charset="-122"/>
              <a:cs typeface="Times New Roman" panose="02020603050405020304" pitchFamily="18" charset="0"/>
            </a:endParaRPr>
          </a:p>
          <a:p>
            <a:pPr marL="285750" indent="-285750" algn="just">
              <a:lnSpc>
                <a:spcPts val="2200"/>
              </a:lnSpc>
              <a:spcBef>
                <a:spcPts val="0"/>
              </a:spcBef>
            </a:pPr>
            <a:r>
              <a:rPr lang="zh-CN" altLang="en-US" sz="1800" dirty="0">
                <a:latin typeface="Times New Roman" panose="02020603050405020304" pitchFamily="18" charset="0"/>
                <a:ea typeface="华文仿宋" panose="02010600040101010101" pitchFamily="2" charset="-122"/>
                <a:cs typeface="Times New Roman" panose="02020603050405020304" pitchFamily="18" charset="0"/>
              </a:rPr>
              <a:t>有组织犯罪有可能会渗透到商品和药品的供应链，尤其是在这种紧要关头向边缘化和弱势社区渗透。这可能会导致未经审查的商品和药品的需求和供应增加，给健康带来额外威胁。</a:t>
            </a:r>
            <a:endParaRPr lang="en-US" sz="1800" dirty="0">
              <a:latin typeface="Times New Roman" panose="02020603050405020304" pitchFamily="18" charset="0"/>
              <a:ea typeface="华文仿宋"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27834379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768DE3-AAE3-A14C-993B-C7D14081DF99}"/>
              </a:ext>
            </a:extLst>
          </p:cNvPr>
          <p:cNvSpPr>
            <a:spLocks noGrp="1"/>
          </p:cNvSpPr>
          <p:nvPr>
            <p:ph type="title"/>
          </p:nvPr>
        </p:nvSpPr>
        <p:spPr>
          <a:xfrm>
            <a:off x="0" y="1"/>
            <a:ext cx="12192000" cy="772732"/>
          </a:xfrm>
          <a:solidFill>
            <a:schemeClr val="tx2"/>
          </a:solidFill>
        </p:spPr>
        <p:txBody>
          <a:bodyPr anchor="ctr">
            <a:normAutofit/>
          </a:bodyPr>
          <a:lstStyle/>
          <a:p>
            <a:r>
              <a:rPr lang="zh-CN" altLang="en-US"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任务</a:t>
            </a:r>
            <a:r>
              <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 4: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限制社会和经济影响</a:t>
            </a:r>
            <a:endPar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Text Placeholder 2">
            <a:extLst>
              <a:ext uri="{FF2B5EF4-FFF2-40B4-BE49-F238E27FC236}">
                <a16:creationId xmlns:a16="http://schemas.microsoft.com/office/drawing/2014/main" id="{4B1C19CD-2C15-F045-9A8A-585BC0748BCB}"/>
              </a:ext>
            </a:extLst>
          </p:cNvPr>
          <p:cNvSpPr txBox="1">
            <a:spLocks/>
          </p:cNvSpPr>
          <p:nvPr/>
        </p:nvSpPr>
        <p:spPr>
          <a:xfrm>
            <a:off x="311699" y="772732"/>
            <a:ext cx="10927107" cy="608526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700" indent="-12700" algn="just" hangingPunct="0">
              <a:lnSpc>
                <a:spcPts val="2500"/>
              </a:lnSpc>
              <a:spcBef>
                <a:spcPts val="0"/>
              </a:spcBef>
              <a:buNone/>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随着民众对保持身体距离感到厌倦，开始担心生计和迫在眉睫的贫困问题，情况有可能恶化。</a:t>
            </a: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marL="12700" indent="-12700" algn="just" hangingPunct="0">
              <a:lnSpc>
                <a:spcPts val="2500"/>
              </a:lnSpc>
              <a:spcBef>
                <a:spcPts val="0"/>
              </a:spcBef>
              <a:buFont typeface="Arial" panose="020B0604020202020204" pitchFamily="34" charset="0"/>
              <a:buNone/>
            </a:pP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hangingPunct="0">
              <a:lnSpc>
                <a:spcPts val="2500"/>
              </a:lnSpc>
              <a:spcBef>
                <a:spcPts val="0"/>
              </a:spcBef>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在这种情况下可采取哪些措施</a:t>
            </a:r>
            <a:r>
              <a:rPr lang="en-US" sz="20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indent="-342900" algn="just" hangingPunct="0">
              <a:lnSpc>
                <a:spcPts val="2500"/>
              </a:lnSpc>
              <a:spcBef>
                <a:spcPts val="0"/>
              </a:spcBef>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探讨继续保持身体距离的利弊</a:t>
            </a: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hangingPunct="0">
              <a:lnSpc>
                <a:spcPts val="2500"/>
              </a:lnSpc>
              <a:spcBef>
                <a:spcPts val="0"/>
              </a:spcBef>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到哪个阶段可以放松保持身体距离？可能的结果有哪些？</a:t>
            </a: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hangingPunct="0">
              <a:lnSpc>
                <a:spcPts val="2500"/>
              </a:lnSpc>
              <a:spcBef>
                <a:spcPts val="0"/>
              </a:spcBef>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如何保护和确保生计？</a:t>
            </a: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hangingPunct="0">
              <a:lnSpc>
                <a:spcPts val="2500"/>
              </a:lnSpc>
              <a:spcBef>
                <a:spcPts val="0"/>
              </a:spcBef>
              <a:buFont typeface="+mj-l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如何维护法律秩序</a:t>
            </a:r>
            <a:r>
              <a:rPr lang="en-US" sz="2000" dirty="0">
                <a:latin typeface="Times New Roman" panose="02020603050405020304" pitchFamily="18" charset="0"/>
                <a:ea typeface="华文仿宋" panose="02010600040101010101" pitchFamily="2" charset="-122"/>
                <a:cs typeface="Times New Roman" panose="02020603050405020304" pitchFamily="18" charset="0"/>
              </a:rPr>
              <a:t>?</a:t>
            </a:r>
          </a:p>
          <a:p>
            <a:pPr marL="342900" indent="-342900" algn="just" hangingPunct="0">
              <a:lnSpc>
                <a:spcPts val="2500"/>
              </a:lnSpc>
              <a:spcBef>
                <a:spcPts val="0"/>
              </a:spcBef>
              <a:buFont typeface="+mj-lt"/>
              <a:buAutoNum type="arabicPeriod"/>
            </a:pPr>
            <a:r>
              <a:rPr lang="zh-CN" altLang="en-US" sz="2000" spc="-10" dirty="0">
                <a:latin typeface="Times New Roman" panose="02020603050405020304" pitchFamily="18" charset="0"/>
                <a:ea typeface="华文仿宋" panose="02010600040101010101" pitchFamily="2" charset="-122"/>
                <a:cs typeface="Times New Roman" panose="02020603050405020304" pitchFamily="18" charset="0"/>
              </a:rPr>
              <a:t>是否有必须纳入立法的额外措施，以便于在更大范围动用部队来支持各个部门（物流和供应、</a:t>
            </a: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安全、急救野战医院等）？</a:t>
            </a: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algn="just" hangingPunct="0">
              <a:lnSpc>
                <a:spcPts val="2500"/>
              </a:lnSpc>
              <a:spcBef>
                <a:spcPts val="0"/>
              </a:spcBef>
              <a:buFont typeface="Arial" panose="020B0604020202020204" pitchFamily="34" charset="0"/>
              <a:buNone/>
            </a:pP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algn="just" hangingPunct="0">
              <a:lnSpc>
                <a:spcPts val="2500"/>
              </a:lnSpc>
              <a:spcBef>
                <a:spcPts val="0"/>
              </a:spcBef>
              <a:buFont typeface="Arial" panose="020B0604020202020204" pitchFamily="34" charset="0"/>
              <a:buNone/>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哪些关键因素可帮助改善这种情况。讨论：</a:t>
            </a: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algn="just" hangingPunct="0">
              <a:lnSpc>
                <a:spcPts val="2500"/>
              </a:lnSpc>
              <a:spcBef>
                <a:spcPts val="0"/>
              </a:spcBef>
              <a:buFont typeface="Arial" panose="020B0604020202020204" pitchFamily="34" charset="0"/>
              <a:buNone/>
            </a:pP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algn="just" hangingPunct="0">
              <a:lnSpc>
                <a:spcPts val="2500"/>
              </a:lnSpc>
              <a:spcBef>
                <a:spcPts val="0"/>
              </a:spcBef>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通过社会福利一揽子方案支持收入。例如，国家</a:t>
            </a:r>
            <a:r>
              <a:rPr lang="en-US" altLang="zh-CN" sz="2000" dirty="0">
                <a:latin typeface="宋体" panose="02010600030101010101" pitchFamily="2" charset="-122"/>
                <a:ea typeface="宋体" panose="02010600030101010101" pitchFamily="2" charset="-122"/>
                <a:cs typeface="Times New Roman" panose="02020603050405020304" pitchFamily="18" charset="0"/>
              </a:rPr>
              <a:t>-</a:t>
            </a: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当地监管框架是否允许向弱势社区和个体提供快速、紧急的社会保障覆盖？是否纳入住房问题？</a:t>
            </a: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algn="just" hangingPunct="0">
              <a:lnSpc>
                <a:spcPts val="2500"/>
              </a:lnSpc>
              <a:spcBef>
                <a:spcPts val="0"/>
              </a:spcBef>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为企业和企业家提供支持</a:t>
            </a: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algn="just" hangingPunct="0">
              <a:lnSpc>
                <a:spcPts val="2500"/>
              </a:lnSpc>
              <a:spcBef>
                <a:spcPts val="0"/>
              </a:spcBef>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向弱势民众（如城市贫民窟居民）分发食物并进行现金转移</a:t>
            </a: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algn="just" hangingPunct="0">
              <a:lnSpc>
                <a:spcPts val="2500"/>
              </a:lnSpc>
              <a:spcBef>
                <a:spcPts val="0"/>
              </a:spcBef>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不采取这些做法有哪些影响？</a:t>
            </a: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a:p>
            <a:pPr algn="just" hangingPunct="0">
              <a:lnSpc>
                <a:spcPts val="2500"/>
              </a:lnSpc>
              <a:spcBef>
                <a:spcPts val="0"/>
              </a:spcBef>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为社区提供支持，防止不必要的流动，并防止动乱和有组织犯罪</a:t>
            </a:r>
            <a:endParaRPr lang="en-US" sz="2000" dirty="0">
              <a:latin typeface="Times New Roman" panose="02020603050405020304" pitchFamily="18" charset="0"/>
              <a:ea typeface="华文仿宋"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25188508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A7F101F3-3E2F-8A47-A8FE-409EAF533E63}"/>
              </a:ext>
            </a:extLst>
          </p:cNvPr>
          <p:cNvSpPr>
            <a:spLocks noGrp="1"/>
          </p:cNvSpPr>
          <p:nvPr>
            <p:ph type="title"/>
          </p:nvPr>
        </p:nvSpPr>
        <p:spPr>
          <a:xfrm>
            <a:off x="0" y="1"/>
            <a:ext cx="12192000" cy="759854"/>
          </a:xfrm>
          <a:solidFill>
            <a:srgbClr val="2B92CB"/>
          </a:solidFill>
        </p:spPr>
        <p:txBody>
          <a:bodyPr anchor="ctr">
            <a:noAutofit/>
          </a:bodyPr>
          <a:lstStyle/>
          <a:p>
            <a:r>
              <a:rPr lang="en-US"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第</a:t>
            </a:r>
            <a:r>
              <a:rPr lang="en-US" altLang="zh-C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5</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场</a:t>
            </a:r>
            <a:r>
              <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恢复和放松限制</a:t>
            </a:r>
            <a:endPar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Text Placeholder 3">
            <a:extLst>
              <a:ext uri="{FF2B5EF4-FFF2-40B4-BE49-F238E27FC236}">
                <a16:creationId xmlns:a16="http://schemas.microsoft.com/office/drawing/2014/main" id="{D9994E69-1E13-F74D-A2CA-404DADE6803C}"/>
              </a:ext>
            </a:extLst>
          </p:cNvPr>
          <p:cNvSpPr txBox="1">
            <a:spLocks/>
          </p:cNvSpPr>
          <p:nvPr/>
        </p:nvSpPr>
        <p:spPr>
          <a:xfrm>
            <a:off x="244698" y="914399"/>
            <a:ext cx="11226866" cy="5519651"/>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000" indent="-342000" algn="just" hangingPunct="0">
              <a:lnSpc>
                <a:spcPts val="2600"/>
              </a:lnSpc>
              <a:spcBef>
                <a:spcPts val="0"/>
              </a:spcBef>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已采取保持身体距离措施的国家迫切需要制定从这些措施过渡的计划，以便能够将疫情传播持续控制在较低水平，同时逐步恢复经济和社会生活。</a:t>
            </a: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marL="342000" indent="-342000" algn="just" hangingPunct="0">
              <a:lnSpc>
                <a:spcPts val="2600"/>
              </a:lnSpc>
              <a:spcBef>
                <a:spcPts val="0"/>
              </a:spcBef>
            </a:pP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marL="342000" indent="-342000" algn="just" hangingPunct="0">
              <a:lnSpc>
                <a:spcPts val="2600"/>
              </a:lnSpc>
              <a:spcBef>
                <a:spcPts val="0"/>
              </a:spcBef>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此外，当病例数量开始下降但病毒仍在社区中传播时，取消保持身体距离措施的需求将变得更加强烈。有些国家在发现病例激增后，会立即重新实施此类措施。</a:t>
            </a: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marL="0" indent="0" algn="just" hangingPunct="0">
              <a:lnSpc>
                <a:spcPts val="2600"/>
              </a:lnSpc>
              <a:spcBef>
                <a:spcPts val="0"/>
              </a:spcBef>
              <a:buNone/>
            </a:pP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marL="342000" indent="-342000" algn="just" hangingPunct="0">
              <a:lnSpc>
                <a:spcPts val="2600"/>
              </a:lnSpc>
              <a:spcBef>
                <a:spcPts val="0"/>
              </a:spcBef>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讨论最有可能出现以下三种结果</a:t>
            </a:r>
            <a:r>
              <a:rPr lang="en-US" sz="2600" dirty="0">
                <a:latin typeface="Times New Roman" panose="02020603050405020304" pitchFamily="18" charset="0"/>
                <a:ea typeface="华文仿宋" panose="02010600040101010101" pitchFamily="2" charset="-122"/>
                <a:cs typeface="Times New Roman" panose="02020603050405020304" pitchFamily="18" charset="0"/>
              </a:rPr>
              <a:t>:</a:t>
            </a:r>
          </a:p>
          <a:p>
            <a:pPr marL="702900" indent="-342900" algn="just" hangingPunct="0">
              <a:lnSpc>
                <a:spcPts val="2600"/>
              </a:lnSpc>
              <a:spcBef>
                <a:spcPts val="0"/>
              </a:spcBef>
              <a:buFont typeface="+mj-lt"/>
              <a:buAutoNum type="arabicPeriod"/>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采用“红绿灯”做法逐渐放松保持身体距离和出行限制；逐步取消保持身体距离措施，随后出现聚集性病例时试图进行隔离（例如，每周工作两天，重新开放一些服务）</a:t>
            </a: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marL="702900" indent="-342900" algn="just" hangingPunct="0">
              <a:lnSpc>
                <a:spcPts val="2600"/>
              </a:lnSpc>
              <a:spcBef>
                <a:spcPts val="0"/>
              </a:spcBef>
              <a:buFont typeface="+mj-lt"/>
              <a:buAutoNum type="arabicPeriod"/>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在低病例或无病例地区放松保持身体距离，同时对其他地区继续采取严格的限制措施（注意，这可能导致不同地区的居民关系紧张）</a:t>
            </a: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marL="702900" indent="-342900" algn="just" hangingPunct="0">
              <a:lnSpc>
                <a:spcPts val="2600"/>
              </a:lnSpc>
              <a:spcBef>
                <a:spcPts val="0"/>
              </a:spcBef>
              <a:buClr>
                <a:srgbClr val="666666"/>
              </a:buClr>
              <a:buFont typeface="+mj-lt"/>
              <a:buAutoNum type="arabicPeriod"/>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对存在相关经济社会风险 （如社会动荡）的所有地区继续实行保持身体距离，并等待医疗干预（如疫苗）</a:t>
            </a: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marL="702900" indent="-342900" algn="just" hangingPunct="0">
              <a:lnSpc>
                <a:spcPts val="2600"/>
              </a:lnSpc>
              <a:spcBef>
                <a:spcPts val="0"/>
              </a:spcBef>
              <a:buClr>
                <a:srgbClr val="666666"/>
              </a:buClr>
              <a:buFont typeface="+mj-lt"/>
              <a:buAutoNum type="arabicPeriod"/>
            </a:pP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marL="358775" indent="-346075" algn="just" hangingPunct="0">
              <a:lnSpc>
                <a:spcPts val="2600"/>
              </a:lnSpc>
              <a:spcBef>
                <a:spcPts val="0"/>
              </a:spcBef>
              <a:buClr>
                <a:srgbClr val="666666"/>
              </a:buClr>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对入境点进行管制，恢复全球人员流动。作为主要交通枢纽的国家和地区可能会面临转运病例增多情况（如新加坡、香港、迪拜、曼谷、伦敦、法兰克福等），因此需要制定管理政策。</a:t>
            </a: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marL="702900" indent="-342900">
              <a:lnSpc>
                <a:spcPct val="100000"/>
              </a:lnSpc>
              <a:spcBef>
                <a:spcPts val="0"/>
              </a:spcBef>
              <a:buFont typeface="+mj-lt"/>
              <a:buAutoNum type="arabicPeriod"/>
            </a:pPr>
            <a:endParaRPr lang="en-US" dirty="0">
              <a:latin typeface="Times New Roman" panose="02020603050405020304" pitchFamily="18" charset="0"/>
              <a:ea typeface="华文仿宋"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7160476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04CDA4C4-D860-3D4D-BB07-71B899C491DE}"/>
              </a:ext>
            </a:extLst>
          </p:cNvPr>
          <p:cNvSpPr>
            <a:spLocks noGrp="1"/>
          </p:cNvSpPr>
          <p:nvPr>
            <p:ph type="title"/>
          </p:nvPr>
        </p:nvSpPr>
        <p:spPr>
          <a:xfrm>
            <a:off x="0" y="1"/>
            <a:ext cx="12192000" cy="759854"/>
          </a:xfrm>
          <a:solidFill>
            <a:schemeClr val="tx2"/>
          </a:solidFill>
        </p:spPr>
        <p:txBody>
          <a:bodyPr anchor="ctr">
            <a:noAutofit/>
          </a:bodyPr>
          <a:lstStyle/>
          <a:p>
            <a:r>
              <a:rPr lang="zh-CN" altLang="en-US"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任务</a:t>
            </a:r>
            <a:r>
              <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 5: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恢复和放松限制</a:t>
            </a:r>
            <a:endParaRPr 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Text Placeholder 2">
            <a:extLst>
              <a:ext uri="{FF2B5EF4-FFF2-40B4-BE49-F238E27FC236}">
                <a16:creationId xmlns:a16="http://schemas.microsoft.com/office/drawing/2014/main" id="{EFD16112-7800-E048-825D-935C37A46DCA}"/>
              </a:ext>
            </a:extLst>
          </p:cNvPr>
          <p:cNvSpPr txBox="1">
            <a:spLocks/>
          </p:cNvSpPr>
          <p:nvPr/>
        </p:nvSpPr>
        <p:spPr>
          <a:xfrm>
            <a:off x="311699" y="888641"/>
            <a:ext cx="10644475" cy="596935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3800"/>
              </a:lnSpc>
              <a:spcBef>
                <a:spcPts val="0"/>
              </a:spcBef>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描述取消保持身体距离措施的战略</a:t>
            </a: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a:lnSpc>
                <a:spcPts val="3800"/>
              </a:lnSpc>
              <a:spcBef>
                <a:spcPts val="0"/>
              </a:spcBef>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取消这些措施可能会遇到哪些挑战</a:t>
            </a:r>
            <a:r>
              <a:rPr lang="en-US" sz="2600" dirty="0">
                <a:latin typeface="Times New Roman" panose="02020603050405020304" pitchFamily="18" charset="0"/>
                <a:ea typeface="华文仿宋" panose="02010600040101010101" pitchFamily="2" charset="-122"/>
                <a:cs typeface="Times New Roman" panose="02020603050405020304" pitchFamily="18" charset="0"/>
              </a:rPr>
              <a:t>?</a:t>
            </a:r>
          </a:p>
          <a:p>
            <a:pPr>
              <a:lnSpc>
                <a:spcPts val="3800"/>
              </a:lnSpc>
              <a:spcBef>
                <a:spcPts val="0"/>
              </a:spcBef>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如何管理将出现的不可避免的</a:t>
            </a:r>
            <a:r>
              <a:rPr lang="en-US" altLang="zh-CN" sz="2600" dirty="0">
                <a:latin typeface="Times New Roman" panose="02020603050405020304" pitchFamily="18" charset="0"/>
                <a:ea typeface="华文仿宋" panose="02010600040101010101" pitchFamily="2" charset="-122"/>
                <a:cs typeface="Times New Roman" panose="02020603050405020304" pitchFamily="18" charset="0"/>
              </a:rPr>
              <a:t>COVID-19</a:t>
            </a: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聚集性病例</a:t>
            </a:r>
            <a:r>
              <a:rPr lang="en-US" sz="2600" dirty="0">
                <a:latin typeface="Times New Roman" panose="02020603050405020304" pitchFamily="18" charset="0"/>
                <a:ea typeface="华文仿宋" panose="02010600040101010101" pitchFamily="2" charset="-122"/>
                <a:cs typeface="Times New Roman" panose="02020603050405020304" pitchFamily="18" charset="0"/>
              </a:rPr>
              <a:t>?</a:t>
            </a:r>
          </a:p>
          <a:p>
            <a:pPr>
              <a:lnSpc>
                <a:spcPts val="3800"/>
              </a:lnSpc>
              <a:spcBef>
                <a:spcPts val="0"/>
              </a:spcBef>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如何向公众宣传这些措施并就做出这些决定的缘由对公众进行解释</a:t>
            </a:r>
            <a:r>
              <a:rPr lang="en-US" sz="2600" dirty="0">
                <a:latin typeface="Times New Roman" panose="02020603050405020304" pitchFamily="18" charset="0"/>
                <a:ea typeface="华文仿宋" panose="02010600040101010101" pitchFamily="2" charset="-122"/>
                <a:cs typeface="Times New Roman" panose="02020603050405020304" pitchFamily="18" charset="0"/>
              </a:rPr>
              <a:t>?</a:t>
            </a:r>
          </a:p>
          <a:p>
            <a:pPr>
              <a:lnSpc>
                <a:spcPts val="3800"/>
              </a:lnSpc>
              <a:spcBef>
                <a:spcPts val="0"/>
              </a:spcBef>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在此关头如何支持经济，尤其是为城市贫民以及就业不稳定、经济状况不佳的民众提供支持</a:t>
            </a:r>
            <a:r>
              <a:rPr lang="en-US" sz="2600" dirty="0">
                <a:latin typeface="Times New Roman" panose="02020603050405020304" pitchFamily="18" charset="0"/>
                <a:ea typeface="华文仿宋" panose="02010600040101010101" pitchFamily="2" charset="-122"/>
                <a:cs typeface="Times New Roman" panose="02020603050405020304" pitchFamily="18" charset="0"/>
              </a:rPr>
              <a:t>?</a:t>
            </a:r>
          </a:p>
          <a:p>
            <a:pPr>
              <a:lnSpc>
                <a:spcPts val="3800"/>
              </a:lnSpc>
              <a:spcBef>
                <a:spcPts val="0"/>
              </a:spcBef>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如何确保需要支持的民众能够得到这种支持？</a:t>
            </a: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a:lnSpc>
                <a:spcPts val="3800"/>
              </a:lnSpc>
              <a:spcBef>
                <a:spcPts val="0"/>
              </a:spcBef>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如何确保社区所有成员能继续获得医疗支持？</a:t>
            </a: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a:lnSpc>
                <a:spcPts val="3800"/>
              </a:lnSpc>
              <a:spcBef>
                <a:spcPts val="0"/>
              </a:spcBef>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如何确保获得应急和临时住房的群体特别是无家可归者不会重陷住房不足、住房条件不健康的处境？</a:t>
            </a:r>
            <a:endParaRPr lang="en-US" sz="2600" dirty="0">
              <a:latin typeface="Times New Roman" panose="02020603050405020304" pitchFamily="18" charset="0"/>
              <a:ea typeface="华文仿宋" panose="02010600040101010101" pitchFamily="2" charset="-122"/>
              <a:cs typeface="Times New Roman" panose="02020603050405020304" pitchFamily="18" charset="0"/>
            </a:endParaRPr>
          </a:p>
          <a:p>
            <a:pPr>
              <a:lnSpc>
                <a:spcPct val="100000"/>
              </a:lnSpc>
              <a:spcBef>
                <a:spcPts val="0"/>
              </a:spcBef>
            </a:pPr>
            <a:endParaRPr lang="en-US" sz="2400" dirty="0">
              <a:latin typeface="Times New Roman" panose="02020603050405020304" pitchFamily="18" charset="0"/>
              <a:ea typeface="华文仿宋" panose="02010600040101010101" pitchFamily="2" charset="-122"/>
              <a:cs typeface="Times New Roman" panose="02020603050405020304" pitchFamily="18" charset="0"/>
            </a:endParaRPr>
          </a:p>
          <a:p>
            <a:pPr marL="0" indent="0" algn="ctr">
              <a:lnSpc>
                <a:spcPct val="100000"/>
              </a:lnSpc>
              <a:spcBef>
                <a:spcPts val="0"/>
              </a:spcBef>
              <a:buNone/>
            </a:pPr>
            <a:r>
              <a:rPr lang="zh-CN" altLang="en-US" sz="2600" b="1" dirty="0">
                <a:solidFill>
                  <a:srgbClr val="C00000"/>
                </a:solidFill>
                <a:latin typeface="华文细黑" panose="02010600040101010101" pitchFamily="2" charset="-122"/>
                <a:ea typeface="华文细黑" panose="02010600040101010101" pitchFamily="2" charset="-122"/>
                <a:cs typeface="Times New Roman" panose="02020603050405020304" pitchFamily="18" charset="0"/>
              </a:rPr>
              <a:t>讨论各项方案</a:t>
            </a:r>
            <a:endParaRPr lang="en-US" sz="2600" b="1" dirty="0">
              <a:solidFill>
                <a:srgbClr val="C00000"/>
              </a:solidFill>
              <a:latin typeface="华文细黑" panose="02010600040101010101" pitchFamily="2" charset="-122"/>
              <a:ea typeface="华文细黑"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8288447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4C9EF4F5-F580-8941-A353-7F42C2EEC506}"/>
              </a:ext>
            </a:extLst>
          </p:cNvPr>
          <p:cNvGrpSpPr/>
          <p:nvPr/>
        </p:nvGrpSpPr>
        <p:grpSpPr>
          <a:xfrm>
            <a:off x="854825" y="1097281"/>
            <a:ext cx="5241175" cy="4879564"/>
            <a:chOff x="388225" y="914568"/>
            <a:chExt cx="4817660" cy="5513292"/>
          </a:xfrm>
        </p:grpSpPr>
        <p:sp>
          <p:nvSpPr>
            <p:cNvPr id="5" name="Rectangle 4">
              <a:extLst>
                <a:ext uri="{FF2B5EF4-FFF2-40B4-BE49-F238E27FC236}">
                  <a16:creationId xmlns:a16="http://schemas.microsoft.com/office/drawing/2014/main" id="{A0AD4117-3DFB-0B40-A978-A6BDA68D7969}"/>
                </a:ext>
              </a:extLst>
            </p:cNvPr>
            <p:cNvSpPr/>
            <p:nvPr/>
          </p:nvSpPr>
          <p:spPr>
            <a:xfrm>
              <a:off x="388225" y="5660071"/>
              <a:ext cx="4817660" cy="767789"/>
            </a:xfrm>
            <a:prstGeom prst="rect">
              <a:avLst/>
            </a:prstGeom>
            <a:solidFill>
              <a:schemeClr val="accent5">
                <a:lumMod val="50000"/>
              </a:schemeClr>
            </a:solidFill>
            <a:ln w="2540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zh-CN" altLang="en-US" sz="2400" b="1"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行动计划</a:t>
              </a:r>
              <a:endParaRPr lang="en-US" sz="2400" b="1"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endParaRPr>
            </a:p>
          </p:txBody>
        </p:sp>
        <p:sp>
          <p:nvSpPr>
            <p:cNvPr id="6" name="Flowchart: Off-page Connector 10">
              <a:extLst>
                <a:ext uri="{FF2B5EF4-FFF2-40B4-BE49-F238E27FC236}">
                  <a16:creationId xmlns:a16="http://schemas.microsoft.com/office/drawing/2014/main" id="{54B63169-D772-3847-8BC3-B5E5B183425F}"/>
                </a:ext>
              </a:extLst>
            </p:cNvPr>
            <p:cNvSpPr/>
            <p:nvPr/>
          </p:nvSpPr>
          <p:spPr>
            <a:xfrm>
              <a:off x="388225" y="3740296"/>
              <a:ext cx="4817660" cy="2019058"/>
            </a:xfrm>
            <a:prstGeom prst="flowChartOffpageConnector">
              <a:avLst/>
            </a:prstGeom>
            <a:solidFill>
              <a:schemeClr val="tx2">
                <a:lumMod val="60000"/>
                <a:lumOff val="40000"/>
              </a:schemeClr>
            </a:solidFill>
            <a:ln w="2540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zh-CN" altLang="en-US" sz="24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为改进系统、计划和程序</a:t>
              </a:r>
              <a:br>
                <a:rPr lang="en-US" altLang="zh-CN" sz="24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br>
              <a:r>
                <a:rPr lang="zh-CN" altLang="en-US" sz="24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提出意见建议</a:t>
              </a:r>
              <a:endParaRPr lang="en-US" sz="24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endParaRPr>
            </a:p>
          </p:txBody>
        </p:sp>
        <p:sp>
          <p:nvSpPr>
            <p:cNvPr id="7" name="Flowchart: Off-page Connector 9">
              <a:extLst>
                <a:ext uri="{FF2B5EF4-FFF2-40B4-BE49-F238E27FC236}">
                  <a16:creationId xmlns:a16="http://schemas.microsoft.com/office/drawing/2014/main" id="{4EF1E6F5-A1DD-D344-99A7-353FBC7ACDA9}"/>
                </a:ext>
              </a:extLst>
            </p:cNvPr>
            <p:cNvSpPr/>
            <p:nvPr/>
          </p:nvSpPr>
          <p:spPr>
            <a:xfrm>
              <a:off x="388225" y="2342740"/>
              <a:ext cx="4817660" cy="1474280"/>
            </a:xfrm>
            <a:prstGeom prst="flowChartOffpageConnector">
              <a:avLst/>
            </a:prstGeom>
            <a:solidFill>
              <a:schemeClr val="tx2">
                <a:lumMod val="40000"/>
                <a:lumOff val="60000"/>
              </a:schemeClr>
            </a:solidFill>
            <a:ln w="2540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zh-CN" altLang="en-US" sz="24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验证假设</a:t>
              </a:r>
              <a:endParaRPr lang="en-US" sz="24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endParaRPr>
            </a:p>
          </p:txBody>
        </p:sp>
        <p:sp>
          <p:nvSpPr>
            <p:cNvPr id="8" name="Flowchart: Off-page Connector 7">
              <a:extLst>
                <a:ext uri="{FF2B5EF4-FFF2-40B4-BE49-F238E27FC236}">
                  <a16:creationId xmlns:a16="http://schemas.microsoft.com/office/drawing/2014/main" id="{B19AC2BD-4F84-9942-962D-198D306E0207}"/>
                </a:ext>
              </a:extLst>
            </p:cNvPr>
            <p:cNvSpPr/>
            <p:nvPr/>
          </p:nvSpPr>
          <p:spPr>
            <a:xfrm>
              <a:off x="388225" y="914568"/>
              <a:ext cx="4817660" cy="1474280"/>
            </a:xfrm>
            <a:prstGeom prst="flowChartOffpageConnector">
              <a:avLst/>
            </a:prstGeom>
            <a:solidFill>
              <a:schemeClr val="bg2"/>
            </a:solidFill>
            <a:ln w="2540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回顾优势与差距</a:t>
              </a:r>
              <a:endParaRPr lang="en-US" sz="24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endParaRPr>
            </a:p>
          </p:txBody>
        </p:sp>
      </p:grpSp>
      <p:sp>
        <p:nvSpPr>
          <p:cNvPr id="9" name="Shape 197">
            <a:extLst>
              <a:ext uri="{FF2B5EF4-FFF2-40B4-BE49-F238E27FC236}">
                <a16:creationId xmlns:a16="http://schemas.microsoft.com/office/drawing/2014/main" id="{7F00C66A-69FD-FD46-9EA8-57CDA2668678}"/>
              </a:ext>
            </a:extLst>
          </p:cNvPr>
          <p:cNvSpPr txBox="1">
            <a:spLocks noGrp="1"/>
          </p:cNvSpPr>
          <p:nvPr>
            <p:ph type="title"/>
          </p:nvPr>
        </p:nvSpPr>
        <p:spPr>
          <a:xfrm>
            <a:off x="0" y="0"/>
            <a:ext cx="12192000" cy="759854"/>
          </a:xfrm>
          <a:prstGeom prst="rect">
            <a:avLst/>
          </a:prstGeom>
          <a:solidFill>
            <a:srgbClr val="2B92CB"/>
          </a:solidFill>
        </p:spPr>
        <p:txBody>
          <a:bodyPr lIns="91425" tIns="91425" rIns="91425" bIns="91425" anchor="ctr" anchorCtr="0">
            <a:noAutofit/>
          </a:bodyPr>
          <a:lstStyle/>
          <a:p>
            <a:pPr lvl="0">
              <a:spcBef>
                <a:spcPts val="0"/>
              </a:spcBef>
              <a:buNone/>
            </a:pPr>
            <a:r>
              <a:rPr lang="en"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情况汇报</a:t>
            </a:r>
            <a:r>
              <a:rPr lang="e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 （40</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分钟</a:t>
            </a:r>
            <a:r>
              <a:rPr lang="e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 </a:t>
            </a:r>
          </a:p>
        </p:txBody>
      </p:sp>
      <p:sp>
        <p:nvSpPr>
          <p:cNvPr id="10" name="Rectangle 9">
            <a:extLst>
              <a:ext uri="{FF2B5EF4-FFF2-40B4-BE49-F238E27FC236}">
                <a16:creationId xmlns:a16="http://schemas.microsoft.com/office/drawing/2014/main" id="{6C6883DD-517D-7C43-96B0-B4AF4A97DDA8}"/>
              </a:ext>
            </a:extLst>
          </p:cNvPr>
          <p:cNvSpPr/>
          <p:nvPr/>
        </p:nvSpPr>
        <p:spPr>
          <a:xfrm>
            <a:off x="6694517" y="1158422"/>
            <a:ext cx="5386647" cy="4879564"/>
          </a:xfrm>
          <a:prstGeom prst="rect">
            <a:avLst/>
          </a:prstGeom>
        </p:spPr>
        <p:txBody>
          <a:bodyPr wrap="square">
            <a:noAutofit/>
          </a:bodyPr>
          <a:lstStyle/>
          <a:p>
            <a:pPr algn="just" hangingPunct="0">
              <a:lnSpc>
                <a:spcPts val="2700"/>
              </a:lnSpc>
              <a:spcAft>
                <a:spcPts val="1200"/>
              </a:spcAft>
            </a:pPr>
            <a:r>
              <a:rPr lang="zh-CN" altLang="en-US" sz="2000" b="1" u="sng" dirty="0">
                <a:solidFill>
                  <a:schemeClr val="tx1"/>
                </a:solidFill>
                <a:latin typeface="华文细黑" panose="02010600040101010101" pitchFamily="2" charset="-122"/>
                <a:ea typeface="华文细黑" panose="02010600040101010101" pitchFamily="2" charset="-122"/>
                <a:cs typeface="Times New Roman" panose="02020603050405020304" pitchFamily="18" charset="0"/>
              </a:rPr>
              <a:t>任务</a:t>
            </a:r>
            <a:r>
              <a:rPr lang="en-US" sz="2000" b="1" u="sng" dirty="0">
                <a:solidFill>
                  <a:schemeClr val="tx1"/>
                </a:solidFill>
                <a:latin typeface="华文细黑" panose="02010600040101010101" pitchFamily="2" charset="-122"/>
                <a:ea typeface="华文细黑" panose="02010600040101010101" pitchFamily="2" charset="-122"/>
                <a:cs typeface="Times New Roman" panose="02020603050405020304" pitchFamily="18" charset="0"/>
              </a:rPr>
              <a:t>:</a:t>
            </a:r>
          </a:p>
          <a:p>
            <a:pPr marL="342900" indent="-342900" algn="just" hangingPunct="0">
              <a:lnSpc>
                <a:spcPts val="2700"/>
              </a:lnSpc>
              <a:spcAft>
                <a:spcPts val="1200"/>
              </a:spcAft>
              <a:buAutoNum type="arabicPeriod"/>
            </a:pPr>
            <a:r>
              <a:rPr lang="zh-CN" alt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分组行动，将一张纸分成三部分。</a:t>
            </a:r>
            <a:endParaRPr 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hangingPunct="0">
              <a:lnSpc>
                <a:spcPts val="2700"/>
              </a:lnSpc>
              <a:spcAft>
                <a:spcPts val="1200"/>
              </a:spcAft>
              <a:buAutoNum type="arabicPeriod"/>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回顾这</a:t>
            </a:r>
            <a:r>
              <a:rPr lang="en-US" altLang="zh-CN" sz="2000" dirty="0">
                <a:latin typeface="Times New Roman" panose="02020603050405020304" pitchFamily="18" charset="0"/>
                <a:ea typeface="华文仿宋" panose="02010600040101010101" pitchFamily="2" charset="-122"/>
                <a:cs typeface="Times New Roman" panose="02020603050405020304" pitchFamily="18" charset="0"/>
              </a:rPr>
              <a:t>5</a:t>
            </a: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场活动、所讨论的战略以及桌面演习的笔记</a:t>
            </a:r>
            <a:endParaRPr 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endParaRPr>
          </a:p>
          <a:p>
            <a:pPr marL="342900" indent="-342900" algn="just" hangingPunct="0">
              <a:lnSpc>
                <a:spcPts val="2700"/>
              </a:lnSpc>
              <a:spcAft>
                <a:spcPts val="1200"/>
              </a:spcAft>
              <a:buAutoNum type="arabicPeriod"/>
            </a:pPr>
            <a:r>
              <a:rPr lang="zh-CN" alt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就你要回答的每个</a:t>
            </a: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问题</a:t>
            </a:r>
            <a:r>
              <a:rPr lang="zh-CN" alt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进行讨论并写出要点：</a:t>
            </a:r>
            <a:endParaRPr lang="en-US" sz="2000" b="1"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endParaRPr>
          </a:p>
          <a:p>
            <a:pPr marL="800100" lvl="1" indent="-342900" algn="just" hangingPunct="0">
              <a:lnSpc>
                <a:spcPts val="2700"/>
              </a:lnSpc>
              <a:spcAft>
                <a:spcPts val="1200"/>
              </a:spcAft>
              <a:buFont typeface="Arial" panose="020B0604020202020204" pitchFamily="34" charset="0"/>
              <a:buChar char="•"/>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有哪些效果</a:t>
            </a:r>
            <a:r>
              <a:rPr 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成就</a:t>
            </a:r>
            <a:r>
              <a:rPr 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a:t>
            </a:r>
          </a:p>
          <a:p>
            <a:pPr marL="800100" lvl="1" indent="-342900" algn="just" hangingPunct="0">
              <a:lnSpc>
                <a:spcPts val="2700"/>
              </a:lnSpc>
              <a:spcAft>
                <a:spcPts val="1200"/>
              </a:spcAft>
              <a:buFont typeface="Arial" panose="020B0604020202020204" pitchFamily="34" charset="0"/>
              <a:buChar char="•"/>
            </a:pP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仍存在哪些问题</a:t>
            </a:r>
            <a:r>
              <a:rPr 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挑战</a:t>
            </a:r>
            <a:r>
              <a:rPr 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a:t>
            </a:r>
          </a:p>
          <a:p>
            <a:pPr marL="800100" lvl="1" indent="-342900" algn="just" hangingPunct="0">
              <a:lnSpc>
                <a:spcPts val="2700"/>
              </a:lnSpc>
              <a:spcAft>
                <a:spcPts val="1200"/>
              </a:spcAft>
              <a:buFont typeface="Arial" panose="020B0604020202020204" pitchFamily="34" charset="0"/>
              <a:buChar char="•"/>
            </a:pPr>
            <a:r>
              <a:rPr lang="zh-CN" alt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有何建议</a:t>
            </a:r>
            <a:r>
              <a:rPr 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确定</a:t>
            </a: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重点</a:t>
            </a:r>
            <a:r>
              <a:rPr lang="zh-CN" alt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，确定你的</a:t>
            </a: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前</a:t>
            </a:r>
            <a:r>
              <a:rPr lang="en-US" altLang="zh-CN" sz="2000" dirty="0">
                <a:latin typeface="Times New Roman" panose="02020603050405020304" pitchFamily="18" charset="0"/>
                <a:ea typeface="华文仿宋" panose="02010600040101010101" pitchFamily="2" charset="-122"/>
                <a:cs typeface="Times New Roman" panose="02020603050405020304" pitchFamily="18" charset="0"/>
              </a:rPr>
              <a:t>3</a:t>
            </a:r>
            <a:r>
              <a:rPr lang="zh-CN" altLang="en-US" sz="2000" dirty="0">
                <a:latin typeface="Times New Roman" panose="02020603050405020304" pitchFamily="18" charset="0"/>
                <a:ea typeface="华文仿宋" panose="02010600040101010101" pitchFamily="2" charset="-122"/>
                <a:cs typeface="Times New Roman" panose="02020603050405020304" pitchFamily="18" charset="0"/>
              </a:rPr>
              <a:t>项建议</a:t>
            </a:r>
            <a:r>
              <a:rPr lang="en-US" sz="2000" dirty="0">
                <a:solidFill>
                  <a:schemeClr val="tx1"/>
                </a:solidFill>
                <a:latin typeface="Times New Roman" panose="02020603050405020304" pitchFamily="18" charset="0"/>
                <a:ea typeface="华文仿宋" panose="02010600040101010101" pitchFamily="2" charset="-122"/>
                <a:cs typeface="Times New Roman" panose="02020603050405020304" pitchFamily="18" charset="0"/>
              </a:rPr>
              <a:t>）</a:t>
            </a:r>
          </a:p>
        </p:txBody>
      </p:sp>
    </p:spTree>
    <p:extLst>
      <p:ext uri="{BB962C8B-B14F-4D97-AF65-F5344CB8AC3E}">
        <p14:creationId xmlns:p14="http://schemas.microsoft.com/office/powerpoint/2010/main" val="1819834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202">
            <a:extLst>
              <a:ext uri="{FF2B5EF4-FFF2-40B4-BE49-F238E27FC236}">
                <a16:creationId xmlns:a16="http://schemas.microsoft.com/office/drawing/2014/main" id="{ADD79E99-EA17-D14A-9B5C-C3C6A5CF0535}"/>
              </a:ext>
            </a:extLst>
          </p:cNvPr>
          <p:cNvSpPr txBox="1">
            <a:spLocks noGrp="1"/>
          </p:cNvSpPr>
          <p:nvPr>
            <p:ph type="title"/>
          </p:nvPr>
        </p:nvSpPr>
        <p:spPr>
          <a:xfrm>
            <a:off x="0" y="0"/>
            <a:ext cx="12192000" cy="759854"/>
          </a:xfrm>
          <a:prstGeom prst="rect">
            <a:avLst/>
          </a:prstGeom>
          <a:solidFill>
            <a:srgbClr val="2B92CB"/>
          </a:solidFill>
        </p:spPr>
        <p:txBody>
          <a:bodyPr lIns="91425" tIns="91425" rIns="91425" bIns="91425" anchor="ctr" anchorCtr="0">
            <a:noAutofit/>
          </a:bodyPr>
          <a:lstStyle/>
          <a:p>
            <a:pPr lvl="0">
              <a:spcBef>
                <a:spcPts val="0"/>
              </a:spcBef>
              <a:buNone/>
            </a:pPr>
            <a:r>
              <a:rPr lang="zh-CN" altLang="en-US" sz="3600"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反馈</a:t>
            </a:r>
            <a:r>
              <a:rPr lang="e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a:t>
            </a:r>
            <a:r>
              <a:rPr lang="en-US" altLang="zh-C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10</a:t>
            </a:r>
            <a:r>
              <a:rPr lang="zh-CN" altLang="en-US"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分钟</a:t>
            </a:r>
            <a:r>
              <a:rPr lang="en" sz="3600" dirty="0">
                <a:solidFill>
                  <a:schemeClr val="bg1"/>
                </a:solidFill>
                <a:latin typeface="Times New Roman" panose="02020603050405020304" pitchFamily="18" charset="0"/>
                <a:ea typeface="华文细黑" panose="02010600040101010101" pitchFamily="2" charset="-122"/>
                <a:cs typeface="Times New Roman" panose="02020603050405020304" pitchFamily="18" charset="0"/>
              </a:rPr>
              <a:t>）</a:t>
            </a:r>
          </a:p>
        </p:txBody>
      </p:sp>
      <p:pic>
        <p:nvPicPr>
          <p:cNvPr id="5" name="Picture 4">
            <a:extLst>
              <a:ext uri="{FF2B5EF4-FFF2-40B4-BE49-F238E27FC236}">
                <a16:creationId xmlns:a16="http://schemas.microsoft.com/office/drawing/2014/main" id="{AA21543E-2F7F-4042-8216-FCCE11A24EE8}"/>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987952" y="1168922"/>
            <a:ext cx="3633923" cy="4822071"/>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6" name="Rectangle 5">
            <a:extLst>
              <a:ext uri="{FF2B5EF4-FFF2-40B4-BE49-F238E27FC236}">
                <a16:creationId xmlns:a16="http://schemas.microsoft.com/office/drawing/2014/main" id="{98BB25AD-2C0C-0541-8AB2-9BA1C3EBC8DA}"/>
              </a:ext>
            </a:extLst>
          </p:cNvPr>
          <p:cNvSpPr/>
          <p:nvPr/>
        </p:nvSpPr>
        <p:spPr>
          <a:xfrm>
            <a:off x="6096000" y="2521059"/>
            <a:ext cx="4799463" cy="2062103"/>
          </a:xfrm>
          <a:prstGeom prst="rect">
            <a:avLst/>
          </a:prstGeom>
        </p:spPr>
        <p:txBody>
          <a:bodyPr wrap="square">
            <a:spAutoFit/>
          </a:bodyPr>
          <a:lstStyle/>
          <a:p>
            <a:r>
              <a:rPr lang="zh-CN" altLang="en-US" sz="3200" dirty="0">
                <a:latin typeface="华文楷体" panose="02010600040101010101" pitchFamily="2" charset="-122"/>
                <a:ea typeface="华文楷体" panose="02010600040101010101" pitchFamily="2" charset="-122"/>
                <a:cs typeface="Times New Roman" panose="02020603050405020304" pitchFamily="18" charset="0"/>
              </a:rPr>
              <a:t>你的反馈有助于我们保持并提高未来模拟演习的质量和相关程度。</a:t>
            </a:r>
          </a:p>
          <a:p>
            <a:pPr>
              <a:spcAft>
                <a:spcPts val="800"/>
              </a:spcAft>
            </a:pPr>
            <a:endParaRPr lang="en-US" sz="3200" dirty="0">
              <a:effectLst/>
              <a:latin typeface="Times New Roman" panose="02020603050405020304" pitchFamily="18" charset="0"/>
              <a:ea typeface="华文仿宋"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24824685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10F1A5D-8357-884B-96E8-6BDFA19AC127}"/>
              </a:ext>
            </a:extLst>
          </p:cNvPr>
          <p:cNvSpPr txBox="1"/>
          <p:nvPr/>
        </p:nvSpPr>
        <p:spPr>
          <a:xfrm>
            <a:off x="0" y="-76143"/>
            <a:ext cx="12192000" cy="646331"/>
          </a:xfrm>
          <a:prstGeom prst="rect">
            <a:avLst/>
          </a:prstGeom>
          <a:solidFill>
            <a:srgbClr val="2B92CB"/>
          </a:solidFill>
        </p:spPr>
        <p:txBody>
          <a:bodyPr wrap="square" rtlCol="0">
            <a:spAutoFit/>
          </a:bodyPr>
          <a:lstStyle/>
          <a:p>
            <a:pPr algn="ctr">
              <a:spcBef>
                <a:spcPts val="525"/>
              </a:spcBef>
              <a:buClr>
                <a:srgbClr val="DD8047"/>
              </a:buClr>
              <a:buSzPct val="60000"/>
            </a:pPr>
            <a:r>
              <a:rPr lang="zh-CN" altLang="en-US"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谢谢</a:t>
            </a:r>
            <a:r>
              <a:rPr lang="en-US"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a:t>
            </a:r>
          </a:p>
        </p:txBody>
      </p:sp>
      <p:grpSp>
        <p:nvGrpSpPr>
          <p:cNvPr id="5" name="Group 4">
            <a:extLst>
              <a:ext uri="{FF2B5EF4-FFF2-40B4-BE49-F238E27FC236}">
                <a16:creationId xmlns:a16="http://schemas.microsoft.com/office/drawing/2014/main" id="{6806CB96-E230-4C4F-8AD6-AC3CD44349F0}"/>
              </a:ext>
            </a:extLst>
          </p:cNvPr>
          <p:cNvGrpSpPr/>
          <p:nvPr/>
        </p:nvGrpSpPr>
        <p:grpSpPr>
          <a:xfrm>
            <a:off x="1682658" y="3957256"/>
            <a:ext cx="9144000" cy="2341944"/>
            <a:chOff x="0" y="2830205"/>
            <a:chExt cx="9144000" cy="2169994"/>
          </a:xfrm>
        </p:grpSpPr>
        <p:sp>
          <p:nvSpPr>
            <p:cNvPr id="6" name="Rectangle 5">
              <a:extLst>
                <a:ext uri="{FF2B5EF4-FFF2-40B4-BE49-F238E27FC236}">
                  <a16:creationId xmlns:a16="http://schemas.microsoft.com/office/drawing/2014/main" id="{4FF26936-9126-BA4F-A922-94DA537C304D}"/>
                </a:ext>
              </a:extLst>
            </p:cNvPr>
            <p:cNvSpPr/>
            <p:nvPr/>
          </p:nvSpPr>
          <p:spPr>
            <a:xfrm>
              <a:off x="0" y="2830205"/>
              <a:ext cx="9144000" cy="2169994"/>
            </a:xfrm>
            <a:prstGeom prst="rect">
              <a:avLst/>
            </a:prstGeom>
            <a:solidFill>
              <a:srgbClr val="2B92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150000"/>
                </a:lnSpc>
              </a:pPr>
              <a:r>
                <a:rPr lang="zh-CN" altLang="en-US" b="1"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世卫组织资源</a:t>
              </a:r>
              <a:endParaRPr lang="en-US" sz="1800" b="1"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endParaRPr>
            </a:p>
          </p:txBody>
        </p:sp>
        <p:sp>
          <p:nvSpPr>
            <p:cNvPr id="7" name="Rectangle 6">
              <a:extLst>
                <a:ext uri="{FF2B5EF4-FFF2-40B4-BE49-F238E27FC236}">
                  <a16:creationId xmlns:a16="http://schemas.microsoft.com/office/drawing/2014/main" id="{70D44C66-113D-7341-9DC0-0F4C4B027C4B}"/>
                </a:ext>
              </a:extLst>
            </p:cNvPr>
            <p:cNvSpPr/>
            <p:nvPr/>
          </p:nvSpPr>
          <p:spPr>
            <a:xfrm>
              <a:off x="1665877" y="3286347"/>
              <a:ext cx="2747465" cy="1384502"/>
            </a:xfrm>
            <a:prstGeom prst="rect">
              <a:avLst/>
            </a:prstGeom>
            <a:solidFill>
              <a:schemeClr val="bg1"/>
            </a:solidFill>
          </p:spPr>
          <p:txBody>
            <a:bodyPr wrap="square">
              <a:noAutofit/>
            </a:bodyPr>
            <a:lstStyle/>
            <a:p>
              <a:pPr marL="1279922"/>
              <a:endParaRPr lang="en-US" sz="900" b="1" dirty="0">
                <a:latin typeface="Times New Roman" panose="02020603050405020304" pitchFamily="18" charset="0"/>
                <a:ea typeface="华文仿宋" panose="02010600040101010101" pitchFamily="2" charset="-122"/>
                <a:cs typeface="Times New Roman" panose="02020603050405020304" pitchFamily="18" charset="0"/>
              </a:endParaRPr>
            </a:p>
            <a:p>
              <a:pPr marL="1279922"/>
              <a:r>
                <a:rPr lang="zh-CN" altLang="en-US" sz="1100" b="1" dirty="0">
                  <a:latin typeface="Times New Roman" panose="02020603050405020304" pitchFamily="18" charset="0"/>
                  <a:ea typeface="华文细黑" panose="02010600040101010101" pitchFamily="2" charset="-122"/>
                  <a:cs typeface="Times New Roman" panose="02020603050405020304" pitchFamily="18" charset="0"/>
                </a:rPr>
                <a:t>世卫组织</a:t>
              </a:r>
              <a:br>
                <a:rPr lang="en-US" altLang="zh-CN" sz="1100" b="1" dirty="0">
                  <a:latin typeface="Times New Roman" panose="02020603050405020304" pitchFamily="18" charset="0"/>
                  <a:ea typeface="华文细黑" panose="02010600040101010101" pitchFamily="2" charset="-122"/>
                  <a:cs typeface="Times New Roman" panose="02020603050405020304" pitchFamily="18" charset="0"/>
                </a:rPr>
              </a:br>
              <a:r>
                <a:rPr lang="en-US" altLang="zh-CN" sz="1100" b="1" dirty="0">
                  <a:latin typeface="Times New Roman" panose="02020603050405020304" pitchFamily="18" charset="0"/>
                  <a:ea typeface="华文细黑" panose="02010600040101010101" pitchFamily="2" charset="-122"/>
                  <a:cs typeface="Times New Roman" panose="02020603050405020304" pitchFamily="18" charset="0"/>
                </a:rPr>
                <a:t>COVID-19</a:t>
              </a:r>
              <a:br>
                <a:rPr lang="en-US" altLang="zh-CN" sz="1100" b="1" dirty="0">
                  <a:latin typeface="Times New Roman" panose="02020603050405020304" pitchFamily="18" charset="0"/>
                  <a:ea typeface="华文细黑" panose="02010600040101010101" pitchFamily="2" charset="-122"/>
                  <a:cs typeface="Times New Roman" panose="02020603050405020304" pitchFamily="18" charset="0"/>
                </a:rPr>
              </a:br>
              <a:r>
                <a:rPr lang="zh-CN" altLang="en-US" sz="1100" b="1" dirty="0">
                  <a:latin typeface="Times New Roman" panose="02020603050405020304" pitchFamily="18" charset="0"/>
                  <a:ea typeface="华文细黑" panose="02010600040101010101" pitchFamily="2" charset="-122"/>
                  <a:cs typeface="Times New Roman" panose="02020603050405020304" pitchFamily="18" charset="0"/>
                </a:rPr>
                <a:t>突发事件网页</a:t>
              </a:r>
              <a:endParaRPr lang="en-US" altLang="zh-CN" sz="1100" b="1" dirty="0">
                <a:latin typeface="Times New Roman" panose="02020603050405020304" pitchFamily="18" charset="0"/>
                <a:ea typeface="华文细黑" panose="02010600040101010101" pitchFamily="2" charset="-122"/>
                <a:cs typeface="Times New Roman" panose="02020603050405020304" pitchFamily="18" charset="0"/>
              </a:endParaRPr>
            </a:p>
            <a:p>
              <a:pPr marL="1279922"/>
              <a:endParaRPr lang="en-US" sz="1050" b="1" dirty="0">
                <a:latin typeface="Times New Roman" panose="02020603050405020304" pitchFamily="18" charset="0"/>
                <a:ea typeface="华文仿宋" panose="02010600040101010101" pitchFamily="2" charset="-122"/>
                <a:cs typeface="Times New Roman" panose="02020603050405020304" pitchFamily="18" charset="0"/>
              </a:endParaRPr>
            </a:p>
          </p:txBody>
        </p:sp>
        <p:pic>
          <p:nvPicPr>
            <p:cNvPr id="8" name="Picture 7">
              <a:hlinkClick r:id="rId3"/>
              <a:extLst>
                <a:ext uri="{FF2B5EF4-FFF2-40B4-BE49-F238E27FC236}">
                  <a16:creationId xmlns:a16="http://schemas.microsoft.com/office/drawing/2014/main" id="{7566FDB0-3C2A-1B49-8262-16FD19FB9D36}"/>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1782822" y="3352964"/>
              <a:ext cx="1106290" cy="1126701"/>
            </a:xfrm>
            <a:prstGeom prst="rect">
              <a:avLst/>
            </a:prstGeom>
          </p:spPr>
        </p:pic>
        <p:sp>
          <p:nvSpPr>
            <p:cNvPr id="9" name="Rectangle 8">
              <a:extLst>
                <a:ext uri="{FF2B5EF4-FFF2-40B4-BE49-F238E27FC236}">
                  <a16:creationId xmlns:a16="http://schemas.microsoft.com/office/drawing/2014/main" id="{8E47EF0A-A3D8-874F-AB0C-6BB9AEDAD828}"/>
                </a:ext>
              </a:extLst>
            </p:cNvPr>
            <p:cNvSpPr/>
            <p:nvPr/>
          </p:nvSpPr>
          <p:spPr>
            <a:xfrm>
              <a:off x="4687649" y="3273482"/>
              <a:ext cx="2747465" cy="1384502"/>
            </a:xfrm>
            <a:prstGeom prst="rect">
              <a:avLst/>
            </a:prstGeom>
            <a:solidFill>
              <a:schemeClr val="bg1"/>
            </a:solidFill>
          </p:spPr>
          <p:txBody>
            <a:bodyPr wrap="square">
              <a:noAutofit/>
            </a:bodyPr>
            <a:lstStyle/>
            <a:p>
              <a:pPr>
                <a:tabLst>
                  <a:tab pos="1412081" algn="r"/>
                </a:tabLst>
              </a:pPr>
              <a:endParaRPr lang="en-US" sz="900" b="1" dirty="0">
                <a:latin typeface="Times New Roman" panose="02020603050405020304" pitchFamily="18" charset="0"/>
                <a:ea typeface="华文仿宋" panose="02010600040101010101" pitchFamily="2" charset="-122"/>
                <a:cs typeface="Times New Roman" panose="02020603050405020304" pitchFamily="18" charset="0"/>
              </a:endParaRPr>
            </a:p>
            <a:p>
              <a:pPr>
                <a:tabLst>
                  <a:tab pos="1412081" algn="r"/>
                </a:tabLst>
              </a:pPr>
              <a:r>
                <a:rPr lang="en-US" sz="1050" b="1" dirty="0">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1100" b="1" dirty="0">
                  <a:latin typeface="Times New Roman" panose="02020603050405020304" pitchFamily="18" charset="0"/>
                  <a:ea typeface="华文细黑" panose="02010600040101010101" pitchFamily="2" charset="-122"/>
                  <a:cs typeface="Times New Roman" panose="02020603050405020304" pitchFamily="18" charset="0"/>
                </a:rPr>
                <a:t>欲知冠状病毒的</a:t>
              </a:r>
              <a:br>
                <a:rPr lang="en-US" altLang="zh-CN" sz="1100" b="1" dirty="0">
                  <a:latin typeface="Times New Roman" panose="02020603050405020304" pitchFamily="18" charset="0"/>
                  <a:ea typeface="华文细黑" panose="02010600040101010101" pitchFamily="2" charset="-122"/>
                  <a:cs typeface="Times New Roman" panose="02020603050405020304" pitchFamily="18" charset="0"/>
                </a:rPr>
              </a:br>
              <a:r>
                <a:rPr lang="en-US" altLang="zh-CN" sz="1100" b="1" dirty="0">
                  <a:latin typeface="Times New Roman" panose="02020603050405020304" pitchFamily="18" charset="0"/>
                  <a:ea typeface="华文细黑" panose="02010600040101010101" pitchFamily="2" charset="-122"/>
                  <a:cs typeface="Times New Roman" panose="02020603050405020304" pitchFamily="18" charset="0"/>
                </a:rPr>
                <a:t>	</a:t>
              </a:r>
              <a:r>
                <a:rPr lang="zh-CN" altLang="en-US" sz="1100" b="1" dirty="0">
                  <a:latin typeface="Times New Roman" panose="02020603050405020304" pitchFamily="18" charset="0"/>
                  <a:ea typeface="华文细黑" panose="02010600040101010101" pitchFamily="2" charset="-122"/>
                  <a:cs typeface="Times New Roman" panose="02020603050405020304" pitchFamily="18" charset="0"/>
                </a:rPr>
                <a:t>更多信息</a:t>
              </a:r>
              <a:endParaRPr lang="en-US" sz="1100" b="1" dirty="0">
                <a:latin typeface="Times New Roman" panose="02020603050405020304" pitchFamily="18" charset="0"/>
                <a:ea typeface="华文细黑" panose="02010600040101010101" pitchFamily="2" charset="-122"/>
                <a:cs typeface="Times New Roman" panose="02020603050405020304" pitchFamily="18" charset="0"/>
              </a:endParaRPr>
            </a:p>
          </p:txBody>
        </p:sp>
        <p:pic>
          <p:nvPicPr>
            <p:cNvPr id="10" name="Picture 9">
              <a:hlinkClick r:id="rId5"/>
              <a:extLst>
                <a:ext uri="{FF2B5EF4-FFF2-40B4-BE49-F238E27FC236}">
                  <a16:creationId xmlns:a16="http://schemas.microsoft.com/office/drawing/2014/main" id="{CC95F5E8-9203-DC4D-9353-23F6D5E4841F}"/>
                </a:ext>
              </a:extLst>
            </p:cNvPr>
            <p:cNvPicPr>
              <a:picLocks noChangeAspect="1"/>
            </p:cNvPicPr>
            <p:nvPr/>
          </p:nvPicPr>
          <p:blipFill>
            <a:blip r:embed="rId6" cstate="email">
              <a:alphaModFix/>
              <a:extLst>
                <a:ext uri="{28A0092B-C50C-407E-A947-70E740481C1C}">
                  <a14:useLocalDpi xmlns:a14="http://schemas.microsoft.com/office/drawing/2010/main" val="0"/>
                </a:ext>
              </a:extLst>
            </a:blip>
            <a:stretch>
              <a:fillRect/>
            </a:stretch>
          </p:blipFill>
          <p:spPr>
            <a:xfrm>
              <a:off x="6287337" y="3342370"/>
              <a:ext cx="1098125" cy="1126701"/>
            </a:xfrm>
            <a:prstGeom prst="rect">
              <a:avLst/>
            </a:prstGeom>
          </p:spPr>
        </p:pic>
        <p:sp>
          <p:nvSpPr>
            <p:cNvPr id="11" name="TextBox 10">
              <a:extLst>
                <a:ext uri="{FF2B5EF4-FFF2-40B4-BE49-F238E27FC236}">
                  <a16:creationId xmlns:a16="http://schemas.microsoft.com/office/drawing/2014/main" id="{3E894647-6A9A-4C44-B7AF-6F36510AC91B}"/>
                </a:ext>
              </a:extLst>
            </p:cNvPr>
            <p:cNvSpPr txBox="1"/>
            <p:nvPr/>
          </p:nvSpPr>
          <p:spPr>
            <a:xfrm>
              <a:off x="6287337" y="4427849"/>
              <a:ext cx="1049171" cy="235273"/>
            </a:xfrm>
            <a:prstGeom prst="rect">
              <a:avLst/>
            </a:prstGeom>
            <a:noFill/>
          </p:spPr>
          <p:txBody>
            <a:bodyPr wrap="square" rtlCol="0">
              <a:spAutoFit/>
            </a:bodyPr>
            <a:lstStyle/>
            <a:p>
              <a:pPr>
                <a:spcBef>
                  <a:spcPts val="525"/>
                </a:spcBef>
                <a:buClr>
                  <a:srgbClr val="DD8047"/>
                </a:buClr>
                <a:buSzPct val="60000"/>
              </a:pPr>
              <a:r>
                <a:rPr lang="zh-CN" altLang="en-US" sz="1050" dirty="0">
                  <a:solidFill>
                    <a:srgbClr val="0070C0"/>
                  </a:solidFill>
                  <a:latin typeface="Times New Roman" panose="02020603050405020304" pitchFamily="18" charset="0"/>
                  <a:ea typeface="华文仿宋" panose="02010600040101010101" pitchFamily="2" charset="-122"/>
                  <a:cs typeface="Times New Roman" panose="02020603050405020304" pitchFamily="18" charset="0"/>
                </a:rPr>
                <a:t>扫描或点击</a:t>
              </a:r>
              <a:endParaRPr lang="en-US" sz="1050" dirty="0">
                <a:solidFill>
                  <a:srgbClr val="0070C0"/>
                </a:solidFill>
                <a:latin typeface="Times New Roman" panose="02020603050405020304" pitchFamily="18" charset="0"/>
                <a:ea typeface="华文仿宋" panose="02010600040101010101" pitchFamily="2" charset="-122"/>
                <a:cs typeface="Times New Roman" panose="02020603050405020304" pitchFamily="18" charset="0"/>
              </a:endParaRPr>
            </a:p>
          </p:txBody>
        </p:sp>
        <p:sp>
          <p:nvSpPr>
            <p:cNvPr id="12" name="TextBox 11">
              <a:extLst>
                <a:ext uri="{FF2B5EF4-FFF2-40B4-BE49-F238E27FC236}">
                  <a16:creationId xmlns:a16="http://schemas.microsoft.com/office/drawing/2014/main" id="{C5739181-9443-F040-AC25-D86E288BDE6C}"/>
                </a:ext>
              </a:extLst>
            </p:cNvPr>
            <p:cNvSpPr txBox="1"/>
            <p:nvPr/>
          </p:nvSpPr>
          <p:spPr>
            <a:xfrm>
              <a:off x="1807386" y="4459841"/>
              <a:ext cx="1049171" cy="235273"/>
            </a:xfrm>
            <a:prstGeom prst="rect">
              <a:avLst/>
            </a:prstGeom>
            <a:noFill/>
          </p:spPr>
          <p:txBody>
            <a:bodyPr wrap="square" rtlCol="0">
              <a:spAutoFit/>
            </a:bodyPr>
            <a:lstStyle/>
            <a:p>
              <a:pPr>
                <a:spcBef>
                  <a:spcPts val="525"/>
                </a:spcBef>
                <a:buClr>
                  <a:srgbClr val="DD8047"/>
                </a:buClr>
                <a:buSzPct val="60000"/>
              </a:pPr>
              <a:r>
                <a:rPr lang="zh-CN" altLang="en-US" sz="1050" dirty="0">
                  <a:solidFill>
                    <a:srgbClr val="0070C0"/>
                  </a:solidFill>
                  <a:latin typeface="Times New Roman" panose="02020603050405020304" pitchFamily="18" charset="0"/>
                  <a:ea typeface="华文仿宋" panose="02010600040101010101" pitchFamily="2" charset="-122"/>
                  <a:cs typeface="Times New Roman" panose="02020603050405020304" pitchFamily="18" charset="0"/>
                </a:rPr>
                <a:t>扫描或点击</a:t>
              </a:r>
              <a:endParaRPr lang="en-US" sz="1050" dirty="0">
                <a:solidFill>
                  <a:srgbClr val="0070C0"/>
                </a:solidFill>
                <a:latin typeface="Times New Roman" panose="02020603050405020304" pitchFamily="18" charset="0"/>
                <a:ea typeface="华文仿宋" panose="02010600040101010101" pitchFamily="2" charset="-122"/>
                <a:cs typeface="Times New Roman" panose="02020603050405020304" pitchFamily="18" charset="0"/>
              </a:endParaRPr>
            </a:p>
          </p:txBody>
        </p:sp>
      </p:grpSp>
      <p:sp>
        <p:nvSpPr>
          <p:cNvPr id="13" name="TextBox 12">
            <a:extLst>
              <a:ext uri="{FF2B5EF4-FFF2-40B4-BE49-F238E27FC236}">
                <a16:creationId xmlns:a16="http://schemas.microsoft.com/office/drawing/2014/main" id="{F1845BAF-A6B5-7D44-B4A8-5A8792962659}"/>
              </a:ext>
            </a:extLst>
          </p:cNvPr>
          <p:cNvSpPr txBox="1"/>
          <p:nvPr/>
        </p:nvSpPr>
        <p:spPr>
          <a:xfrm>
            <a:off x="481179" y="1869317"/>
            <a:ext cx="11546958" cy="1880002"/>
          </a:xfrm>
          <a:prstGeom prst="rect">
            <a:avLst/>
          </a:prstGeom>
          <a:noFill/>
        </p:spPr>
        <p:txBody>
          <a:bodyPr wrap="square" rtlCol="0">
            <a:spAutoFit/>
          </a:bodyPr>
          <a:lstStyle/>
          <a:p>
            <a:pPr algn="ctr">
              <a:spcBef>
                <a:spcPts val="525"/>
              </a:spcBef>
              <a:buClr>
                <a:srgbClr val="DD8047"/>
              </a:buClr>
              <a:buSzPct val="60000"/>
            </a:pPr>
            <a:r>
              <a:rPr lang="zh-CN" altLang="en-US" sz="2800" dirty="0">
                <a:solidFill>
                  <a:srgbClr val="0070C0"/>
                </a:solidFill>
                <a:latin typeface="Times New Roman" panose="02020603050405020304" pitchFamily="18" charset="0"/>
                <a:ea typeface="华文仿宋" panose="02010600040101010101" pitchFamily="2" charset="-122"/>
                <a:cs typeface="Times New Roman" panose="02020603050405020304" pitchFamily="18" charset="0"/>
              </a:rPr>
              <a:t>欲获得模拟演习的技术支持，</a:t>
            </a:r>
            <a:br>
              <a:rPr lang="en-US" altLang="zh-CN" sz="2800" dirty="0">
                <a:solidFill>
                  <a:srgbClr val="0070C0"/>
                </a:solidFill>
                <a:latin typeface="Times New Roman" panose="02020603050405020304" pitchFamily="18" charset="0"/>
                <a:ea typeface="华文仿宋" panose="02010600040101010101" pitchFamily="2" charset="-122"/>
                <a:cs typeface="Times New Roman" panose="02020603050405020304" pitchFamily="18" charset="0"/>
              </a:rPr>
            </a:br>
            <a:r>
              <a:rPr lang="zh-CN" altLang="en-US" sz="2800" dirty="0">
                <a:solidFill>
                  <a:srgbClr val="0070C0"/>
                </a:solidFill>
                <a:latin typeface="Times New Roman" panose="02020603050405020304" pitchFamily="18" charset="0"/>
                <a:ea typeface="华文仿宋" panose="02010600040101010101" pitchFamily="2" charset="-122"/>
                <a:cs typeface="Times New Roman" panose="02020603050405020304" pitchFamily="18" charset="0"/>
              </a:rPr>
              <a:t>请联系世卫组织或联合国人居署国家办事处</a:t>
            </a:r>
            <a:br>
              <a:rPr lang="en-US" altLang="zh-CN" sz="2800" dirty="0">
                <a:solidFill>
                  <a:srgbClr val="0070C0"/>
                </a:solidFill>
                <a:latin typeface="Times New Roman" panose="02020603050405020304" pitchFamily="18" charset="0"/>
                <a:ea typeface="华文仿宋" panose="02010600040101010101" pitchFamily="2" charset="-122"/>
                <a:cs typeface="Times New Roman" panose="02020603050405020304" pitchFamily="18" charset="0"/>
              </a:rPr>
            </a:br>
            <a:r>
              <a:rPr lang="zh-CN" altLang="en-US" sz="2800" dirty="0">
                <a:solidFill>
                  <a:srgbClr val="0070C0"/>
                </a:solidFill>
                <a:latin typeface="Times New Roman" panose="02020603050405020304" pitchFamily="18" charset="0"/>
                <a:ea typeface="华文仿宋" panose="02010600040101010101" pitchFamily="2" charset="-122"/>
                <a:cs typeface="Times New Roman" panose="02020603050405020304" pitchFamily="18" charset="0"/>
              </a:rPr>
              <a:t>或区域办事处协调人</a:t>
            </a:r>
            <a:endParaRPr lang="en-US" sz="2800" dirty="0">
              <a:solidFill>
                <a:srgbClr val="0070C0"/>
              </a:solidFill>
              <a:latin typeface="Times New Roman" panose="02020603050405020304" pitchFamily="18" charset="0"/>
              <a:ea typeface="华文仿宋" panose="02010600040101010101" pitchFamily="2" charset="-122"/>
              <a:cs typeface="Times New Roman" panose="02020603050405020304" pitchFamily="18" charset="0"/>
            </a:endParaRPr>
          </a:p>
          <a:p>
            <a:pPr algn="ctr">
              <a:spcBef>
                <a:spcPts val="525"/>
              </a:spcBef>
              <a:buClr>
                <a:srgbClr val="DD8047"/>
              </a:buClr>
              <a:buSzPct val="60000"/>
              <a:tabLst>
                <a:tab pos="4304110" algn="r"/>
                <a:tab pos="4710113" algn="l"/>
              </a:tabLst>
            </a:pPr>
            <a:r>
              <a:rPr lang="en-US" sz="2800" dirty="0">
                <a:solidFill>
                  <a:srgbClr val="0070C0"/>
                </a:solidFill>
                <a:latin typeface="Times New Roman" panose="02020603050405020304" pitchFamily="18" charset="0"/>
                <a:ea typeface="华文仿宋" panose="02010600040101010101" pitchFamily="2" charset="-122"/>
                <a:cs typeface="Times New Roman" panose="02020603050405020304" pitchFamily="18" charset="0"/>
              </a:rPr>
              <a:t>	</a:t>
            </a:r>
            <a:endParaRPr lang="en-GB" sz="2800" dirty="0">
              <a:solidFill>
                <a:srgbClr val="0070C0"/>
              </a:solidFill>
              <a:latin typeface="Times New Roman" panose="02020603050405020304" pitchFamily="18" charset="0"/>
              <a:ea typeface="华文仿宋" panose="02010600040101010101" pitchFamily="2" charset="-122"/>
              <a:cs typeface="Times New Roman" panose="02020603050405020304" pitchFamily="18" charset="0"/>
            </a:endParaRPr>
          </a:p>
        </p:txBody>
      </p:sp>
      <p:sp>
        <p:nvSpPr>
          <p:cNvPr id="2" name="Rectangle 1">
            <a:extLst>
              <a:ext uri="{FF2B5EF4-FFF2-40B4-BE49-F238E27FC236}">
                <a16:creationId xmlns:a16="http://schemas.microsoft.com/office/drawing/2014/main" id="{6BF6DB42-3254-4D0A-A38B-0E21CC41F35C}"/>
              </a:ext>
            </a:extLst>
          </p:cNvPr>
          <p:cNvSpPr/>
          <p:nvPr/>
        </p:nvSpPr>
        <p:spPr>
          <a:xfrm>
            <a:off x="3031219" y="5940605"/>
            <a:ext cx="6692900" cy="369332"/>
          </a:xfrm>
          <a:prstGeom prst="rect">
            <a:avLst/>
          </a:prstGeom>
        </p:spPr>
        <p:txBody>
          <a:bodyPr wrap="square">
            <a:spAutoFit/>
          </a:bodyPr>
          <a:lstStyle/>
          <a:p>
            <a:r>
              <a:rPr lang="en-GB" dirty="0">
                <a:latin typeface="Times New Roman" panose="02020603050405020304" pitchFamily="18" charset="0"/>
                <a:ea typeface="华文仿宋" panose="02010600040101010101" pitchFamily="2" charset="-122"/>
                <a:cs typeface="Times New Roman" panose="02020603050405020304" pitchFamily="18" charset="0"/>
              </a:rPr>
              <a:t>https://www.who.int/emergencies/diseases/novel-coronavirus-2019</a:t>
            </a:r>
          </a:p>
        </p:txBody>
      </p:sp>
    </p:spTree>
    <p:extLst>
      <p:ext uri="{BB962C8B-B14F-4D97-AF65-F5344CB8AC3E}">
        <p14:creationId xmlns:p14="http://schemas.microsoft.com/office/powerpoint/2010/main" val="3073943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5183C7-0C10-C247-AC9B-06784E948CAD}"/>
              </a:ext>
            </a:extLst>
          </p:cNvPr>
          <p:cNvSpPr>
            <a:spLocks noGrp="1"/>
          </p:cNvSpPr>
          <p:nvPr>
            <p:ph idx="1"/>
          </p:nvPr>
        </p:nvSpPr>
        <p:spPr/>
        <p:txBody>
          <a:bodyPr/>
          <a:lstStyle/>
          <a:p>
            <a:pPr marL="0" indent="0">
              <a:buNone/>
            </a:pPr>
            <a:r>
              <a:rPr lang="zh-CN" altLang="en-US"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rPr>
              <a:t>此处插入欢迎辞</a:t>
            </a:r>
            <a:endParaRPr lang="en"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endParaRPr>
          </a:p>
          <a:p>
            <a:pPr marL="0" indent="0">
              <a:buNone/>
            </a:pPr>
            <a:endParaRPr lang="en"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endParaRPr>
          </a:p>
          <a:p>
            <a:pPr marL="0" indent="0">
              <a:buNone/>
            </a:pPr>
            <a:endParaRPr lang="en"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endParaRPr>
          </a:p>
          <a:p>
            <a:pPr marL="0" lvl="0" indent="0">
              <a:buNone/>
            </a:pPr>
            <a:r>
              <a:rPr lang="zh-CN" altLang="en-US"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rPr>
              <a:t>此处插入情况</a:t>
            </a:r>
            <a:r>
              <a:rPr lang="en-US" altLang="zh-CN"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rPr>
              <a:t>/</a:t>
            </a:r>
            <a:r>
              <a:rPr lang="zh-CN" altLang="en-US"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rPr>
              <a:t>背景介绍以及城市规划和已启动的标准操作程序</a:t>
            </a:r>
            <a:endParaRPr lang="en"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endParaRPr>
          </a:p>
          <a:p>
            <a:pPr marL="0" indent="0">
              <a:buNone/>
            </a:pPr>
            <a:endParaRPr lang="en"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endParaRPr>
          </a:p>
          <a:p>
            <a:endParaRPr lang="en-US" dirty="0">
              <a:latin typeface="Times New Roman" panose="02020603050405020304" pitchFamily="18" charset="0"/>
              <a:ea typeface="华文仿宋" panose="02010600040101010101" pitchFamily="2" charset="-122"/>
              <a:cs typeface="Times New Roman" panose="02020603050405020304" pitchFamily="18" charset="0"/>
            </a:endParaRPr>
          </a:p>
        </p:txBody>
      </p:sp>
      <p:sp>
        <p:nvSpPr>
          <p:cNvPr id="4" name="Shape 77">
            <a:extLst>
              <a:ext uri="{FF2B5EF4-FFF2-40B4-BE49-F238E27FC236}">
                <a16:creationId xmlns:a16="http://schemas.microsoft.com/office/drawing/2014/main" id="{CB3E4E0D-74A8-1F4A-B121-B6969D087CD5}"/>
              </a:ext>
            </a:extLst>
          </p:cNvPr>
          <p:cNvSpPr txBox="1">
            <a:spLocks noGrp="1"/>
          </p:cNvSpPr>
          <p:nvPr>
            <p:ph type="title"/>
          </p:nvPr>
        </p:nvSpPr>
        <p:spPr>
          <a:xfrm>
            <a:off x="0" y="1"/>
            <a:ext cx="12192000" cy="752168"/>
          </a:xfrm>
          <a:prstGeom prst="rect">
            <a:avLst/>
          </a:prstGeom>
          <a:solidFill>
            <a:srgbClr val="2B92CB"/>
          </a:solidFill>
        </p:spPr>
        <p:txBody>
          <a:bodyPr lIns="91425" tIns="91425" rIns="91425" bIns="91425" anchor="ctr" anchorCtr="0">
            <a:noAutofit/>
          </a:bodyPr>
          <a:lstStyle/>
          <a:p>
            <a:pPr lvl="0" rtl="0">
              <a:spcBef>
                <a:spcPts val="0"/>
              </a:spcBef>
              <a:buNone/>
            </a:pPr>
            <a:r>
              <a:rPr lang="en" sz="3600" dirty="0">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欢迎与背景介绍</a:t>
            </a:r>
            <a:endParaRPr lang="en"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3575288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95">
            <a:extLst>
              <a:ext uri="{FF2B5EF4-FFF2-40B4-BE49-F238E27FC236}">
                <a16:creationId xmlns:a16="http://schemas.microsoft.com/office/drawing/2014/main" id="{ABAF33CE-8A23-2343-B8F2-55174579B805}"/>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a:spcBef>
                <a:spcPts val="0"/>
              </a:spcBef>
              <a:buNone/>
            </a:pPr>
            <a:r>
              <a:rPr lang="en"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模拟演习</a:t>
            </a:r>
            <a:endParaRPr lang="en"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endParaRPr>
          </a:p>
        </p:txBody>
      </p:sp>
      <p:sp>
        <p:nvSpPr>
          <p:cNvPr id="5" name="Shape 96">
            <a:extLst>
              <a:ext uri="{FF2B5EF4-FFF2-40B4-BE49-F238E27FC236}">
                <a16:creationId xmlns:a16="http://schemas.microsoft.com/office/drawing/2014/main" id="{7AEF75B5-7245-FF49-9F59-610D6AC7860F}"/>
              </a:ext>
            </a:extLst>
          </p:cNvPr>
          <p:cNvSpPr txBox="1"/>
          <p:nvPr/>
        </p:nvSpPr>
        <p:spPr>
          <a:xfrm>
            <a:off x="1047403" y="897774"/>
            <a:ext cx="10224655" cy="5453149"/>
          </a:xfrm>
          <a:prstGeom prst="rect">
            <a:avLst/>
          </a:prstGeom>
          <a:noFill/>
          <a:ln>
            <a:noFill/>
          </a:ln>
        </p:spPr>
        <p:txBody>
          <a:bodyPr lIns="91425" tIns="91425" rIns="91425" bIns="91425" anchor="t" anchorCtr="0">
            <a:noAutofit/>
          </a:bodyPr>
          <a:lstStyle/>
          <a:p>
            <a:pPr lvl="0" rtl="0">
              <a:spcBef>
                <a:spcPts val="0"/>
              </a:spcBef>
              <a:buNone/>
            </a:pPr>
            <a:r>
              <a:rPr lang="zh-CN" altLang="en-US" sz="2400" dirty="0">
                <a:latin typeface="Times New Roman" panose="02020603050405020304" pitchFamily="18" charset="0"/>
                <a:ea typeface="华文仿宋" panose="02010600040101010101" pitchFamily="2" charset="-122"/>
                <a:cs typeface="Times New Roman" panose="02020603050405020304" pitchFamily="18" charset="0"/>
                <a:sym typeface="Roboto"/>
              </a:rPr>
              <a:t>模拟演习</a:t>
            </a:r>
            <a:r>
              <a:rPr lang="en" sz="2400" dirty="0">
                <a:latin typeface="Times New Roman" panose="02020603050405020304" pitchFamily="18" charset="0"/>
                <a:ea typeface="华文仿宋" panose="02010600040101010101" pitchFamily="2" charset="-122"/>
                <a:cs typeface="Times New Roman" panose="02020603050405020304" pitchFamily="18" charset="0"/>
                <a:sym typeface="Roboto"/>
              </a:rPr>
              <a:t> </a:t>
            </a:r>
          </a:p>
          <a:p>
            <a:pPr marL="457200" lvl="0" indent="-342900">
              <a:buSzPct val="100000"/>
              <a:buFont typeface="Roboto"/>
              <a:buChar char="●"/>
            </a:pPr>
            <a:r>
              <a:rPr lang="zh-CN" altLang="en-US" sz="2400" dirty="0">
                <a:latin typeface="Times New Roman" panose="02020603050405020304" pitchFamily="18" charset="0"/>
                <a:ea typeface="华文仿宋" panose="02010600040101010101" pitchFamily="2" charset="-122"/>
                <a:cs typeface="Times New Roman" panose="02020603050405020304" pitchFamily="18" charset="0"/>
                <a:sym typeface="Roboto"/>
              </a:rPr>
              <a:t>模拟是一种再现真实情景各个方面的活动，以测试现有程序、行动意识以及防范和应对需求。模拟具有实用性，鼓励人们参与并改善学习。</a:t>
            </a:r>
            <a:endParaRPr lang="en" sz="2400"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lvl="0">
              <a:spcBef>
                <a:spcPts val="0"/>
              </a:spcBef>
              <a:buNone/>
            </a:pPr>
            <a:endParaRPr sz="2400"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457200" indent="-342900">
              <a:buSzPct val="100000"/>
              <a:buFont typeface="Roboto"/>
              <a:buChar char="●"/>
            </a:pPr>
            <a:r>
              <a:rPr lang="zh-CN" altLang="en-US" sz="2400" dirty="0">
                <a:latin typeface="Times New Roman" panose="02020603050405020304" pitchFamily="18" charset="0"/>
                <a:ea typeface="华文仿宋" panose="02010600040101010101" pitchFamily="2" charset="-122"/>
                <a:cs typeface="Times New Roman" panose="02020603050405020304" pitchFamily="18" charset="0"/>
                <a:sym typeface="Roboto"/>
              </a:rPr>
              <a:t>桌面演习是一种模拟演习，采用渐进式模拟情景以及一系列脚本化“注入物”，使参与者能够考虑到可能发生的事件对现有计划、程序和能力的影响。桌面演习模拟了一种非正式、无压力环境下的情况。桌面演习将对广泛的概念和理念进行讨论，并鼓励对情况进行前瞻性规划，而不是简单的案例日常管理。</a:t>
            </a:r>
          </a:p>
          <a:p>
            <a:pPr marL="457200" indent="-342900">
              <a:buSzPct val="100000"/>
              <a:buFont typeface="Roboto"/>
              <a:buChar char="●"/>
            </a:pPr>
            <a:endParaRPr lang="en" sz="2400" dirty="0">
              <a:latin typeface="Times New Roman" panose="02020603050405020304" pitchFamily="18" charset="0"/>
              <a:ea typeface="华文仿宋" panose="02010600040101010101" pitchFamily="2" charset="-122"/>
              <a:cs typeface="Times New Roman" panose="02020603050405020304" pitchFamily="18" charset="0"/>
              <a:sym typeface="Roboto"/>
            </a:endParaRPr>
          </a:p>
        </p:txBody>
      </p:sp>
    </p:spTree>
    <p:extLst>
      <p:ext uri="{BB962C8B-B14F-4D97-AF65-F5344CB8AC3E}">
        <p14:creationId xmlns:p14="http://schemas.microsoft.com/office/powerpoint/2010/main" val="4075876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C0A396-4AC9-9547-94EF-207EDC31B033}"/>
              </a:ext>
            </a:extLst>
          </p:cNvPr>
          <p:cNvSpPr>
            <a:spLocks noGrp="1"/>
          </p:cNvSpPr>
          <p:nvPr>
            <p:ph idx="1"/>
          </p:nvPr>
        </p:nvSpPr>
        <p:spPr>
          <a:xfrm>
            <a:off x="749300" y="759854"/>
            <a:ext cx="10883900" cy="6225146"/>
          </a:xfrm>
        </p:spPr>
        <p:txBody>
          <a:bodyPr>
            <a:normAutofit fontScale="77500" lnSpcReduction="20000"/>
          </a:bodyPr>
          <a:lstStyle/>
          <a:p>
            <a:pPr lvl="0">
              <a:lnSpc>
                <a:spcPct val="120000"/>
              </a:lnSpc>
              <a:buNone/>
            </a:pPr>
            <a:r>
              <a:rPr lang="en"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rPr>
              <a:t>****</a:t>
            </a:r>
            <a:r>
              <a:rPr lang="zh-CN" altLang="en-US"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rPr>
              <a:t>召集人介绍所有参加演习的工作人员及其各自的作用，参与者做自我介绍并介绍各自的角色</a:t>
            </a:r>
            <a:r>
              <a:rPr lang="en-US" altLang="zh-CN"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rPr>
              <a:t>/</a:t>
            </a:r>
            <a:r>
              <a:rPr lang="zh-CN" altLang="en-US"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rPr>
              <a:t>职能。</a:t>
            </a:r>
            <a:r>
              <a:rPr lang="en"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rPr>
              <a:t>***</a:t>
            </a:r>
          </a:p>
          <a:p>
            <a:pPr lvl="0">
              <a:lnSpc>
                <a:spcPct val="120000"/>
              </a:lnSpc>
              <a:buNone/>
            </a:pPr>
            <a:endParaRPr lang="en" dirty="0">
              <a:solidFill>
                <a:srgbClr val="FF0000"/>
              </a:solidFill>
              <a:latin typeface="Times New Roman" panose="02020603050405020304" pitchFamily="18" charset="0"/>
              <a:ea typeface="华文仿宋" panose="02010600040101010101" pitchFamily="2" charset="-122"/>
              <a:cs typeface="Times New Roman" panose="02020603050405020304" pitchFamily="18" charset="0"/>
            </a:endParaRPr>
          </a:p>
          <a:p>
            <a:pPr>
              <a:lnSpc>
                <a:spcPct val="120000"/>
              </a:lnSpc>
              <a:buNone/>
            </a:pP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Arial"/>
              </a:rPr>
              <a:t>本次演习的目的是，对</a:t>
            </a:r>
            <a:r>
              <a:rPr lang="zh-CN" altLang="en-US" b="1" dirty="0">
                <a:latin typeface="华文细黑" panose="02010600040101010101" pitchFamily="2" charset="-122"/>
                <a:ea typeface="华文细黑" panose="02010600040101010101" pitchFamily="2" charset="-122"/>
                <a:cs typeface="Times New Roman" panose="02020603050405020304" pitchFamily="18" charset="0"/>
                <a:sym typeface="Arial"/>
              </a:rPr>
              <a:t>城市环境</a:t>
            </a: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Arial"/>
              </a:rPr>
              <a:t>中的关键问题进行讨论</a:t>
            </a:r>
            <a:endParaRPr lang="en-US" dirty="0">
              <a:latin typeface="Times New Roman" panose="02020603050405020304" pitchFamily="18" charset="0"/>
              <a:ea typeface="华文仿宋" panose="02010600040101010101" pitchFamily="2" charset="-122"/>
              <a:cs typeface="Times New Roman" panose="02020603050405020304" pitchFamily="18" charset="0"/>
              <a:sym typeface="Arial"/>
            </a:endParaRPr>
          </a:p>
          <a:p>
            <a:pPr>
              <a:lnSpc>
                <a:spcPct val="120000"/>
              </a:lnSpc>
              <a:buNone/>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目标受众包括来自不同部门的</a:t>
            </a:r>
            <a:r>
              <a:rPr lang="zh-CN" altLang="en-US" b="1" dirty="0">
                <a:latin typeface="华文细黑" panose="02010600040101010101" pitchFamily="2" charset="-122"/>
                <a:ea typeface="华文细黑" panose="02010600040101010101" pitchFamily="2" charset="-122"/>
                <a:cs typeface="Times New Roman" panose="02020603050405020304" pitchFamily="18" charset="0"/>
              </a:rPr>
              <a:t>城市和社区领袖、城市政策制定者及技术专家</a:t>
            </a:r>
            <a:r>
              <a:rPr lang="zh-CN" altLang="en-US" b="1"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包括：</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a:lnSpc>
                <a:spcPct val="120000"/>
              </a:lnSpc>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卫生</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a:lnSpc>
                <a:spcPct val="120000"/>
              </a:lnSpc>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社会和经济</a:t>
            </a:r>
            <a:endParaRPr lang="en-US" altLang="zh-CN" dirty="0">
              <a:latin typeface="Times New Roman" panose="02020603050405020304" pitchFamily="18" charset="0"/>
              <a:ea typeface="华文仿宋" panose="02010600040101010101" pitchFamily="2" charset="-122"/>
              <a:cs typeface="Times New Roman" panose="02020603050405020304" pitchFamily="18" charset="0"/>
            </a:endParaRPr>
          </a:p>
          <a:p>
            <a:pPr>
              <a:lnSpc>
                <a:spcPct val="120000"/>
              </a:lnSpc>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宗教组织</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a:lnSpc>
                <a:spcPct val="120000"/>
              </a:lnSpc>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金融</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a:lnSpc>
                <a:spcPct val="120000"/>
              </a:lnSpc>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物流</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a:lnSpc>
                <a:spcPct val="120000"/>
              </a:lnSpc>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城市规划</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a:lnSpc>
                <a:spcPct val="120000"/>
              </a:lnSpc>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安全和急救服务</a:t>
            </a:r>
            <a:r>
              <a:rPr lang="en-US" dirty="0">
                <a:latin typeface="Times New Roman" panose="02020603050405020304" pitchFamily="18" charset="0"/>
                <a:ea typeface="华文仿宋" panose="02010600040101010101" pitchFamily="2" charset="-122"/>
                <a:cs typeface="Times New Roman" panose="02020603050405020304" pitchFamily="18" charset="0"/>
              </a:rPr>
              <a:t> （</a:t>
            </a: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消防、急救和警察</a:t>
            </a:r>
            <a:r>
              <a:rPr lang="en-US" dirty="0">
                <a:latin typeface="Times New Roman" panose="02020603050405020304" pitchFamily="18" charset="0"/>
                <a:ea typeface="华文仿宋" panose="02010600040101010101" pitchFamily="2" charset="-122"/>
                <a:cs typeface="Times New Roman" panose="02020603050405020304" pitchFamily="18" charset="0"/>
              </a:rPr>
              <a:t>） </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pPr>
              <a:lnSpc>
                <a:spcPct val="120000"/>
              </a:lnSpc>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公共宣传与媒体关系</a:t>
            </a:r>
            <a:endParaRPr lang="en-GB" dirty="0">
              <a:latin typeface="Times New Roman" panose="02020603050405020304" pitchFamily="18" charset="0"/>
              <a:ea typeface="华文仿宋" panose="02010600040101010101" pitchFamily="2" charset="-122"/>
              <a:cs typeface="Times New Roman" panose="02020603050405020304" pitchFamily="18" charset="0"/>
            </a:endParaRPr>
          </a:p>
          <a:p>
            <a:endParaRPr lang="en-US" dirty="0">
              <a:latin typeface="Times New Roman" panose="02020603050405020304" pitchFamily="18" charset="0"/>
              <a:ea typeface="华文仿宋" panose="02010600040101010101" pitchFamily="2" charset="-122"/>
              <a:cs typeface="Times New Roman" panose="02020603050405020304" pitchFamily="18" charset="0"/>
            </a:endParaRPr>
          </a:p>
        </p:txBody>
      </p:sp>
      <p:sp>
        <p:nvSpPr>
          <p:cNvPr id="4" name="Shape 83">
            <a:extLst>
              <a:ext uri="{FF2B5EF4-FFF2-40B4-BE49-F238E27FC236}">
                <a16:creationId xmlns:a16="http://schemas.microsoft.com/office/drawing/2014/main" id="{0F575D8D-B607-F843-9C1A-C1497979AA5B}"/>
              </a:ext>
            </a:extLst>
          </p:cNvPr>
          <p:cNvSpPr txBox="1">
            <a:spLocks noGrp="1"/>
          </p:cNvSpPr>
          <p:nvPr>
            <p:ph type="title"/>
          </p:nvPr>
        </p:nvSpPr>
        <p:spPr>
          <a:xfrm>
            <a:off x="0" y="1"/>
            <a:ext cx="12192000" cy="759854"/>
          </a:xfrm>
          <a:prstGeom prst="rect">
            <a:avLst/>
          </a:prstGeom>
          <a:solidFill>
            <a:srgbClr val="2B92CB"/>
          </a:solidFill>
        </p:spPr>
        <p:txBody>
          <a:bodyPr lIns="91425" tIns="91425" rIns="91425" bIns="91425" anchor="ctr" anchorCtr="0">
            <a:noAutofit/>
          </a:bodyPr>
          <a:lstStyle/>
          <a:p>
            <a:pPr lvl="0" rtl="0">
              <a:spcBef>
                <a:spcPts val="0"/>
              </a:spcBef>
              <a:buNone/>
            </a:pPr>
            <a:r>
              <a:rPr lang="en" dirty="0">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介绍与目标受众</a:t>
            </a:r>
            <a:endParaRPr lang="en"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2218953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1D8000D-E683-6A45-8802-74E8A3F05037}"/>
              </a:ext>
            </a:extLst>
          </p:cNvPr>
          <p:cNvSpPr txBox="1">
            <a:spLocks/>
          </p:cNvSpPr>
          <p:nvPr/>
        </p:nvSpPr>
        <p:spPr>
          <a:xfrm>
            <a:off x="0" y="-6185"/>
            <a:ext cx="12192000" cy="787997"/>
          </a:xfrm>
          <a:prstGeom prst="rect">
            <a:avLst/>
          </a:prstGeom>
          <a:solidFill>
            <a:srgbClr val="2B92CB"/>
          </a:solidFill>
        </p:spPr>
        <p:txBody>
          <a:bodyPr vert="horz" lIns="91425" tIns="91425" rIns="91425" bIns="91425" rtlCol="0" anchor="ctr" anchorCtr="0">
            <a:normAutofit/>
          </a:bodyPr>
          <a:lstStyle>
            <a:lvl1pPr lvl="0" algn="l" defTabSz="685800" rtl="0" eaLnBrk="1" latinLnBrk="0" hangingPunct="1">
              <a:lnSpc>
                <a:spcPct val="90000"/>
              </a:lnSpc>
              <a:spcBef>
                <a:spcPts val="0"/>
              </a:spcBef>
              <a:buClr>
                <a:schemeClr val="lt1"/>
              </a:buClr>
              <a:buNone/>
              <a:defRPr sz="3300" kern="1200">
                <a:solidFill>
                  <a:schemeClr val="lt1"/>
                </a:solidFill>
                <a:latin typeface="+mj-lt"/>
                <a:ea typeface="+mj-ea"/>
                <a:cs typeface="+mj-cs"/>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r>
              <a:rPr lang="en-US" dirty="0">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latin typeface="华文细黑" panose="02010600040101010101" pitchFamily="2" charset="-122"/>
                <a:ea typeface="华文细黑" panose="02010600040101010101" pitchFamily="2" charset="-122"/>
                <a:cs typeface="Times New Roman" panose="02020603050405020304" pitchFamily="18" charset="0"/>
              </a:rPr>
              <a:t>世卫组织最新情况报告</a:t>
            </a:r>
            <a:endParaRPr lang="en-US" sz="3600" dirty="0">
              <a:latin typeface="华文细黑" panose="02010600040101010101" pitchFamily="2" charset="-122"/>
              <a:ea typeface="华文细黑" panose="02010600040101010101" pitchFamily="2" charset="-122"/>
              <a:cs typeface="Times New Roman" panose="02020603050405020304" pitchFamily="18" charset="0"/>
            </a:endParaRPr>
          </a:p>
        </p:txBody>
      </p:sp>
      <p:sp>
        <p:nvSpPr>
          <p:cNvPr id="5" name="Text Placeholder 2">
            <a:extLst>
              <a:ext uri="{FF2B5EF4-FFF2-40B4-BE49-F238E27FC236}">
                <a16:creationId xmlns:a16="http://schemas.microsoft.com/office/drawing/2014/main" id="{8DD75828-A28A-5043-A6F4-EDDBB6162F7C}"/>
              </a:ext>
            </a:extLst>
          </p:cNvPr>
          <p:cNvSpPr txBox="1">
            <a:spLocks/>
          </p:cNvSpPr>
          <p:nvPr/>
        </p:nvSpPr>
        <p:spPr>
          <a:xfrm>
            <a:off x="311700" y="1505700"/>
            <a:ext cx="5589038" cy="30762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疫情正在迅速蔓延。</a:t>
            </a:r>
            <a:endParaRPr lang="en-US" dirty="0">
              <a:latin typeface="Times New Roman" panose="02020603050405020304" pitchFamily="18" charset="0"/>
              <a:ea typeface="华文仿宋" panose="02010600040101010101" pitchFamily="2" charset="-122"/>
              <a:cs typeface="Times New Roman" panose="02020603050405020304" pitchFamily="18" charset="0"/>
            </a:endParaRPr>
          </a:p>
          <a:p>
            <a:pPr marL="0" indent="0" algn="ctr">
              <a:buFont typeface="Arial" panose="020B0604020202020204" pitchFamily="34" charset="0"/>
              <a:buNone/>
            </a:pPr>
            <a:endParaRPr lang="en-US" dirty="0">
              <a:latin typeface="Times New Roman" panose="02020603050405020304" pitchFamily="18" charset="0"/>
              <a:ea typeface="华文仿宋" panose="02010600040101010101" pitchFamily="2" charset="-122"/>
              <a:cs typeface="Times New Roman" panose="02020603050405020304" pitchFamily="18" charset="0"/>
            </a:endParaRPr>
          </a:p>
          <a:p>
            <a:pPr marL="0" indent="0" algn="ctr">
              <a:buFont typeface="Arial" panose="020B0604020202020204" pitchFamily="34" charset="0"/>
              <a:buNone/>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向世卫组织或卫生部</a:t>
            </a:r>
            <a:br>
              <a:rPr lang="en-US" altLang="zh-CN" dirty="0">
                <a:latin typeface="Times New Roman" panose="02020603050405020304" pitchFamily="18" charset="0"/>
                <a:ea typeface="华文仿宋" panose="02010600040101010101" pitchFamily="2" charset="-122"/>
                <a:cs typeface="Times New Roman" panose="02020603050405020304" pitchFamily="18" charset="0"/>
              </a:rPr>
            </a:b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提交最新情况报告</a:t>
            </a:r>
            <a:endParaRPr lang="en-US" dirty="0">
              <a:latin typeface="Times New Roman" panose="02020603050405020304" pitchFamily="18" charset="0"/>
              <a:ea typeface="华文仿宋" panose="02010600040101010101" pitchFamily="2" charset="-122"/>
              <a:cs typeface="Times New Roman" panose="02020603050405020304" pitchFamily="18" charset="0"/>
            </a:endParaRPr>
          </a:p>
          <a:p>
            <a:endParaRPr lang="en-US" dirty="0">
              <a:latin typeface="Times New Roman" panose="02020603050405020304" pitchFamily="18" charset="0"/>
              <a:ea typeface="华文仿宋" panose="02010600040101010101" pitchFamily="2" charset="-122"/>
              <a:cs typeface="Times New Roman" panose="02020603050405020304" pitchFamily="18" charset="0"/>
            </a:endParaRPr>
          </a:p>
          <a:p>
            <a:endParaRPr lang="en-US" dirty="0">
              <a:latin typeface="Times New Roman" panose="02020603050405020304" pitchFamily="18" charset="0"/>
              <a:ea typeface="华文仿宋" panose="02010600040101010101" pitchFamily="2" charset="-122"/>
              <a:cs typeface="Times New Roman" panose="02020603050405020304" pitchFamily="18" charset="0"/>
            </a:endParaRPr>
          </a:p>
        </p:txBody>
      </p:sp>
      <p:pic>
        <p:nvPicPr>
          <p:cNvPr id="6" name="Picture 5">
            <a:hlinkClick r:id="rId3"/>
            <a:extLst>
              <a:ext uri="{FF2B5EF4-FFF2-40B4-BE49-F238E27FC236}">
                <a16:creationId xmlns:a16="http://schemas.microsoft.com/office/drawing/2014/main" id="{B875CCE9-A052-814A-BCF3-BD08D2E94AC7}"/>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585457" y="1077866"/>
            <a:ext cx="3020054" cy="3931868"/>
          </a:xfrm>
          <a:prstGeom prst="roundRect">
            <a:avLst>
              <a:gd name="adj" fmla="val 6425"/>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7" name="Picture 6">
            <a:hlinkClick r:id="rId3"/>
            <a:extLst>
              <a:ext uri="{FF2B5EF4-FFF2-40B4-BE49-F238E27FC236}">
                <a16:creationId xmlns:a16="http://schemas.microsoft.com/office/drawing/2014/main" id="{3BAAD1CD-E47F-C84C-AFD8-E56C4BEF5913}"/>
              </a:ext>
            </a:extLst>
          </p:cNvPr>
          <p:cNvPicPr>
            <a:picLocks noChangeAspect="1"/>
          </p:cNvPicPr>
          <p:nvPr/>
        </p:nvPicPr>
        <p:blipFill rotWithShape="1">
          <a:blip r:embed="rId5" cstate="email">
            <a:extLst>
              <a:ext uri="{28A0092B-C50C-407E-A947-70E740481C1C}">
                <a14:useLocalDpi xmlns:a14="http://schemas.microsoft.com/office/drawing/2010/main" val="0"/>
              </a:ext>
            </a:extLst>
          </a:blip>
          <a:srcRect/>
          <a:stretch/>
        </p:blipFill>
        <p:spPr>
          <a:xfrm>
            <a:off x="7413060" y="5500643"/>
            <a:ext cx="1364847" cy="558982"/>
          </a:xfrm>
          <a:prstGeom prst="rect">
            <a:avLst/>
          </a:prstGeom>
        </p:spPr>
      </p:pic>
      <p:sp>
        <p:nvSpPr>
          <p:cNvPr id="2" name="文本框 1"/>
          <p:cNvSpPr txBox="1"/>
          <p:nvPr/>
        </p:nvSpPr>
        <p:spPr>
          <a:xfrm>
            <a:off x="7564306" y="5649105"/>
            <a:ext cx="605763" cy="215444"/>
          </a:xfrm>
          <a:prstGeom prst="rect">
            <a:avLst/>
          </a:prstGeom>
          <a:solidFill>
            <a:schemeClr val="bg1"/>
          </a:solidFill>
        </p:spPr>
        <p:txBody>
          <a:bodyPr wrap="square" lIns="36000" tIns="0" rIns="36000" bIns="0" rtlCol="0">
            <a:spAutoFit/>
          </a:bodyPr>
          <a:lstStyle/>
          <a:p>
            <a:pPr algn="ctr"/>
            <a:r>
              <a:rPr kumimoji="1" lang="zh-CN" altLang="en-US" sz="1400" b="1" dirty="0">
                <a:solidFill>
                  <a:schemeClr val="accent5">
                    <a:lumMod val="75000"/>
                  </a:schemeClr>
                </a:solidFill>
                <a:latin typeface="华文细黑" panose="02010600040101010101" pitchFamily="2" charset="-122"/>
                <a:ea typeface="华文细黑" panose="02010600040101010101" pitchFamily="2" charset="-122"/>
                <a:cs typeface="Times New Roman" panose="02020603050405020304" pitchFamily="18" charset="0"/>
              </a:rPr>
              <a:t>点击</a:t>
            </a:r>
          </a:p>
        </p:txBody>
      </p:sp>
    </p:spTree>
    <p:extLst>
      <p:ext uri="{BB962C8B-B14F-4D97-AF65-F5344CB8AC3E}">
        <p14:creationId xmlns:p14="http://schemas.microsoft.com/office/powerpoint/2010/main" val="771359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BD1DDDA-4B4C-7D44-A300-096B0C2583FD}"/>
              </a:ext>
            </a:extLst>
          </p:cNvPr>
          <p:cNvSpPr txBox="1">
            <a:spLocks/>
          </p:cNvSpPr>
          <p:nvPr/>
        </p:nvSpPr>
        <p:spPr>
          <a:xfrm>
            <a:off x="0" y="1354"/>
            <a:ext cx="12192000" cy="1112551"/>
          </a:xfrm>
          <a:prstGeom prst="rect">
            <a:avLst/>
          </a:prstGeom>
          <a:solidFill>
            <a:srgbClr val="2B92CB"/>
          </a:solidFill>
        </p:spPr>
        <p:txBody>
          <a:bodyPr vert="horz" lIns="91425" tIns="91425" rIns="91425" bIns="91425" rtlCol="0" anchor="ctr" anchorCtr="0">
            <a:noAutofit/>
          </a:bodyPr>
          <a:lstStyle>
            <a:lvl1pPr lvl="0" algn="l" defTabSz="685800" rtl="0" eaLnBrk="1" latinLnBrk="0" hangingPunct="1">
              <a:lnSpc>
                <a:spcPct val="90000"/>
              </a:lnSpc>
              <a:spcBef>
                <a:spcPts val="0"/>
              </a:spcBef>
              <a:buClr>
                <a:schemeClr val="lt1"/>
              </a:buClr>
              <a:buNone/>
              <a:defRPr sz="3300" kern="1200">
                <a:solidFill>
                  <a:schemeClr val="lt1"/>
                </a:solidFill>
                <a:latin typeface="+mj-lt"/>
                <a:ea typeface="+mj-ea"/>
                <a:cs typeface="+mj-cs"/>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pPr algn="ctr"/>
            <a:r>
              <a:rPr lang="en-US" altLang="zh-CN" sz="3600" dirty="0">
                <a:latin typeface="Times New Roman" panose="02020603050405020304" pitchFamily="18" charset="0"/>
                <a:ea typeface="华文细黑" panose="02010600040101010101" pitchFamily="2" charset="-122"/>
                <a:cs typeface="Times New Roman" panose="02020603050405020304" pitchFamily="18" charset="0"/>
              </a:rPr>
              <a:t>《</a:t>
            </a:r>
            <a:r>
              <a:rPr lang="en-US" sz="3600" dirty="0">
                <a:latin typeface="Times New Roman" panose="02020603050405020304" pitchFamily="18" charset="0"/>
                <a:ea typeface="华文细黑" panose="02010600040101010101" pitchFamily="2" charset="-122"/>
                <a:cs typeface="Times New Roman" panose="02020603050405020304" pitchFamily="18" charset="0"/>
              </a:rPr>
              <a:t>COVID-19</a:t>
            </a:r>
            <a:r>
              <a:rPr lang="zh-CN" altLang="en-US" sz="3600" dirty="0">
                <a:latin typeface="Times New Roman" panose="02020603050405020304" pitchFamily="18" charset="0"/>
                <a:ea typeface="华文细黑" panose="02010600040101010101" pitchFamily="2" charset="-122"/>
                <a:cs typeface="Times New Roman" panose="02020603050405020304" pitchFamily="18" charset="0"/>
              </a:rPr>
              <a:t>战略防范和应对计划</a:t>
            </a:r>
            <a:r>
              <a:rPr lang="en-US" altLang="zh-CN" sz="3600" dirty="0">
                <a:latin typeface="Times New Roman" panose="02020603050405020304" pitchFamily="18" charset="0"/>
                <a:ea typeface="华文细黑" panose="02010600040101010101" pitchFamily="2" charset="-122"/>
                <a:cs typeface="Times New Roman" panose="02020603050405020304" pitchFamily="18" charset="0"/>
              </a:rPr>
              <a:t>》——2020</a:t>
            </a:r>
            <a:r>
              <a:rPr lang="zh-CN" altLang="en-US" sz="3600" dirty="0">
                <a:latin typeface="Times New Roman" panose="02020603050405020304" pitchFamily="18" charset="0"/>
                <a:ea typeface="华文细黑" panose="02010600040101010101" pitchFamily="2" charset="-122"/>
                <a:cs typeface="Times New Roman" panose="02020603050405020304" pitchFamily="18" charset="0"/>
              </a:rPr>
              <a:t>年</a:t>
            </a:r>
            <a:r>
              <a:rPr lang="en-US" altLang="zh-CN" sz="3600" dirty="0">
                <a:latin typeface="Times New Roman" panose="02020603050405020304" pitchFamily="18" charset="0"/>
                <a:ea typeface="华文细黑" panose="02010600040101010101" pitchFamily="2" charset="-122"/>
                <a:cs typeface="Times New Roman" panose="02020603050405020304" pitchFamily="18" charset="0"/>
              </a:rPr>
              <a:t>3</a:t>
            </a:r>
            <a:r>
              <a:rPr lang="zh-CN" altLang="en-US" sz="3600" dirty="0">
                <a:latin typeface="Times New Roman" panose="02020603050405020304" pitchFamily="18" charset="0"/>
                <a:ea typeface="华文细黑" panose="02010600040101010101" pitchFamily="2" charset="-122"/>
                <a:cs typeface="Times New Roman" panose="02020603050405020304" pitchFamily="18" charset="0"/>
              </a:rPr>
              <a:t>月</a:t>
            </a:r>
            <a:r>
              <a:rPr lang="en-US" altLang="zh-CN" sz="3600" dirty="0">
                <a:latin typeface="Times New Roman" panose="02020603050405020304" pitchFamily="18" charset="0"/>
                <a:ea typeface="华文细黑" panose="02010600040101010101" pitchFamily="2" charset="-122"/>
                <a:cs typeface="Times New Roman" panose="02020603050405020304" pitchFamily="18" charset="0"/>
              </a:rPr>
              <a:t>30</a:t>
            </a:r>
            <a:r>
              <a:rPr lang="zh-CN" altLang="en-US" sz="3600" dirty="0">
                <a:latin typeface="Times New Roman" panose="02020603050405020304" pitchFamily="18" charset="0"/>
                <a:ea typeface="华文细黑" panose="02010600040101010101" pitchFamily="2" charset="-122"/>
                <a:cs typeface="Times New Roman" panose="02020603050405020304" pitchFamily="18" charset="0"/>
              </a:rPr>
              <a:t>日</a:t>
            </a:r>
            <a:endParaRPr lang="en-US" sz="3600" dirty="0">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Text Placeholder 2">
            <a:extLst>
              <a:ext uri="{FF2B5EF4-FFF2-40B4-BE49-F238E27FC236}">
                <a16:creationId xmlns:a16="http://schemas.microsoft.com/office/drawing/2014/main" id="{21B593F6-E1CC-1546-B169-1BE1F5430EBF}"/>
              </a:ext>
            </a:extLst>
          </p:cNvPr>
          <p:cNvSpPr txBox="1">
            <a:spLocks/>
          </p:cNvSpPr>
          <p:nvPr/>
        </p:nvSpPr>
        <p:spPr>
          <a:xfrm>
            <a:off x="311700" y="1113905"/>
            <a:ext cx="11880300" cy="23150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2400" dirty="0">
                <a:latin typeface="Times New Roman" panose="02020603050405020304" pitchFamily="18" charset="0"/>
                <a:ea typeface="华文仿宋" panose="02010600040101010101" pitchFamily="2" charset="-122"/>
                <a:cs typeface="Times New Roman" panose="02020603050405020304" pitchFamily="18" charset="0"/>
              </a:rPr>
              <a:t>所有国家都面临风险，需要防范和应对</a:t>
            </a:r>
            <a:r>
              <a:rPr lang="en-US" altLang="zh-CN" sz="2400" dirty="0">
                <a:latin typeface="Times New Roman" panose="02020603050405020304" pitchFamily="18" charset="0"/>
                <a:ea typeface="华文仿宋" panose="02010600040101010101" pitchFamily="2" charset="-122"/>
                <a:cs typeface="Times New Roman" panose="02020603050405020304" pitchFamily="18" charset="0"/>
              </a:rPr>
              <a:t>COVID-19</a:t>
            </a:r>
            <a:r>
              <a:rPr lang="zh-CN" altLang="en-US" sz="2400" dirty="0">
                <a:latin typeface="Times New Roman" panose="02020603050405020304" pitchFamily="18" charset="0"/>
                <a:ea typeface="华文仿宋" panose="02010600040101010101" pitchFamily="2" charset="-122"/>
                <a:cs typeface="Times New Roman" panose="02020603050405020304" pitchFamily="18" charset="0"/>
              </a:rPr>
              <a:t>。鼓励各国按照</a:t>
            </a:r>
            <a:r>
              <a:rPr lang="en-US" altLang="zh-CN" sz="2400"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2400" dirty="0">
                <a:latin typeface="Times New Roman" panose="02020603050405020304" pitchFamily="18" charset="0"/>
                <a:ea typeface="华文仿宋" panose="02010600040101010101" pitchFamily="2" charset="-122"/>
                <a:cs typeface="Times New Roman" panose="02020603050405020304" pitchFamily="18" charset="0"/>
              </a:rPr>
              <a:t>全球战略防范和应对计划</a:t>
            </a:r>
            <a:r>
              <a:rPr lang="en-US" altLang="zh-CN" sz="2400"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sz="2400" dirty="0">
                <a:latin typeface="Times New Roman" panose="02020603050405020304" pitchFamily="18" charset="0"/>
                <a:ea typeface="华文仿宋" panose="02010600040101010101" pitchFamily="2" charset="-122"/>
                <a:cs typeface="Times New Roman" panose="02020603050405020304" pitchFamily="18" charset="0"/>
              </a:rPr>
              <a:t>规划各自的防范和应对行动。</a:t>
            </a:r>
            <a:endParaRPr lang="en-US" altLang="zh-CN" sz="2400" dirty="0">
              <a:latin typeface="Times New Roman" panose="02020603050405020304" pitchFamily="18" charset="0"/>
              <a:ea typeface="华文仿宋" panose="02010600040101010101" pitchFamily="2" charset="-122"/>
              <a:cs typeface="Times New Roman" panose="02020603050405020304" pitchFamily="18" charset="0"/>
            </a:endParaRPr>
          </a:p>
          <a:p>
            <a:pPr marL="0" indent="0">
              <a:buNone/>
            </a:pPr>
            <a:endParaRPr lang="en-US" sz="2400" dirty="0">
              <a:latin typeface="Times New Roman" panose="02020603050405020304" pitchFamily="18" charset="0"/>
              <a:ea typeface="华文仿宋" panose="02010600040101010101" pitchFamily="2" charset="-122"/>
              <a:cs typeface="Times New Roman" panose="02020603050405020304" pitchFamily="18" charset="0"/>
            </a:endParaRPr>
          </a:p>
          <a:p>
            <a:pPr marL="0" indent="0">
              <a:buNone/>
            </a:pPr>
            <a:endParaRPr lang="en-US" sz="2400" dirty="0">
              <a:latin typeface="Times New Roman" panose="02020603050405020304" pitchFamily="18" charset="0"/>
              <a:ea typeface="华文仿宋" panose="02010600040101010101" pitchFamily="2" charset="-122"/>
              <a:cs typeface="Times New Roman" panose="02020603050405020304" pitchFamily="18" charset="0"/>
            </a:endParaRPr>
          </a:p>
          <a:p>
            <a:pPr marL="0" indent="0" algn="ctr">
              <a:buNone/>
            </a:pPr>
            <a:r>
              <a:rPr lang="en-US" altLang="zh-CN" sz="1800" dirty="0">
                <a:latin typeface="Times New Roman" panose="02020603050405020304" pitchFamily="18" charset="0"/>
                <a:ea typeface="华文楷体" panose="02010600040101010101" pitchFamily="2" charset="-122"/>
                <a:cs typeface="Times New Roman" panose="02020603050405020304" pitchFamily="18" charset="0"/>
              </a:rPr>
              <a:t>《</a:t>
            </a:r>
            <a:r>
              <a:rPr lang="en-US" sz="1800" dirty="0">
                <a:latin typeface="Times New Roman" panose="02020603050405020304" pitchFamily="18" charset="0"/>
                <a:ea typeface="华文楷体" panose="02010600040101010101" pitchFamily="2" charset="-122"/>
                <a:cs typeface="Times New Roman" panose="02020603050405020304" pitchFamily="18" charset="0"/>
              </a:rPr>
              <a:t>COVID-19</a:t>
            </a:r>
            <a:r>
              <a:rPr lang="zh-CN" altLang="en-US" sz="1800" dirty="0">
                <a:latin typeface="Times New Roman" panose="02020603050405020304" pitchFamily="18" charset="0"/>
                <a:ea typeface="华文楷体" panose="02010600040101010101" pitchFamily="2" charset="-122"/>
                <a:cs typeface="Times New Roman" panose="02020603050405020304" pitchFamily="18" charset="0"/>
              </a:rPr>
              <a:t>战略防范和应对计划</a:t>
            </a:r>
            <a:r>
              <a:rPr lang="en-US" altLang="zh-CN" sz="1800" dirty="0">
                <a:latin typeface="Times New Roman" panose="02020603050405020304" pitchFamily="18" charset="0"/>
                <a:ea typeface="华文楷体" panose="02010600040101010101" pitchFamily="2" charset="-122"/>
                <a:cs typeface="Times New Roman" panose="02020603050405020304" pitchFamily="18" charset="0"/>
              </a:rPr>
              <a:t>》——</a:t>
            </a:r>
            <a:r>
              <a:rPr lang="zh-CN" altLang="en-US" sz="1800" dirty="0">
                <a:latin typeface="Times New Roman" panose="02020603050405020304" pitchFamily="18" charset="0"/>
                <a:ea typeface="华文楷体" panose="02010600040101010101" pitchFamily="2" charset="-122"/>
                <a:cs typeface="Times New Roman" panose="02020603050405020304" pitchFamily="18" charset="0"/>
              </a:rPr>
              <a:t>截至</a:t>
            </a:r>
            <a:r>
              <a:rPr lang="en-US" altLang="zh-CN" sz="1800" dirty="0">
                <a:latin typeface="Times New Roman" panose="02020603050405020304" pitchFamily="18" charset="0"/>
                <a:ea typeface="华文楷体" panose="02010600040101010101" pitchFamily="2" charset="-122"/>
                <a:cs typeface="Times New Roman" panose="02020603050405020304" pitchFamily="18" charset="0"/>
              </a:rPr>
              <a:t>2020</a:t>
            </a:r>
            <a:r>
              <a:rPr lang="zh-CN" altLang="en-US" sz="1800" dirty="0">
                <a:latin typeface="Times New Roman" panose="02020603050405020304" pitchFamily="18" charset="0"/>
                <a:ea typeface="华文楷体" panose="02010600040101010101" pitchFamily="2" charset="-122"/>
                <a:cs typeface="Times New Roman" panose="02020603050405020304" pitchFamily="18" charset="0"/>
              </a:rPr>
              <a:t>年</a:t>
            </a:r>
            <a:r>
              <a:rPr lang="en-US" altLang="zh-CN" sz="1800" dirty="0">
                <a:latin typeface="Times New Roman" panose="02020603050405020304" pitchFamily="18" charset="0"/>
                <a:ea typeface="华文楷体" panose="02010600040101010101" pitchFamily="2" charset="-122"/>
                <a:cs typeface="Times New Roman" panose="02020603050405020304" pitchFamily="18" charset="0"/>
              </a:rPr>
              <a:t>3</a:t>
            </a:r>
            <a:r>
              <a:rPr lang="zh-CN" altLang="en-US" sz="1800" dirty="0">
                <a:latin typeface="Times New Roman" panose="02020603050405020304" pitchFamily="18" charset="0"/>
                <a:ea typeface="华文楷体" panose="02010600040101010101" pitchFamily="2" charset="-122"/>
                <a:cs typeface="Times New Roman" panose="02020603050405020304" pitchFamily="18" charset="0"/>
              </a:rPr>
              <a:t>月</a:t>
            </a:r>
            <a:r>
              <a:rPr lang="en-US" altLang="zh-CN" sz="1800" dirty="0">
                <a:latin typeface="Times New Roman" panose="02020603050405020304" pitchFamily="18" charset="0"/>
                <a:ea typeface="华文楷体" panose="02010600040101010101" pitchFamily="2" charset="-122"/>
                <a:cs typeface="Times New Roman" panose="02020603050405020304" pitchFamily="18" charset="0"/>
              </a:rPr>
              <a:t>30</a:t>
            </a:r>
            <a:r>
              <a:rPr lang="zh-CN" altLang="en-US" sz="1800" dirty="0">
                <a:latin typeface="Times New Roman" panose="02020603050405020304" pitchFamily="18" charset="0"/>
                <a:ea typeface="华文楷体" panose="02010600040101010101" pitchFamily="2" charset="-122"/>
                <a:cs typeface="Times New Roman" panose="02020603050405020304" pitchFamily="18" charset="0"/>
              </a:rPr>
              <a:t>日的</a:t>
            </a:r>
            <a:r>
              <a:rPr lang="en-US" altLang="zh-CN" sz="1800" dirty="0">
                <a:latin typeface="Times New Roman" panose="02020603050405020304" pitchFamily="18" charset="0"/>
                <a:ea typeface="华文楷体" panose="02010600040101010101" pitchFamily="2" charset="-122"/>
                <a:cs typeface="Times New Roman" panose="02020603050405020304" pitchFamily="18" charset="0"/>
              </a:rPr>
              <a:t>COVID-19</a:t>
            </a:r>
            <a:r>
              <a:rPr lang="zh-CN" altLang="en-US" sz="1800" dirty="0">
                <a:latin typeface="Times New Roman" panose="02020603050405020304" pitchFamily="18" charset="0"/>
                <a:ea typeface="华文楷体" panose="02010600040101010101" pitchFamily="2" charset="-122"/>
                <a:cs typeface="Times New Roman" panose="02020603050405020304" pitchFamily="18" charset="0"/>
              </a:rPr>
              <a:t>国家防范和应对状况</a:t>
            </a:r>
            <a:endParaRPr lang="en-US" sz="1800" dirty="0">
              <a:latin typeface="Times New Roman" panose="02020603050405020304" pitchFamily="18" charset="0"/>
              <a:ea typeface="华文楷体" panose="02010600040101010101" pitchFamily="2" charset="-122"/>
              <a:cs typeface="Times New Roman" panose="02020603050405020304" pitchFamily="18" charset="0"/>
            </a:endParaRPr>
          </a:p>
          <a:p>
            <a:endParaRPr lang="en-US" dirty="0">
              <a:latin typeface="Times New Roman" panose="02020603050405020304" pitchFamily="18" charset="0"/>
              <a:ea typeface="华文仿宋" panose="02010600040101010101" pitchFamily="2" charset="-122"/>
              <a:cs typeface="Times New Roman" panose="02020603050405020304" pitchFamily="18" charset="0"/>
            </a:endParaRPr>
          </a:p>
        </p:txBody>
      </p:sp>
      <p:pic>
        <p:nvPicPr>
          <p:cNvPr id="6" name="Picture 5">
            <a:extLst>
              <a:ext uri="{FF2B5EF4-FFF2-40B4-BE49-F238E27FC236}">
                <a16:creationId xmlns:a16="http://schemas.microsoft.com/office/drawing/2014/main" id="{1F44019D-FAC2-6C4B-8481-D9B6FCEA0EBE}"/>
              </a:ext>
            </a:extLst>
          </p:cNvPr>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11795" y="3429000"/>
            <a:ext cx="12152949" cy="2739044"/>
          </a:xfrm>
          <a:prstGeom prst="rect">
            <a:avLst/>
          </a:prstGeom>
        </p:spPr>
      </p:pic>
    </p:spTree>
    <p:extLst>
      <p:ext uri="{BB962C8B-B14F-4D97-AF65-F5344CB8AC3E}">
        <p14:creationId xmlns:p14="http://schemas.microsoft.com/office/powerpoint/2010/main" val="771927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89">
            <a:extLst>
              <a:ext uri="{FF2B5EF4-FFF2-40B4-BE49-F238E27FC236}">
                <a16:creationId xmlns:a16="http://schemas.microsoft.com/office/drawing/2014/main" id="{A29B2678-F38A-A647-8981-7D592D239070}"/>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a:spcBef>
                <a:spcPts val="0"/>
              </a:spcBef>
            </a:pPr>
            <a:r>
              <a:rPr lang="en" dirty="0">
                <a:solidFill>
                  <a:schemeClr val="bg1"/>
                </a:solidFill>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关键的前瞻性思考</a:t>
            </a:r>
            <a:endParaRPr lang="en"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endParaRPr>
          </a:p>
        </p:txBody>
      </p:sp>
      <p:sp>
        <p:nvSpPr>
          <p:cNvPr id="5" name="Shape 90">
            <a:extLst>
              <a:ext uri="{FF2B5EF4-FFF2-40B4-BE49-F238E27FC236}">
                <a16:creationId xmlns:a16="http://schemas.microsoft.com/office/drawing/2014/main" id="{20D7FABE-BD04-AC43-BE54-2E4BA8D4F752}"/>
              </a:ext>
            </a:extLst>
          </p:cNvPr>
          <p:cNvSpPr txBox="1"/>
          <p:nvPr/>
        </p:nvSpPr>
        <p:spPr>
          <a:xfrm>
            <a:off x="188844" y="768627"/>
            <a:ext cx="11926956" cy="5698675"/>
          </a:xfrm>
          <a:prstGeom prst="rect">
            <a:avLst/>
          </a:prstGeom>
          <a:noFill/>
          <a:ln>
            <a:noFill/>
          </a:ln>
        </p:spPr>
        <p:txBody>
          <a:bodyPr lIns="91425" tIns="91425" rIns="91425" bIns="91425" anchor="t" anchorCtr="0">
            <a:noAutofit/>
          </a:bodyPr>
          <a:lstStyle/>
          <a:p>
            <a:pPr lvl="0">
              <a:spcBef>
                <a:spcPts val="0"/>
              </a:spcBef>
              <a:buNone/>
            </a:pP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在进行全案管理时需要探讨以下关键问题：</a:t>
            </a:r>
            <a:endParaRPr lang="en"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lvl="0">
              <a:spcBef>
                <a:spcPts val="0"/>
              </a:spcBef>
              <a:buNone/>
            </a:pPr>
            <a:endParaRPr lang="en"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457200" lvl="0" indent="-342900" rtl="0">
              <a:lnSpc>
                <a:spcPts val="2300"/>
              </a:lnSpc>
              <a:spcBef>
                <a:spcPts val="0"/>
              </a:spcBef>
              <a:buSzPct val="100000"/>
              <a:buFont typeface="Roboto"/>
              <a:buChar char="●"/>
            </a:pP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长期停工对精神和身体健康（包括生计和经济）有哪些影响？</a:t>
            </a:r>
            <a:endParaRPr lang="en"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457200" indent="-342900">
              <a:lnSpc>
                <a:spcPts val="2300"/>
              </a:lnSpc>
              <a:buSzPct val="100000"/>
              <a:buFont typeface="Roboto"/>
              <a:buChar char="●"/>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初级（个人）层面的直接影响，包括食物、营养、住房和生计</a:t>
            </a:r>
            <a:endParaRPr lang="en"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457200" lvl="0" indent="-342900" rtl="0">
              <a:lnSpc>
                <a:spcPts val="2300"/>
              </a:lnSpc>
              <a:spcBef>
                <a:spcPts val="0"/>
              </a:spcBef>
              <a:buSzPct val="100000"/>
              <a:buFont typeface="Roboto"/>
              <a:buChar char="●"/>
            </a:pP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各州</a:t>
            </a:r>
            <a:r>
              <a:rPr lang="en-US" altLang="zh-CN" dirty="0">
                <a:latin typeface="Times New Roman" panose="02020603050405020304" pitchFamily="18" charset="0"/>
                <a:ea typeface="华文仿宋" panose="02010600040101010101" pitchFamily="2" charset="-122"/>
                <a:cs typeface="Times New Roman" panose="02020603050405020304" pitchFamily="18" charset="0"/>
                <a:sym typeface="Roboto"/>
              </a:rPr>
              <a:t>/</a:t>
            </a: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区域之间在卫生服务能力方面的差异</a:t>
            </a:r>
            <a:r>
              <a:rPr lang="en-US" altLang="zh-CN" dirty="0">
                <a:latin typeface="Times New Roman" panose="02020603050405020304" pitchFamily="18" charset="0"/>
                <a:ea typeface="华文仿宋" panose="02010600040101010101" pitchFamily="2" charset="-122"/>
                <a:cs typeface="Times New Roman" panose="02020603050405020304" pitchFamily="18" charset="0"/>
                <a:sym typeface="Roboto"/>
              </a:rPr>
              <a:t>——</a:t>
            </a: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大城市与周围的卫星城或农村地区的卫生服务差异</a:t>
            </a:r>
            <a:endParaRPr lang="en"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457200" lvl="0" indent="-342900">
              <a:lnSpc>
                <a:spcPts val="2300"/>
              </a:lnSpc>
              <a:buSzPct val="100000"/>
              <a:buFont typeface="Roboto"/>
              <a:buChar char="●"/>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确保日常护理，特别是老年人和弱势群体的日常护理能够继续。对其他常规卫生服务进行规划，如对癌症、心脏病和其他重病等长期疾病以及新生儿和产妇护理进行规划。</a:t>
            </a:r>
            <a:endParaRPr lang="en"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457200" lvl="0" indent="-342900">
              <a:lnSpc>
                <a:spcPts val="2300"/>
              </a:lnSpc>
              <a:buSzPct val="100000"/>
              <a:buFont typeface="Roboto"/>
              <a:buChar char="●"/>
            </a:pP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将社会边缘受影响群体（无证、无家可归和无保险群体等）纳入管理并提供医护服务。</a:t>
            </a:r>
            <a:endParaRPr lang="en-GB"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457200" lvl="0" indent="-342900">
              <a:lnSpc>
                <a:spcPts val="2300"/>
              </a:lnSpc>
              <a:buSzPct val="100000"/>
              <a:buFont typeface="Roboto"/>
              <a:buChar char="●"/>
            </a:pP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不得采用“一刀切”做法；需要对全球指南</a:t>
            </a:r>
            <a:r>
              <a:rPr lang="en-US" altLang="zh-CN" dirty="0">
                <a:latin typeface="Times New Roman" panose="02020603050405020304" pitchFamily="18" charset="0"/>
                <a:ea typeface="华文仿宋" panose="02010600040101010101" pitchFamily="2" charset="-122"/>
                <a:cs typeface="Times New Roman" panose="02020603050405020304" pitchFamily="18" charset="0"/>
              </a:rPr>
              <a:t>/</a:t>
            </a:r>
            <a:r>
              <a:rPr lang="zh-CN" altLang="en-US" dirty="0">
                <a:latin typeface="Times New Roman" panose="02020603050405020304" pitchFamily="18" charset="0"/>
                <a:ea typeface="华文仿宋" panose="02010600040101010101" pitchFamily="2" charset="-122"/>
                <a:cs typeface="Times New Roman" panose="02020603050405020304" pitchFamily="18" charset="0"/>
              </a:rPr>
              <a:t>措施进行调整，以适应社会规范和实践。</a:t>
            </a:r>
            <a:endParaRPr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114300" lvl="0" rtl="0">
              <a:spcBef>
                <a:spcPts val="0"/>
              </a:spcBef>
              <a:buSzPct val="100000"/>
            </a:pPr>
            <a:endParaRPr lang="en"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114300" lvl="0">
              <a:lnSpc>
                <a:spcPts val="2200"/>
              </a:lnSpc>
              <a:buSzPct val="100000"/>
            </a:pP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应从中长期考虑的与</a:t>
            </a:r>
            <a:r>
              <a:rPr lang="en" altLang="zh-CN" dirty="0">
                <a:latin typeface="Times New Roman" panose="02020603050405020304" pitchFamily="18" charset="0"/>
                <a:ea typeface="华文仿宋" panose="02010600040101010101" pitchFamily="2" charset="-122"/>
                <a:cs typeface="Times New Roman" panose="02020603050405020304" pitchFamily="18" charset="0"/>
                <a:sym typeface="Roboto"/>
              </a:rPr>
              <a:t>COVID-19 </a:t>
            </a: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有关的其他关键问题可能包括：</a:t>
            </a:r>
            <a:endParaRPr lang="en-US" altLang="zh-CN"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114300" lvl="0">
              <a:lnSpc>
                <a:spcPts val="2200"/>
              </a:lnSpc>
              <a:buSzPct val="100000"/>
            </a:pPr>
            <a:endParaRPr lang="en"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457200" indent="-342900">
              <a:lnSpc>
                <a:spcPts val="2300"/>
              </a:lnSpc>
              <a:buSzPct val="100000"/>
              <a:buFont typeface="Roboto"/>
              <a:buChar char="●"/>
            </a:pP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防范疫情第二轮</a:t>
            </a:r>
            <a:r>
              <a:rPr lang="en-US" altLang="zh-CN" dirty="0">
                <a:latin typeface="Times New Roman" panose="02020603050405020304" pitchFamily="18" charset="0"/>
                <a:ea typeface="华文仿宋" panose="02010600040101010101" pitchFamily="2" charset="-122"/>
                <a:cs typeface="Times New Roman" panose="02020603050405020304" pitchFamily="18" charset="0"/>
                <a:sym typeface="Roboto"/>
              </a:rPr>
              <a:t>/</a:t>
            </a: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第三轮</a:t>
            </a:r>
            <a:r>
              <a:rPr lang="en-US" altLang="zh-CN" dirty="0">
                <a:latin typeface="Times New Roman" panose="02020603050405020304" pitchFamily="18" charset="0"/>
                <a:ea typeface="华文仿宋" panose="02010600040101010101" pitchFamily="2" charset="-122"/>
                <a:cs typeface="Times New Roman" panose="02020603050405020304" pitchFamily="18" charset="0"/>
                <a:sym typeface="Roboto"/>
              </a:rPr>
              <a:t>/</a:t>
            </a: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第四轮暴发并支持扩增能力</a:t>
            </a:r>
            <a:endParaRPr lang="en-GB"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457200" indent="-342900">
              <a:lnSpc>
                <a:spcPts val="2300"/>
              </a:lnSpc>
              <a:buSzPct val="100000"/>
              <a:buFont typeface="Roboto"/>
              <a:buChar char="●"/>
            </a:pP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制定灵活的转换战略，包括公共卫生措施之间的转换。这可能包括根据形势发展放松限制和重新实行限制。</a:t>
            </a:r>
            <a:endParaRPr lang="en"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457200" indent="-342900">
              <a:lnSpc>
                <a:spcPts val="2300"/>
              </a:lnSpc>
              <a:buSzPct val="100000"/>
              <a:buFont typeface="Roboto"/>
              <a:buChar char="●"/>
            </a:pP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重启对于生计和商业很重要的经济活动</a:t>
            </a:r>
            <a:endParaRPr lang="en"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457200" indent="-342900">
              <a:lnSpc>
                <a:spcPts val="2300"/>
              </a:lnSpc>
              <a:buSzPct val="100000"/>
              <a:buFont typeface="Roboto"/>
              <a:buChar char="●"/>
            </a:pP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管理新发的各种疾病</a:t>
            </a:r>
            <a:endParaRPr lang="en" dirty="0">
              <a:latin typeface="Times New Roman" panose="02020603050405020304" pitchFamily="18" charset="0"/>
              <a:ea typeface="华文仿宋" panose="02010600040101010101" pitchFamily="2" charset="-122"/>
              <a:cs typeface="Times New Roman" panose="02020603050405020304" pitchFamily="18" charset="0"/>
              <a:sym typeface="Roboto"/>
            </a:endParaRPr>
          </a:p>
          <a:p>
            <a:pPr marL="457200" indent="-342900">
              <a:lnSpc>
                <a:spcPts val="2300"/>
              </a:lnSpc>
              <a:buSzPct val="100000"/>
              <a:buFont typeface="Roboto"/>
              <a:buChar char="●"/>
            </a:pPr>
            <a:r>
              <a:rPr lang="zh-CN" altLang="en-US" dirty="0">
                <a:latin typeface="Times New Roman" panose="02020603050405020304" pitchFamily="18" charset="0"/>
                <a:ea typeface="华文仿宋" panose="02010600040101010101" pitchFamily="2" charset="-122"/>
                <a:cs typeface="Times New Roman" panose="02020603050405020304" pitchFamily="18" charset="0"/>
                <a:sym typeface="Roboto"/>
              </a:rPr>
              <a:t>制定疫苗战略</a:t>
            </a:r>
            <a:endParaRPr lang="en" dirty="0">
              <a:latin typeface="Times New Roman" panose="02020603050405020304" pitchFamily="18" charset="0"/>
              <a:ea typeface="华文仿宋" panose="02010600040101010101" pitchFamily="2" charset="-122"/>
              <a:cs typeface="Times New Roman" panose="02020603050405020304" pitchFamily="18" charset="0"/>
              <a:sym typeface="Roboto"/>
            </a:endParaRPr>
          </a:p>
        </p:txBody>
      </p:sp>
    </p:spTree>
    <p:extLst>
      <p:ext uri="{BB962C8B-B14F-4D97-AF65-F5344CB8AC3E}">
        <p14:creationId xmlns:p14="http://schemas.microsoft.com/office/powerpoint/2010/main" val="3865305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130E038-7125-CF42-9F0B-EC6082DA7E96}"/>
              </a:ext>
            </a:extLst>
          </p:cNvPr>
          <p:cNvSpPr>
            <a:spLocks noGrp="1"/>
          </p:cNvSpPr>
          <p:nvPr>
            <p:ph type="title"/>
          </p:nvPr>
        </p:nvSpPr>
        <p:spPr>
          <a:xfrm>
            <a:off x="-1" y="1"/>
            <a:ext cx="12236335" cy="768626"/>
          </a:xfrm>
          <a:solidFill>
            <a:srgbClr val="2B92CB"/>
          </a:solidFill>
        </p:spPr>
        <p:txBody>
          <a:bodyPr anchor="ctr">
            <a:normAutofit/>
          </a:bodyPr>
          <a:lstStyle/>
          <a:p>
            <a:r>
              <a:rPr lang="en-US" dirty="0">
                <a:latin typeface="Times New Roman" panose="02020603050405020304" pitchFamily="18" charset="0"/>
                <a:ea typeface="华文仿宋" panose="02010600040101010101" pitchFamily="2" charset="-122"/>
                <a:cs typeface="Times New Roman" panose="02020603050405020304" pitchFamily="18" charset="0"/>
              </a:rPr>
              <a:t>	</a:t>
            </a:r>
            <a:r>
              <a:rPr lang="zh-CN" altLang="en-US"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rPr>
              <a:t>宗旨、范围和目标</a:t>
            </a:r>
            <a:endParaRPr lang="en-US" sz="3600" dirty="0">
              <a:solidFill>
                <a:schemeClr val="bg1"/>
              </a:solidFill>
              <a:latin typeface="华文细黑" panose="02010600040101010101" pitchFamily="2" charset="-122"/>
              <a:ea typeface="华文细黑" panose="02010600040101010101" pitchFamily="2" charset="-122"/>
              <a:cs typeface="Times New Roman" panose="02020603050405020304" pitchFamily="18" charset="0"/>
            </a:endParaRPr>
          </a:p>
        </p:txBody>
      </p:sp>
      <p:sp>
        <p:nvSpPr>
          <p:cNvPr id="5" name="Text Placeholder 2">
            <a:extLst>
              <a:ext uri="{FF2B5EF4-FFF2-40B4-BE49-F238E27FC236}">
                <a16:creationId xmlns:a16="http://schemas.microsoft.com/office/drawing/2014/main" id="{D93D37B7-FFCB-614A-A7A7-26988B588F1C}"/>
              </a:ext>
            </a:extLst>
          </p:cNvPr>
          <p:cNvSpPr txBox="1">
            <a:spLocks/>
          </p:cNvSpPr>
          <p:nvPr/>
        </p:nvSpPr>
        <p:spPr>
          <a:xfrm>
            <a:off x="1014153" y="901147"/>
            <a:ext cx="10557163" cy="5956851"/>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buFont typeface="Arial" panose="020B0604020202020204" pitchFamily="34" charset="0"/>
              <a:buNone/>
            </a:pPr>
            <a:r>
              <a:rPr lang="zh-CN" altLang="en-US" sz="2600" b="1" dirty="0">
                <a:solidFill>
                  <a:srgbClr val="000000"/>
                </a:solidFill>
                <a:latin typeface="华文细黑" panose="02010600040101010101" pitchFamily="2" charset="-122"/>
                <a:ea typeface="华文细黑" panose="02010600040101010101" pitchFamily="2" charset="-122"/>
                <a:cs typeface="Times New Roman" panose="02020603050405020304" pitchFamily="18" charset="0"/>
                <a:sym typeface="Arial"/>
              </a:rPr>
              <a:t>宗旨</a:t>
            </a:r>
            <a:endParaRPr lang="en-US" sz="2600" b="1" dirty="0">
              <a:solidFill>
                <a:srgbClr val="000000"/>
              </a:solidFill>
              <a:latin typeface="华文细黑" panose="02010600040101010101" pitchFamily="2" charset="-122"/>
              <a:ea typeface="华文细黑" panose="02010600040101010101" pitchFamily="2" charset="-122"/>
              <a:cs typeface="Times New Roman" panose="02020603050405020304" pitchFamily="18" charset="0"/>
              <a:sym typeface="Arial"/>
            </a:endParaRPr>
          </a:p>
          <a:p>
            <a:pPr marL="357188" indent="0">
              <a:lnSpc>
                <a:spcPct val="110000"/>
              </a:lnSpc>
              <a:buNone/>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讨论随着大流行发展成一种确定的传染病可能在城市环境中产生的关键问题，这种传染病的传播期和受影响人数可能会增加。</a:t>
            </a:r>
            <a:endParaRPr lang="en-US" sz="26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a:lnSpc>
                <a:spcPct val="110000"/>
              </a:lnSpc>
              <a:buFont typeface="Arial" panose="020B0604020202020204" pitchFamily="34" charset="0"/>
              <a:buNone/>
            </a:pPr>
            <a:r>
              <a:rPr lang="zh-CN" altLang="en-US" sz="2600" b="1" dirty="0">
                <a:solidFill>
                  <a:srgbClr val="000000"/>
                </a:solidFill>
                <a:latin typeface="华文细黑" panose="02010600040101010101" pitchFamily="2" charset="-122"/>
                <a:ea typeface="华文细黑" panose="02010600040101010101" pitchFamily="2" charset="-122"/>
                <a:cs typeface="Times New Roman" panose="02020603050405020304" pitchFamily="18" charset="0"/>
                <a:sym typeface="Arial"/>
              </a:rPr>
              <a:t>范围</a:t>
            </a:r>
            <a:endParaRPr lang="en-US" sz="2600" b="1" dirty="0">
              <a:solidFill>
                <a:srgbClr val="000000"/>
              </a:solidFill>
              <a:latin typeface="华文细黑" panose="02010600040101010101" pitchFamily="2" charset="-122"/>
              <a:ea typeface="华文细黑" panose="02010600040101010101" pitchFamily="2" charset="-122"/>
              <a:cs typeface="Times New Roman" panose="02020603050405020304" pitchFamily="18" charset="0"/>
              <a:sym typeface="Arial"/>
            </a:endParaRPr>
          </a:p>
          <a:p>
            <a:pPr marL="357188" indent="0">
              <a:lnSpc>
                <a:spcPct val="110000"/>
              </a:lnSpc>
              <a:buNone/>
            </a:pPr>
            <a:r>
              <a:rPr lang="zh-CN" altLang="en-US" sz="2600" dirty="0">
                <a:latin typeface="Times New Roman" panose="02020603050405020304" pitchFamily="18" charset="0"/>
                <a:ea typeface="华文仿宋" panose="02010600040101010101" pitchFamily="2" charset="-122"/>
                <a:cs typeface="Times New Roman" panose="02020603050405020304" pitchFamily="18" charset="0"/>
              </a:rPr>
              <a:t>本次演习将讨论与管理病毒在人口密度大的地区传播有关的各种公共卫生战略，并将着眼于社区和地方主管机关今后面临的一些关键公共卫生挑战，包括对措施和限制的管理及其产生的影响。</a:t>
            </a:r>
          </a:p>
          <a:p>
            <a:pPr marL="357188" indent="0">
              <a:lnSpc>
                <a:spcPct val="110000"/>
              </a:lnSpc>
              <a:buFont typeface="Arial" panose="020B0604020202020204" pitchFamily="34" charset="0"/>
              <a:buNone/>
            </a:pPr>
            <a:endParaRPr lang="en-US" sz="26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357188" indent="0">
              <a:lnSpc>
                <a:spcPct val="110000"/>
              </a:lnSpc>
              <a:buFont typeface="Arial" panose="020B0604020202020204" pitchFamily="34" charset="0"/>
              <a:buNone/>
            </a:pPr>
            <a:endParaRPr lang="en-US" sz="26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a:lnSpc>
                <a:spcPct val="110000"/>
              </a:lnSpc>
              <a:buFont typeface="Arial" panose="020B0604020202020204" pitchFamily="34" charset="0"/>
              <a:buNone/>
            </a:pPr>
            <a:r>
              <a:rPr lang="zh-CN" altLang="en-US" sz="2600" b="1" dirty="0">
                <a:solidFill>
                  <a:srgbClr val="000000"/>
                </a:solidFill>
                <a:latin typeface="华文细黑" panose="02010600040101010101" pitchFamily="2" charset="-122"/>
                <a:ea typeface="华文细黑" panose="02010600040101010101" pitchFamily="2" charset="-122"/>
                <a:cs typeface="Times New Roman" panose="02020603050405020304" pitchFamily="18" charset="0"/>
                <a:sym typeface="Arial"/>
              </a:rPr>
              <a:t>目标</a:t>
            </a:r>
            <a:endParaRPr lang="en-US" sz="2600" b="1" dirty="0">
              <a:solidFill>
                <a:srgbClr val="000000"/>
              </a:solidFill>
              <a:latin typeface="华文细黑" panose="02010600040101010101" pitchFamily="2" charset="-122"/>
              <a:ea typeface="华文细黑" panose="02010600040101010101" pitchFamily="2" charset="-122"/>
              <a:cs typeface="Times New Roman" panose="02020603050405020304" pitchFamily="18" charset="0"/>
              <a:sym typeface="Arial"/>
            </a:endParaRPr>
          </a:p>
          <a:p>
            <a:pPr marL="714375" indent="-357188">
              <a:lnSpc>
                <a:spcPct val="110000"/>
              </a:lnSpc>
              <a:buFont typeface="Arial" panose="020B0604020202020204" pitchFamily="34" charset="0"/>
              <a:buNone/>
            </a:pPr>
            <a:r>
              <a:rPr lang="zh-CN" altLang="en-US" sz="26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本次演习将提供一个安全平台，以讨论：</a:t>
            </a:r>
            <a:endParaRPr lang="en-US" sz="26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endParaRPr>
          </a:p>
          <a:p>
            <a:pPr marL="714375" indent="-357188">
              <a:lnSpc>
                <a:spcPct val="110000"/>
              </a:lnSpc>
              <a:buFont typeface="+mj-lt"/>
              <a:buAutoNum type="arabicPeriod"/>
            </a:pPr>
            <a:r>
              <a:rPr lang="zh-CN" altLang="en-US" sz="26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综合性公共卫生措施</a:t>
            </a:r>
            <a:r>
              <a:rPr lang="en-US" altLang="zh-CN" sz="26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a:t>
            </a:r>
          </a:p>
          <a:p>
            <a:pPr marL="714375" indent="-357188">
              <a:lnSpc>
                <a:spcPct val="110000"/>
              </a:lnSpc>
              <a:buFont typeface="+mj-lt"/>
              <a:buAutoNum type="arabicPeriod"/>
            </a:pPr>
            <a:r>
              <a:rPr lang="zh-CN" altLang="en-US" sz="26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维持卫生服务和关键的基础设施</a:t>
            </a:r>
            <a:r>
              <a:rPr lang="en-US" altLang="zh-CN" sz="26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a:t>
            </a:r>
          </a:p>
          <a:p>
            <a:pPr marL="714375" indent="-357188">
              <a:lnSpc>
                <a:spcPct val="110000"/>
              </a:lnSpc>
              <a:buFont typeface="+mj-lt"/>
              <a:buAutoNum type="arabicPeriod"/>
            </a:pPr>
            <a:r>
              <a:rPr lang="zh-CN" altLang="en-US" sz="26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风险沟通，包括对不准确和恶意报道的管理</a:t>
            </a:r>
          </a:p>
          <a:p>
            <a:pPr marL="714375" indent="-357188">
              <a:lnSpc>
                <a:spcPct val="110000"/>
              </a:lnSpc>
              <a:buFont typeface="+mj-lt"/>
              <a:buAutoNum type="arabicPeriod"/>
            </a:pPr>
            <a:r>
              <a:rPr lang="zh-CN" altLang="en-US" sz="26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限制社会和经济影响</a:t>
            </a:r>
          </a:p>
          <a:p>
            <a:pPr marL="714375" indent="-357188">
              <a:lnSpc>
                <a:spcPct val="110000"/>
              </a:lnSpc>
              <a:buFont typeface="+mj-lt"/>
              <a:buAutoNum type="arabicPeriod"/>
            </a:pPr>
            <a:r>
              <a:rPr lang="zh-CN" altLang="en-US" sz="26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放松限制并逐步恢复</a:t>
            </a:r>
          </a:p>
          <a:p>
            <a:pPr marL="357187" indent="0">
              <a:lnSpc>
                <a:spcPct val="110000"/>
              </a:lnSpc>
              <a:buNone/>
            </a:pPr>
            <a:r>
              <a:rPr lang="zh-CN" altLang="en-US" sz="2400" dirty="0">
                <a:solidFill>
                  <a:srgbClr val="000000"/>
                </a:solidFill>
                <a:latin typeface="Times New Roman" panose="02020603050405020304" pitchFamily="18" charset="0"/>
                <a:ea typeface="华文仿宋" panose="02010600040101010101" pitchFamily="2" charset="-122"/>
                <a:cs typeface="Times New Roman" panose="02020603050405020304" pitchFamily="18" charset="0"/>
                <a:sym typeface="Arial"/>
              </a:rPr>
              <a:t> </a:t>
            </a:r>
          </a:p>
          <a:p>
            <a:endParaRPr lang="en-US" dirty="0">
              <a:latin typeface="Times New Roman" panose="02020603050405020304" pitchFamily="18" charset="0"/>
              <a:ea typeface="华文仿宋" panose="02010600040101010101" pitchFamily="2" charset="-122"/>
              <a:cs typeface="Times New Roman" panose="02020603050405020304" pitchFamily="18" charset="0"/>
            </a:endParaRPr>
          </a:p>
        </p:txBody>
      </p:sp>
    </p:spTree>
    <p:extLst>
      <p:ext uri="{BB962C8B-B14F-4D97-AF65-F5344CB8AC3E}">
        <p14:creationId xmlns:p14="http://schemas.microsoft.com/office/powerpoint/2010/main" val="980378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B8C5FCD04D76B4F9E83E1FFDAAD0434" ma:contentTypeVersion="11" ma:contentTypeDescription="Create a new document." ma:contentTypeScope="" ma:versionID="8d9f830259f9c4977119318efcbdbee4">
  <xsd:schema xmlns:xsd="http://www.w3.org/2001/XMLSchema" xmlns:xs="http://www.w3.org/2001/XMLSchema" xmlns:p="http://schemas.microsoft.com/office/2006/metadata/properties" xmlns:ns2="a1d858d0-9300-440e-863b-088bced39a33" xmlns:ns3="537a4c0a-028d-41b0-9193-6635ca5775f6" targetNamespace="http://schemas.microsoft.com/office/2006/metadata/properties" ma:root="true" ma:fieldsID="5736974a21306540689a2abc3ba39454" ns2:_="" ns3:_="">
    <xsd:import namespace="a1d858d0-9300-440e-863b-088bced39a33"/>
    <xsd:import namespace="537a4c0a-028d-41b0-9193-6635ca5775f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d858d0-9300-440e-863b-088bced39a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7a4c0a-028d-41b0-9193-6635ca5775f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250020B-7ED6-4A60-B7E2-00DDB2A55018}">
  <ds:schemaRefs>
    <ds:schemaRef ds:uri="http://schemas.microsoft.com/sharepoint/v3/contenttype/forms"/>
  </ds:schemaRefs>
</ds:datastoreItem>
</file>

<file path=customXml/itemProps2.xml><?xml version="1.0" encoding="utf-8"?>
<ds:datastoreItem xmlns:ds="http://schemas.openxmlformats.org/officeDocument/2006/customXml" ds:itemID="{075680BB-08C6-49E7-96C5-4AD88356C3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d858d0-9300-440e-863b-088bced39a33"/>
    <ds:schemaRef ds:uri="537a4c0a-028d-41b0-9193-6635ca5775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02C7710-45D9-44A4-B1E4-AF761BEC8B58}">
  <ds:schemaRefs>
    <ds:schemaRef ds:uri="http://purl.org/dc/terms/"/>
    <ds:schemaRef ds:uri="http://purl.org/dc/dcmitype/"/>
    <ds:schemaRef ds:uri="39054507-e2e9-4ae1-8010-04bf1583f8cf"/>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1e29cee2-e8a4-4f95-8408-2234aea7f5aa"/>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7436</Words>
  <Application>Microsoft Office PowerPoint</Application>
  <PresentationFormat>Widescreen</PresentationFormat>
  <Paragraphs>385</Paragraphs>
  <Slides>29</Slides>
  <Notes>23</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新冠病毒  （COVID-19）</vt:lpstr>
      <vt:lpstr>PowerPoint Presentation</vt:lpstr>
      <vt:lpstr> 欢迎与背景介绍</vt:lpstr>
      <vt:lpstr> 模拟演习</vt:lpstr>
      <vt:lpstr> 介绍与目标受众</vt:lpstr>
      <vt:lpstr>PowerPoint Presentation</vt:lpstr>
      <vt:lpstr>PowerPoint Presentation</vt:lpstr>
      <vt:lpstr> 关键的前瞻性思考</vt:lpstr>
      <vt:lpstr> 宗旨、范围和目标</vt:lpstr>
      <vt:lpstr> 演习描述</vt:lpstr>
      <vt:lpstr> 桌面演习流程</vt:lpstr>
      <vt:lpstr> 进行方式</vt:lpstr>
      <vt:lpstr> 提问?</vt:lpstr>
      <vt:lpstr>    COVID-19病毒——摘要</vt:lpstr>
      <vt:lpstr> 第1a场: 综合性卫生措施</vt:lpstr>
      <vt:lpstr> 第1b场：保持身体距离</vt:lpstr>
      <vt:lpstr> 任务1: 卫生措施——关键问题或任务</vt:lpstr>
      <vt:lpstr> 第2a场: 维持关键的卫生服务能力</vt:lpstr>
      <vt:lpstr> 任务2: 卫生服务与关键的基础设施</vt:lpstr>
      <vt:lpstr>咖啡/茶歇</vt:lpstr>
      <vt:lpstr>     第3场：风险沟通</vt:lpstr>
      <vt:lpstr>      任务3：风险沟通</vt:lpstr>
      <vt:lpstr> 第4场：限制社会和经济影响</vt:lpstr>
      <vt:lpstr>       任务 4: 限制社会和经济影响</vt:lpstr>
      <vt:lpstr> 第5场: 恢复和放松限制</vt:lpstr>
      <vt:lpstr>        任务 5: 恢复和放松限制</vt:lpstr>
      <vt:lpstr> 情况汇报 （40分钟） </vt:lpstr>
      <vt:lpstr>       反馈（10分钟）</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新冠病毒  （COVID-19）</dc:title>
  <dc:creator/>
  <cp:lastModifiedBy/>
  <cp:revision>2</cp:revision>
  <dcterms:created xsi:type="dcterms:W3CDTF">2020-05-27T05:59:36Z</dcterms:created>
  <dcterms:modified xsi:type="dcterms:W3CDTF">2020-06-11T12:08:44Z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0x0101004B8C5FCD04D76B4F9E83E1FFDAAD0434</vt:lpwstr>
  </property>
</Properties>
</file>