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20"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0693400" cy="7569200"/>
  <p:notesSz cx="10693400" cy="7569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A505F4-8228-4072-A414-4E874575B9A6}" v="29" dt="2020-12-02T13:55:57.30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249" autoAdjust="0"/>
  </p:normalViewPr>
  <p:slideViewPr>
    <p:cSldViewPr>
      <p:cViewPr varScale="1">
        <p:scale>
          <a:sx n="94" d="100"/>
          <a:sy n="94" d="100"/>
        </p:scale>
        <p:origin x="672"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PPER, Frederik Anton" userId="0f901088-783c-438a-8209-1f3e953b174f" providerId="ADAL" clId="{E7A505F4-8228-4072-A414-4E874575B9A6}"/>
    <pc:docChg chg="undo custSel delSld modSld">
      <pc:chgData name="COPPER, Frederik Anton" userId="0f901088-783c-438a-8209-1f3e953b174f" providerId="ADAL" clId="{E7A505F4-8228-4072-A414-4E874575B9A6}" dt="2020-12-02T13:56:18.847" v="901" actId="108"/>
      <pc:docMkLst>
        <pc:docMk/>
      </pc:docMkLst>
      <pc:sldChg chg="modNotesTx">
        <pc:chgData name="COPPER, Frederik Anton" userId="0f901088-783c-438a-8209-1f3e953b174f" providerId="ADAL" clId="{E7A505F4-8228-4072-A414-4E874575B9A6}" dt="2020-11-26T12:32:25.023" v="43" actId="20577"/>
        <pc:sldMkLst>
          <pc:docMk/>
          <pc:sldMk cId="0" sldId="259"/>
        </pc:sldMkLst>
      </pc:sldChg>
      <pc:sldChg chg="modSp">
        <pc:chgData name="COPPER, Frederik Anton" userId="0f901088-783c-438a-8209-1f3e953b174f" providerId="ADAL" clId="{E7A505F4-8228-4072-A414-4E874575B9A6}" dt="2020-11-26T13:32:09.303" v="895" actId="20577"/>
        <pc:sldMkLst>
          <pc:docMk/>
          <pc:sldMk cId="0" sldId="261"/>
        </pc:sldMkLst>
        <pc:spChg chg="mod">
          <ac:chgData name="COPPER, Frederik Anton" userId="0f901088-783c-438a-8209-1f3e953b174f" providerId="ADAL" clId="{E7A505F4-8228-4072-A414-4E874575B9A6}" dt="2020-11-26T13:32:09.303" v="895" actId="20577"/>
          <ac:spMkLst>
            <pc:docMk/>
            <pc:sldMk cId="0" sldId="261"/>
            <ac:spMk id="3" creationId="{00000000-0000-0000-0000-000000000000}"/>
          </ac:spMkLst>
        </pc:spChg>
      </pc:sldChg>
      <pc:sldChg chg="modSp modNotesTx">
        <pc:chgData name="COPPER, Frederik Anton" userId="0f901088-783c-438a-8209-1f3e953b174f" providerId="ADAL" clId="{E7A505F4-8228-4072-A414-4E874575B9A6}" dt="2020-11-26T12:42:53.848" v="367" actId="113"/>
        <pc:sldMkLst>
          <pc:docMk/>
          <pc:sldMk cId="0" sldId="263"/>
        </pc:sldMkLst>
        <pc:spChg chg="mod">
          <ac:chgData name="COPPER, Frederik Anton" userId="0f901088-783c-438a-8209-1f3e953b174f" providerId="ADAL" clId="{E7A505F4-8228-4072-A414-4E874575B9A6}" dt="2020-11-26T12:40:00.083" v="58" actId="20577"/>
          <ac:spMkLst>
            <pc:docMk/>
            <pc:sldMk cId="0" sldId="263"/>
            <ac:spMk id="3" creationId="{00000000-0000-0000-0000-000000000000}"/>
          </ac:spMkLst>
        </pc:spChg>
      </pc:sldChg>
      <pc:sldChg chg="modSp">
        <pc:chgData name="COPPER, Frederik Anton" userId="0f901088-783c-438a-8209-1f3e953b174f" providerId="ADAL" clId="{E7A505F4-8228-4072-A414-4E874575B9A6}" dt="2020-11-26T12:50:49.773" v="521" actId="20577"/>
        <pc:sldMkLst>
          <pc:docMk/>
          <pc:sldMk cId="0" sldId="268"/>
        </pc:sldMkLst>
        <pc:spChg chg="mod">
          <ac:chgData name="COPPER, Frederik Anton" userId="0f901088-783c-438a-8209-1f3e953b174f" providerId="ADAL" clId="{E7A505F4-8228-4072-A414-4E874575B9A6}" dt="2020-11-26T12:47:53.467" v="436" actId="6549"/>
          <ac:spMkLst>
            <pc:docMk/>
            <pc:sldMk cId="0" sldId="268"/>
            <ac:spMk id="7" creationId="{00000000-0000-0000-0000-000000000000}"/>
          </ac:spMkLst>
        </pc:spChg>
        <pc:spChg chg="mod">
          <ac:chgData name="COPPER, Frederik Anton" userId="0f901088-783c-438a-8209-1f3e953b174f" providerId="ADAL" clId="{E7A505F4-8228-4072-A414-4E874575B9A6}" dt="2020-11-26T12:50:49.773" v="521" actId="20577"/>
          <ac:spMkLst>
            <pc:docMk/>
            <pc:sldMk cId="0" sldId="268"/>
            <ac:spMk id="8" creationId="{00000000-0000-0000-0000-000000000000}"/>
          </ac:spMkLst>
        </pc:spChg>
      </pc:sldChg>
      <pc:sldChg chg="addSp delSp modSp">
        <pc:chgData name="COPPER, Frederik Anton" userId="0f901088-783c-438a-8209-1f3e953b174f" providerId="ADAL" clId="{E7A505F4-8228-4072-A414-4E874575B9A6}" dt="2020-11-26T13:39:45.893" v="896" actId="478"/>
        <pc:sldMkLst>
          <pc:docMk/>
          <pc:sldMk cId="0" sldId="270"/>
        </pc:sldMkLst>
        <pc:spChg chg="del mod">
          <ac:chgData name="COPPER, Frederik Anton" userId="0f901088-783c-438a-8209-1f3e953b174f" providerId="ADAL" clId="{E7A505F4-8228-4072-A414-4E874575B9A6}" dt="2020-11-26T12:53:38.121" v="538" actId="478"/>
          <ac:spMkLst>
            <pc:docMk/>
            <pc:sldMk cId="0" sldId="270"/>
            <ac:spMk id="3" creationId="{00000000-0000-0000-0000-000000000000}"/>
          </ac:spMkLst>
        </pc:spChg>
        <pc:spChg chg="del">
          <ac:chgData name="COPPER, Frederik Anton" userId="0f901088-783c-438a-8209-1f3e953b174f" providerId="ADAL" clId="{E7A505F4-8228-4072-A414-4E874575B9A6}" dt="2020-11-26T12:52:04.832" v="522" actId="478"/>
          <ac:spMkLst>
            <pc:docMk/>
            <pc:sldMk cId="0" sldId="270"/>
            <ac:spMk id="4" creationId="{00000000-0000-0000-0000-000000000000}"/>
          </ac:spMkLst>
        </pc:spChg>
        <pc:spChg chg="del mod">
          <ac:chgData name="COPPER, Frederik Anton" userId="0f901088-783c-438a-8209-1f3e953b174f" providerId="ADAL" clId="{E7A505F4-8228-4072-A414-4E874575B9A6}" dt="2020-11-26T13:39:45.893" v="896" actId="478"/>
          <ac:spMkLst>
            <pc:docMk/>
            <pc:sldMk cId="0" sldId="270"/>
            <ac:spMk id="11" creationId="{00000000-0000-0000-0000-000000000000}"/>
          </ac:spMkLst>
        </pc:spChg>
        <pc:spChg chg="mod">
          <ac:chgData name="COPPER, Frederik Anton" userId="0f901088-783c-438a-8209-1f3e953b174f" providerId="ADAL" clId="{E7A505F4-8228-4072-A414-4E874575B9A6}" dt="2020-11-26T13:14:26.798" v="566" actId="1076"/>
          <ac:spMkLst>
            <pc:docMk/>
            <pc:sldMk cId="0" sldId="270"/>
            <ac:spMk id="12" creationId="{00000000-0000-0000-0000-000000000000}"/>
          </ac:spMkLst>
        </pc:spChg>
        <pc:spChg chg="add mod">
          <ac:chgData name="COPPER, Frederik Anton" userId="0f901088-783c-438a-8209-1f3e953b174f" providerId="ADAL" clId="{E7A505F4-8228-4072-A414-4E874575B9A6}" dt="2020-11-26T13:14:53.822" v="572" actId="1076"/>
          <ac:spMkLst>
            <pc:docMk/>
            <pc:sldMk cId="0" sldId="270"/>
            <ac:spMk id="15" creationId="{ECDF9C8F-190F-4303-A02D-7450B524AF90}"/>
          </ac:spMkLst>
        </pc:spChg>
        <pc:spChg chg="add mod">
          <ac:chgData name="COPPER, Frederik Anton" userId="0f901088-783c-438a-8209-1f3e953b174f" providerId="ADAL" clId="{E7A505F4-8228-4072-A414-4E874575B9A6}" dt="2020-11-26T13:14:48.563" v="571" actId="113"/>
          <ac:spMkLst>
            <pc:docMk/>
            <pc:sldMk cId="0" sldId="270"/>
            <ac:spMk id="16" creationId="{75EB88AD-2BDA-4EF2-959E-6373A8BBE348}"/>
          </ac:spMkLst>
        </pc:spChg>
      </pc:sldChg>
      <pc:sldChg chg="modSp">
        <pc:chgData name="COPPER, Frederik Anton" userId="0f901088-783c-438a-8209-1f3e953b174f" providerId="ADAL" clId="{E7A505F4-8228-4072-A414-4E874575B9A6}" dt="2020-11-26T13:16:10.762" v="579" actId="403"/>
        <pc:sldMkLst>
          <pc:docMk/>
          <pc:sldMk cId="0" sldId="272"/>
        </pc:sldMkLst>
        <pc:spChg chg="mod">
          <ac:chgData name="COPPER, Frederik Anton" userId="0f901088-783c-438a-8209-1f3e953b174f" providerId="ADAL" clId="{E7A505F4-8228-4072-A414-4E874575B9A6}" dt="2020-11-26T13:16:07.207" v="578" actId="1076"/>
          <ac:spMkLst>
            <pc:docMk/>
            <pc:sldMk cId="0" sldId="272"/>
            <ac:spMk id="5" creationId="{00000000-0000-0000-0000-000000000000}"/>
          </ac:spMkLst>
        </pc:spChg>
        <pc:spChg chg="mod">
          <ac:chgData name="COPPER, Frederik Anton" userId="0f901088-783c-438a-8209-1f3e953b174f" providerId="ADAL" clId="{E7A505F4-8228-4072-A414-4E874575B9A6}" dt="2020-11-26T13:16:10.762" v="579" actId="403"/>
          <ac:spMkLst>
            <pc:docMk/>
            <pc:sldMk cId="0" sldId="272"/>
            <ac:spMk id="6" creationId="{00000000-0000-0000-0000-000000000000}"/>
          </ac:spMkLst>
        </pc:spChg>
      </pc:sldChg>
      <pc:sldChg chg="delSp">
        <pc:chgData name="COPPER, Frederik Anton" userId="0f901088-783c-438a-8209-1f3e953b174f" providerId="ADAL" clId="{E7A505F4-8228-4072-A414-4E874575B9A6}" dt="2020-12-02T13:55:30.818" v="897"/>
        <pc:sldMkLst>
          <pc:docMk/>
          <pc:sldMk cId="0" sldId="273"/>
        </pc:sldMkLst>
        <pc:spChg chg="del">
          <ac:chgData name="COPPER, Frederik Anton" userId="0f901088-783c-438a-8209-1f3e953b174f" providerId="ADAL" clId="{E7A505F4-8228-4072-A414-4E874575B9A6}" dt="2020-12-02T13:55:30.818" v="897"/>
          <ac:spMkLst>
            <pc:docMk/>
            <pc:sldMk cId="0" sldId="273"/>
            <ac:spMk id="10" creationId="{DC3CDA1C-0B4E-4182-92E5-7B69153482B4}"/>
          </ac:spMkLst>
        </pc:spChg>
      </pc:sldChg>
      <pc:sldChg chg="modSp">
        <pc:chgData name="COPPER, Frederik Anton" userId="0f901088-783c-438a-8209-1f3e953b174f" providerId="ADAL" clId="{E7A505F4-8228-4072-A414-4E874575B9A6}" dt="2020-11-26T13:19:02.202" v="627" actId="20577"/>
        <pc:sldMkLst>
          <pc:docMk/>
          <pc:sldMk cId="0" sldId="275"/>
        </pc:sldMkLst>
        <pc:spChg chg="mod">
          <ac:chgData name="COPPER, Frederik Anton" userId="0f901088-783c-438a-8209-1f3e953b174f" providerId="ADAL" clId="{E7A505F4-8228-4072-A414-4E874575B9A6}" dt="2020-11-26T13:19:02.202" v="627" actId="20577"/>
          <ac:spMkLst>
            <pc:docMk/>
            <pc:sldMk cId="0" sldId="275"/>
            <ac:spMk id="3" creationId="{00000000-0000-0000-0000-000000000000}"/>
          </ac:spMkLst>
        </pc:spChg>
      </pc:sldChg>
      <pc:sldChg chg="addSp delSp modSp">
        <pc:chgData name="COPPER, Frederik Anton" userId="0f901088-783c-438a-8209-1f3e953b174f" providerId="ADAL" clId="{E7A505F4-8228-4072-A414-4E874575B9A6}" dt="2020-11-26T13:23:12.197" v="654" actId="404"/>
        <pc:sldMkLst>
          <pc:docMk/>
          <pc:sldMk cId="0" sldId="280"/>
        </pc:sldMkLst>
        <pc:spChg chg="del">
          <ac:chgData name="COPPER, Frederik Anton" userId="0f901088-783c-438a-8209-1f3e953b174f" providerId="ADAL" clId="{E7A505F4-8228-4072-A414-4E874575B9A6}" dt="2020-11-26T13:22:36.274" v="647" actId="478"/>
          <ac:spMkLst>
            <pc:docMk/>
            <pc:sldMk cId="0" sldId="280"/>
            <ac:spMk id="3" creationId="{00000000-0000-0000-0000-000000000000}"/>
          </ac:spMkLst>
        </pc:spChg>
        <pc:spChg chg="del">
          <ac:chgData name="COPPER, Frederik Anton" userId="0f901088-783c-438a-8209-1f3e953b174f" providerId="ADAL" clId="{E7A505F4-8228-4072-A414-4E874575B9A6}" dt="2020-11-26T13:22:40.145" v="648" actId="478"/>
          <ac:spMkLst>
            <pc:docMk/>
            <pc:sldMk cId="0" sldId="280"/>
            <ac:spMk id="10" creationId="{00000000-0000-0000-0000-000000000000}"/>
          </ac:spMkLst>
        </pc:spChg>
        <pc:spChg chg="add">
          <ac:chgData name="COPPER, Frederik Anton" userId="0f901088-783c-438a-8209-1f3e953b174f" providerId="ADAL" clId="{E7A505F4-8228-4072-A414-4E874575B9A6}" dt="2020-11-26T13:22:42.549" v="649"/>
          <ac:spMkLst>
            <pc:docMk/>
            <pc:sldMk cId="0" sldId="280"/>
            <ac:spMk id="14" creationId="{6E1108B2-6E22-422D-898D-6C3FD4EA29B8}"/>
          </ac:spMkLst>
        </pc:spChg>
        <pc:spChg chg="add mod">
          <ac:chgData name="COPPER, Frederik Anton" userId="0f901088-783c-438a-8209-1f3e953b174f" providerId="ADAL" clId="{E7A505F4-8228-4072-A414-4E874575B9A6}" dt="2020-11-26T13:23:12.197" v="654" actId="404"/>
          <ac:spMkLst>
            <pc:docMk/>
            <pc:sldMk cId="0" sldId="280"/>
            <ac:spMk id="15" creationId="{FACEFF8A-832C-4A15-A4D2-39646F41CC1D}"/>
          </ac:spMkLst>
        </pc:spChg>
      </pc:sldChg>
      <pc:sldChg chg="modSp">
        <pc:chgData name="COPPER, Frederik Anton" userId="0f901088-783c-438a-8209-1f3e953b174f" providerId="ADAL" clId="{E7A505F4-8228-4072-A414-4E874575B9A6}" dt="2020-11-26T13:26:00.882" v="796" actId="1076"/>
        <pc:sldMkLst>
          <pc:docMk/>
          <pc:sldMk cId="0" sldId="281"/>
        </pc:sldMkLst>
        <pc:spChg chg="mod">
          <ac:chgData name="COPPER, Frederik Anton" userId="0f901088-783c-438a-8209-1f3e953b174f" providerId="ADAL" clId="{E7A505F4-8228-4072-A414-4E874575B9A6}" dt="2020-11-26T13:26:00.882" v="796" actId="1076"/>
          <ac:spMkLst>
            <pc:docMk/>
            <pc:sldMk cId="0" sldId="281"/>
            <ac:spMk id="2" creationId="{00000000-0000-0000-0000-000000000000}"/>
          </ac:spMkLst>
        </pc:spChg>
        <pc:spChg chg="mod">
          <ac:chgData name="COPPER, Frederik Anton" userId="0f901088-783c-438a-8209-1f3e953b174f" providerId="ADAL" clId="{E7A505F4-8228-4072-A414-4E874575B9A6}" dt="2020-11-26T13:25:55.363" v="795" actId="1076"/>
          <ac:spMkLst>
            <pc:docMk/>
            <pc:sldMk cId="0" sldId="281"/>
            <ac:spMk id="3" creationId="{00000000-0000-0000-0000-000000000000}"/>
          </ac:spMkLst>
        </pc:spChg>
        <pc:spChg chg="mod">
          <ac:chgData name="COPPER, Frederik Anton" userId="0f901088-783c-438a-8209-1f3e953b174f" providerId="ADAL" clId="{E7A505F4-8228-4072-A414-4E874575B9A6}" dt="2020-11-26T13:25:14.461" v="790" actId="14100"/>
          <ac:spMkLst>
            <pc:docMk/>
            <pc:sldMk cId="0" sldId="281"/>
            <ac:spMk id="5" creationId="{00000000-0000-0000-0000-000000000000}"/>
          </ac:spMkLst>
        </pc:spChg>
      </pc:sldChg>
      <pc:sldChg chg="modSp">
        <pc:chgData name="COPPER, Frederik Anton" userId="0f901088-783c-438a-8209-1f3e953b174f" providerId="ADAL" clId="{E7A505F4-8228-4072-A414-4E874575B9A6}" dt="2020-11-26T13:31:33.493" v="894" actId="1076"/>
        <pc:sldMkLst>
          <pc:docMk/>
          <pc:sldMk cId="0" sldId="291"/>
        </pc:sldMkLst>
        <pc:spChg chg="mod">
          <ac:chgData name="COPPER, Frederik Anton" userId="0f901088-783c-438a-8209-1f3e953b174f" providerId="ADAL" clId="{E7A505F4-8228-4072-A414-4E874575B9A6}" dt="2020-11-26T13:31:33.493" v="894" actId="1076"/>
          <ac:spMkLst>
            <pc:docMk/>
            <pc:sldMk cId="0" sldId="291"/>
            <ac:spMk id="25" creationId="{00000000-0000-0000-0000-000000000000}"/>
          </ac:spMkLst>
        </pc:spChg>
        <pc:spChg chg="mod">
          <ac:chgData name="COPPER, Frederik Anton" userId="0f901088-783c-438a-8209-1f3e953b174f" providerId="ADAL" clId="{E7A505F4-8228-4072-A414-4E874575B9A6}" dt="2020-11-26T13:29:14.118" v="839" actId="20577"/>
          <ac:spMkLst>
            <pc:docMk/>
            <pc:sldMk cId="0" sldId="291"/>
            <ac:spMk id="31" creationId="{00000000-0000-0000-0000-000000000000}"/>
          </ac:spMkLst>
        </pc:spChg>
        <pc:spChg chg="mod">
          <ac:chgData name="COPPER, Frederik Anton" userId="0f901088-783c-438a-8209-1f3e953b174f" providerId="ADAL" clId="{E7A505F4-8228-4072-A414-4E874575B9A6}" dt="2020-11-26T13:31:16.315" v="893" actId="1076"/>
          <ac:spMkLst>
            <pc:docMk/>
            <pc:sldMk cId="0" sldId="291"/>
            <ac:spMk id="39" creationId="{00000000-0000-0000-0000-000000000000}"/>
          </ac:spMkLst>
        </pc:spChg>
      </pc:sldChg>
      <pc:sldChg chg="modSp modNotesTx">
        <pc:chgData name="COPPER, Frederik Anton" userId="0f901088-783c-438a-8209-1f3e953b174f" providerId="ADAL" clId="{E7A505F4-8228-4072-A414-4E874575B9A6}" dt="2020-11-26T12:31:44.830" v="22" actId="113"/>
        <pc:sldMkLst>
          <pc:docMk/>
          <pc:sldMk cId="501223377" sldId="292"/>
        </pc:sldMkLst>
        <pc:spChg chg="mod">
          <ac:chgData name="COPPER, Frederik Anton" userId="0f901088-783c-438a-8209-1f3e953b174f" providerId="ADAL" clId="{E7A505F4-8228-4072-A414-4E874575B9A6}" dt="2020-11-26T12:30:13.274" v="1" actId="114"/>
          <ac:spMkLst>
            <pc:docMk/>
            <pc:sldMk cId="501223377" sldId="292"/>
            <ac:spMk id="5" creationId="{2DE68DE2-6316-4455-9697-9ED7EF612BA9}"/>
          </ac:spMkLst>
        </pc:spChg>
      </pc:sldChg>
      <pc:sldChg chg="modSp">
        <pc:chgData name="COPPER, Frederik Anton" userId="0f901088-783c-438a-8209-1f3e953b174f" providerId="ADAL" clId="{E7A505F4-8228-4072-A414-4E874575B9A6}" dt="2020-11-26T12:46:25.585" v="376" actId="14100"/>
        <pc:sldMkLst>
          <pc:docMk/>
          <pc:sldMk cId="0" sldId="312"/>
        </pc:sldMkLst>
        <pc:spChg chg="mod">
          <ac:chgData name="COPPER, Frederik Anton" userId="0f901088-783c-438a-8209-1f3e953b174f" providerId="ADAL" clId="{E7A505F4-8228-4072-A414-4E874575B9A6}" dt="2020-11-26T12:46:25.585" v="376" actId="14100"/>
          <ac:spMkLst>
            <pc:docMk/>
            <pc:sldMk cId="0" sldId="312"/>
            <ac:spMk id="3" creationId="{00000000-0000-0000-0000-000000000000}"/>
          </ac:spMkLst>
        </pc:spChg>
      </pc:sldChg>
      <pc:sldChg chg="modSp del">
        <pc:chgData name="COPPER, Frederik Anton" userId="0f901088-783c-438a-8209-1f3e953b174f" providerId="ADAL" clId="{E7A505F4-8228-4072-A414-4E874575B9A6}" dt="2020-12-02T13:56:04.003" v="898" actId="2696"/>
        <pc:sldMkLst>
          <pc:docMk/>
          <pc:sldMk cId="3563972491" sldId="316"/>
        </pc:sldMkLst>
        <pc:spChg chg="mod">
          <ac:chgData name="COPPER, Frederik Anton" userId="0f901088-783c-438a-8209-1f3e953b174f" providerId="ADAL" clId="{E7A505F4-8228-4072-A414-4E874575B9A6}" dt="2020-11-26T13:16:55.192" v="584" actId="108"/>
          <ac:spMkLst>
            <pc:docMk/>
            <pc:sldMk cId="3563972491" sldId="316"/>
            <ac:spMk id="3" creationId="{00000000-0000-0000-0000-000000000000}"/>
          </ac:spMkLst>
        </pc:spChg>
      </pc:sldChg>
      <pc:sldChg chg="modSp delCm modNotesTx">
        <pc:chgData name="COPPER, Frederik Anton" userId="0f901088-783c-438a-8209-1f3e953b174f" providerId="ADAL" clId="{E7A505F4-8228-4072-A414-4E874575B9A6}" dt="2020-11-26T13:21:50.732" v="643" actId="113"/>
        <pc:sldMkLst>
          <pc:docMk/>
          <pc:sldMk cId="1411093163" sldId="318"/>
        </pc:sldMkLst>
        <pc:spChg chg="mod">
          <ac:chgData name="COPPER, Frederik Anton" userId="0f901088-783c-438a-8209-1f3e953b174f" providerId="ADAL" clId="{E7A505F4-8228-4072-A414-4E874575B9A6}" dt="2020-11-26T13:21:17.476" v="640" actId="20577"/>
          <ac:spMkLst>
            <pc:docMk/>
            <pc:sldMk cId="1411093163" sldId="318"/>
            <ac:spMk id="3" creationId="{00000000-0000-0000-0000-000000000000}"/>
          </ac:spMkLst>
        </pc:spChg>
      </pc:sldChg>
      <pc:sldChg chg="modSp">
        <pc:chgData name="COPPER, Frederik Anton" userId="0f901088-783c-438a-8209-1f3e953b174f" providerId="ADAL" clId="{E7A505F4-8228-4072-A414-4E874575B9A6}" dt="2020-11-26T13:22:05.729" v="645" actId="108"/>
        <pc:sldMkLst>
          <pc:docMk/>
          <pc:sldMk cId="4058859236" sldId="319"/>
        </pc:sldMkLst>
        <pc:spChg chg="mod">
          <ac:chgData name="COPPER, Frederik Anton" userId="0f901088-783c-438a-8209-1f3e953b174f" providerId="ADAL" clId="{E7A505F4-8228-4072-A414-4E874575B9A6}" dt="2020-11-26T13:22:05.729" v="645" actId="108"/>
          <ac:spMkLst>
            <pc:docMk/>
            <pc:sldMk cId="4058859236" sldId="319"/>
            <ac:spMk id="18" creationId="{2024B1E8-527C-483A-AF21-6962274B69E6}"/>
          </ac:spMkLst>
        </pc:spChg>
      </pc:sldChg>
      <pc:sldChg chg="modSp">
        <pc:chgData name="COPPER, Frederik Anton" userId="0f901088-783c-438a-8209-1f3e953b174f" providerId="ADAL" clId="{E7A505F4-8228-4072-A414-4E874575B9A6}" dt="2020-12-02T13:56:18.847" v="901" actId="108"/>
        <pc:sldMkLst>
          <pc:docMk/>
          <pc:sldMk cId="1719920558" sldId="320"/>
        </pc:sldMkLst>
        <pc:spChg chg="mod">
          <ac:chgData name="COPPER, Frederik Anton" userId="0f901088-783c-438a-8209-1f3e953b174f" providerId="ADAL" clId="{E7A505F4-8228-4072-A414-4E874575B9A6}" dt="2020-12-02T13:56:18.847" v="901" actId="108"/>
          <ac:spMkLst>
            <pc:docMk/>
            <pc:sldMk cId="1719920558" sldId="320"/>
            <ac:spMk id="3" creationId="{00000000-0000-0000-0000-000000000000}"/>
          </ac:spMkLst>
        </pc:spChg>
      </pc:sldChg>
    </pc:docChg>
  </pc:docChgLst>
  <pc:docChgLst>
    <pc:chgData name="COPPER, Frederik Anton" userId="0f901088-783c-438a-8209-1f3e953b174f" providerId="ADAL" clId="{9E8E0E81-099B-4CD7-BD07-220F3859BAA5}"/>
    <pc:docChg chg="custSel delSld modSld">
      <pc:chgData name="COPPER, Frederik Anton" userId="0f901088-783c-438a-8209-1f3e953b174f" providerId="ADAL" clId="{9E8E0E81-099B-4CD7-BD07-220F3859BAA5}" dt="2020-11-25T15:52:44.636" v="143" actId="2696"/>
      <pc:docMkLst>
        <pc:docMk/>
      </pc:docMkLst>
      <pc:sldChg chg="modSp">
        <pc:chgData name="COPPER, Frederik Anton" userId="0f901088-783c-438a-8209-1f3e953b174f" providerId="ADAL" clId="{9E8E0E81-099B-4CD7-BD07-220F3859BAA5}" dt="2020-11-25T14:26:52.364" v="2" actId="1076"/>
        <pc:sldMkLst>
          <pc:docMk/>
          <pc:sldMk cId="0" sldId="256"/>
        </pc:sldMkLst>
        <pc:spChg chg="mod">
          <ac:chgData name="COPPER, Frederik Anton" userId="0f901088-783c-438a-8209-1f3e953b174f" providerId="ADAL" clId="{9E8E0E81-099B-4CD7-BD07-220F3859BAA5}" dt="2020-11-25T14:26:41.455" v="0" actId="14100"/>
          <ac:spMkLst>
            <pc:docMk/>
            <pc:sldMk cId="0" sldId="256"/>
            <ac:spMk id="6" creationId="{00000000-0000-0000-0000-000000000000}"/>
          </ac:spMkLst>
        </pc:spChg>
        <pc:spChg chg="mod">
          <ac:chgData name="COPPER, Frederik Anton" userId="0f901088-783c-438a-8209-1f3e953b174f" providerId="ADAL" clId="{9E8E0E81-099B-4CD7-BD07-220F3859BAA5}" dt="2020-11-25T14:26:52.364" v="2" actId="1076"/>
          <ac:spMkLst>
            <pc:docMk/>
            <pc:sldMk cId="0" sldId="256"/>
            <ac:spMk id="10" creationId="{00000000-0000-0000-0000-000000000000}"/>
          </ac:spMkLst>
        </pc:spChg>
      </pc:sldChg>
      <pc:sldChg chg="modSp">
        <pc:chgData name="COPPER, Frederik Anton" userId="0f901088-783c-438a-8209-1f3e953b174f" providerId="ADAL" clId="{9E8E0E81-099B-4CD7-BD07-220F3859BAA5}" dt="2020-11-25T14:27:55.197" v="21" actId="6549"/>
        <pc:sldMkLst>
          <pc:docMk/>
          <pc:sldMk cId="0" sldId="261"/>
        </pc:sldMkLst>
        <pc:spChg chg="mod">
          <ac:chgData name="COPPER, Frederik Anton" userId="0f901088-783c-438a-8209-1f3e953b174f" providerId="ADAL" clId="{9E8E0E81-099B-4CD7-BD07-220F3859BAA5}" dt="2020-11-25T14:27:55.197" v="21" actId="6549"/>
          <ac:spMkLst>
            <pc:docMk/>
            <pc:sldMk cId="0" sldId="261"/>
            <ac:spMk id="3" creationId="{00000000-0000-0000-0000-000000000000}"/>
          </ac:spMkLst>
        </pc:spChg>
      </pc:sldChg>
      <pc:sldChg chg="modSp">
        <pc:chgData name="COPPER, Frederik Anton" userId="0f901088-783c-438a-8209-1f3e953b174f" providerId="ADAL" clId="{9E8E0E81-099B-4CD7-BD07-220F3859BAA5}" dt="2020-11-25T14:28:32.398" v="22" actId="14100"/>
        <pc:sldMkLst>
          <pc:docMk/>
          <pc:sldMk cId="0" sldId="265"/>
        </pc:sldMkLst>
        <pc:spChg chg="mod">
          <ac:chgData name="COPPER, Frederik Anton" userId="0f901088-783c-438a-8209-1f3e953b174f" providerId="ADAL" clId="{9E8E0E81-099B-4CD7-BD07-220F3859BAA5}" dt="2020-11-25T14:28:32.398" v="22" actId="14100"/>
          <ac:spMkLst>
            <pc:docMk/>
            <pc:sldMk cId="0" sldId="265"/>
            <ac:spMk id="4" creationId="{00000000-0000-0000-0000-000000000000}"/>
          </ac:spMkLst>
        </pc:spChg>
      </pc:sldChg>
      <pc:sldChg chg="modSp">
        <pc:chgData name="COPPER, Frederik Anton" userId="0f901088-783c-438a-8209-1f3e953b174f" providerId="ADAL" clId="{9E8E0E81-099B-4CD7-BD07-220F3859BAA5}" dt="2020-11-25T14:28:37.860" v="23" actId="14100"/>
        <pc:sldMkLst>
          <pc:docMk/>
          <pc:sldMk cId="0" sldId="266"/>
        </pc:sldMkLst>
        <pc:spChg chg="mod">
          <ac:chgData name="COPPER, Frederik Anton" userId="0f901088-783c-438a-8209-1f3e953b174f" providerId="ADAL" clId="{9E8E0E81-099B-4CD7-BD07-220F3859BAA5}" dt="2020-11-25T14:28:37.860" v="23" actId="14100"/>
          <ac:spMkLst>
            <pc:docMk/>
            <pc:sldMk cId="0" sldId="266"/>
            <ac:spMk id="5" creationId="{00000000-0000-0000-0000-000000000000}"/>
          </ac:spMkLst>
        </pc:spChg>
      </pc:sldChg>
      <pc:sldChg chg="modNotesTx">
        <pc:chgData name="COPPER, Frederik Anton" userId="0f901088-783c-438a-8209-1f3e953b174f" providerId="ADAL" clId="{9E8E0E81-099B-4CD7-BD07-220F3859BAA5}" dt="2020-11-25T15:45:21.654" v="46" actId="115"/>
        <pc:sldMkLst>
          <pc:docMk/>
          <pc:sldMk cId="0" sldId="271"/>
        </pc:sldMkLst>
      </pc:sldChg>
      <pc:sldChg chg="modNotesTx">
        <pc:chgData name="COPPER, Frederik Anton" userId="0f901088-783c-438a-8209-1f3e953b174f" providerId="ADAL" clId="{9E8E0E81-099B-4CD7-BD07-220F3859BAA5}" dt="2020-11-25T15:45:54.790" v="70" actId="115"/>
        <pc:sldMkLst>
          <pc:docMk/>
          <pc:sldMk cId="0" sldId="272"/>
        </pc:sldMkLst>
      </pc:sldChg>
      <pc:sldChg chg="modNotesTx">
        <pc:chgData name="COPPER, Frederik Anton" userId="0f901088-783c-438a-8209-1f3e953b174f" providerId="ADAL" clId="{9E8E0E81-099B-4CD7-BD07-220F3859BAA5}" dt="2020-11-25T15:46:34.645" v="92" actId="115"/>
        <pc:sldMkLst>
          <pc:docMk/>
          <pc:sldMk cId="0" sldId="275"/>
        </pc:sldMkLst>
      </pc:sldChg>
      <pc:sldChg chg="modSp">
        <pc:chgData name="COPPER, Frederik Anton" userId="0f901088-783c-438a-8209-1f3e953b174f" providerId="ADAL" clId="{9E8E0E81-099B-4CD7-BD07-220F3859BAA5}" dt="2020-11-25T14:29:15.708" v="24" actId="14100"/>
        <pc:sldMkLst>
          <pc:docMk/>
          <pc:sldMk cId="0" sldId="279"/>
        </pc:sldMkLst>
        <pc:spChg chg="mod">
          <ac:chgData name="COPPER, Frederik Anton" userId="0f901088-783c-438a-8209-1f3e953b174f" providerId="ADAL" clId="{9E8E0E81-099B-4CD7-BD07-220F3859BAA5}" dt="2020-11-25T14:29:15.708" v="24" actId="14100"/>
          <ac:spMkLst>
            <pc:docMk/>
            <pc:sldMk cId="0" sldId="279"/>
            <ac:spMk id="5" creationId="{00000000-0000-0000-0000-000000000000}"/>
          </ac:spMkLst>
        </pc:spChg>
      </pc:sldChg>
      <pc:sldChg chg="modNotesTx">
        <pc:chgData name="COPPER, Frederik Anton" userId="0f901088-783c-438a-8209-1f3e953b174f" providerId="ADAL" clId="{9E8E0E81-099B-4CD7-BD07-220F3859BAA5}" dt="2020-11-25T15:47:40.005" v="96" actId="115"/>
        <pc:sldMkLst>
          <pc:docMk/>
          <pc:sldMk cId="0" sldId="280"/>
        </pc:sldMkLst>
      </pc:sldChg>
      <pc:sldChg chg="modNotesTx">
        <pc:chgData name="COPPER, Frederik Anton" userId="0f901088-783c-438a-8209-1f3e953b174f" providerId="ADAL" clId="{9E8E0E81-099B-4CD7-BD07-220F3859BAA5}" dt="2020-11-25T15:48:11.226" v="118" actId="20577"/>
        <pc:sldMkLst>
          <pc:docMk/>
          <pc:sldMk cId="0" sldId="281"/>
        </pc:sldMkLst>
      </pc:sldChg>
      <pc:sldChg chg="modNotesTx">
        <pc:chgData name="COPPER, Frederik Anton" userId="0f901088-783c-438a-8209-1f3e953b174f" providerId="ADAL" clId="{9E8E0E81-099B-4CD7-BD07-220F3859BAA5}" dt="2020-11-25T15:50:38.904" v="141" actId="20577"/>
        <pc:sldMkLst>
          <pc:docMk/>
          <pc:sldMk cId="0" sldId="286"/>
        </pc:sldMkLst>
      </pc:sldChg>
      <pc:sldChg chg="modSp">
        <pc:chgData name="COPPER, Frederik Anton" userId="0f901088-783c-438a-8209-1f3e953b174f" providerId="ADAL" clId="{9E8E0E81-099B-4CD7-BD07-220F3859BAA5}" dt="2020-11-25T15:52:40.841" v="142" actId="27636"/>
        <pc:sldMkLst>
          <pc:docMk/>
          <pc:sldMk cId="501223377" sldId="292"/>
        </pc:sldMkLst>
        <pc:spChg chg="mod">
          <ac:chgData name="COPPER, Frederik Anton" userId="0f901088-783c-438a-8209-1f3e953b174f" providerId="ADAL" clId="{9E8E0E81-099B-4CD7-BD07-220F3859BAA5}" dt="2020-11-25T15:52:40.841" v="142" actId="27636"/>
          <ac:spMkLst>
            <pc:docMk/>
            <pc:sldMk cId="501223377" sldId="292"/>
            <ac:spMk id="2" creationId="{D534DAFD-A0A3-4E9F-8BCD-8CF1E43355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B9A735F6-F136-4F25-A467-600BCF1EFD2D}" type="datetimeFigureOut">
              <a:rPr lang="en-GB" smtClean="0"/>
              <a:t>02/12/2020</a:t>
            </a:fld>
            <a:endParaRPr lang="en-GB"/>
          </a:p>
        </p:txBody>
      </p:sp>
      <p:sp>
        <p:nvSpPr>
          <p:cNvPr id="4" name="Slide Image Placeholder 3"/>
          <p:cNvSpPr>
            <a:spLocks noGrp="1" noRot="1" noChangeAspect="1"/>
          </p:cNvSpPr>
          <p:nvPr>
            <p:ph type="sldImg" idx="2"/>
          </p:nvPr>
        </p:nvSpPr>
        <p:spPr>
          <a:xfrm>
            <a:off x="3541713" y="946150"/>
            <a:ext cx="3609975" cy="255428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069975" y="3643313"/>
            <a:ext cx="8553450" cy="29797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7189788"/>
            <a:ext cx="4633913" cy="37941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6057900" y="7189788"/>
            <a:ext cx="4632325" cy="379412"/>
          </a:xfrm>
          <a:prstGeom prst="rect">
            <a:avLst/>
          </a:prstGeom>
        </p:spPr>
        <p:txBody>
          <a:bodyPr vert="horz" lIns="91440" tIns="45720" rIns="91440" bIns="45720" rtlCol="0" anchor="b"/>
          <a:lstStyle>
            <a:lvl1pPr algn="r">
              <a:defRPr sz="1200"/>
            </a:lvl1pPr>
          </a:lstStyle>
          <a:p>
            <a:fld id="{F6006EAF-979B-4048-8A60-F6B53404CC74}" type="slidenum">
              <a:rPr lang="en-GB" smtClean="0"/>
              <a:t>‹#›</a:t>
            </a:fld>
            <a:endParaRPr lang="en-GB"/>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Facilitation Notes:</a:t>
            </a:r>
          </a:p>
          <a:p>
            <a:r>
              <a:rPr lang="en-US" dirty="0"/>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Facilitation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Economically it is likely that many sectors of the economy will be devastated and will require significant assistance.   Small businesses will be particularly hard hit as are </a:t>
            </a:r>
            <a:r>
              <a:rPr kumimoji="0" lang="en-US" sz="1200" b="0" i="0" u="none" strike="noStrike" kern="1200" cap="none" spc="0" normalizeH="0" baseline="0" noProof="0" dirty="0" err="1">
                <a:ln>
                  <a:noFill/>
                </a:ln>
                <a:solidFill>
                  <a:prstClr val="black"/>
                </a:solidFill>
                <a:effectLst/>
                <a:uLnTx/>
                <a:uFillTx/>
                <a:latin typeface="+mn-lt"/>
                <a:ea typeface="+mn-ea"/>
                <a:cs typeface="+mn-cs"/>
              </a:rPr>
              <a:t>are</a:t>
            </a:r>
            <a:r>
              <a:rPr kumimoji="0" lang="en-US" sz="1200" b="0" i="0" u="none" strike="noStrike" kern="1200" cap="none" spc="0" normalizeH="0" baseline="0" noProof="0" dirty="0">
                <a:ln>
                  <a:noFill/>
                </a:ln>
                <a:solidFill>
                  <a:prstClr val="black"/>
                </a:solidFill>
                <a:effectLst/>
                <a:uLnTx/>
                <a:uFillTx/>
                <a:latin typeface="+mn-lt"/>
                <a:ea typeface="+mn-ea"/>
                <a:cs typeface="+mn-cs"/>
              </a:rPr>
              <a:t> people working in the informal economy.   In some cases unemployment will exceed 15% leaving many people destitute and disenfranchised.</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20</a:t>
            </a:fld>
            <a:endParaRPr lang="en-GB"/>
          </a:p>
        </p:txBody>
      </p:sp>
    </p:spTree>
    <p:extLst>
      <p:ext uri="{BB962C8B-B14F-4D97-AF65-F5344CB8AC3E}">
        <p14:creationId xmlns:p14="http://schemas.microsoft.com/office/powerpoint/2010/main" val="2657706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Guidance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https://www.who.int/publications-detail-old/considerations-for-school-related-public-health-measures-in-the-context-of-covid-19</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538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474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prstClr val="black"/>
                </a:solidFill>
                <a:effectLst/>
                <a:uLnTx/>
                <a:uFillTx/>
                <a:latin typeface="+mn-lt"/>
                <a:ea typeface="+mn-ea"/>
                <a:cs typeface="+mn-cs"/>
              </a:rPr>
              <a:t>Guidance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https://www.who.int/publications/i/item/considerations-for-public-health-and-social-measures-in-the-workplace-in-the-context-of-covid-19 </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25</a:t>
            </a:fld>
            <a:endParaRPr lang="en-GB"/>
          </a:p>
        </p:txBody>
      </p:sp>
    </p:spTree>
    <p:extLst>
      <p:ext uri="{BB962C8B-B14F-4D97-AF65-F5344CB8AC3E}">
        <p14:creationId xmlns:p14="http://schemas.microsoft.com/office/powerpoint/2010/main" val="925557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Facilitation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Universal measures for preventing transmission of COVID-19 that apply to all workplaces and all people at the workplace, such as employers, managers, workers, contractors, customers and visitors, include the following: Hand hygiene, Respiratory hygiene, Physical distancing, Reduce and manage work-related travels, Regular environmental cleaning and disinfection, Risk communication, training, and education, Management of people with COVID-19 or their contacts.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addition to the above measures, for workplaces and jobs assessed to be at medium risk, the following measures should be put in place: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Enhanced cleaning and disinfection of objects and surfaces that are touched regularly, including all shared rooms, surfaces, floors, bathrooms, and changing rooms;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Where the physical distancing of at least 1 </a:t>
            </a:r>
            <a:r>
              <a:rPr kumimoji="0" lang="en-US" sz="1200" b="0" i="0" u="none" strike="noStrike" kern="1200" cap="none" spc="0" normalizeH="0" baseline="0" noProof="0" dirty="0" err="1">
                <a:ln>
                  <a:noFill/>
                </a:ln>
                <a:solidFill>
                  <a:prstClr val="black"/>
                </a:solidFill>
                <a:effectLst/>
                <a:uLnTx/>
                <a:uFillTx/>
                <a:latin typeface="+mn-lt"/>
                <a:ea typeface="+mn-ea"/>
                <a:cs typeface="+mn-cs"/>
              </a:rPr>
              <a:t>metre</a:t>
            </a:r>
            <a:r>
              <a:rPr kumimoji="0" lang="en-US" sz="1200" b="0" i="0" u="none" strike="noStrike" kern="1200" cap="none" spc="0" normalizeH="0" baseline="0" noProof="0" dirty="0">
                <a:ln>
                  <a:noFill/>
                </a:ln>
                <a:solidFill>
                  <a:prstClr val="black"/>
                </a:solidFill>
                <a:effectLst/>
                <a:uLnTx/>
                <a:uFillTx/>
                <a:latin typeface="+mn-lt"/>
                <a:ea typeface="+mn-ea"/>
                <a:cs typeface="+mn-cs"/>
              </a:rPr>
              <a:t> cannot be implemented in full in relation to a particular activity, workplaces should consider whether that activity needs to continue, and if so, take all the mitigating actions possible to reduce the risk of transmission between workers, clients or customers, contractors, and visitors; such as staggered activities, minimizing face-to-face and skin-to-skin contacts, placing workers to work side-by-side or facing away from each other rather than face-to-face, assign staff to the same shift teams to limit social interaction, installing plexiglass barriers at all points of regular interaction and cleaning them regularly;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Enhanced hand hygiene – regular hand washing with soap and water or use of alcohol-based hand rub, including before entering and after leaving enclosed machinery, vehicles, confined spaces, and before putting on and after taking off personal protective equipment;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Provide personal protective equipment and training on its proper use – e.g. masks, disposable gowns, disposable gloves or heavy-duty gloves that can be disinfected. Provide face or eye protection (medical mask, face shields, or goggles) during cleaning procedures that generate splashes (e.g. washing surfaces).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Increased ventilation rate, through natural aeration or artificial ventilation, preferably without re-circulation of the air.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In addition to the measures above, for high-risk work activities and jobs, the following measures should be implemented: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Assess the possibility of suspending the activity;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Adherence to hygiene before and after contact with any known or suspected case of COVID-19, before and after using PPE;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Use of medical mask, disposable gown, gloves, and eye protection for workers who must work in the homes of people who are suspected or known to have COVID-19. Use the protective equipment when in contact with the sick person, or respiratory secretions, body fluids, and potentially contaminated 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Training of workers in infection prevention and control practices and use of personal protective equipment;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Avoid assigning tasks with high risk to workers who have pre-existing medical conditions, are pregnant, or older than 60 years of age.</a:t>
            </a: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26</a:t>
            </a:fld>
            <a:endParaRPr lang="en-GB"/>
          </a:p>
        </p:txBody>
      </p:sp>
    </p:spTree>
    <p:extLst>
      <p:ext uri="{BB962C8B-B14F-4D97-AF65-F5344CB8AC3E}">
        <p14:creationId xmlns:p14="http://schemas.microsoft.com/office/powerpoint/2010/main" val="2428219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Facilitation Notes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Break down in groups.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Prioritisation of findings into actions</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Action</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Reason why a priority?</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Who is responsible for the action?</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What resources are required?</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By when?</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Each group rapporteur to provide a 5 minute summary of the findings of the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31</a:t>
            </a:fld>
            <a:endParaRPr lang="en-GB"/>
          </a:p>
        </p:txBody>
      </p:sp>
    </p:spTree>
    <p:extLst>
      <p:ext uri="{BB962C8B-B14F-4D97-AF65-F5344CB8AC3E}">
        <p14:creationId xmlns:p14="http://schemas.microsoft.com/office/powerpoint/2010/main" val="3634550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Facilitation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WHO teams work with experts from around the world to develop this guidance. Together, the experts  review reports, studies, presentations by countries, they </a:t>
            </a:r>
            <a:r>
              <a:rPr kumimoji="0" lang="en-US" sz="1200" b="0" i="0" u="none" strike="noStrike" kern="1200" cap="none" spc="0" normalizeH="0" baseline="0" noProof="0" dirty="0" err="1">
                <a:ln>
                  <a:noFill/>
                </a:ln>
                <a:solidFill>
                  <a:prstClr val="black"/>
                </a:solidFill>
                <a:effectLst/>
                <a:uLnTx/>
                <a:uFillTx/>
                <a:latin typeface="+mn-lt"/>
                <a:ea typeface="+mn-ea"/>
                <a:cs typeface="+mn-cs"/>
              </a:rPr>
              <a:t>analyse</a:t>
            </a:r>
            <a:r>
              <a:rPr kumimoji="0" lang="en-US" sz="1200" b="0" i="0" u="none" strike="noStrike" kern="1200" cap="none" spc="0" normalizeH="0" baseline="0" noProof="0" dirty="0">
                <a:ln>
                  <a:noFill/>
                </a:ln>
                <a:solidFill>
                  <a:prstClr val="black"/>
                </a:solidFill>
                <a:effectLst/>
                <a:uLnTx/>
                <a:uFillTx/>
                <a:latin typeface="+mn-lt"/>
                <a:ea typeface="+mn-ea"/>
                <a:cs typeface="+mn-cs"/>
              </a:rPr>
              <a:t> trends, consult further expert groups  and then agree on the best approach. The guidance is meant for health decision makers who adapt the  information for their country and context. As new scientific knowledge emerges, the documents are  updated.</a:t>
            </a:r>
          </a:p>
          <a:p>
            <a:endParaRPr lang="en-GB" b="1" dirty="0"/>
          </a:p>
        </p:txBody>
      </p:sp>
      <p:sp>
        <p:nvSpPr>
          <p:cNvPr id="4" name="Slide Number Placeholder 3"/>
          <p:cNvSpPr>
            <a:spLocks noGrp="1"/>
          </p:cNvSpPr>
          <p:nvPr>
            <p:ph type="sldNum" sz="quarter" idx="5"/>
          </p:nvPr>
        </p:nvSpPr>
        <p:spPr/>
        <p:txBody>
          <a:bodyPr/>
          <a:lstStyle/>
          <a:p>
            <a:fld id="{F6006EAF-979B-4048-8A60-F6B53404CC74}" type="slidenum">
              <a:rPr lang="en-GB" smtClean="0"/>
              <a:t>4</a:t>
            </a:fld>
            <a:endParaRPr lang="en-GB"/>
          </a:p>
        </p:txBody>
      </p:sp>
    </p:spTree>
    <p:extLst>
      <p:ext uri="{BB962C8B-B14F-4D97-AF65-F5344CB8AC3E}">
        <p14:creationId xmlns:p14="http://schemas.microsoft.com/office/powerpoint/2010/main" val="59481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a:t>
            </a:r>
          </a:p>
          <a:p>
            <a:r>
              <a:rPr lang="en-US" dirty="0"/>
              <a:t>A table top exercise is a facilitated discussion of an emergency situation, in an informal, low stress environment. It is designed to elicit constructive discussion between participants; to identify and resolve problems; and to refine existing </a:t>
            </a:r>
            <a:r>
              <a:rPr lang="en-US" dirty="0" err="1"/>
              <a:t>operatonal</a:t>
            </a:r>
            <a:r>
              <a:rPr lang="en-US" dirty="0"/>
              <a:t> plans or procedures. </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8</a:t>
            </a:fld>
            <a:endParaRPr lang="en-GB"/>
          </a:p>
        </p:txBody>
      </p:sp>
    </p:spTree>
    <p:extLst>
      <p:ext uri="{BB962C8B-B14F-4D97-AF65-F5344CB8AC3E}">
        <p14:creationId xmlns:p14="http://schemas.microsoft.com/office/powerpoint/2010/main" val="2924740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512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*Adjust the groups to the number of participants and backgrounds of individuals. Each group should consist of around 6-10 people.  These groups should be formed of people from the same thematic background – such as all health people in one group and local authority in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Medium" panose="02000000000000000000" pitchFamily="2" charset="0"/>
                <a:ea typeface="Roboto Medium" panose="02000000000000000000" pitchFamily="2" charset="0"/>
                <a:cs typeface="Roboto Medium" panose="02000000000000000000" pitchFamily="2" charset="0"/>
              </a:rPr>
              <a:t>Suggested Groups</a:t>
            </a:r>
          </a:p>
          <a:p>
            <a:pPr marL="6350" marR="0" lvl="0" indent="0" algn="l" defTabSz="914400" rtl="0" eaLnBrk="1" fontAlgn="auto" latinLnBrk="0" hangingPunct="1">
              <a:lnSpc>
                <a:spcPct val="100000"/>
              </a:lnSpc>
              <a:spcBef>
                <a:spcPts val="105"/>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Group </a:t>
            </a:r>
            <a:r>
              <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One:</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Public Health</a:t>
            </a:r>
          </a:p>
          <a:p>
            <a:pPr marL="635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sng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105"/>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Group</a:t>
            </a:r>
            <a:r>
              <a:rPr kumimoji="0" lang="en-GB" sz="1200" b="0" i="0" u="none" strike="noStrike" kern="0" cap="none" spc="-4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GB" sz="1200" b="0" i="0" u="none" strike="noStrike" kern="0" cap="none" spc="-1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Two</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Finance &amp; economy, </a:t>
            </a:r>
            <a:r>
              <a:rPr kumimoji="0" lang="en-GB" sz="1200" b="0" i="0" u="none" strike="noStrike" kern="0" cap="none" spc="0" normalizeH="0" baseline="0" noProof="0" dirty="0" err="1">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inc.</a:t>
            </a:r>
            <a:r>
              <a:rPr kumimoji="0" lang="en-GB"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businesses</a:t>
            </a: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Group</a:t>
            </a:r>
            <a:r>
              <a:rPr kumimoji="0" lang="en-GB" sz="1200" b="0" i="0" u="none" strike="noStrike" kern="0" cap="none" spc="-4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GB"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Three</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Emergency services, </a:t>
            </a:r>
            <a:r>
              <a:rPr kumimoji="0" lang="en-GB" sz="1200" b="0" i="0" u="none" strike="noStrike" kern="0" cap="none" spc="-5" normalizeH="0" baseline="0" noProof="0" dirty="0" err="1">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inc</a:t>
            </a:r>
            <a:r>
              <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law enforcement</a:t>
            </a: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Group Four</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Education &amp; schooling</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13</a:t>
            </a:fld>
            <a:endParaRPr lang="en-GB"/>
          </a:p>
        </p:txBody>
      </p:sp>
    </p:spTree>
    <p:extLst>
      <p:ext uri="{BB962C8B-B14F-4D97-AF65-F5344CB8AC3E}">
        <p14:creationId xmlns:p14="http://schemas.microsoft.com/office/powerpoint/2010/main" val="2379003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15</a:t>
            </a:fld>
            <a:endParaRPr lang="en-GB"/>
          </a:p>
        </p:txBody>
      </p:sp>
    </p:spTree>
    <p:extLst>
      <p:ext uri="{BB962C8B-B14F-4D97-AF65-F5344CB8AC3E}">
        <p14:creationId xmlns:p14="http://schemas.microsoft.com/office/powerpoint/2010/main" val="2462579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sng" strike="noStrike" kern="1200" cap="none" spc="0" normalizeH="0" baseline="0" noProof="0" dirty="0">
                <a:ln>
                  <a:noFill/>
                </a:ln>
                <a:solidFill>
                  <a:prstClr val="black"/>
                </a:solidFill>
                <a:effectLst/>
                <a:uLnTx/>
                <a:uFillTx/>
                <a:latin typeface="+mn-lt"/>
                <a:ea typeface="+mn-ea"/>
                <a:cs typeface="+mn-cs"/>
              </a:rPr>
              <a:t>Facilitation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The risk assessment should be based on the following indicators: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1. </a:t>
            </a:r>
            <a:r>
              <a:rPr kumimoji="0" lang="en-GB" sz="1200" b="1" i="0" u="none" strike="noStrike" kern="1200" cap="none" spc="0" normalizeH="0" baseline="0" noProof="0" dirty="0">
                <a:ln>
                  <a:noFill/>
                </a:ln>
                <a:solidFill>
                  <a:prstClr val="black"/>
                </a:solidFill>
                <a:effectLst/>
                <a:uLnTx/>
                <a:uFillTx/>
                <a:latin typeface="+mn-lt"/>
                <a:ea typeface="+mn-ea"/>
                <a:cs typeface="+mn-cs"/>
              </a:rPr>
              <a:t>Epidemiological factors</a:t>
            </a:r>
            <a:r>
              <a:rPr kumimoji="0" lang="en-GB" sz="1200" b="0" i="0" u="none" strike="noStrike" kern="1200" cap="none" spc="0" normalizeH="0" baseline="0" noProof="0" dirty="0">
                <a:ln>
                  <a:noFill/>
                </a:ln>
                <a:solidFill>
                  <a:prstClr val="black"/>
                </a:solidFill>
                <a:effectLst/>
                <a:uLnTx/>
                <a:uFillTx/>
                <a:latin typeface="+mn-lt"/>
                <a:ea typeface="+mn-ea"/>
                <a:cs typeface="+mn-cs"/>
              </a:rPr>
              <a:t>: incidence of confirmed and probable COVID-19 cases; rate of hospitalizations and ICU admissions; number of deaths; percent positive among people tested; results of serological testing (providing availability of reliable assays).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2. </a:t>
            </a:r>
            <a:r>
              <a:rPr kumimoji="0" lang="en-GB" sz="1200" b="1" i="0" u="none" strike="noStrike" kern="1200" cap="none" spc="0" normalizeH="0" baseline="0" noProof="0" dirty="0">
                <a:ln>
                  <a:noFill/>
                </a:ln>
                <a:solidFill>
                  <a:prstClr val="black"/>
                </a:solidFill>
                <a:effectLst/>
                <a:uLnTx/>
                <a:uFillTx/>
                <a:latin typeface="+mn-lt"/>
                <a:ea typeface="+mn-ea"/>
                <a:cs typeface="+mn-cs"/>
              </a:rPr>
              <a:t>Health care capacities</a:t>
            </a:r>
            <a:r>
              <a:rPr kumimoji="0" lang="en-GB" sz="1200" b="0" i="0" u="none" strike="noStrike" kern="1200" cap="none" spc="0" normalizeH="0" baseline="0" noProof="0" dirty="0">
                <a:ln>
                  <a:noFill/>
                </a:ln>
                <a:solidFill>
                  <a:prstClr val="black"/>
                </a:solidFill>
                <a:effectLst/>
                <a:uLnTx/>
                <a:uFillTx/>
                <a:latin typeface="+mn-lt"/>
                <a:ea typeface="+mn-ea"/>
                <a:cs typeface="+mn-cs"/>
              </a:rPr>
              <a:t>: health system (hospital and non-hospital) functions and capacity (admissions and discharges), health care workers, ICU and non-ICU bed capacity, triage at health care facilities, stocks of personal protective equipment, treatment of COVID-19 and non-COVID-19 patients according to national standards and crisis standards of care; health workforce.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3. </a:t>
            </a:r>
            <a:r>
              <a:rPr kumimoji="0" lang="en-GB" sz="1200" b="1" i="0" u="none" strike="noStrike" kern="1200" cap="none" spc="0" normalizeH="0" baseline="0" noProof="0" dirty="0">
                <a:ln>
                  <a:noFill/>
                </a:ln>
                <a:solidFill>
                  <a:prstClr val="black"/>
                </a:solidFill>
                <a:effectLst/>
                <a:uLnTx/>
                <a:uFillTx/>
                <a:latin typeface="+mn-lt"/>
                <a:ea typeface="+mn-ea"/>
                <a:cs typeface="+mn-cs"/>
              </a:rPr>
              <a:t>Public health capacities</a:t>
            </a:r>
            <a:r>
              <a:rPr kumimoji="0" lang="en-GB" sz="1200" b="0" i="0" u="none" strike="noStrike" kern="1200" cap="none" spc="0" normalizeH="0" baseline="0" noProof="0" dirty="0">
                <a:ln>
                  <a:noFill/>
                </a:ln>
                <a:solidFill>
                  <a:prstClr val="black"/>
                </a:solidFill>
                <a:effectLst/>
                <a:uLnTx/>
                <a:uFillTx/>
                <a:latin typeface="+mn-lt"/>
                <a:ea typeface="+mn-ea"/>
                <a:cs typeface="+mn-cs"/>
              </a:rPr>
              <a:t>: rate of identification and testing of new suspected cases, isolation of new confirmed cases, identification and quarantine of contacts, number of public health rapid response teams to investigate suspect cases and clusters.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4. </a:t>
            </a:r>
            <a:r>
              <a:rPr kumimoji="0" lang="en-GB" sz="1200" b="1" i="0" u="none" strike="noStrike" kern="1200" cap="none" spc="0" normalizeH="0" baseline="0" noProof="0" dirty="0">
                <a:ln>
                  <a:noFill/>
                </a:ln>
                <a:solidFill>
                  <a:prstClr val="black"/>
                </a:solidFill>
                <a:effectLst/>
                <a:uLnTx/>
                <a:uFillTx/>
                <a:latin typeface="+mn-lt"/>
                <a:ea typeface="+mn-ea"/>
                <a:cs typeface="+mn-cs"/>
              </a:rPr>
              <a:t>Availability of effective pharmaceutical interventions</a:t>
            </a:r>
            <a:r>
              <a:rPr kumimoji="0" lang="en-GB" sz="1200" b="0" i="0" u="none" strike="noStrike" kern="1200" cap="none" spc="0" normalizeH="0" baseline="0" noProof="0" dirty="0">
                <a:ln>
                  <a:noFill/>
                </a:ln>
                <a:solidFill>
                  <a:prstClr val="black"/>
                </a:solidFill>
                <a:effectLst/>
                <a:uLnTx/>
                <a:uFillTx/>
                <a:latin typeface="+mn-lt"/>
                <a:ea typeface="+mn-ea"/>
                <a:cs typeface="+mn-cs"/>
              </a:rPr>
              <a:t>: Currently there are no COVID-19 specific therapeutics or vaccines. WHO, in collaboration with international partners, is implementing protocols for clinical trials to develop specific treatments and vaccines6 for COVID-19. The future availability of safe and effective pharmaceutical tools will be important in decision to implement or lift PHSM.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How this work across government – Consensus agreement.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Too lengthy?   Benefit.   Ensure differences and different realities being addressed.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Reverse order.   Sub national levels/urban planners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Add this to risk communications – national and regional and local stakeholders</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16</a:t>
            </a:fld>
            <a:endParaRPr lang="en-GB"/>
          </a:p>
        </p:txBody>
      </p:sp>
    </p:spTree>
    <p:extLst>
      <p:ext uri="{BB962C8B-B14F-4D97-AF65-F5344CB8AC3E}">
        <p14:creationId xmlns:p14="http://schemas.microsoft.com/office/powerpoint/2010/main" val="3282832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sng" dirty="0"/>
              <a:t>Facilitation Notes: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Transmission clarification: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No (active) cases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Imported / Sporadic cases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Clusters of cases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CT1: Low incidence of locally acquired widely dispersed cases detected in the past 14 days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CT2: Moderate incidence of locally acquired widely dispersed cases detected in the past 14 days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CT3: High incidence of locally acquired widely dispersed cases in the past 14 days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CT4: Very high incidence of locally acquired widely dispersed cases in the past 14 days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response capacity’ encompasses both clinical care and public health services, and is measured in terms of both the actual capacity (ability) to deliver services, and the performance of those services. </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17</a:t>
            </a:fld>
            <a:endParaRPr lang="en-GB"/>
          </a:p>
        </p:txBody>
      </p:sp>
    </p:spTree>
    <p:extLst>
      <p:ext uri="{BB962C8B-B14F-4D97-AF65-F5344CB8AC3E}">
        <p14:creationId xmlns:p14="http://schemas.microsoft.com/office/powerpoint/2010/main" val="39557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84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457200" y="6467805"/>
            <a:ext cx="2057398" cy="634999"/>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1741182" cy="254365"/>
          </a:xfrm>
          <a:prstGeom prst="rect">
            <a:avLst/>
          </a:prstGeom>
        </p:spPr>
        <p:txBody>
          <a:bodyPr wrap="none">
            <a:spAutoFit/>
          </a:bodyPr>
          <a:lstStyle/>
          <a:p>
            <a:pPr algn="l"/>
            <a:r>
              <a:rPr lang="en-US" sz="1053"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en-US" sz="1053"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l">
              <a:defRPr sz="1053"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en-US" sz="1053" b="1">
                <a:solidFill>
                  <a:schemeClr val="bg1"/>
                </a:solidFill>
                <a:latin typeface="Arial" panose="020B0604020202020204" pitchFamily="34" charset="0"/>
                <a:cs typeface="Arial" panose="020B0604020202020204" pitchFamily="34" charset="0"/>
              </a:rPr>
              <a:t>page </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endParaRPr lang="en-US" sz="1053"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l">
              <a:defRPr sz="1053">
                <a:solidFill>
                  <a:schemeClr val="tx1">
                    <a:tint val="75000"/>
                  </a:schemeClr>
                </a:solidFill>
              </a:defRPr>
            </a:lvl1pPr>
          </a:lstStyle>
          <a:p>
            <a:fld id="{09958ADE-BA35-494E-BE53-3C61C716429B}" type="datetime3">
              <a:rPr lang="en-US" smtClean="0"/>
              <a:t>2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l" defTabSz="802020" rtl="0"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l" defTabSz="802020" rtl="0"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l" defTabSz="802020" rtl="0"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12/2/2020</a:t>
            </a:fld>
            <a:endParaRPr lang="en-US"/>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bodyStyle>
    <p:other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5.jp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48.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1.jp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2.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3.jpg"/></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6.jpg"/><Relationship Id="rId5" Type="http://schemas.openxmlformats.org/officeDocument/2006/relationships/image" Target="../media/image3.png"/><Relationship Id="rId10" Type="http://schemas.openxmlformats.org/officeDocument/2006/relationships/image" Target="../media/image55.jpg"/><Relationship Id="rId4" Type="http://schemas.openxmlformats.org/officeDocument/2006/relationships/image" Target="../media/image2.pn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54.png"/><Relationship Id="rId4" Type="http://schemas.openxmlformats.org/officeDocument/2006/relationships/image" Target="../media/image3.png"/><Relationship Id="rId9" Type="http://schemas.openxmlformats.org/officeDocument/2006/relationships/image" Target="../media/image58.png"/></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mailto:samhourid@who.int" TargetMode="External"/><Relationship Id="rId18" Type="http://schemas.openxmlformats.org/officeDocument/2006/relationships/image" Target="../media/image64.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hyperlink" Target="mailto:stephenm@who.int" TargetMode="External"/><Relationship Id="rId17" Type="http://schemas.openxmlformats.org/officeDocument/2006/relationships/image" Target="../media/image63.png"/><Relationship Id="rId2" Type="http://schemas.openxmlformats.org/officeDocument/2006/relationships/image" Target="../media/image1.png"/><Relationship Id="rId16" Type="http://schemas.openxmlformats.org/officeDocument/2006/relationships/hyperlink" Target="mailto:htikem@who.int" TargetMode="Externa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62.png"/><Relationship Id="rId5" Type="http://schemas.openxmlformats.org/officeDocument/2006/relationships/image" Target="../media/image4.png"/><Relationship Id="rId15" Type="http://schemas.openxmlformats.org/officeDocument/2006/relationships/hyperlink" Target="mailto:andragro@paho.org" TargetMode="External"/><Relationship Id="rId10" Type="http://schemas.openxmlformats.org/officeDocument/2006/relationships/image" Target="../media/image61.jpeg"/><Relationship Id="rId19" Type="http://schemas.openxmlformats.org/officeDocument/2006/relationships/image" Target="../media/image65.png"/><Relationship Id="rId4" Type="http://schemas.openxmlformats.org/officeDocument/2006/relationships/image" Target="../media/image3.png"/><Relationship Id="rId9" Type="http://schemas.openxmlformats.org/officeDocument/2006/relationships/image" Target="../media/image60.png"/><Relationship Id="rId14" Type="http://schemas.openxmlformats.org/officeDocument/2006/relationships/hyperlink" Target="mailto:rashforda@who.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s://www.who.int/publications/i/item/considerations-for-school-related-public-health-measures-in-the-context-of-covid-19" TargetMode="External"/><Relationship Id="rId7" Type="http://schemas.openxmlformats.org/officeDocument/2006/relationships/image" Target="../media/image32.png"/><Relationship Id="rId2" Type="http://schemas.openxmlformats.org/officeDocument/2006/relationships/hyperlink" Target="https://www.who.int/publications/i/item/considerations-in-adjusting-public-health-and-social-measures-in-the-context-of-covid-19-interim-guidance" TargetMode="External"/><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png"/><Relationship Id="rId4" Type="http://schemas.openxmlformats.org/officeDocument/2006/relationships/hyperlink" Target="https://www.who.int/publications/i/item/considerations-for-public-health-and-social-measures-in-the-workplace-in-the-context-of-covid-1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1990" cy="5997587"/>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57200" y="6467805"/>
            <a:ext cx="2057398" cy="634999"/>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5" name="object 5"/>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dirty="0">
              <a:latin typeface="Roboto-Medium"/>
              <a:cs typeface="Roboto-Medium"/>
            </a:endParaRPr>
          </a:p>
        </p:txBody>
      </p:sp>
      <p:sp>
        <p:nvSpPr>
          <p:cNvPr id="6" name="object 6"/>
          <p:cNvSpPr txBox="1">
            <a:spLocks noGrp="1"/>
          </p:cNvSpPr>
          <p:nvPr>
            <p:ph type="title"/>
          </p:nvPr>
        </p:nvSpPr>
        <p:spPr>
          <a:xfrm>
            <a:off x="457200" y="1995932"/>
            <a:ext cx="2908300" cy="1397000"/>
          </a:xfrm>
          <a:prstGeom prst="rect">
            <a:avLst/>
          </a:prstGeom>
        </p:spPr>
        <p:txBody>
          <a:bodyPr vert="horz" wrap="square" lIns="0" tIns="12700" rIns="0" bIns="0" rtlCol="0">
            <a:spAutoFit/>
          </a:bodyPr>
          <a:lstStyle/>
          <a:p>
            <a:pPr marL="12700" marR="5080">
              <a:lnSpc>
                <a:spcPct val="100000"/>
              </a:lnSpc>
              <a:spcBef>
                <a:spcPts val="100"/>
              </a:spcBef>
            </a:pPr>
            <a:r>
              <a:rPr sz="3000" b="0" spc="-10" dirty="0">
                <a:latin typeface="Roboto-Medium"/>
                <a:cs typeface="Roboto-Medium"/>
              </a:rPr>
              <a:t>NOVEL  </a:t>
            </a:r>
            <a:r>
              <a:rPr sz="3000" b="0" dirty="0">
                <a:latin typeface="Roboto-Medium"/>
                <a:cs typeface="Roboto-Medium"/>
              </a:rPr>
              <a:t>C</a:t>
            </a:r>
            <a:r>
              <a:rPr sz="3000" b="0" spc="5" dirty="0">
                <a:latin typeface="Roboto-Medium"/>
                <a:cs typeface="Roboto-Medium"/>
              </a:rPr>
              <a:t>O</a:t>
            </a:r>
            <a:r>
              <a:rPr sz="3000" b="0" dirty="0">
                <a:latin typeface="Roboto-Medium"/>
                <a:cs typeface="Roboto-Medium"/>
              </a:rPr>
              <a:t>R</a:t>
            </a:r>
            <a:r>
              <a:rPr sz="3000" b="0" spc="5" dirty="0">
                <a:latin typeface="Roboto-Medium"/>
                <a:cs typeface="Roboto-Medium"/>
              </a:rPr>
              <a:t>O</a:t>
            </a:r>
            <a:r>
              <a:rPr sz="3000" b="0" spc="-15" dirty="0">
                <a:latin typeface="Roboto-Medium"/>
                <a:cs typeface="Roboto-Medium"/>
              </a:rPr>
              <a:t>N</a:t>
            </a:r>
            <a:r>
              <a:rPr sz="3000" b="0" spc="-110" dirty="0">
                <a:latin typeface="Roboto-Medium"/>
                <a:cs typeface="Roboto-Medium"/>
              </a:rPr>
              <a:t>A</a:t>
            </a:r>
            <a:r>
              <a:rPr sz="3000" b="0" spc="-5" dirty="0">
                <a:latin typeface="Roboto-Medium"/>
                <a:cs typeface="Roboto-Medium"/>
              </a:rPr>
              <a:t>V</a:t>
            </a:r>
            <a:r>
              <a:rPr sz="3000" b="0" spc="5" dirty="0">
                <a:latin typeface="Roboto-Medium"/>
                <a:cs typeface="Roboto-Medium"/>
              </a:rPr>
              <a:t>I</a:t>
            </a:r>
            <a:r>
              <a:rPr sz="3000" b="0" dirty="0">
                <a:latin typeface="Roboto-Medium"/>
                <a:cs typeface="Roboto-Medium"/>
              </a:rPr>
              <a:t>R</a:t>
            </a:r>
            <a:r>
              <a:rPr sz="3000" b="0" spc="-10" dirty="0">
                <a:latin typeface="Roboto-Medium"/>
                <a:cs typeface="Roboto-Medium"/>
              </a:rPr>
              <a:t>U</a:t>
            </a:r>
            <a:r>
              <a:rPr sz="3000" b="0" dirty="0">
                <a:latin typeface="Roboto-Medium"/>
                <a:cs typeface="Roboto-Medium"/>
              </a:rPr>
              <a:t>S  </a:t>
            </a:r>
            <a:r>
              <a:rPr sz="3000" b="0" spc="-10" dirty="0">
                <a:latin typeface="Roboto-Medium"/>
                <a:cs typeface="Roboto-Medium"/>
              </a:rPr>
              <a:t>(COVID-19)</a:t>
            </a:r>
            <a:endParaRPr sz="3000" dirty="0">
              <a:latin typeface="Roboto-Medium"/>
              <a:cs typeface="Roboto-Medium"/>
            </a:endParaRPr>
          </a:p>
        </p:txBody>
      </p:sp>
      <p:sp>
        <p:nvSpPr>
          <p:cNvPr id="7" name="object 7"/>
          <p:cNvSpPr txBox="1"/>
          <p:nvPr/>
        </p:nvSpPr>
        <p:spPr>
          <a:xfrm>
            <a:off x="7103157" y="3894835"/>
            <a:ext cx="3046730" cy="1406525"/>
          </a:xfrm>
          <a:prstGeom prst="rect">
            <a:avLst/>
          </a:prstGeom>
        </p:spPr>
        <p:txBody>
          <a:bodyPr vert="horz" wrap="square" lIns="0" tIns="10160" rIns="0" bIns="0" rtlCol="0">
            <a:spAutoFit/>
          </a:bodyPr>
          <a:lstStyle/>
          <a:p>
            <a:pPr marL="12700" marR="5080">
              <a:lnSpc>
                <a:spcPct val="100899"/>
              </a:lnSpc>
              <a:spcBef>
                <a:spcPts val="80"/>
              </a:spcBef>
            </a:pPr>
            <a:r>
              <a:rPr sz="1800" spc="-5" dirty="0">
                <a:solidFill>
                  <a:srgbClr val="B85F29"/>
                </a:solidFill>
                <a:latin typeface="Roboto"/>
                <a:cs typeface="Roboto"/>
              </a:rPr>
              <a:t>Organizing society around the  management of COVID-19;  Implementing and adjusting  Public Health and Social  Measures (PHSM)</a:t>
            </a:r>
            <a:endParaRPr sz="1800" dirty="0">
              <a:latin typeface="Roboto"/>
              <a:cs typeface="Roboto"/>
            </a:endParaRPr>
          </a:p>
        </p:txBody>
      </p:sp>
      <p:sp>
        <p:nvSpPr>
          <p:cNvPr id="8" name="object 8"/>
          <p:cNvSpPr/>
          <p:nvPr/>
        </p:nvSpPr>
        <p:spPr>
          <a:xfrm>
            <a:off x="1056921" y="5416745"/>
            <a:ext cx="1193797" cy="520694"/>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10" name="object 10"/>
          <p:cNvSpPr txBox="1"/>
          <p:nvPr/>
        </p:nvSpPr>
        <p:spPr>
          <a:xfrm>
            <a:off x="3394110" y="4978025"/>
            <a:ext cx="3592314" cy="1333500"/>
          </a:xfrm>
          <a:prstGeom prst="rect">
            <a:avLst/>
          </a:prstGeom>
        </p:spPr>
        <p:txBody>
          <a:bodyPr vert="horz" wrap="square" lIns="0" tIns="335280" rIns="0" bIns="0" rtlCol="0">
            <a:spAutoFit/>
          </a:bodyPr>
          <a:lstStyle/>
          <a:p>
            <a:pPr algn="ctr">
              <a:lnSpc>
                <a:spcPct val="100000"/>
              </a:lnSpc>
              <a:spcBef>
                <a:spcPts val="2640"/>
              </a:spcBef>
            </a:pPr>
            <a:r>
              <a:rPr sz="3600" spc="-5" dirty="0">
                <a:solidFill>
                  <a:srgbClr val="00AEEF"/>
                </a:solidFill>
                <a:latin typeface="Roboto-Medium"/>
                <a:cs typeface="Roboto-Medium"/>
              </a:rPr>
              <a:t>Country</a:t>
            </a:r>
            <a:r>
              <a:rPr sz="3600" spc="-160" dirty="0">
                <a:solidFill>
                  <a:srgbClr val="00AEEF"/>
                </a:solidFill>
                <a:latin typeface="Roboto-Medium"/>
                <a:cs typeface="Roboto-Medium"/>
              </a:rPr>
              <a:t> </a:t>
            </a:r>
            <a:r>
              <a:rPr sz="3600" spc="-5" dirty="0">
                <a:solidFill>
                  <a:srgbClr val="00AEEF"/>
                </a:solidFill>
                <a:latin typeface="Roboto-Medium"/>
                <a:cs typeface="Roboto-Medium"/>
              </a:rPr>
              <a:t>NAME</a:t>
            </a:r>
            <a:endParaRPr sz="3600" dirty="0">
              <a:latin typeface="Roboto-Medium"/>
              <a:cs typeface="Roboto-Medium"/>
            </a:endParaRPr>
          </a:p>
          <a:p>
            <a:pPr algn="ctr">
              <a:lnSpc>
                <a:spcPct val="100000"/>
              </a:lnSpc>
              <a:spcBef>
                <a:spcPts val="1275"/>
              </a:spcBef>
            </a:pPr>
            <a:r>
              <a:rPr sz="1800" spc="-5" dirty="0">
                <a:solidFill>
                  <a:srgbClr val="00AEEF"/>
                </a:solidFill>
                <a:latin typeface="Roboto-Medium"/>
                <a:cs typeface="Roboto-Medium"/>
              </a:rPr>
              <a:t>Date and</a:t>
            </a:r>
            <a:r>
              <a:rPr sz="1800" spc="-60" dirty="0">
                <a:solidFill>
                  <a:srgbClr val="00AEEF"/>
                </a:solidFill>
                <a:latin typeface="Roboto-Medium"/>
                <a:cs typeface="Roboto-Medium"/>
              </a:rPr>
              <a:t> </a:t>
            </a:r>
            <a:r>
              <a:rPr sz="1800" spc="-5" dirty="0">
                <a:solidFill>
                  <a:srgbClr val="00AEEF"/>
                </a:solidFill>
                <a:latin typeface="Roboto-Medium"/>
                <a:cs typeface="Roboto-Medium"/>
              </a:rPr>
              <a:t>Location</a:t>
            </a:r>
            <a:endParaRPr sz="1800" dirty="0">
              <a:latin typeface="Roboto-Medium"/>
              <a:cs typeface="Roboto-Medium"/>
            </a:endParaRPr>
          </a:p>
        </p:txBody>
      </p:sp>
      <p:sp>
        <p:nvSpPr>
          <p:cNvPr id="11" name="object 11"/>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8525" y="53340"/>
            <a:ext cx="1847850" cy="513080"/>
          </a:xfrm>
          <a:prstGeom prst="rect">
            <a:avLst/>
          </a:prstGeom>
        </p:spPr>
        <p:txBody>
          <a:bodyPr vert="horz" wrap="square" lIns="0" tIns="12700" rIns="0" bIns="0" rtlCol="0">
            <a:spAutoFit/>
          </a:bodyPr>
          <a:lstStyle/>
          <a:p>
            <a:pPr marL="12700">
              <a:lnSpc>
                <a:spcPct val="100000"/>
              </a:lnSpc>
              <a:spcBef>
                <a:spcPts val="100"/>
              </a:spcBef>
            </a:pPr>
            <a:r>
              <a:rPr sz="3200" spc="-35" dirty="0">
                <a:latin typeface="Roboto"/>
                <a:cs typeface="Roboto"/>
              </a:rPr>
              <a:t>Q</a:t>
            </a:r>
            <a:r>
              <a:rPr sz="3200" spc="-40" dirty="0">
                <a:latin typeface="Roboto"/>
                <a:cs typeface="Roboto"/>
              </a:rPr>
              <a:t>u</a:t>
            </a:r>
            <a:r>
              <a:rPr sz="3200" spc="-15" dirty="0">
                <a:latin typeface="Roboto"/>
                <a:cs typeface="Roboto"/>
              </a:rPr>
              <a:t>e</a:t>
            </a:r>
            <a:r>
              <a:rPr sz="3200" spc="-20" dirty="0">
                <a:latin typeface="Roboto"/>
                <a:cs typeface="Roboto"/>
              </a:rPr>
              <a:t>s</a:t>
            </a:r>
            <a:r>
              <a:rPr sz="3200" spc="-25" dirty="0">
                <a:latin typeface="Roboto"/>
                <a:cs typeface="Roboto"/>
              </a:rPr>
              <a:t>t</a:t>
            </a:r>
            <a:r>
              <a:rPr sz="3200" spc="-20" dirty="0">
                <a:latin typeface="Roboto"/>
                <a:cs typeface="Roboto"/>
              </a:rPr>
              <a:t>i</a:t>
            </a:r>
            <a:r>
              <a:rPr sz="3200" spc="-25" dirty="0">
                <a:latin typeface="Roboto"/>
                <a:cs typeface="Roboto"/>
              </a:rPr>
              <a:t>o</a:t>
            </a:r>
            <a:r>
              <a:rPr sz="3200" spc="-40" dirty="0">
                <a:latin typeface="Roboto"/>
                <a:cs typeface="Roboto"/>
              </a:rPr>
              <a:t>n</a:t>
            </a:r>
            <a:r>
              <a:rPr sz="3200" dirty="0">
                <a:latin typeface="Roboto"/>
                <a:cs typeface="Roboto"/>
              </a:rPr>
              <a:t>s</a:t>
            </a:r>
            <a:endParaRPr sz="3200">
              <a:latin typeface="Roboto"/>
              <a:cs typeface="Roboto"/>
            </a:endParaRPr>
          </a:p>
        </p:txBody>
      </p:sp>
      <p:sp>
        <p:nvSpPr>
          <p:cNvPr id="3" name="object 3"/>
          <p:cNvSpPr/>
          <p:nvPr/>
        </p:nvSpPr>
        <p:spPr>
          <a:xfrm>
            <a:off x="4988471" y="2015185"/>
            <a:ext cx="2750877" cy="353247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1689101" y="2581655"/>
            <a:ext cx="3237542" cy="2721001"/>
          </a:xfrm>
          <a:prstGeom prst="rect">
            <a:avLst/>
          </a:prstGeom>
        </p:spPr>
        <p:txBody>
          <a:bodyPr vert="horz" wrap="square" lIns="0" tIns="6350" rIns="0" bIns="0" rtlCol="0">
            <a:spAutoFit/>
          </a:bodyPr>
          <a:lstStyle/>
          <a:p>
            <a:pPr marL="12700" marR="5080" indent="1591310" algn="r">
              <a:lnSpc>
                <a:spcPct val="101099"/>
              </a:lnSpc>
              <a:spcBef>
                <a:spcPts val="50"/>
              </a:spcBef>
              <a:tabLst>
                <a:tab pos="1852930" algn="l"/>
              </a:tabLst>
            </a:pPr>
            <a:r>
              <a:rPr sz="3500" b="1" dirty="0">
                <a:solidFill>
                  <a:srgbClr val="0070C0"/>
                </a:solidFill>
                <a:latin typeface="Roboto"/>
                <a:cs typeface="Roboto"/>
              </a:rPr>
              <a:t>ANY  </a:t>
            </a:r>
            <a:r>
              <a:rPr sz="3500" b="1" spc="5" dirty="0">
                <a:solidFill>
                  <a:srgbClr val="0070C0"/>
                </a:solidFill>
                <a:latin typeface="Roboto"/>
                <a:cs typeface="Roboto"/>
              </a:rPr>
              <a:t>QU</a:t>
            </a:r>
            <a:r>
              <a:rPr sz="3500" b="1" dirty="0">
                <a:solidFill>
                  <a:srgbClr val="0070C0"/>
                </a:solidFill>
                <a:latin typeface="Roboto"/>
                <a:cs typeface="Roboto"/>
              </a:rPr>
              <a:t>E</a:t>
            </a:r>
            <a:r>
              <a:rPr sz="3500" b="1" spc="10" dirty="0">
                <a:solidFill>
                  <a:srgbClr val="0070C0"/>
                </a:solidFill>
                <a:latin typeface="Roboto"/>
                <a:cs typeface="Roboto"/>
              </a:rPr>
              <a:t>S</a:t>
            </a:r>
            <a:r>
              <a:rPr sz="3500" b="1" spc="5" dirty="0">
                <a:solidFill>
                  <a:srgbClr val="0070C0"/>
                </a:solidFill>
                <a:latin typeface="Roboto"/>
                <a:cs typeface="Roboto"/>
              </a:rPr>
              <a:t>TION  </a:t>
            </a:r>
            <a:r>
              <a:rPr sz="3500" b="1" spc="-5" dirty="0">
                <a:solidFill>
                  <a:srgbClr val="0070C0"/>
                </a:solidFill>
                <a:latin typeface="Roboto"/>
                <a:cs typeface="Roboto"/>
              </a:rPr>
              <a:t>BE</a:t>
            </a:r>
            <a:r>
              <a:rPr sz="3500" b="1" dirty="0">
                <a:solidFill>
                  <a:srgbClr val="0070C0"/>
                </a:solidFill>
                <a:latin typeface="Roboto"/>
                <a:cs typeface="Roboto"/>
              </a:rPr>
              <a:t>F</a:t>
            </a:r>
            <a:r>
              <a:rPr sz="3500" b="1" spc="5" dirty="0">
                <a:solidFill>
                  <a:srgbClr val="0070C0"/>
                </a:solidFill>
                <a:latin typeface="Roboto"/>
                <a:cs typeface="Roboto"/>
              </a:rPr>
              <a:t>O</a:t>
            </a:r>
            <a:r>
              <a:rPr sz="3500" b="1" spc="-5" dirty="0">
                <a:solidFill>
                  <a:srgbClr val="0070C0"/>
                </a:solidFill>
                <a:latin typeface="Roboto"/>
                <a:cs typeface="Roboto"/>
              </a:rPr>
              <a:t>R</a:t>
            </a:r>
            <a:r>
              <a:rPr sz="3500" b="1" dirty="0">
                <a:solidFill>
                  <a:srgbClr val="0070C0"/>
                </a:solidFill>
                <a:latin typeface="Roboto"/>
                <a:cs typeface="Roboto"/>
              </a:rPr>
              <a:t>E	WE</a:t>
            </a:r>
            <a:endParaRPr sz="3500" dirty="0">
              <a:latin typeface="Roboto"/>
              <a:cs typeface="Roboto"/>
            </a:endParaRPr>
          </a:p>
          <a:p>
            <a:pPr marR="6350" algn="r">
              <a:lnSpc>
                <a:spcPct val="100000"/>
              </a:lnSpc>
            </a:pPr>
            <a:r>
              <a:rPr sz="3500" b="1" spc="5" dirty="0">
                <a:solidFill>
                  <a:srgbClr val="0070C0"/>
                </a:solidFill>
                <a:latin typeface="Roboto"/>
                <a:cs typeface="Roboto"/>
              </a:rPr>
              <a:t>ST</a:t>
            </a:r>
            <a:r>
              <a:rPr sz="3500" b="1" dirty="0">
                <a:solidFill>
                  <a:srgbClr val="0070C0"/>
                </a:solidFill>
                <a:latin typeface="Roboto"/>
                <a:cs typeface="Roboto"/>
              </a:rPr>
              <a:t>A</a:t>
            </a:r>
            <a:r>
              <a:rPr sz="3500" b="1" spc="-5" dirty="0">
                <a:solidFill>
                  <a:srgbClr val="0070C0"/>
                </a:solidFill>
                <a:latin typeface="Roboto"/>
                <a:cs typeface="Roboto"/>
              </a:rPr>
              <a:t>R</a:t>
            </a:r>
            <a:r>
              <a:rPr sz="3500" b="1" dirty="0">
                <a:solidFill>
                  <a:srgbClr val="0070C0"/>
                </a:solidFill>
                <a:latin typeface="Roboto"/>
                <a:cs typeface="Roboto"/>
              </a:rPr>
              <a:t>T</a:t>
            </a:r>
            <a:endParaRPr sz="3500" dirty="0">
              <a:latin typeface="Roboto"/>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a:latin typeface="Roboto-Medium"/>
              <a:cs typeface="Roboto-Medium"/>
            </a:endParaRPr>
          </a:p>
        </p:txBody>
      </p:sp>
      <p:sp>
        <p:nvSpPr>
          <p:cNvPr id="4" name="object 4"/>
          <p:cNvSpPr/>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609558" y="4659883"/>
            <a:ext cx="2842542" cy="756920"/>
          </a:xfrm>
          <a:prstGeom prst="rect">
            <a:avLst/>
          </a:prstGeom>
        </p:spPr>
        <p:txBody>
          <a:bodyPr vert="horz" wrap="square" lIns="0" tIns="12700" rIns="0" bIns="0" rtlCol="0">
            <a:spAutoFit/>
          </a:bodyPr>
          <a:lstStyle/>
          <a:p>
            <a:pPr marL="12700">
              <a:lnSpc>
                <a:spcPct val="100000"/>
              </a:lnSpc>
              <a:spcBef>
                <a:spcPts val="100"/>
              </a:spcBef>
            </a:pPr>
            <a:r>
              <a:rPr sz="4800" spc="-85" dirty="0">
                <a:latin typeface="Roboto-Medium"/>
                <a:cs typeface="Roboto-Medium"/>
              </a:rPr>
              <a:t>Part</a:t>
            </a:r>
            <a:r>
              <a:rPr sz="4800" spc="-270" dirty="0">
                <a:latin typeface="Roboto-Medium"/>
                <a:cs typeface="Roboto-Medium"/>
              </a:rPr>
              <a:t> </a:t>
            </a:r>
            <a:r>
              <a:rPr sz="4800" spc="-5" dirty="0">
                <a:latin typeface="Roboto-Medium"/>
                <a:cs typeface="Roboto-Medium"/>
              </a:rPr>
              <a:t>One</a:t>
            </a:r>
            <a:endParaRPr sz="48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nvSpPr>
        <p:spPr>
          <a:xfrm>
            <a:off x="5745198" y="5652516"/>
            <a:ext cx="4396105" cy="421640"/>
          </a:xfrm>
          <a:prstGeom prst="rect">
            <a:avLst/>
          </a:prstGeom>
        </p:spPr>
        <p:txBody>
          <a:bodyPr vert="horz" wrap="square" lIns="0" tIns="12700" rIns="0" bIns="0" rtlCol="0">
            <a:spAutoFit/>
          </a:bodyPr>
          <a:lstStyle/>
          <a:p>
            <a:pPr marL="12700">
              <a:lnSpc>
                <a:spcPct val="100000"/>
              </a:lnSpc>
              <a:spcBef>
                <a:spcPts val="100"/>
              </a:spcBef>
            </a:pPr>
            <a:r>
              <a:rPr sz="2600" spc="-5" dirty="0">
                <a:latin typeface="Roboto-Medium"/>
                <a:cs typeface="Roboto-Medium"/>
              </a:rPr>
              <a:t>Governance and</a:t>
            </a:r>
            <a:r>
              <a:rPr sz="2600" spc="-145" dirty="0">
                <a:latin typeface="Roboto-Medium"/>
                <a:cs typeface="Roboto-Medium"/>
              </a:rPr>
              <a:t> </a:t>
            </a:r>
            <a:r>
              <a:rPr sz="2600" spc="-5" dirty="0">
                <a:latin typeface="Roboto-Medium"/>
                <a:cs typeface="Roboto-Medium"/>
              </a:rPr>
              <a:t>Coordination</a:t>
            </a:r>
            <a:endParaRPr sz="2600" dirty="0">
              <a:latin typeface="Roboto-Medium"/>
              <a:cs typeface="Roboto-Medium"/>
            </a:endParaRPr>
          </a:p>
        </p:txBody>
      </p:sp>
      <p:sp>
        <p:nvSpPr>
          <p:cNvPr id="9" name="object 9"/>
          <p:cNvSpPr/>
          <p:nvPr/>
        </p:nvSpPr>
        <p:spPr>
          <a:xfrm>
            <a:off x="850901" y="1495044"/>
            <a:ext cx="5334000" cy="3684473"/>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sz="3158" spc="-4" dirty="0"/>
              <a:t>Scenario</a:t>
            </a:r>
            <a:endParaRPr sz="3158" dirty="0"/>
          </a:p>
        </p:txBody>
      </p:sp>
      <p:sp>
        <p:nvSpPr>
          <p:cNvPr id="3" name="object 3"/>
          <p:cNvSpPr/>
          <p:nvPr/>
        </p:nvSpPr>
        <p:spPr>
          <a:xfrm>
            <a:off x="118241" y="883300"/>
            <a:ext cx="10456918" cy="61778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n-US" sz="2000" dirty="0">
                <a:solidFill>
                  <a:prstClr val="black"/>
                </a:solidFill>
                <a:latin typeface="Calibri"/>
              </a:rPr>
              <a:t>XXX is a town with a population of approximately 75 000 that has a mixed economy. It is an important agricultural town and is also a popular tourist destination with beaches and picturesque farming communities. The town is prominent in the region and has good transport links to other parts of the country but is not close to the national capital.</a:t>
            </a:r>
          </a:p>
          <a:p>
            <a:pPr defTabSz="802020"/>
            <a:endParaRPr lang="en-US" sz="2000" dirty="0">
              <a:solidFill>
                <a:prstClr val="black"/>
              </a:solidFill>
              <a:latin typeface="Calibri"/>
            </a:endParaRPr>
          </a:p>
          <a:p>
            <a:pPr defTabSz="802020"/>
            <a:r>
              <a:rPr lang="en-US" sz="2000" dirty="0">
                <a:solidFill>
                  <a:prstClr val="black"/>
                </a:solidFill>
                <a:latin typeface="Calibri"/>
              </a:rPr>
              <a:t>Following the relaxation of some COVID-19 measures (such as re-opening cafés, restaurants and some shops) there has been a gradual up-tick in  cases in the town. Local press are reporting that the reproduction rate of the virus in the district has risen to 1.2, and there are calls to make masks compulsory in all  public places</a:t>
            </a:r>
          </a:p>
          <a:p>
            <a:pPr defTabSz="802020"/>
            <a:endParaRPr lang="en-US" sz="2000" dirty="0">
              <a:solidFill>
                <a:prstClr val="black"/>
              </a:solidFill>
              <a:latin typeface="Calibri"/>
            </a:endParaRPr>
          </a:p>
          <a:p>
            <a:pPr defTabSz="802020"/>
            <a:r>
              <a:rPr lang="en-US" sz="2000" dirty="0">
                <a:solidFill>
                  <a:prstClr val="black"/>
                </a:solidFill>
                <a:latin typeface="Calibri"/>
              </a:rPr>
              <a:t>123 Foods is a major employer in the town. It is a mixed agribusiness, but locally it operates one of the largest poultry processing plants for  human consumption in the region, employing approximately 1200 people. The plant consists of a number of processing units where butchers work closely together, and packing is undertaken in closed, purpose-designed facilities. Many of the employees are migrants living in crowded company-provided accommodation, although some staff live in the community. On Monday 350 employees tested positive for COVID-19 through a mass screening initiative after a number of employees reported symptoms.</a:t>
            </a:r>
          </a:p>
          <a:p>
            <a:pPr defTabSz="802020"/>
            <a:endParaRPr lang="en-US" sz="2000" dirty="0">
              <a:solidFill>
                <a:prstClr val="black"/>
              </a:solidFill>
              <a:latin typeface="Calibri"/>
            </a:endParaRPr>
          </a:p>
          <a:p>
            <a:pPr defTabSz="802020"/>
            <a:r>
              <a:rPr lang="en-US" sz="2000" dirty="0">
                <a:solidFill>
                  <a:prstClr val="black"/>
                </a:solidFill>
                <a:latin typeface="Calibri"/>
              </a:rPr>
              <a:t>That same day, the ABC Hotel and Resort, which employs 270 staff, reported that two hotel guests were showing signs of COVID-19. Three staff are also reported as ill. All hotel staff live in locally.</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sz="1579">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pPr>
            <a:r>
              <a:rPr sz="1754" spc="-18" dirty="0">
                <a:solidFill>
                  <a:srgbClr val="FFFFFF"/>
                </a:solidFill>
                <a:latin typeface="Arial Black"/>
                <a:cs typeface="Arial Black"/>
              </a:rPr>
              <a:t>SIMULATION</a:t>
            </a:r>
            <a:r>
              <a:rPr sz="1754" spc="-22" dirty="0">
                <a:solidFill>
                  <a:srgbClr val="FFFFFF"/>
                </a:solidFill>
                <a:latin typeface="Arial Black"/>
                <a:cs typeface="Arial Black"/>
              </a:rPr>
              <a:t> </a:t>
            </a:r>
            <a:r>
              <a:rPr sz="1754" spc="-39" dirty="0">
                <a:solidFill>
                  <a:srgbClr val="FFFFFF"/>
                </a:solidFill>
                <a:latin typeface="Arial Black"/>
                <a:cs typeface="Arial Black"/>
              </a:rPr>
              <a:t>ONLY</a:t>
            </a:r>
            <a:endParaRPr sz="1754" dirty="0">
              <a:solidFill>
                <a:prstClr val="black"/>
              </a:solidFill>
              <a:latin typeface="Arial Black"/>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pPr>
            <a:r>
              <a:rPr spc="-4" dirty="0">
                <a:solidFill>
                  <a:prstClr val="white"/>
                </a:solidFill>
              </a:rPr>
              <a:t>page</a:t>
            </a:r>
            <a:r>
              <a:rPr spc="-48" dirty="0">
                <a:solidFill>
                  <a:prstClr val="white"/>
                </a:solidFill>
              </a:rPr>
              <a:t> </a:t>
            </a:r>
            <a:fld id="{81D60167-4931-47E6-BA6A-407CBD079E47}" type="slidenum">
              <a:rPr dirty="0">
                <a:solidFill>
                  <a:prstClr val="white"/>
                </a:solidFill>
              </a:rPr>
              <a:pPr marL="11139" defTabSz="802020">
                <a:lnSpc>
                  <a:spcPts val="1250"/>
                </a:lnSpc>
              </a:pPr>
              <a:t>12</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pPr>
            <a:r>
              <a:rPr spc="-13" dirty="0">
                <a:solidFill>
                  <a:prstClr val="white"/>
                </a:solidFill>
              </a:rPr>
              <a:t>SIMULATION</a:t>
            </a:r>
            <a:r>
              <a:rPr spc="-31" dirty="0">
                <a:solidFill>
                  <a:prstClr val="white"/>
                </a:solidFill>
              </a:rPr>
              <a:t> </a:t>
            </a:r>
            <a:r>
              <a:rPr spc="-4" dirty="0">
                <a:solidFill>
                  <a:prstClr val="white"/>
                </a:solidFill>
              </a:rPr>
              <a:t>EXERCISE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Arial"/>
                <a:cs typeface="Arial"/>
              </a:rPr>
              <a:t>30</a:t>
            </a:r>
            <a:r>
              <a:rPr sz="2100" b="1" spc="-135" dirty="0">
                <a:solidFill>
                  <a:srgbClr val="0070C0"/>
                </a:solidFill>
                <a:latin typeface="Arial"/>
                <a:cs typeface="Arial"/>
              </a:rPr>
              <a:t> </a:t>
            </a:r>
            <a:r>
              <a:rPr sz="2100" b="1" spc="-5" dirty="0">
                <a:solidFill>
                  <a:srgbClr val="0070C0"/>
                </a:solidFill>
                <a:latin typeface="Arial"/>
                <a:cs typeface="Arial"/>
              </a:rPr>
              <a:t>mins</a:t>
            </a:r>
            <a:endParaRPr sz="2100">
              <a:latin typeface="Arial"/>
              <a:cs typeface="Arial"/>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13</a:t>
            </a:fld>
            <a:endParaRPr dirty="0"/>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sz="3600" spc="-10" dirty="0"/>
              <a:t>Session</a:t>
            </a:r>
            <a:r>
              <a:rPr sz="3600" spc="-180" dirty="0"/>
              <a:t> </a:t>
            </a:r>
            <a:r>
              <a:rPr sz="3600" dirty="0"/>
              <a:t>1</a:t>
            </a:r>
            <a:endParaRPr sz="3600"/>
          </a:p>
        </p:txBody>
      </p:sp>
      <p:sp>
        <p:nvSpPr>
          <p:cNvPr id="5" name="object 5"/>
          <p:cNvSpPr txBox="1"/>
          <p:nvPr/>
        </p:nvSpPr>
        <p:spPr>
          <a:xfrm>
            <a:off x="282253" y="1036828"/>
            <a:ext cx="7398384" cy="269240"/>
          </a:xfrm>
          <a:prstGeom prst="rect">
            <a:avLst/>
          </a:prstGeom>
        </p:spPr>
        <p:txBody>
          <a:bodyPr vert="horz" wrap="square" lIns="0" tIns="12700" rIns="0" bIns="0" rtlCol="0">
            <a:spAutoFit/>
          </a:bodyPr>
          <a:lstStyle/>
          <a:p>
            <a:pPr marL="12700">
              <a:lnSpc>
                <a:spcPct val="100000"/>
              </a:lnSpc>
              <a:spcBef>
                <a:spcPts val="100"/>
              </a:spcBef>
            </a:pPr>
            <a:r>
              <a:rPr sz="1600" spc="-5" dirty="0">
                <a:solidFill>
                  <a:srgbClr val="231F20"/>
                </a:solidFill>
                <a:latin typeface="Roboto"/>
                <a:cs typeface="Roboto"/>
              </a:rPr>
              <a:t>Break yourselves into </a:t>
            </a:r>
            <a:r>
              <a:rPr sz="1600" dirty="0">
                <a:solidFill>
                  <a:srgbClr val="231F20"/>
                </a:solidFill>
                <a:latin typeface="Roboto"/>
                <a:cs typeface="Roboto"/>
              </a:rPr>
              <a:t>three to </a:t>
            </a:r>
            <a:r>
              <a:rPr sz="1600" spc="-5" dirty="0">
                <a:solidFill>
                  <a:srgbClr val="231F20"/>
                </a:solidFill>
                <a:latin typeface="Roboto"/>
                <a:cs typeface="Roboto"/>
              </a:rPr>
              <a:t>six groups* </a:t>
            </a:r>
            <a:r>
              <a:rPr sz="1600" dirty="0">
                <a:solidFill>
                  <a:srgbClr val="231F20"/>
                </a:solidFill>
                <a:latin typeface="Roboto"/>
                <a:cs typeface="Roboto"/>
              </a:rPr>
              <a:t>that </a:t>
            </a:r>
            <a:r>
              <a:rPr sz="1600" spc="-5" dirty="0">
                <a:solidFill>
                  <a:srgbClr val="231F20"/>
                </a:solidFill>
                <a:latin typeface="Roboto"/>
                <a:cs typeface="Roboto"/>
              </a:rPr>
              <a:t>best describes your day to day</a:t>
            </a:r>
            <a:r>
              <a:rPr sz="1600" spc="30" dirty="0">
                <a:solidFill>
                  <a:srgbClr val="231F20"/>
                </a:solidFill>
                <a:latin typeface="Roboto"/>
                <a:cs typeface="Roboto"/>
              </a:rPr>
              <a:t> </a:t>
            </a:r>
            <a:r>
              <a:rPr sz="1600" spc="-15" dirty="0">
                <a:solidFill>
                  <a:srgbClr val="231F20"/>
                </a:solidFill>
                <a:latin typeface="Roboto"/>
                <a:cs typeface="Roboto"/>
              </a:rPr>
              <a:t>role.</a:t>
            </a:r>
            <a:endParaRPr sz="1600">
              <a:latin typeface="Roboto"/>
              <a:cs typeface="Roboto"/>
            </a:endParaRPr>
          </a:p>
        </p:txBody>
      </p:sp>
      <p:sp>
        <p:nvSpPr>
          <p:cNvPr id="6" name="object 6"/>
          <p:cNvSpPr txBox="1"/>
          <p:nvPr/>
        </p:nvSpPr>
        <p:spPr>
          <a:xfrm>
            <a:off x="282050" y="1277620"/>
            <a:ext cx="10079990" cy="763270"/>
          </a:xfrm>
          <a:prstGeom prst="rect">
            <a:avLst/>
          </a:prstGeom>
        </p:spPr>
        <p:txBody>
          <a:bodyPr vert="horz" wrap="square" lIns="0" tIns="9525" rIns="0" bIns="0" rtlCol="0">
            <a:spAutoFit/>
          </a:bodyPr>
          <a:lstStyle/>
          <a:p>
            <a:pPr marL="12700" marR="5080">
              <a:lnSpc>
                <a:spcPct val="101299"/>
              </a:lnSpc>
              <a:spcBef>
                <a:spcPts val="75"/>
              </a:spcBef>
            </a:pPr>
            <a:r>
              <a:rPr sz="1600" dirty="0">
                <a:solidFill>
                  <a:srgbClr val="231F20"/>
                </a:solidFill>
                <a:latin typeface="Roboto"/>
                <a:cs typeface="Roboto"/>
              </a:rPr>
              <a:t>Read the </a:t>
            </a:r>
            <a:r>
              <a:rPr sz="1600" spc="-5" dirty="0">
                <a:solidFill>
                  <a:srgbClr val="231F20"/>
                </a:solidFill>
                <a:latin typeface="Roboto"/>
                <a:cs typeface="Roboto"/>
              </a:rPr>
              <a:t>scenario </a:t>
            </a:r>
            <a:r>
              <a:rPr sz="1600" dirty="0">
                <a:solidFill>
                  <a:srgbClr val="231F20"/>
                </a:solidFill>
                <a:latin typeface="Roboto"/>
                <a:cs typeface="Roboto"/>
              </a:rPr>
              <a:t>as a </a:t>
            </a:r>
            <a:r>
              <a:rPr sz="1600" spc="-10" dirty="0">
                <a:solidFill>
                  <a:srgbClr val="231F20"/>
                </a:solidFill>
                <a:latin typeface="Roboto"/>
                <a:cs typeface="Roboto"/>
              </a:rPr>
              <a:t>group </a:t>
            </a:r>
            <a:r>
              <a:rPr sz="1600" dirty="0">
                <a:solidFill>
                  <a:srgbClr val="231F20"/>
                </a:solidFill>
                <a:latin typeface="Roboto"/>
                <a:cs typeface="Roboto"/>
              </a:rPr>
              <a:t>and </a:t>
            </a:r>
            <a:r>
              <a:rPr sz="1600" spc="-5" dirty="0">
                <a:solidFill>
                  <a:srgbClr val="231F20"/>
                </a:solidFill>
                <a:latin typeface="Roboto"/>
                <a:cs typeface="Roboto"/>
              </a:rPr>
              <a:t>look </a:t>
            </a:r>
            <a:r>
              <a:rPr sz="1600" dirty="0">
                <a:solidFill>
                  <a:srgbClr val="231F20"/>
                </a:solidFill>
                <a:latin typeface="Roboto"/>
                <a:cs typeface="Roboto"/>
              </a:rPr>
              <a:t>at the </a:t>
            </a:r>
            <a:r>
              <a:rPr sz="1600" spc="-5" dirty="0">
                <a:solidFill>
                  <a:srgbClr val="231F20"/>
                </a:solidFill>
                <a:latin typeface="Roboto"/>
                <a:cs typeface="Roboto"/>
              </a:rPr>
              <a:t>operational </a:t>
            </a:r>
            <a:r>
              <a:rPr sz="1600" spc="-10" dirty="0">
                <a:solidFill>
                  <a:srgbClr val="231F20"/>
                </a:solidFill>
                <a:latin typeface="Roboto"/>
                <a:cs typeface="Roboto"/>
              </a:rPr>
              <a:t>framework within with </a:t>
            </a:r>
            <a:r>
              <a:rPr sz="1600" spc="-5" dirty="0">
                <a:solidFill>
                  <a:srgbClr val="231F20"/>
                </a:solidFill>
                <a:latin typeface="Roboto"/>
                <a:cs typeface="Roboto"/>
              </a:rPr>
              <a:t>your group is operating  Describe your current legislative or operational </a:t>
            </a:r>
            <a:r>
              <a:rPr sz="1600" spc="-10" dirty="0">
                <a:solidFill>
                  <a:srgbClr val="231F20"/>
                </a:solidFill>
                <a:latin typeface="Roboto"/>
                <a:cs typeface="Roboto"/>
              </a:rPr>
              <a:t>framework for </a:t>
            </a:r>
            <a:r>
              <a:rPr sz="1600" spc="-5" dirty="0">
                <a:solidFill>
                  <a:srgbClr val="231F20"/>
                </a:solidFill>
                <a:latin typeface="Roboto"/>
                <a:cs typeface="Roboto"/>
              </a:rPr>
              <a:t>managing localized outbreaks </a:t>
            </a:r>
            <a:r>
              <a:rPr sz="1600" dirty="0">
                <a:solidFill>
                  <a:srgbClr val="231F20"/>
                </a:solidFill>
                <a:latin typeface="Roboto"/>
                <a:cs typeface="Roboto"/>
              </a:rPr>
              <a:t>as </a:t>
            </a:r>
            <a:r>
              <a:rPr sz="1600" spc="-5" dirty="0">
                <a:solidFill>
                  <a:srgbClr val="231F20"/>
                </a:solidFill>
                <a:latin typeface="Roboto"/>
                <a:cs typeface="Roboto"/>
              </a:rPr>
              <a:t>described in </a:t>
            </a:r>
            <a:r>
              <a:rPr sz="1600" dirty="0">
                <a:solidFill>
                  <a:srgbClr val="231F20"/>
                </a:solidFill>
                <a:latin typeface="Roboto"/>
                <a:cs typeface="Roboto"/>
              </a:rPr>
              <a:t>this  </a:t>
            </a:r>
            <a:r>
              <a:rPr sz="1600" spc="-5" dirty="0">
                <a:solidFill>
                  <a:srgbClr val="231F20"/>
                </a:solidFill>
                <a:latin typeface="Roboto"/>
                <a:cs typeface="Roboto"/>
              </a:rPr>
              <a:t>part.</a:t>
            </a:r>
            <a:endParaRPr sz="1600">
              <a:latin typeface="Roboto"/>
              <a:cs typeface="Roboto"/>
            </a:endParaRPr>
          </a:p>
        </p:txBody>
      </p:sp>
      <p:sp>
        <p:nvSpPr>
          <p:cNvPr id="7" name="object 7"/>
          <p:cNvSpPr txBox="1"/>
          <p:nvPr/>
        </p:nvSpPr>
        <p:spPr>
          <a:xfrm>
            <a:off x="282253" y="2555351"/>
            <a:ext cx="4237355" cy="3921202"/>
          </a:xfrm>
          <a:prstGeom prst="rect">
            <a:avLst/>
          </a:prstGeom>
          <a:ln w="25387">
            <a:solidFill>
              <a:srgbClr val="000000"/>
            </a:solidFill>
          </a:ln>
        </p:spPr>
        <p:txBody>
          <a:bodyPr vert="horz" wrap="square" lIns="0" tIns="33020" rIns="0" bIns="0" rtlCol="0">
            <a:spAutoFit/>
          </a:bodyPr>
          <a:lstStyle/>
          <a:p>
            <a:pPr marL="97155">
              <a:lnSpc>
                <a:spcPct val="100000"/>
              </a:lnSpc>
              <a:spcBef>
                <a:spcPts val="260"/>
              </a:spcBef>
            </a:pPr>
            <a:r>
              <a:rPr sz="1600" spc="-5" dirty="0">
                <a:solidFill>
                  <a:srgbClr val="231F20"/>
                </a:solidFill>
                <a:latin typeface="Roboto-Medium"/>
                <a:cs typeface="Roboto-Medium"/>
              </a:rPr>
              <a:t>In </a:t>
            </a:r>
            <a:r>
              <a:rPr sz="1600" spc="-10" dirty="0">
                <a:solidFill>
                  <a:srgbClr val="231F20"/>
                </a:solidFill>
                <a:latin typeface="Roboto-Medium"/>
                <a:cs typeface="Roboto-Medium"/>
              </a:rPr>
              <a:t>your </a:t>
            </a:r>
            <a:r>
              <a:rPr sz="1600" spc="-5" dirty="0">
                <a:solidFill>
                  <a:srgbClr val="231F20"/>
                </a:solidFill>
                <a:latin typeface="Roboto-Medium"/>
                <a:cs typeface="Roboto-Medium"/>
              </a:rPr>
              <a:t>group</a:t>
            </a:r>
            <a:r>
              <a:rPr sz="1600" spc="-20" dirty="0">
                <a:solidFill>
                  <a:srgbClr val="231F20"/>
                </a:solidFill>
                <a:latin typeface="Roboto-Medium"/>
                <a:cs typeface="Roboto-Medium"/>
              </a:rPr>
              <a:t> </a:t>
            </a:r>
            <a:r>
              <a:rPr sz="1600" spc="-5" dirty="0">
                <a:solidFill>
                  <a:srgbClr val="231F20"/>
                </a:solidFill>
                <a:latin typeface="Roboto-Medium"/>
                <a:cs typeface="Roboto-Medium"/>
              </a:rPr>
              <a:t>write;</a:t>
            </a:r>
            <a:endParaRPr sz="1600" dirty="0">
              <a:latin typeface="Roboto-Medium"/>
              <a:cs typeface="Roboto-Medium"/>
            </a:endParaRPr>
          </a:p>
          <a:p>
            <a:pPr>
              <a:lnSpc>
                <a:spcPct val="100000"/>
              </a:lnSpc>
              <a:spcBef>
                <a:spcPts val="55"/>
              </a:spcBef>
            </a:pPr>
            <a:endParaRPr sz="1450" dirty="0">
              <a:latin typeface="Roboto-Medium"/>
              <a:cs typeface="Roboto-Medium"/>
            </a:endParaRPr>
          </a:p>
          <a:p>
            <a:pPr marL="326390" indent="-229235">
              <a:lnSpc>
                <a:spcPct val="100000"/>
              </a:lnSpc>
              <a:buChar char="•"/>
              <a:tabLst>
                <a:tab pos="325755" algn="l"/>
                <a:tab pos="326390" algn="l"/>
              </a:tabLst>
            </a:pPr>
            <a:r>
              <a:rPr sz="1600" spc="-5" dirty="0">
                <a:solidFill>
                  <a:srgbClr val="231F20"/>
                </a:solidFill>
                <a:latin typeface="Roboto"/>
                <a:cs typeface="Roboto"/>
              </a:rPr>
              <a:t>Key aspects of your operational</a:t>
            </a:r>
            <a:r>
              <a:rPr sz="1600" spc="300" dirty="0">
                <a:solidFill>
                  <a:srgbClr val="231F20"/>
                </a:solidFill>
                <a:latin typeface="Roboto"/>
                <a:cs typeface="Roboto"/>
              </a:rPr>
              <a:t> </a:t>
            </a:r>
            <a:r>
              <a:rPr sz="1600" spc="-5" dirty="0">
                <a:solidFill>
                  <a:srgbClr val="231F20"/>
                </a:solidFill>
                <a:latin typeface="Roboto"/>
                <a:cs typeface="Roboto"/>
              </a:rPr>
              <a:t>strategy,</a:t>
            </a:r>
            <a:endParaRPr sz="1600" dirty="0">
              <a:latin typeface="Roboto"/>
              <a:cs typeface="Roboto"/>
            </a:endParaRPr>
          </a:p>
          <a:p>
            <a:pPr marL="325755" marR="575310" indent="-228600">
              <a:lnSpc>
                <a:spcPts val="1900"/>
              </a:lnSpc>
              <a:spcBef>
                <a:spcPts val="80"/>
              </a:spcBef>
              <a:buChar char="•"/>
              <a:tabLst>
                <a:tab pos="325755" algn="l"/>
                <a:tab pos="326390" algn="l"/>
              </a:tabLst>
            </a:pPr>
            <a:r>
              <a:rPr sz="1600" spc="-5" dirty="0">
                <a:solidFill>
                  <a:srgbClr val="231F20"/>
                </a:solidFill>
                <a:latin typeface="Roboto"/>
                <a:cs typeface="Roboto"/>
              </a:rPr>
              <a:t>Key legislation </a:t>
            </a:r>
            <a:r>
              <a:rPr sz="1600" dirty="0">
                <a:solidFill>
                  <a:srgbClr val="231F20"/>
                </a:solidFill>
                <a:latin typeface="Roboto"/>
                <a:cs typeface="Roboto"/>
              </a:rPr>
              <a:t>that </a:t>
            </a:r>
            <a:r>
              <a:rPr sz="1600" spc="-5" dirty="0">
                <a:solidFill>
                  <a:srgbClr val="231F20"/>
                </a:solidFill>
                <a:latin typeface="Roboto"/>
                <a:cs typeface="Roboto"/>
              </a:rPr>
              <a:t>must be adhered  </a:t>
            </a:r>
            <a:r>
              <a:rPr sz="1600" spc="-10" dirty="0">
                <a:solidFill>
                  <a:srgbClr val="231F20"/>
                </a:solidFill>
                <a:latin typeface="Roboto"/>
                <a:cs typeface="Roboto"/>
              </a:rPr>
              <a:t>to,</a:t>
            </a:r>
            <a:endParaRPr sz="1600" dirty="0">
              <a:latin typeface="Roboto"/>
              <a:cs typeface="Roboto"/>
            </a:endParaRPr>
          </a:p>
          <a:p>
            <a:pPr marL="326390" indent="-229235">
              <a:lnSpc>
                <a:spcPts val="1830"/>
              </a:lnSpc>
              <a:buChar char="•"/>
              <a:tabLst>
                <a:tab pos="325755" algn="l"/>
                <a:tab pos="326390" algn="l"/>
              </a:tabLst>
            </a:pPr>
            <a:r>
              <a:rPr sz="1600" spc="-10" dirty="0">
                <a:solidFill>
                  <a:srgbClr val="231F20"/>
                </a:solidFill>
                <a:latin typeface="Roboto"/>
                <a:cs typeface="Roboto"/>
              </a:rPr>
              <a:t>Standard Operating</a:t>
            </a:r>
            <a:r>
              <a:rPr sz="1600" spc="-15" dirty="0">
                <a:solidFill>
                  <a:srgbClr val="231F20"/>
                </a:solidFill>
                <a:latin typeface="Roboto"/>
                <a:cs typeface="Roboto"/>
              </a:rPr>
              <a:t> Procedures</a:t>
            </a:r>
            <a:endParaRPr sz="1600" dirty="0">
              <a:latin typeface="Roboto"/>
              <a:cs typeface="Roboto"/>
            </a:endParaRPr>
          </a:p>
          <a:p>
            <a:pPr>
              <a:lnSpc>
                <a:spcPct val="100000"/>
              </a:lnSpc>
              <a:spcBef>
                <a:spcPts val="5"/>
              </a:spcBef>
            </a:pPr>
            <a:endParaRPr sz="1500" dirty="0">
              <a:latin typeface="Roboto"/>
              <a:cs typeface="Roboto"/>
            </a:endParaRPr>
          </a:p>
          <a:p>
            <a:pPr marL="97155" marR="487680">
              <a:lnSpc>
                <a:spcPct val="99400"/>
              </a:lnSpc>
            </a:pPr>
            <a:r>
              <a:rPr sz="1600" spc="-10" dirty="0">
                <a:solidFill>
                  <a:srgbClr val="231F20"/>
                </a:solidFill>
                <a:latin typeface="Roboto"/>
                <a:cs typeface="Roboto"/>
              </a:rPr>
              <a:t>Focus </a:t>
            </a:r>
            <a:r>
              <a:rPr sz="1600" spc="-5" dirty="0">
                <a:solidFill>
                  <a:srgbClr val="231F20"/>
                </a:solidFill>
                <a:latin typeface="Roboto"/>
                <a:cs typeface="Roboto"/>
              </a:rPr>
              <a:t>on </a:t>
            </a:r>
            <a:r>
              <a:rPr sz="1600" dirty="0">
                <a:solidFill>
                  <a:srgbClr val="231F20"/>
                </a:solidFill>
                <a:latin typeface="Roboto"/>
                <a:cs typeface="Roboto"/>
              </a:rPr>
              <a:t>and </a:t>
            </a:r>
            <a:r>
              <a:rPr sz="1600" spc="-10" dirty="0">
                <a:solidFill>
                  <a:srgbClr val="231F20"/>
                </a:solidFill>
                <a:latin typeface="Roboto"/>
                <a:cs typeface="Roboto"/>
              </a:rPr>
              <a:t>current </a:t>
            </a:r>
            <a:r>
              <a:rPr sz="1600" spc="-5" dirty="0">
                <a:solidFill>
                  <a:srgbClr val="231F20"/>
                </a:solidFill>
                <a:latin typeface="Roboto"/>
                <a:cs typeface="Roboto"/>
              </a:rPr>
              <a:t>legislation </a:t>
            </a:r>
            <a:r>
              <a:rPr lang="en-US" sz="1600" spc="-5" dirty="0">
                <a:solidFill>
                  <a:srgbClr val="231F20"/>
                </a:solidFill>
                <a:latin typeface="Roboto"/>
                <a:cs typeface="Roboto"/>
              </a:rPr>
              <a:t>on which </a:t>
            </a:r>
            <a:r>
              <a:rPr sz="1600" spc="-5" dirty="0">
                <a:solidFill>
                  <a:srgbClr val="231F20"/>
                </a:solidFill>
                <a:latin typeface="Roboto"/>
                <a:cs typeface="Roboto"/>
              </a:rPr>
              <a:t>you are </a:t>
            </a:r>
            <a:r>
              <a:rPr lang="en-US" sz="1600" spc="-5" dirty="0">
                <a:solidFill>
                  <a:srgbClr val="231F20"/>
                </a:solidFill>
                <a:latin typeface="Roboto"/>
                <a:cs typeface="Roboto"/>
              </a:rPr>
              <a:t>currently</a:t>
            </a:r>
            <a:r>
              <a:rPr sz="1600" spc="-5" dirty="0">
                <a:solidFill>
                  <a:srgbClr val="231F20"/>
                </a:solidFill>
                <a:latin typeface="Roboto"/>
                <a:cs typeface="Roboto"/>
              </a:rPr>
              <a:t> </a:t>
            </a:r>
            <a:r>
              <a:rPr sz="1600" spc="-10" dirty="0">
                <a:solidFill>
                  <a:srgbClr val="231F20"/>
                </a:solidFill>
                <a:latin typeface="Roboto"/>
                <a:cs typeface="Roboto"/>
              </a:rPr>
              <a:t>working </a:t>
            </a:r>
            <a:r>
              <a:rPr sz="1600" dirty="0">
                <a:solidFill>
                  <a:srgbClr val="231F20"/>
                </a:solidFill>
                <a:latin typeface="Roboto"/>
                <a:cs typeface="Roboto"/>
              </a:rPr>
              <a:t>and any</a:t>
            </a:r>
            <a:r>
              <a:rPr lang="en-US" sz="1600" dirty="0">
                <a:solidFill>
                  <a:srgbClr val="231F20"/>
                </a:solidFill>
                <a:latin typeface="Roboto"/>
                <a:cs typeface="Roboto"/>
              </a:rPr>
              <a:t> that is</a:t>
            </a:r>
            <a:r>
              <a:rPr sz="1600" spc="-5" dirty="0">
                <a:solidFill>
                  <a:srgbClr val="231F20"/>
                </a:solidFill>
                <a:latin typeface="Roboto"/>
                <a:cs typeface="Roboto"/>
              </a:rPr>
              <a:t> in</a:t>
            </a:r>
            <a:r>
              <a:rPr sz="1600" spc="-35" dirty="0">
                <a:solidFill>
                  <a:srgbClr val="231F20"/>
                </a:solidFill>
                <a:latin typeface="Roboto"/>
                <a:cs typeface="Roboto"/>
              </a:rPr>
              <a:t> </a:t>
            </a:r>
            <a:r>
              <a:rPr sz="1600" spc="-15" dirty="0">
                <a:solidFill>
                  <a:srgbClr val="231F20"/>
                </a:solidFill>
                <a:latin typeface="Roboto"/>
                <a:cs typeface="Roboto"/>
              </a:rPr>
              <a:t>development.</a:t>
            </a:r>
            <a:endParaRPr sz="1600" dirty="0">
              <a:latin typeface="Roboto"/>
              <a:cs typeface="Roboto"/>
            </a:endParaRPr>
          </a:p>
          <a:p>
            <a:pPr marL="97155" marR="739140">
              <a:lnSpc>
                <a:spcPct val="103699"/>
              </a:lnSpc>
              <a:spcBef>
                <a:spcPts val="1800"/>
              </a:spcBef>
            </a:pPr>
            <a:r>
              <a:rPr sz="1600" spc="-5" dirty="0">
                <a:solidFill>
                  <a:srgbClr val="231F20"/>
                </a:solidFill>
                <a:latin typeface="Roboto"/>
                <a:cs typeface="Roboto"/>
              </a:rPr>
              <a:t>Describe </a:t>
            </a:r>
            <a:r>
              <a:rPr sz="1600" dirty="0">
                <a:solidFill>
                  <a:srgbClr val="231F20"/>
                </a:solidFill>
                <a:latin typeface="Roboto"/>
                <a:cs typeface="Roboto"/>
              </a:rPr>
              <a:t>key </a:t>
            </a:r>
            <a:r>
              <a:rPr sz="1600" spc="-10" dirty="0">
                <a:solidFill>
                  <a:srgbClr val="231F20"/>
                </a:solidFill>
                <a:latin typeface="Roboto"/>
                <a:cs typeface="Roboto"/>
              </a:rPr>
              <a:t>strategies </a:t>
            </a:r>
            <a:r>
              <a:rPr sz="1600" dirty="0">
                <a:solidFill>
                  <a:srgbClr val="231F20"/>
                </a:solidFill>
                <a:latin typeface="Roboto"/>
                <a:cs typeface="Roboto"/>
              </a:rPr>
              <a:t>and how they  </a:t>
            </a:r>
            <a:r>
              <a:rPr sz="1600" spc="-10" dirty="0">
                <a:solidFill>
                  <a:srgbClr val="231F20"/>
                </a:solidFill>
                <a:latin typeface="Roboto"/>
                <a:cs typeface="Roboto"/>
              </a:rPr>
              <a:t>refer </a:t>
            </a:r>
            <a:r>
              <a:rPr sz="1600" spc="-5" dirty="0">
                <a:solidFill>
                  <a:srgbClr val="231F20"/>
                </a:solidFill>
                <a:latin typeface="Roboto"/>
                <a:cs typeface="Roboto"/>
              </a:rPr>
              <a:t>to </a:t>
            </a:r>
            <a:r>
              <a:rPr sz="1600" dirty="0">
                <a:solidFill>
                  <a:srgbClr val="231F20"/>
                </a:solidFill>
                <a:latin typeface="Roboto"/>
                <a:cs typeface="Roboto"/>
              </a:rPr>
              <a:t>the</a:t>
            </a:r>
            <a:r>
              <a:rPr sz="1600" spc="-35" dirty="0">
                <a:solidFill>
                  <a:srgbClr val="231F20"/>
                </a:solidFill>
                <a:latin typeface="Roboto"/>
                <a:cs typeface="Roboto"/>
              </a:rPr>
              <a:t> </a:t>
            </a:r>
            <a:r>
              <a:rPr sz="1600" spc="-5" dirty="0">
                <a:solidFill>
                  <a:srgbClr val="231F20"/>
                </a:solidFill>
                <a:latin typeface="Roboto"/>
                <a:cs typeface="Roboto"/>
              </a:rPr>
              <a:t>legislation</a:t>
            </a:r>
            <a:endParaRPr sz="1600" dirty="0">
              <a:latin typeface="Roboto"/>
              <a:cs typeface="Roboto"/>
            </a:endParaRPr>
          </a:p>
          <a:p>
            <a:pPr>
              <a:lnSpc>
                <a:spcPct val="100000"/>
              </a:lnSpc>
              <a:spcBef>
                <a:spcPts val="60"/>
              </a:spcBef>
            </a:pPr>
            <a:endParaRPr sz="1450" dirty="0">
              <a:latin typeface="Roboto"/>
              <a:cs typeface="Roboto"/>
            </a:endParaRPr>
          </a:p>
          <a:p>
            <a:pPr marL="97155" marR="941705">
              <a:lnSpc>
                <a:spcPts val="1900"/>
              </a:lnSpc>
              <a:spcBef>
                <a:spcPts val="5"/>
              </a:spcBef>
            </a:pPr>
            <a:r>
              <a:rPr sz="1600" spc="-10" dirty="0">
                <a:solidFill>
                  <a:srgbClr val="231F20"/>
                </a:solidFill>
                <a:latin typeface="Roboto"/>
                <a:cs typeface="Roboto"/>
              </a:rPr>
              <a:t>Focus </a:t>
            </a:r>
            <a:r>
              <a:rPr sz="1600" spc="-5" dirty="0">
                <a:solidFill>
                  <a:srgbClr val="231F20"/>
                </a:solidFill>
                <a:latin typeface="Roboto"/>
                <a:cs typeface="Roboto"/>
              </a:rPr>
              <a:t>on managing </a:t>
            </a:r>
            <a:r>
              <a:rPr sz="1600" dirty="0">
                <a:solidFill>
                  <a:srgbClr val="231F20"/>
                </a:solidFill>
                <a:latin typeface="Roboto"/>
                <a:cs typeface="Roboto"/>
              </a:rPr>
              <a:t>the </a:t>
            </a:r>
            <a:r>
              <a:rPr sz="1600" spc="-5" dirty="0">
                <a:solidFill>
                  <a:srgbClr val="231F20"/>
                </a:solidFill>
                <a:latin typeface="Roboto"/>
                <a:cs typeface="Roboto"/>
              </a:rPr>
              <a:t>issue in </a:t>
            </a:r>
            <a:r>
              <a:rPr sz="1600" dirty="0">
                <a:solidFill>
                  <a:srgbClr val="231F20"/>
                </a:solidFill>
                <a:latin typeface="Roboto"/>
                <a:cs typeface="Roboto"/>
              </a:rPr>
              <a:t>the  </a:t>
            </a:r>
            <a:r>
              <a:rPr sz="1600" spc="-5" dirty="0">
                <a:solidFill>
                  <a:srgbClr val="231F20"/>
                </a:solidFill>
                <a:latin typeface="Roboto"/>
                <a:cs typeface="Roboto"/>
              </a:rPr>
              <a:t>scenario</a:t>
            </a:r>
            <a:endParaRPr sz="1600" dirty="0">
              <a:latin typeface="Roboto"/>
              <a:cs typeface="Roboto"/>
            </a:endParaRPr>
          </a:p>
        </p:txBody>
      </p:sp>
      <p:sp>
        <p:nvSpPr>
          <p:cNvPr id="8" name="object 8"/>
          <p:cNvSpPr txBox="1"/>
          <p:nvPr/>
        </p:nvSpPr>
        <p:spPr>
          <a:xfrm>
            <a:off x="5089998" y="2455335"/>
            <a:ext cx="5344160" cy="4356962"/>
          </a:xfrm>
          <a:prstGeom prst="rect">
            <a:avLst/>
          </a:prstGeom>
          <a:ln w="25387">
            <a:solidFill>
              <a:srgbClr val="000000"/>
            </a:solidFill>
          </a:ln>
        </p:spPr>
        <p:txBody>
          <a:bodyPr vert="horz" wrap="square" lIns="0" tIns="42545" rIns="0" bIns="0" rtlCol="0">
            <a:spAutoFit/>
          </a:bodyPr>
          <a:lstStyle/>
          <a:p>
            <a:pPr marL="90805" marR="528320">
              <a:lnSpc>
                <a:spcPts val="1900"/>
              </a:lnSpc>
              <a:spcBef>
                <a:spcPts val="335"/>
              </a:spcBef>
            </a:pPr>
            <a:r>
              <a:rPr sz="1600" spc="-5" dirty="0">
                <a:solidFill>
                  <a:srgbClr val="231F20"/>
                </a:solidFill>
                <a:latin typeface="Roboto"/>
                <a:cs typeface="Roboto"/>
              </a:rPr>
              <a:t>Each group </a:t>
            </a:r>
            <a:r>
              <a:rPr lang="en-US" sz="1600" spc="-5" dirty="0">
                <a:solidFill>
                  <a:srgbClr val="231F20"/>
                </a:solidFill>
                <a:latin typeface="Roboto"/>
                <a:cs typeface="Roboto"/>
              </a:rPr>
              <a:t>will</a:t>
            </a:r>
            <a:r>
              <a:rPr sz="1600" spc="-5" dirty="0">
                <a:solidFill>
                  <a:srgbClr val="231F20"/>
                </a:solidFill>
                <a:latin typeface="Roboto"/>
                <a:cs typeface="Roboto"/>
              </a:rPr>
              <a:t> </a:t>
            </a:r>
            <a:r>
              <a:rPr sz="1600" spc="-10" dirty="0">
                <a:solidFill>
                  <a:srgbClr val="231F20"/>
                </a:solidFill>
                <a:latin typeface="Roboto"/>
                <a:cs typeface="Roboto"/>
              </a:rPr>
              <a:t>present </a:t>
            </a:r>
            <a:r>
              <a:rPr sz="1600" spc="-5" dirty="0">
                <a:solidFill>
                  <a:srgbClr val="231F20"/>
                </a:solidFill>
                <a:latin typeface="Roboto"/>
                <a:cs typeface="Roboto"/>
              </a:rPr>
              <a:t>the </a:t>
            </a:r>
            <a:r>
              <a:rPr sz="1600" spc="-10" dirty="0">
                <a:solidFill>
                  <a:srgbClr val="231F20"/>
                </a:solidFill>
                <a:latin typeface="Roboto"/>
                <a:cs typeface="Roboto"/>
              </a:rPr>
              <a:t>results </a:t>
            </a:r>
            <a:r>
              <a:rPr sz="1600" spc="-5" dirty="0">
                <a:solidFill>
                  <a:srgbClr val="231F20"/>
                </a:solidFill>
                <a:latin typeface="Roboto"/>
                <a:cs typeface="Roboto"/>
              </a:rPr>
              <a:t>of their </a:t>
            </a:r>
            <a:r>
              <a:rPr sz="1600" spc="-10" dirty="0">
                <a:solidFill>
                  <a:srgbClr val="231F20"/>
                </a:solidFill>
                <a:latin typeface="Roboto"/>
                <a:cs typeface="Roboto"/>
              </a:rPr>
              <a:t>discussion,  including:</a:t>
            </a:r>
            <a:endParaRPr sz="1600" dirty="0">
              <a:latin typeface="Roboto"/>
              <a:cs typeface="Roboto"/>
            </a:endParaRPr>
          </a:p>
          <a:p>
            <a:pPr>
              <a:lnSpc>
                <a:spcPct val="100000"/>
              </a:lnSpc>
              <a:spcBef>
                <a:spcPts val="30"/>
              </a:spcBef>
            </a:pPr>
            <a:endParaRPr sz="1500" dirty="0">
              <a:latin typeface="Roboto"/>
              <a:cs typeface="Roboto"/>
            </a:endParaRPr>
          </a:p>
          <a:p>
            <a:pPr marL="376555" marR="149860" indent="-285750">
              <a:lnSpc>
                <a:spcPts val="1900"/>
              </a:lnSpc>
              <a:buFont typeface="Arial"/>
              <a:buChar char="•"/>
              <a:tabLst>
                <a:tab pos="376555" algn="l"/>
                <a:tab pos="377190" algn="l"/>
              </a:tabLst>
            </a:pPr>
            <a:r>
              <a:rPr sz="1600" spc="-5" dirty="0">
                <a:solidFill>
                  <a:srgbClr val="231F20"/>
                </a:solidFill>
                <a:latin typeface="Roboto"/>
                <a:cs typeface="Roboto"/>
              </a:rPr>
              <a:t>Are all teams  </a:t>
            </a:r>
            <a:r>
              <a:rPr sz="1600" spc="-10" dirty="0">
                <a:solidFill>
                  <a:srgbClr val="231F20"/>
                </a:solidFill>
                <a:latin typeface="Roboto"/>
                <a:cs typeface="Roboto"/>
              </a:rPr>
              <a:t>working from </a:t>
            </a:r>
            <a:r>
              <a:rPr sz="1600" spc="-5" dirty="0">
                <a:solidFill>
                  <a:srgbClr val="231F20"/>
                </a:solidFill>
                <a:latin typeface="Roboto"/>
                <a:cs typeface="Roboto"/>
              </a:rPr>
              <a:t>the same set of </a:t>
            </a:r>
            <a:r>
              <a:rPr sz="1600" spc="-10" dirty="0">
                <a:solidFill>
                  <a:srgbClr val="231F20"/>
                </a:solidFill>
                <a:latin typeface="Roboto"/>
                <a:cs typeface="Roboto"/>
              </a:rPr>
              <a:t>legislation, guidelines  </a:t>
            </a:r>
            <a:r>
              <a:rPr sz="1600" spc="-5" dirty="0">
                <a:solidFill>
                  <a:srgbClr val="231F20"/>
                </a:solidFill>
                <a:latin typeface="Roboto"/>
                <a:cs typeface="Roboto"/>
              </a:rPr>
              <a:t>and </a:t>
            </a:r>
            <a:r>
              <a:rPr sz="1600" spc="-10" dirty="0">
                <a:solidFill>
                  <a:srgbClr val="231F20"/>
                </a:solidFill>
                <a:latin typeface="Roboto"/>
                <a:cs typeface="Roboto"/>
              </a:rPr>
              <a:t>standard operating</a:t>
            </a:r>
            <a:r>
              <a:rPr sz="1600" dirty="0">
                <a:solidFill>
                  <a:srgbClr val="231F20"/>
                </a:solidFill>
                <a:latin typeface="Roboto"/>
                <a:cs typeface="Roboto"/>
              </a:rPr>
              <a:t> </a:t>
            </a:r>
            <a:r>
              <a:rPr sz="1600" spc="-10" dirty="0">
                <a:solidFill>
                  <a:srgbClr val="231F20"/>
                </a:solidFill>
                <a:latin typeface="Roboto"/>
                <a:cs typeface="Roboto"/>
              </a:rPr>
              <a:t>procedures</a:t>
            </a:r>
            <a:r>
              <a:rPr lang="en-US" sz="1600" spc="-10" dirty="0">
                <a:solidFill>
                  <a:srgbClr val="231F20"/>
                </a:solidFill>
                <a:latin typeface="Roboto"/>
                <a:cs typeface="Roboto"/>
              </a:rPr>
              <a:t>?</a:t>
            </a:r>
            <a:endParaRPr sz="1600" dirty="0">
              <a:latin typeface="Roboto"/>
              <a:cs typeface="Roboto"/>
            </a:endParaRPr>
          </a:p>
          <a:p>
            <a:pPr marL="376555" indent="-286385">
              <a:lnSpc>
                <a:spcPts val="1830"/>
              </a:lnSpc>
              <a:buFont typeface="Arial"/>
              <a:buChar char="•"/>
              <a:tabLst>
                <a:tab pos="376555" algn="l"/>
                <a:tab pos="377190" algn="l"/>
              </a:tabLst>
            </a:pPr>
            <a:r>
              <a:rPr sz="1600" spc="-10" dirty="0">
                <a:solidFill>
                  <a:srgbClr val="231F20"/>
                </a:solidFill>
                <a:latin typeface="Roboto"/>
                <a:cs typeface="Roboto"/>
              </a:rPr>
              <a:t>Describe inconsistencies </a:t>
            </a:r>
            <a:r>
              <a:rPr lang="en-US" sz="1600" spc="-10" dirty="0">
                <a:solidFill>
                  <a:srgbClr val="231F20"/>
                </a:solidFill>
                <a:latin typeface="Roboto"/>
                <a:cs typeface="Roboto"/>
              </a:rPr>
              <a:t>in the approach </a:t>
            </a:r>
            <a:r>
              <a:rPr sz="1600" dirty="0">
                <a:solidFill>
                  <a:srgbClr val="231F20"/>
                </a:solidFill>
                <a:latin typeface="Roboto"/>
                <a:cs typeface="Roboto"/>
              </a:rPr>
              <a:t>and </a:t>
            </a:r>
            <a:r>
              <a:rPr sz="1600" spc="-5" dirty="0">
                <a:solidFill>
                  <a:srgbClr val="231F20"/>
                </a:solidFill>
                <a:latin typeface="Roboto"/>
                <a:cs typeface="Roboto"/>
              </a:rPr>
              <a:t>highlight these.</a:t>
            </a:r>
            <a:r>
              <a:rPr sz="1600" spc="-15" dirty="0">
                <a:solidFill>
                  <a:srgbClr val="231F20"/>
                </a:solidFill>
                <a:latin typeface="Roboto"/>
                <a:cs typeface="Roboto"/>
              </a:rPr>
              <a:t> </a:t>
            </a:r>
            <a:r>
              <a:rPr sz="1600" spc="-5" dirty="0">
                <a:solidFill>
                  <a:srgbClr val="231F20"/>
                </a:solidFill>
                <a:latin typeface="Roboto"/>
                <a:cs typeface="Roboto"/>
              </a:rPr>
              <a:t>Are</a:t>
            </a:r>
            <a:r>
              <a:rPr lang="en-US" sz="1600" spc="-5" dirty="0">
                <a:solidFill>
                  <a:srgbClr val="231F20"/>
                </a:solidFill>
                <a:latin typeface="Roboto"/>
                <a:cs typeface="Roboto"/>
              </a:rPr>
              <a:t> </a:t>
            </a:r>
            <a:r>
              <a:rPr sz="1600" spc="-10" dirty="0">
                <a:solidFill>
                  <a:srgbClr val="231F20"/>
                </a:solidFill>
                <a:latin typeface="Roboto"/>
                <a:cs typeface="Roboto"/>
              </a:rPr>
              <a:t>different </a:t>
            </a:r>
            <a:r>
              <a:rPr sz="1600" spc="-5" dirty="0">
                <a:solidFill>
                  <a:srgbClr val="231F20"/>
                </a:solidFill>
                <a:latin typeface="Roboto"/>
                <a:cs typeface="Roboto"/>
              </a:rPr>
              <a:t>groups using their own guidance  independently of</a:t>
            </a:r>
            <a:r>
              <a:rPr sz="1600" spc="-20" dirty="0">
                <a:solidFill>
                  <a:srgbClr val="231F20"/>
                </a:solidFill>
                <a:latin typeface="Roboto"/>
                <a:cs typeface="Roboto"/>
              </a:rPr>
              <a:t> </a:t>
            </a:r>
            <a:r>
              <a:rPr sz="1600" spc="-10" dirty="0">
                <a:solidFill>
                  <a:srgbClr val="231F20"/>
                </a:solidFill>
                <a:latin typeface="Roboto"/>
                <a:cs typeface="Roboto"/>
              </a:rPr>
              <a:t>others?</a:t>
            </a:r>
            <a:endParaRPr sz="1600" dirty="0">
              <a:latin typeface="Roboto"/>
              <a:cs typeface="Roboto"/>
            </a:endParaRPr>
          </a:p>
          <a:p>
            <a:pPr marL="376555" indent="-286385">
              <a:lnSpc>
                <a:spcPts val="1820"/>
              </a:lnSpc>
              <a:buFont typeface="Arial"/>
              <a:buChar char="•"/>
              <a:tabLst>
                <a:tab pos="376555" algn="l"/>
                <a:tab pos="377190" algn="l"/>
              </a:tabLst>
            </a:pPr>
            <a:r>
              <a:rPr sz="1600" dirty="0">
                <a:solidFill>
                  <a:srgbClr val="231F20"/>
                </a:solidFill>
                <a:latin typeface="Roboto"/>
                <a:cs typeface="Roboto"/>
              </a:rPr>
              <a:t>Why </a:t>
            </a:r>
            <a:r>
              <a:rPr sz="1600" spc="-5" dirty="0">
                <a:solidFill>
                  <a:srgbClr val="231F20"/>
                </a:solidFill>
                <a:latin typeface="Roboto"/>
                <a:cs typeface="Roboto"/>
              </a:rPr>
              <a:t>are there </a:t>
            </a:r>
            <a:r>
              <a:rPr sz="1600" spc="-10" dirty="0">
                <a:solidFill>
                  <a:srgbClr val="231F20"/>
                </a:solidFill>
                <a:latin typeface="Roboto"/>
                <a:cs typeface="Roboto"/>
              </a:rPr>
              <a:t>inconsistencies</a:t>
            </a:r>
            <a:r>
              <a:rPr lang="en-US" sz="1600" spc="-10" dirty="0">
                <a:solidFill>
                  <a:srgbClr val="231F20"/>
                </a:solidFill>
                <a:latin typeface="Roboto"/>
                <a:cs typeface="Roboto"/>
              </a:rPr>
              <a:t>, and what is driving them</a:t>
            </a:r>
            <a:r>
              <a:rPr sz="1600" spc="-10" dirty="0">
                <a:solidFill>
                  <a:srgbClr val="231F20"/>
                </a:solidFill>
                <a:latin typeface="Roboto"/>
                <a:cs typeface="Roboto"/>
              </a:rPr>
              <a:t>?</a:t>
            </a:r>
            <a:r>
              <a:rPr sz="1600" spc="-5" dirty="0">
                <a:solidFill>
                  <a:srgbClr val="231F20"/>
                </a:solidFill>
                <a:latin typeface="Roboto"/>
                <a:cs typeface="Roboto"/>
              </a:rPr>
              <a:t> Where and when </a:t>
            </a:r>
            <a:r>
              <a:rPr sz="1600" spc="-10" dirty="0">
                <a:solidFill>
                  <a:srgbClr val="231F20"/>
                </a:solidFill>
                <a:latin typeface="Roboto"/>
                <a:cs typeface="Roboto"/>
              </a:rPr>
              <a:t>did</a:t>
            </a:r>
            <a:r>
              <a:rPr lang="en-US" sz="1600" spc="-10" dirty="0">
                <a:solidFill>
                  <a:srgbClr val="231F20"/>
                </a:solidFill>
                <a:latin typeface="Roboto"/>
                <a:cs typeface="Roboto"/>
              </a:rPr>
              <a:t> divergences</a:t>
            </a:r>
            <a:r>
              <a:rPr sz="1600" spc="-10" dirty="0">
                <a:solidFill>
                  <a:srgbClr val="231F20"/>
                </a:solidFill>
                <a:latin typeface="Roboto"/>
                <a:cs typeface="Roboto"/>
              </a:rPr>
              <a:t> </a:t>
            </a:r>
            <a:r>
              <a:rPr sz="1600" spc="-5" dirty="0">
                <a:solidFill>
                  <a:srgbClr val="231F20"/>
                </a:solidFill>
                <a:latin typeface="Roboto"/>
                <a:cs typeface="Roboto"/>
              </a:rPr>
              <a:t>occur and</a:t>
            </a:r>
            <a:r>
              <a:rPr sz="1600" spc="-20" dirty="0">
                <a:solidFill>
                  <a:srgbClr val="231F20"/>
                </a:solidFill>
                <a:latin typeface="Roboto"/>
                <a:cs typeface="Roboto"/>
              </a:rPr>
              <a:t> </a:t>
            </a:r>
            <a:r>
              <a:rPr sz="1600" spc="-5" dirty="0">
                <a:solidFill>
                  <a:srgbClr val="231F20"/>
                </a:solidFill>
                <a:latin typeface="Roboto"/>
                <a:cs typeface="Roboto"/>
              </a:rPr>
              <a:t>why?</a:t>
            </a:r>
            <a:endParaRPr sz="1600" dirty="0">
              <a:latin typeface="Roboto"/>
              <a:cs typeface="Roboto"/>
            </a:endParaRPr>
          </a:p>
          <a:p>
            <a:pPr marL="376555" indent="-286385">
              <a:lnSpc>
                <a:spcPct val="100000"/>
              </a:lnSpc>
              <a:spcBef>
                <a:spcPts val="35"/>
              </a:spcBef>
              <a:buFont typeface="Arial"/>
              <a:buChar char="•"/>
              <a:tabLst>
                <a:tab pos="376555" algn="l"/>
                <a:tab pos="377190" algn="l"/>
              </a:tabLst>
            </a:pPr>
            <a:r>
              <a:rPr sz="1600" spc="-5" dirty="0">
                <a:solidFill>
                  <a:srgbClr val="231F20"/>
                </a:solidFill>
                <a:latin typeface="Roboto"/>
                <a:cs typeface="Roboto"/>
              </a:rPr>
              <a:t>How is financing being</a:t>
            </a:r>
            <a:r>
              <a:rPr sz="1600" spc="-25" dirty="0">
                <a:solidFill>
                  <a:srgbClr val="231F20"/>
                </a:solidFill>
                <a:latin typeface="Roboto"/>
                <a:cs typeface="Roboto"/>
              </a:rPr>
              <a:t> </a:t>
            </a:r>
            <a:r>
              <a:rPr sz="1600" spc="-5" dirty="0">
                <a:solidFill>
                  <a:srgbClr val="231F20"/>
                </a:solidFill>
                <a:latin typeface="Roboto"/>
                <a:cs typeface="Roboto"/>
              </a:rPr>
              <a:t>managed</a:t>
            </a:r>
            <a:r>
              <a:rPr lang="en-US" sz="1600" spc="-5" dirty="0">
                <a:solidFill>
                  <a:srgbClr val="231F20"/>
                </a:solidFill>
                <a:latin typeface="Roboto"/>
                <a:cs typeface="Roboto"/>
              </a:rPr>
              <a:t>?</a:t>
            </a:r>
            <a:endParaRPr sz="1600" dirty="0">
              <a:latin typeface="Roboto"/>
              <a:cs typeface="Roboto"/>
            </a:endParaRPr>
          </a:p>
          <a:p>
            <a:pPr marL="90805">
              <a:lnSpc>
                <a:spcPts val="1910"/>
              </a:lnSpc>
              <a:spcBef>
                <a:spcPts val="1870"/>
              </a:spcBef>
            </a:pPr>
            <a:r>
              <a:rPr sz="1600" spc="-10" dirty="0">
                <a:solidFill>
                  <a:srgbClr val="231F20"/>
                </a:solidFill>
                <a:latin typeface="Roboto"/>
                <a:cs typeface="Roboto"/>
              </a:rPr>
              <a:t>Plenary </a:t>
            </a:r>
            <a:r>
              <a:rPr sz="1600" spc="-5" dirty="0">
                <a:solidFill>
                  <a:srgbClr val="231F20"/>
                </a:solidFill>
                <a:latin typeface="Roboto"/>
                <a:cs typeface="Roboto"/>
              </a:rPr>
              <a:t>Task</a:t>
            </a:r>
            <a:endParaRPr sz="1600" dirty="0">
              <a:latin typeface="Roboto"/>
              <a:cs typeface="Roboto"/>
            </a:endParaRPr>
          </a:p>
          <a:p>
            <a:pPr marL="376555" indent="-286385">
              <a:lnSpc>
                <a:spcPts val="1895"/>
              </a:lnSpc>
              <a:buFont typeface="Arial"/>
              <a:buChar char="•"/>
              <a:tabLst>
                <a:tab pos="376555" algn="l"/>
                <a:tab pos="377190" algn="l"/>
              </a:tabLst>
            </a:pPr>
            <a:r>
              <a:rPr sz="1600" spc="-10" dirty="0">
                <a:solidFill>
                  <a:srgbClr val="231F20"/>
                </a:solidFill>
                <a:latin typeface="Roboto"/>
                <a:cs typeface="Roboto"/>
              </a:rPr>
              <a:t>Look for </a:t>
            </a:r>
            <a:r>
              <a:rPr sz="1600" spc="-5" dirty="0">
                <a:solidFill>
                  <a:srgbClr val="231F20"/>
                </a:solidFill>
                <a:latin typeface="Roboto"/>
                <a:cs typeface="Roboto"/>
              </a:rPr>
              <a:t>ways to </a:t>
            </a:r>
            <a:r>
              <a:rPr sz="1600" spc="-10" dirty="0">
                <a:solidFill>
                  <a:srgbClr val="231F20"/>
                </a:solidFill>
                <a:latin typeface="Roboto"/>
                <a:cs typeface="Roboto"/>
              </a:rPr>
              <a:t>resolve inconsistencies</a:t>
            </a:r>
            <a:endParaRPr sz="1600" dirty="0">
              <a:latin typeface="Roboto"/>
              <a:cs typeface="Roboto"/>
            </a:endParaRPr>
          </a:p>
          <a:p>
            <a:pPr marL="376555" indent="-286385">
              <a:lnSpc>
                <a:spcPts val="1910"/>
              </a:lnSpc>
              <a:buFont typeface="Arial"/>
              <a:buChar char="•"/>
              <a:tabLst>
                <a:tab pos="376555" algn="l"/>
                <a:tab pos="377190" algn="l"/>
              </a:tabLst>
            </a:pPr>
            <a:r>
              <a:rPr sz="1600" spc="-10" dirty="0">
                <a:solidFill>
                  <a:srgbClr val="231F20"/>
                </a:solidFill>
                <a:latin typeface="Roboto"/>
                <a:cs typeface="Roboto"/>
              </a:rPr>
              <a:t>Develop </a:t>
            </a:r>
            <a:r>
              <a:rPr sz="1600" dirty="0">
                <a:solidFill>
                  <a:srgbClr val="231F20"/>
                </a:solidFill>
                <a:latin typeface="Roboto"/>
                <a:cs typeface="Roboto"/>
              </a:rPr>
              <a:t>a </a:t>
            </a:r>
            <a:r>
              <a:rPr sz="1600" spc="-5" dirty="0">
                <a:solidFill>
                  <a:srgbClr val="231F20"/>
                </a:solidFill>
                <a:latin typeface="Roboto"/>
                <a:cs typeface="Roboto"/>
              </a:rPr>
              <a:t>strategy </a:t>
            </a:r>
            <a:r>
              <a:rPr sz="1600" spc="-10" dirty="0">
                <a:solidFill>
                  <a:srgbClr val="231F20"/>
                </a:solidFill>
                <a:latin typeface="Roboto"/>
                <a:cs typeface="Roboto"/>
              </a:rPr>
              <a:t>for addressing </a:t>
            </a:r>
            <a:r>
              <a:rPr sz="1600" spc="-5" dirty="0">
                <a:solidFill>
                  <a:srgbClr val="231F20"/>
                </a:solidFill>
                <a:latin typeface="Roboto"/>
                <a:cs typeface="Roboto"/>
              </a:rPr>
              <a:t>these</a:t>
            </a:r>
            <a:endParaRPr sz="1600" dirty="0">
              <a:latin typeface="Roboto"/>
              <a:cs typeface="Roboto"/>
            </a:endParaRPr>
          </a:p>
          <a:p>
            <a:pPr marL="376555">
              <a:lnSpc>
                <a:spcPct val="100000"/>
              </a:lnSpc>
              <a:spcBef>
                <a:spcPts val="95"/>
              </a:spcBef>
            </a:pPr>
            <a:r>
              <a:rPr sz="1600" spc="-10" dirty="0">
                <a:solidFill>
                  <a:srgbClr val="231F20"/>
                </a:solidFill>
                <a:latin typeface="Roboto"/>
                <a:cs typeface="Roboto"/>
              </a:rPr>
              <a:t>inconsistencies. </a:t>
            </a:r>
            <a:r>
              <a:rPr sz="1600" spc="-5" dirty="0">
                <a:solidFill>
                  <a:srgbClr val="231F20"/>
                </a:solidFill>
                <a:latin typeface="Roboto"/>
                <a:cs typeface="Roboto"/>
              </a:rPr>
              <a:t>Include financing</a:t>
            </a:r>
            <a:r>
              <a:rPr sz="1600" spc="-10" dirty="0">
                <a:solidFill>
                  <a:srgbClr val="231F20"/>
                </a:solidFill>
                <a:latin typeface="Roboto"/>
                <a:cs typeface="Roboto"/>
              </a:rPr>
              <a:t> </a:t>
            </a:r>
            <a:r>
              <a:rPr sz="1600" spc="-5" dirty="0">
                <a:solidFill>
                  <a:srgbClr val="231F20"/>
                </a:solidFill>
                <a:latin typeface="Roboto"/>
                <a:cs typeface="Roboto"/>
              </a:rPr>
              <a:t>measures</a:t>
            </a:r>
            <a:endParaRPr sz="1600" dirty="0">
              <a:latin typeface="Roboto"/>
              <a:cs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649456" y="3568700"/>
            <a:ext cx="2392680" cy="756920"/>
          </a:xfrm>
          <a:prstGeom prst="rect">
            <a:avLst/>
          </a:prstGeom>
        </p:spPr>
        <p:txBody>
          <a:bodyPr vert="horz" wrap="square" lIns="0" tIns="12700" rIns="0" bIns="0" rtlCol="0">
            <a:spAutoFit/>
          </a:bodyPr>
          <a:lstStyle/>
          <a:p>
            <a:pPr marL="12700">
              <a:lnSpc>
                <a:spcPct val="100000"/>
              </a:lnSpc>
              <a:spcBef>
                <a:spcPts val="100"/>
              </a:spcBef>
            </a:pPr>
            <a:r>
              <a:rPr sz="4800" spc="-85" dirty="0">
                <a:latin typeface="Roboto-Medium"/>
                <a:cs typeface="Roboto-Medium"/>
              </a:rPr>
              <a:t>Part</a:t>
            </a:r>
            <a:r>
              <a:rPr sz="4800" spc="-390" dirty="0">
                <a:latin typeface="Roboto-Medium"/>
                <a:cs typeface="Roboto-Medium"/>
              </a:rPr>
              <a:t> </a:t>
            </a:r>
            <a:r>
              <a:rPr sz="4800" spc="-35" dirty="0">
                <a:latin typeface="Roboto-Medium"/>
                <a:cs typeface="Roboto-Medium"/>
              </a:rPr>
              <a:t>Two</a:t>
            </a:r>
            <a:endParaRPr sz="480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nvSpPr>
        <p:spPr>
          <a:xfrm>
            <a:off x="6092190" y="5106923"/>
            <a:ext cx="4580255" cy="1211580"/>
          </a:xfrm>
          <a:prstGeom prst="rect">
            <a:avLst/>
          </a:prstGeom>
        </p:spPr>
        <p:txBody>
          <a:bodyPr vert="horz" wrap="square" lIns="0" tIns="13970" rIns="0" bIns="0" rtlCol="0">
            <a:spAutoFit/>
          </a:bodyPr>
          <a:lstStyle/>
          <a:p>
            <a:pPr marL="12700" marR="5080">
              <a:lnSpc>
                <a:spcPct val="99600"/>
              </a:lnSpc>
              <a:spcBef>
                <a:spcPts val="110"/>
              </a:spcBef>
            </a:pPr>
            <a:r>
              <a:rPr sz="2600" spc="-5" dirty="0">
                <a:latin typeface="Roboto-Medium"/>
                <a:cs typeface="Roboto-Medium"/>
              </a:rPr>
              <a:t>Managing Localized</a:t>
            </a:r>
            <a:r>
              <a:rPr sz="2600" spc="-185" dirty="0">
                <a:latin typeface="Roboto-Medium"/>
                <a:cs typeface="Roboto-Medium"/>
              </a:rPr>
              <a:t> </a:t>
            </a:r>
            <a:r>
              <a:rPr sz="2600" spc="-5" dirty="0">
                <a:latin typeface="Roboto-Medium"/>
                <a:cs typeface="Roboto-Medium"/>
              </a:rPr>
              <a:t>Outbreaks  </a:t>
            </a:r>
            <a:r>
              <a:rPr sz="2600" spc="-10" dirty="0">
                <a:latin typeface="Roboto-Medium"/>
                <a:cs typeface="Roboto-Medium"/>
              </a:rPr>
              <a:t>through </a:t>
            </a:r>
            <a:r>
              <a:rPr sz="2600" dirty="0">
                <a:latin typeface="Roboto-Medium"/>
                <a:cs typeface="Roboto-Medium"/>
              </a:rPr>
              <a:t>a </a:t>
            </a:r>
            <a:r>
              <a:rPr sz="2600" spc="-5" dirty="0">
                <a:latin typeface="Roboto-Medium"/>
                <a:cs typeface="Roboto-Medium"/>
              </a:rPr>
              <a:t>Situational  </a:t>
            </a:r>
            <a:r>
              <a:rPr sz="2600" spc="-10" dirty="0">
                <a:latin typeface="Roboto-Medium"/>
                <a:cs typeface="Roboto-Medium"/>
              </a:rPr>
              <a:t>Assessment</a:t>
            </a:r>
            <a:endParaRPr sz="2600">
              <a:latin typeface="Roboto-Medium"/>
              <a:cs typeface="Roboto-Medium"/>
            </a:endParaRPr>
          </a:p>
        </p:txBody>
      </p:sp>
      <p:sp>
        <p:nvSpPr>
          <p:cNvPr id="9" name="object 9"/>
          <p:cNvSpPr/>
          <p:nvPr/>
        </p:nvSpPr>
        <p:spPr>
          <a:xfrm>
            <a:off x="651264" y="1803400"/>
            <a:ext cx="4847836" cy="2971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3630929" cy="513080"/>
          </a:xfrm>
          <a:prstGeom prst="rect">
            <a:avLst/>
          </a:prstGeom>
        </p:spPr>
        <p:txBody>
          <a:bodyPr vert="horz" wrap="square" lIns="0" tIns="12700" rIns="0" bIns="0" rtlCol="0">
            <a:spAutoFit/>
          </a:bodyPr>
          <a:lstStyle/>
          <a:p>
            <a:pPr marL="12700">
              <a:lnSpc>
                <a:spcPct val="100000"/>
              </a:lnSpc>
              <a:spcBef>
                <a:spcPts val="100"/>
              </a:spcBef>
            </a:pPr>
            <a:r>
              <a:rPr sz="3200" spc="-25" dirty="0"/>
              <a:t>PHSM</a:t>
            </a:r>
            <a:r>
              <a:rPr sz="3200" spc="-125" dirty="0"/>
              <a:t> </a:t>
            </a:r>
            <a:r>
              <a:rPr sz="3200" spc="-30" dirty="0"/>
              <a:t>Background</a:t>
            </a:r>
            <a:endParaRPr sz="3200"/>
          </a:p>
        </p:txBody>
      </p:sp>
      <p:grpSp>
        <p:nvGrpSpPr>
          <p:cNvPr id="5" name="object 5"/>
          <p:cNvGrpSpPr/>
          <p:nvPr/>
        </p:nvGrpSpPr>
        <p:grpSpPr>
          <a:xfrm>
            <a:off x="6508158" y="91071"/>
            <a:ext cx="3949065" cy="556260"/>
            <a:chOff x="6508158" y="91071"/>
            <a:chExt cx="3949065" cy="556260"/>
          </a:xfrm>
        </p:grpSpPr>
        <p:sp>
          <p:nvSpPr>
            <p:cNvPr id="6" name="object 6"/>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8" name="object 8"/>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10" name="object 10"/>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sz="1800" spc="-65" dirty="0">
                <a:solidFill>
                  <a:srgbClr val="FFFFFF"/>
                </a:solidFill>
                <a:latin typeface="Arial Black"/>
                <a:cs typeface="Arial Black"/>
              </a:rPr>
              <a:t>SIMULATION</a:t>
            </a:r>
            <a:r>
              <a:rPr sz="1800" spc="-130" dirty="0">
                <a:solidFill>
                  <a:srgbClr val="FFFFFF"/>
                </a:solidFill>
                <a:latin typeface="Arial Black"/>
                <a:cs typeface="Arial Black"/>
              </a:rPr>
              <a:t> </a:t>
            </a:r>
            <a:r>
              <a:rPr sz="1800" spc="-95" dirty="0">
                <a:solidFill>
                  <a:srgbClr val="FFFFFF"/>
                </a:solidFill>
                <a:latin typeface="Arial Black"/>
                <a:cs typeface="Arial Black"/>
              </a:rPr>
              <a:t>ONLY</a:t>
            </a:r>
            <a:endParaRPr sz="1800">
              <a:latin typeface="Arial Black"/>
              <a:cs typeface="Arial Black"/>
            </a:endParaRPr>
          </a:p>
        </p:txBody>
      </p:sp>
      <p:sp>
        <p:nvSpPr>
          <p:cNvPr id="12" name="object 12"/>
          <p:cNvSpPr/>
          <p:nvPr/>
        </p:nvSpPr>
        <p:spPr>
          <a:xfrm>
            <a:off x="8703992" y="3556000"/>
            <a:ext cx="1834147" cy="2839527"/>
          </a:xfrm>
          <a:prstGeom prst="rect">
            <a:avLst/>
          </a:prstGeom>
          <a:blipFill>
            <a:blip r:embed="rId5" cstate="print"/>
            <a:stretch>
              <a:fillRect/>
            </a:stretch>
          </a:blipFill>
        </p:spPr>
        <p:txBody>
          <a:bodyPr wrap="square" lIns="0" tIns="0" rIns="0" bIns="0" rtlCol="0"/>
          <a:lstStyle/>
          <a:p>
            <a:endParaRP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15</a:t>
            </a:fld>
            <a:endParaRPr dirty="0"/>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15" name="object 3">
            <a:extLst>
              <a:ext uri="{FF2B5EF4-FFF2-40B4-BE49-F238E27FC236}">
                <a16:creationId xmlns:a16="http://schemas.microsoft.com/office/drawing/2014/main" id="{ECDF9C8F-190F-4303-A02D-7450B524AF90}"/>
              </a:ext>
            </a:extLst>
          </p:cNvPr>
          <p:cNvSpPr/>
          <p:nvPr/>
        </p:nvSpPr>
        <p:spPr>
          <a:xfrm>
            <a:off x="119835" y="884205"/>
            <a:ext cx="8437106" cy="6096000"/>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00000"/>
              </a:lnSpc>
              <a:tabLst>
                <a:tab pos="240665" algn="l"/>
                <a:tab pos="241300" algn="l"/>
              </a:tabLst>
            </a:pPr>
            <a:r>
              <a:rPr lang="en-US" sz="1600" dirty="0">
                <a:solidFill>
                  <a:srgbClr val="231F20"/>
                </a:solidFill>
                <a:latin typeface="Roboto"/>
                <a:cs typeface="Roboto"/>
              </a:rPr>
              <a:t>Public health </a:t>
            </a:r>
            <a:r>
              <a:rPr lang="en-US" sz="1600" spc="-5" dirty="0">
                <a:solidFill>
                  <a:srgbClr val="231F20"/>
                </a:solidFill>
                <a:latin typeface="Roboto"/>
                <a:cs typeface="Roboto"/>
              </a:rPr>
              <a:t>measures</a:t>
            </a:r>
            <a:r>
              <a:rPr lang="en-US" sz="1600" spc="-10" dirty="0">
                <a:solidFill>
                  <a:srgbClr val="231F20"/>
                </a:solidFill>
                <a:latin typeface="Roboto"/>
                <a:cs typeface="Roboto"/>
              </a:rPr>
              <a:t> </a:t>
            </a:r>
            <a:r>
              <a:rPr lang="en-US" sz="1600" dirty="0">
                <a:solidFill>
                  <a:srgbClr val="231F20"/>
                </a:solidFill>
                <a:latin typeface="Roboto"/>
                <a:cs typeface="Roboto"/>
              </a:rPr>
              <a:t>include</a:t>
            </a:r>
            <a:endParaRPr lang="en-US" sz="1600" dirty="0">
              <a:latin typeface="Roboto"/>
              <a:cs typeface="Roboto"/>
            </a:endParaRPr>
          </a:p>
          <a:p>
            <a:pPr marL="480695" lvl="1" indent="-228600">
              <a:lnSpc>
                <a:spcPct val="100000"/>
              </a:lnSpc>
              <a:buChar char="•"/>
              <a:tabLst>
                <a:tab pos="480059" algn="l"/>
                <a:tab pos="480695" algn="l"/>
              </a:tabLst>
            </a:pPr>
            <a:r>
              <a:rPr lang="en-US" sz="1600" dirty="0">
                <a:solidFill>
                  <a:srgbClr val="231F20"/>
                </a:solidFill>
                <a:latin typeface="Roboto"/>
                <a:cs typeface="Roboto"/>
              </a:rPr>
              <a:t>Personal </a:t>
            </a:r>
            <a:r>
              <a:rPr lang="en-US" sz="1600" spc="-5" dirty="0">
                <a:solidFill>
                  <a:srgbClr val="231F20"/>
                </a:solidFill>
                <a:latin typeface="Roboto"/>
                <a:cs typeface="Roboto"/>
              </a:rPr>
              <a:t>protective measures </a:t>
            </a:r>
            <a:r>
              <a:rPr lang="en-US" sz="1600" dirty="0">
                <a:solidFill>
                  <a:srgbClr val="231F20"/>
                </a:solidFill>
                <a:latin typeface="Roboto"/>
                <a:cs typeface="Roboto"/>
              </a:rPr>
              <a:t>(hand hygiene, </a:t>
            </a:r>
            <a:r>
              <a:rPr lang="en-US" sz="1600" spc="-10" dirty="0">
                <a:solidFill>
                  <a:srgbClr val="231F20"/>
                </a:solidFill>
                <a:latin typeface="Roboto"/>
                <a:cs typeface="Roboto"/>
              </a:rPr>
              <a:t>respiratory </a:t>
            </a:r>
            <a:r>
              <a:rPr lang="en-US" sz="1600" dirty="0">
                <a:solidFill>
                  <a:srgbClr val="231F20"/>
                </a:solidFill>
                <a:latin typeface="Roboto"/>
                <a:cs typeface="Roboto"/>
              </a:rPr>
              <a:t>etiquette, masks, etc.)</a:t>
            </a:r>
            <a:endParaRPr lang="en-US" sz="1600" dirty="0">
              <a:latin typeface="Roboto"/>
              <a:cs typeface="Roboto"/>
            </a:endParaRPr>
          </a:p>
          <a:p>
            <a:pPr marL="480695" lvl="1" indent="-228600">
              <a:lnSpc>
                <a:spcPct val="100000"/>
              </a:lnSpc>
              <a:buChar char="•"/>
              <a:tabLst>
                <a:tab pos="480059" algn="l"/>
                <a:tab pos="480695" algn="l"/>
              </a:tabLst>
            </a:pPr>
            <a:r>
              <a:rPr lang="en-US" sz="1600" spc="-10" dirty="0">
                <a:solidFill>
                  <a:srgbClr val="231F20"/>
                </a:solidFill>
                <a:latin typeface="Roboto"/>
                <a:cs typeface="Roboto"/>
              </a:rPr>
              <a:t>Environmental </a:t>
            </a:r>
            <a:r>
              <a:rPr lang="en-US" sz="1600" spc="-5" dirty="0">
                <a:solidFill>
                  <a:srgbClr val="231F20"/>
                </a:solidFill>
                <a:latin typeface="Roboto"/>
                <a:cs typeface="Roboto"/>
              </a:rPr>
              <a:t>measures,</a:t>
            </a:r>
            <a:endParaRPr lang="en-US" sz="1600" dirty="0">
              <a:latin typeface="Roboto"/>
              <a:cs typeface="Roboto"/>
            </a:endParaRPr>
          </a:p>
          <a:p>
            <a:pPr marL="480695" lvl="1" indent="-228600">
              <a:lnSpc>
                <a:spcPct val="100000"/>
              </a:lnSpc>
              <a:buChar char="•"/>
              <a:tabLst>
                <a:tab pos="480059" algn="l"/>
                <a:tab pos="480695" algn="l"/>
              </a:tabLst>
            </a:pPr>
            <a:r>
              <a:rPr lang="en-US" sz="1600" dirty="0">
                <a:solidFill>
                  <a:srgbClr val="231F20"/>
                </a:solidFill>
                <a:latin typeface="Roboto"/>
                <a:cs typeface="Roboto"/>
              </a:rPr>
              <a:t>Physical distancing </a:t>
            </a:r>
            <a:r>
              <a:rPr lang="en-US" sz="1600" spc="-5" dirty="0">
                <a:solidFill>
                  <a:srgbClr val="231F20"/>
                </a:solidFill>
                <a:latin typeface="Roboto"/>
                <a:cs typeface="Roboto"/>
              </a:rPr>
              <a:t>measures</a:t>
            </a:r>
            <a:endParaRPr lang="en-US" sz="1600" dirty="0">
              <a:latin typeface="Roboto"/>
              <a:cs typeface="Roboto"/>
            </a:endParaRPr>
          </a:p>
          <a:p>
            <a:pPr marL="480695" lvl="1" indent="-228600">
              <a:lnSpc>
                <a:spcPct val="100000"/>
              </a:lnSpc>
              <a:buChar char="•"/>
              <a:tabLst>
                <a:tab pos="480059" algn="l"/>
                <a:tab pos="480695" algn="l"/>
              </a:tabLst>
            </a:pPr>
            <a:r>
              <a:rPr lang="en-US" sz="1600" spc="-10" dirty="0">
                <a:solidFill>
                  <a:srgbClr val="231F20"/>
                </a:solidFill>
                <a:latin typeface="Roboto"/>
                <a:cs typeface="Roboto"/>
              </a:rPr>
              <a:t>Travel-related </a:t>
            </a:r>
            <a:r>
              <a:rPr lang="en-US" sz="1600" spc="-5" dirty="0">
                <a:solidFill>
                  <a:srgbClr val="231F20"/>
                </a:solidFill>
                <a:latin typeface="Roboto"/>
                <a:cs typeface="Roboto"/>
              </a:rPr>
              <a:t>measures.</a:t>
            </a:r>
            <a:endParaRPr lang="en-US" sz="1600" dirty="0">
              <a:latin typeface="Roboto"/>
              <a:cs typeface="Roboto"/>
            </a:endParaRPr>
          </a:p>
          <a:p>
            <a:pPr lvl="1">
              <a:lnSpc>
                <a:spcPct val="100000"/>
              </a:lnSpc>
              <a:spcBef>
                <a:spcPts val="55"/>
              </a:spcBef>
              <a:buClr>
                <a:srgbClr val="231F20"/>
              </a:buClr>
              <a:buFont typeface="Roboto"/>
              <a:buChar char="•"/>
            </a:pPr>
            <a:endParaRPr lang="en-US" sz="1200" dirty="0">
              <a:latin typeface="Roboto"/>
              <a:cs typeface="Roboto"/>
            </a:endParaRPr>
          </a:p>
          <a:p>
            <a:pPr marL="241300" marR="7620" indent="-228600" algn="just">
              <a:lnSpc>
                <a:spcPct val="100000"/>
              </a:lnSpc>
              <a:buChar char="•"/>
              <a:tabLst>
                <a:tab pos="241300" algn="l"/>
              </a:tabLst>
            </a:pPr>
            <a:r>
              <a:rPr lang="en-US" sz="1600" dirty="0">
                <a:solidFill>
                  <a:srgbClr val="231F20"/>
                </a:solidFill>
                <a:latin typeface="Roboto"/>
                <a:cs typeface="Roboto"/>
              </a:rPr>
              <a:t>Physical </a:t>
            </a:r>
            <a:r>
              <a:rPr lang="en-US" sz="1600" spc="-5" dirty="0">
                <a:solidFill>
                  <a:srgbClr val="231F20"/>
                </a:solidFill>
                <a:latin typeface="Roboto"/>
                <a:cs typeface="Roboto"/>
              </a:rPr>
              <a:t>distancing </a:t>
            </a:r>
            <a:r>
              <a:rPr lang="en-US" sz="1600" spc="-5" dirty="0">
                <a:solidFill>
                  <a:srgbClr val="231F20"/>
                </a:solidFill>
                <a:latin typeface="Roboto"/>
              </a:rPr>
              <a:t>measures may apply to individuals (e.g. to isolate cases and quarantine  contacts) or to communities, specific segments of  the population, or to the population as whole.</a:t>
            </a:r>
          </a:p>
          <a:p>
            <a:pPr>
              <a:lnSpc>
                <a:spcPct val="100000"/>
              </a:lnSpc>
              <a:spcBef>
                <a:spcPts val="55"/>
              </a:spcBef>
              <a:buClr>
                <a:srgbClr val="231F20"/>
              </a:buClr>
              <a:buFont typeface="Roboto"/>
              <a:buChar char="•"/>
            </a:pPr>
            <a:endParaRPr lang="en-US" sz="1600" spc="-5" dirty="0">
              <a:solidFill>
                <a:srgbClr val="231F20"/>
              </a:solidFill>
              <a:latin typeface="Roboto"/>
            </a:endParaRPr>
          </a:p>
          <a:p>
            <a:pPr marL="241300" marR="5080" indent="-228600" algn="just">
              <a:lnSpc>
                <a:spcPct val="100000"/>
              </a:lnSpc>
              <a:buChar char="•"/>
              <a:tabLst>
                <a:tab pos="241300" algn="l"/>
              </a:tabLst>
            </a:pPr>
            <a:r>
              <a:rPr lang="en-US" sz="1600" spc="-5" dirty="0">
                <a:solidFill>
                  <a:srgbClr val="231F20"/>
                </a:solidFill>
                <a:latin typeface="Roboto"/>
              </a:rPr>
              <a:t>Additional large-scale PHSM, including movement restrictions, closure of schools and businesses,  geographical area quarantine and international travel restrictions have been implemented by many countries. These are sometimes  referred to as “lockdown” or “shutdown” measures.</a:t>
            </a:r>
          </a:p>
          <a:p>
            <a:pPr>
              <a:lnSpc>
                <a:spcPct val="100000"/>
              </a:lnSpc>
              <a:spcBef>
                <a:spcPts val="55"/>
              </a:spcBef>
              <a:buClr>
                <a:srgbClr val="231F20"/>
              </a:buClr>
              <a:buFont typeface="Roboto"/>
              <a:buChar char="•"/>
            </a:pPr>
            <a:endParaRPr lang="en-US" sz="1600" spc="-5" dirty="0">
              <a:solidFill>
                <a:srgbClr val="231F20"/>
              </a:solidFill>
              <a:latin typeface="Roboto"/>
            </a:endParaRPr>
          </a:p>
          <a:p>
            <a:pPr marL="241300" marR="6985" indent="-228600" algn="just">
              <a:lnSpc>
                <a:spcPct val="100000"/>
              </a:lnSpc>
              <a:buChar char="•"/>
              <a:tabLst>
                <a:tab pos="241300" algn="l"/>
              </a:tabLst>
            </a:pPr>
            <a:r>
              <a:rPr lang="en-US" sz="1600" spc="-5" dirty="0">
                <a:solidFill>
                  <a:srgbClr val="231F20"/>
                </a:solidFill>
                <a:latin typeface="Roboto"/>
              </a:rPr>
              <a:t>PHSM must be continuously adjusted to the intensity of transmission and capacity of the health system in a country and at sub-national levels.</a:t>
            </a:r>
          </a:p>
          <a:p>
            <a:pPr marL="241300" marR="6985" indent="-228600" algn="just">
              <a:lnSpc>
                <a:spcPct val="100000"/>
              </a:lnSpc>
              <a:buChar char="•"/>
              <a:tabLst>
                <a:tab pos="241300" algn="l"/>
              </a:tabLst>
            </a:pPr>
            <a:endParaRPr lang="en-US" sz="1600" spc="-5" dirty="0">
              <a:solidFill>
                <a:srgbClr val="231F20"/>
              </a:solidFill>
              <a:latin typeface="Roboto"/>
            </a:endParaRPr>
          </a:p>
          <a:p>
            <a:pPr marL="241300" marR="6985" indent="-228600" algn="just">
              <a:lnSpc>
                <a:spcPct val="100000"/>
              </a:lnSpc>
              <a:buChar char="•"/>
              <a:tabLst>
                <a:tab pos="241300" algn="l"/>
              </a:tabLst>
            </a:pPr>
            <a:r>
              <a:rPr lang="en-US" sz="1600" spc="-5" dirty="0">
                <a:solidFill>
                  <a:srgbClr val="231F20"/>
                </a:solidFill>
                <a:latin typeface="Roboto"/>
              </a:rPr>
              <a:t>The decision to introduce, adapt or lift PHSM should be based primarily on a situational assessment of the intensity of transmission and the capacity of the health system to respond but must also be considered with view to the effects these measures may have on the general welfare of society </a:t>
            </a:r>
            <a:r>
              <a:rPr lang="en-US" sz="1600" dirty="0">
                <a:solidFill>
                  <a:srgbClr val="231F20"/>
                </a:solidFill>
                <a:latin typeface="Roboto"/>
                <a:cs typeface="Roboto"/>
              </a:rPr>
              <a:t>and individuals</a:t>
            </a:r>
          </a:p>
          <a:p>
            <a:pPr marL="241300" marR="6985" indent="-228600" algn="just">
              <a:lnSpc>
                <a:spcPct val="100000"/>
              </a:lnSpc>
              <a:buChar char="•"/>
              <a:tabLst>
                <a:tab pos="241300" algn="l"/>
              </a:tabLst>
            </a:pPr>
            <a:endParaRPr lang="en-US" sz="1600" dirty="0">
              <a:solidFill>
                <a:srgbClr val="231F20"/>
              </a:solidFill>
              <a:latin typeface="Roboto"/>
              <a:cs typeface="Roboto"/>
            </a:endParaRPr>
          </a:p>
          <a:p>
            <a:pPr marL="241300" marR="6985" indent="-228600" algn="just">
              <a:lnSpc>
                <a:spcPct val="100000"/>
              </a:lnSpc>
              <a:buChar char="•"/>
              <a:tabLst>
                <a:tab pos="241300" algn="l"/>
              </a:tabLst>
            </a:pPr>
            <a:r>
              <a:rPr lang="en-US" sz="1600" dirty="0">
                <a:solidFill>
                  <a:srgbClr val="231F20"/>
                </a:solidFill>
                <a:latin typeface="Roboto"/>
                <a:cs typeface="Roboto"/>
              </a:rPr>
              <a:t>When PHSM are adjusted, communities should be fully consulted and engaged before changes are made.</a:t>
            </a:r>
          </a:p>
        </p:txBody>
      </p:sp>
      <p:sp>
        <p:nvSpPr>
          <p:cNvPr id="16" name="Rectangle 15">
            <a:extLst>
              <a:ext uri="{FF2B5EF4-FFF2-40B4-BE49-F238E27FC236}">
                <a16:creationId xmlns:a16="http://schemas.microsoft.com/office/drawing/2014/main" id="{75EB88AD-2BDA-4EF2-959E-6373A8BBE348}"/>
              </a:ext>
            </a:extLst>
          </p:cNvPr>
          <p:cNvSpPr/>
          <p:nvPr/>
        </p:nvSpPr>
        <p:spPr>
          <a:xfrm>
            <a:off x="8535030" y="1204874"/>
            <a:ext cx="2209800" cy="1815882"/>
          </a:xfrm>
          <a:prstGeom prst="rect">
            <a:avLst/>
          </a:prstGeom>
        </p:spPr>
        <p:txBody>
          <a:bodyPr wrap="square">
            <a:spAutoFit/>
          </a:bodyPr>
          <a:lstStyle/>
          <a:p>
            <a:pPr marL="12700" lvl="0" algn="ctr">
              <a:spcBef>
                <a:spcPts val="1440"/>
              </a:spcBef>
            </a:pPr>
            <a:r>
              <a:rPr lang="en-US" sz="1600" b="1" spc="-30" dirty="0">
                <a:solidFill>
                  <a:srgbClr val="231F20"/>
                </a:solidFill>
                <a:latin typeface="Roboto"/>
                <a:cs typeface="Roboto"/>
              </a:rPr>
              <a:t>Public health and social measures (PHSM) have proven critical to limiting transmission of COVID-19 and reducing deaths.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4544695" cy="513080"/>
          </a:xfrm>
          <a:prstGeom prst="rect">
            <a:avLst/>
          </a:prstGeom>
        </p:spPr>
        <p:txBody>
          <a:bodyPr vert="horz" wrap="square" lIns="0" tIns="12700" rIns="0" bIns="0" rtlCol="0">
            <a:spAutoFit/>
          </a:bodyPr>
          <a:lstStyle/>
          <a:p>
            <a:pPr marL="12700">
              <a:lnSpc>
                <a:spcPct val="100000"/>
              </a:lnSpc>
              <a:spcBef>
                <a:spcPts val="100"/>
              </a:spcBef>
            </a:pPr>
            <a:r>
              <a:rPr sz="3200" spc="-25" dirty="0"/>
              <a:t>Situational</a:t>
            </a:r>
            <a:r>
              <a:rPr sz="3200" spc="-100" dirty="0"/>
              <a:t> </a:t>
            </a:r>
            <a:r>
              <a:rPr sz="3200" spc="-25" dirty="0"/>
              <a:t>Assessment</a:t>
            </a:r>
            <a:endParaRPr sz="3200"/>
          </a:p>
        </p:txBody>
      </p:sp>
      <p:grpSp>
        <p:nvGrpSpPr>
          <p:cNvPr id="3" name="object 3"/>
          <p:cNvGrpSpPr/>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6" name="object 6"/>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8" name="object 8"/>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sz="1800" spc="-65" dirty="0">
                <a:solidFill>
                  <a:srgbClr val="FFFFFF"/>
                </a:solidFill>
                <a:latin typeface="Arial Black"/>
                <a:cs typeface="Arial Black"/>
              </a:rPr>
              <a:t>SIMULATION</a:t>
            </a:r>
            <a:r>
              <a:rPr sz="1800" spc="-130" dirty="0">
                <a:solidFill>
                  <a:srgbClr val="FFFFFF"/>
                </a:solidFill>
                <a:latin typeface="Arial Black"/>
                <a:cs typeface="Arial Black"/>
              </a:rPr>
              <a:t> </a:t>
            </a:r>
            <a:r>
              <a:rPr sz="1800" spc="-95" dirty="0">
                <a:solidFill>
                  <a:srgbClr val="FFFFFF"/>
                </a:solidFill>
                <a:latin typeface="Arial Black"/>
                <a:cs typeface="Arial Black"/>
              </a:rPr>
              <a:t>ONLY</a:t>
            </a:r>
            <a:endParaRPr sz="1800">
              <a:latin typeface="Arial Black"/>
              <a:cs typeface="Arial Black"/>
            </a:endParaRPr>
          </a:p>
        </p:txBody>
      </p:sp>
      <p:sp>
        <p:nvSpPr>
          <p:cNvPr id="9" name="object 9"/>
          <p:cNvSpPr txBox="1"/>
          <p:nvPr/>
        </p:nvSpPr>
        <p:spPr>
          <a:xfrm>
            <a:off x="238085" y="862076"/>
            <a:ext cx="10207625" cy="1936750"/>
          </a:xfrm>
          <a:prstGeom prst="rect">
            <a:avLst/>
          </a:prstGeom>
        </p:spPr>
        <p:txBody>
          <a:bodyPr vert="horz" wrap="square" lIns="0" tIns="13970" rIns="0" bIns="0" rtlCol="0">
            <a:spAutoFit/>
          </a:bodyPr>
          <a:lstStyle/>
          <a:p>
            <a:pPr marL="12700" marR="556895">
              <a:lnSpc>
                <a:spcPct val="99500"/>
              </a:lnSpc>
              <a:spcBef>
                <a:spcPts val="110"/>
              </a:spcBef>
            </a:pPr>
            <a:r>
              <a:rPr sz="1800" spc="-5" dirty="0">
                <a:latin typeface="Calibri"/>
                <a:cs typeface="Calibri"/>
              </a:rPr>
              <a:t>The decision </a:t>
            </a:r>
            <a:r>
              <a:rPr sz="1800" spc="-15" dirty="0">
                <a:latin typeface="Calibri"/>
                <a:cs typeface="Calibri"/>
              </a:rPr>
              <a:t>to </a:t>
            </a:r>
            <a:r>
              <a:rPr sz="1800" spc="-10" dirty="0">
                <a:latin typeface="Calibri"/>
                <a:cs typeface="Calibri"/>
              </a:rPr>
              <a:t>introduce, </a:t>
            </a:r>
            <a:r>
              <a:rPr sz="1800" spc="-5" dirty="0">
                <a:latin typeface="Calibri"/>
                <a:cs typeface="Calibri"/>
              </a:rPr>
              <a:t>adapt, </a:t>
            </a:r>
            <a:r>
              <a:rPr sz="1800" dirty="0">
                <a:latin typeface="Calibri"/>
                <a:cs typeface="Calibri"/>
              </a:rPr>
              <a:t>or </a:t>
            </a:r>
            <a:r>
              <a:rPr sz="1800" spc="-5" dirty="0">
                <a:latin typeface="Calibri"/>
                <a:cs typeface="Calibri"/>
              </a:rPr>
              <a:t>lift Public Health </a:t>
            </a:r>
            <a:r>
              <a:rPr sz="1800" dirty="0">
                <a:latin typeface="Calibri"/>
                <a:cs typeface="Calibri"/>
              </a:rPr>
              <a:t>and </a:t>
            </a:r>
            <a:r>
              <a:rPr sz="1800" spc="-5" dirty="0">
                <a:latin typeface="Calibri"/>
                <a:cs typeface="Calibri"/>
              </a:rPr>
              <a:t>Social Measures (PHSM) should </a:t>
            </a:r>
            <a:r>
              <a:rPr sz="1800" dirty="0">
                <a:latin typeface="Calibri"/>
                <a:cs typeface="Calibri"/>
              </a:rPr>
              <a:t>be </a:t>
            </a:r>
            <a:r>
              <a:rPr sz="1800" spc="-5" dirty="0">
                <a:latin typeface="Calibri"/>
                <a:cs typeface="Calibri"/>
              </a:rPr>
              <a:t>based </a:t>
            </a:r>
            <a:r>
              <a:rPr sz="1800" dirty="0">
                <a:latin typeface="Calibri"/>
                <a:cs typeface="Calibri"/>
              </a:rPr>
              <a:t>on a  </a:t>
            </a:r>
            <a:r>
              <a:rPr sz="1800" spc="-5" dirty="0">
                <a:latin typeface="Calibri"/>
                <a:cs typeface="Calibri"/>
              </a:rPr>
              <a:t>Situational assessment </a:t>
            </a:r>
            <a:r>
              <a:rPr sz="1800" dirty="0">
                <a:latin typeface="Calibri"/>
                <a:cs typeface="Calibri"/>
              </a:rPr>
              <a:t>using a </a:t>
            </a:r>
            <a:r>
              <a:rPr sz="1800" spc="-10" dirty="0">
                <a:latin typeface="Calibri"/>
                <a:cs typeface="Calibri"/>
              </a:rPr>
              <a:t>standard </a:t>
            </a:r>
            <a:r>
              <a:rPr sz="1800" spc="-5" dirty="0">
                <a:latin typeface="Calibri"/>
                <a:cs typeface="Calibri"/>
              </a:rPr>
              <a:t>methodology </a:t>
            </a:r>
            <a:r>
              <a:rPr sz="1800" dirty="0">
                <a:latin typeface="Calibri"/>
                <a:cs typeface="Calibri"/>
              </a:rPr>
              <a:t>which </a:t>
            </a:r>
            <a:r>
              <a:rPr sz="1800" spc="-20" dirty="0">
                <a:latin typeface="Calibri"/>
                <a:cs typeface="Calibri"/>
              </a:rPr>
              <a:t>takes </a:t>
            </a:r>
            <a:r>
              <a:rPr sz="1800" spc="-15" dirty="0">
                <a:latin typeface="Calibri"/>
                <a:cs typeface="Calibri"/>
              </a:rPr>
              <a:t>into </a:t>
            </a:r>
            <a:r>
              <a:rPr sz="1800" spc="-10" dirty="0">
                <a:latin typeface="Calibri"/>
                <a:cs typeface="Calibri"/>
              </a:rPr>
              <a:t>consideration </a:t>
            </a:r>
            <a:r>
              <a:rPr sz="1800" dirty="0">
                <a:latin typeface="Calibri"/>
                <a:cs typeface="Calibri"/>
              </a:rPr>
              <a:t>the </a:t>
            </a:r>
            <a:r>
              <a:rPr sz="1800" spc="-10" dirty="0">
                <a:latin typeface="Calibri"/>
                <a:cs typeface="Calibri"/>
              </a:rPr>
              <a:t>transmission  </a:t>
            </a:r>
            <a:r>
              <a:rPr sz="1800" spc="-5" dirty="0">
                <a:latin typeface="Calibri"/>
                <a:cs typeface="Calibri"/>
              </a:rPr>
              <a:t>classification </a:t>
            </a:r>
            <a:r>
              <a:rPr sz="1800" dirty="0">
                <a:latin typeface="Calibri"/>
                <a:cs typeface="Calibri"/>
              </a:rPr>
              <a:t>and </a:t>
            </a:r>
            <a:r>
              <a:rPr sz="1800" spc="-5" dirty="0">
                <a:latin typeface="Calibri"/>
                <a:cs typeface="Calibri"/>
              </a:rPr>
              <a:t>the health </a:t>
            </a:r>
            <a:r>
              <a:rPr sz="1800" spc="-20" dirty="0">
                <a:latin typeface="Calibri"/>
                <a:cs typeface="Calibri"/>
              </a:rPr>
              <a:t>system </a:t>
            </a:r>
            <a:r>
              <a:rPr sz="1800" spc="-5" dirty="0">
                <a:latin typeface="Calibri"/>
                <a:cs typeface="Calibri"/>
              </a:rPr>
              <a:t>response capacity </a:t>
            </a:r>
            <a:r>
              <a:rPr sz="1800" spc="-15" dirty="0">
                <a:latin typeface="Calibri"/>
                <a:cs typeface="Calibri"/>
              </a:rPr>
              <a:t>to </a:t>
            </a:r>
            <a:r>
              <a:rPr sz="1800" spc="-5" dirty="0">
                <a:latin typeface="Calibri"/>
                <a:cs typeface="Calibri"/>
              </a:rPr>
              <a:t>arrive </a:t>
            </a:r>
            <a:r>
              <a:rPr sz="1800" spc="-10" dirty="0">
                <a:latin typeface="Calibri"/>
                <a:cs typeface="Calibri"/>
              </a:rPr>
              <a:t>at </a:t>
            </a:r>
            <a:r>
              <a:rPr sz="1800" dirty="0">
                <a:latin typeface="Calibri"/>
                <a:cs typeface="Calibri"/>
              </a:rPr>
              <a:t>an </a:t>
            </a:r>
            <a:r>
              <a:rPr sz="1800" spc="-10" dirty="0">
                <a:latin typeface="Calibri"/>
                <a:cs typeface="Calibri"/>
              </a:rPr>
              <a:t>overall </a:t>
            </a:r>
            <a:r>
              <a:rPr sz="1800" spc="-5" dirty="0">
                <a:latin typeface="Calibri"/>
                <a:cs typeface="Calibri"/>
              </a:rPr>
              <a:t>Situational</a:t>
            </a:r>
            <a:r>
              <a:rPr sz="1800" spc="175" dirty="0">
                <a:latin typeface="Calibri"/>
                <a:cs typeface="Calibri"/>
              </a:rPr>
              <a:t> </a:t>
            </a:r>
            <a:r>
              <a:rPr sz="1800" spc="-5" dirty="0">
                <a:latin typeface="Calibri"/>
                <a:cs typeface="Calibri"/>
              </a:rPr>
              <a:t>Level</a:t>
            </a:r>
            <a:endParaRPr sz="1800">
              <a:latin typeface="Calibri"/>
              <a:cs typeface="Calibri"/>
            </a:endParaRPr>
          </a:p>
          <a:p>
            <a:pPr>
              <a:lnSpc>
                <a:spcPct val="100000"/>
              </a:lnSpc>
              <a:spcBef>
                <a:spcPts val="55"/>
              </a:spcBef>
            </a:pPr>
            <a:endParaRPr sz="1450">
              <a:latin typeface="Calibri"/>
              <a:cs typeface="Calibri"/>
            </a:endParaRPr>
          </a:p>
          <a:p>
            <a:pPr marL="12700" marR="5080">
              <a:lnSpc>
                <a:spcPct val="99500"/>
              </a:lnSpc>
            </a:pPr>
            <a:r>
              <a:rPr sz="1800" spc="-10" dirty="0">
                <a:latin typeface="Calibri"/>
                <a:cs typeface="Calibri"/>
              </a:rPr>
              <a:t>Indicators </a:t>
            </a:r>
            <a:r>
              <a:rPr sz="1800" dirty="0">
                <a:latin typeface="Calibri"/>
                <a:cs typeface="Calibri"/>
              </a:rPr>
              <a:t>and </a:t>
            </a:r>
            <a:r>
              <a:rPr sz="1800" spc="-10" dirty="0">
                <a:latin typeface="Calibri"/>
                <a:cs typeface="Calibri"/>
              </a:rPr>
              <a:t>suggested </a:t>
            </a:r>
            <a:r>
              <a:rPr sz="1800" spc="-5" dirty="0">
                <a:latin typeface="Calibri"/>
                <a:cs typeface="Calibri"/>
              </a:rPr>
              <a:t>thresholds </a:t>
            </a:r>
            <a:r>
              <a:rPr sz="1800" spc="-10" dirty="0">
                <a:latin typeface="Calibri"/>
                <a:cs typeface="Calibri"/>
              </a:rPr>
              <a:t>are provided to gauge </a:t>
            </a:r>
            <a:r>
              <a:rPr sz="1800" spc="-5" dirty="0">
                <a:latin typeface="Calibri"/>
                <a:cs typeface="Calibri"/>
              </a:rPr>
              <a:t>both </a:t>
            </a:r>
            <a:r>
              <a:rPr sz="1800" dirty="0">
                <a:latin typeface="Calibri"/>
                <a:cs typeface="Calibri"/>
              </a:rPr>
              <a:t>the </a:t>
            </a:r>
            <a:r>
              <a:rPr sz="1800" spc="-10" dirty="0">
                <a:latin typeface="Calibri"/>
                <a:cs typeface="Calibri"/>
              </a:rPr>
              <a:t>intensity </a:t>
            </a:r>
            <a:r>
              <a:rPr sz="1800" dirty="0">
                <a:latin typeface="Calibri"/>
                <a:cs typeface="Calibri"/>
              </a:rPr>
              <a:t>of </a:t>
            </a:r>
            <a:r>
              <a:rPr sz="1800" spc="-10" dirty="0">
                <a:latin typeface="Calibri"/>
                <a:cs typeface="Calibri"/>
              </a:rPr>
              <a:t>transmission </a:t>
            </a:r>
            <a:r>
              <a:rPr sz="1800" dirty="0">
                <a:latin typeface="Calibri"/>
                <a:cs typeface="Calibri"/>
              </a:rPr>
              <a:t>and the </a:t>
            </a:r>
            <a:r>
              <a:rPr sz="1800" spc="-5" dirty="0">
                <a:latin typeface="Calibri"/>
                <a:cs typeface="Calibri"/>
              </a:rPr>
              <a:t>capacity  </a:t>
            </a:r>
            <a:r>
              <a:rPr sz="1800" dirty="0">
                <a:latin typeface="Calibri"/>
                <a:cs typeface="Calibri"/>
              </a:rPr>
              <a:t>of </a:t>
            </a:r>
            <a:r>
              <a:rPr sz="1800" spc="-5" dirty="0">
                <a:latin typeface="Calibri"/>
                <a:cs typeface="Calibri"/>
              </a:rPr>
              <a:t>the health </a:t>
            </a:r>
            <a:r>
              <a:rPr sz="1800" spc="-20" dirty="0">
                <a:latin typeface="Calibri"/>
                <a:cs typeface="Calibri"/>
              </a:rPr>
              <a:t>system </a:t>
            </a:r>
            <a:r>
              <a:rPr sz="1800" spc="-15" dirty="0">
                <a:latin typeface="Calibri"/>
                <a:cs typeface="Calibri"/>
              </a:rPr>
              <a:t>to </a:t>
            </a:r>
            <a:r>
              <a:rPr sz="1800" spc="-5" dirty="0">
                <a:latin typeface="Calibri"/>
                <a:cs typeface="Calibri"/>
              </a:rPr>
              <a:t>respond; </a:t>
            </a:r>
            <a:r>
              <a:rPr sz="1800" spc="-20" dirty="0">
                <a:latin typeface="Calibri"/>
                <a:cs typeface="Calibri"/>
              </a:rPr>
              <a:t>taken </a:t>
            </a:r>
            <a:r>
              <a:rPr sz="1800" spc="-25" dirty="0">
                <a:latin typeface="Calibri"/>
                <a:cs typeface="Calibri"/>
              </a:rPr>
              <a:t>together, </a:t>
            </a:r>
            <a:r>
              <a:rPr sz="1800" spc="-5" dirty="0">
                <a:latin typeface="Calibri"/>
                <a:cs typeface="Calibri"/>
              </a:rPr>
              <a:t>these </a:t>
            </a:r>
            <a:r>
              <a:rPr sz="1800" spc="-10" dirty="0">
                <a:latin typeface="Calibri"/>
                <a:cs typeface="Calibri"/>
              </a:rPr>
              <a:t>provide </a:t>
            </a:r>
            <a:r>
              <a:rPr sz="1800" dirty="0">
                <a:latin typeface="Calibri"/>
                <a:cs typeface="Calibri"/>
              </a:rPr>
              <a:t>a </a:t>
            </a:r>
            <a:r>
              <a:rPr sz="1800" spc="-5" dirty="0">
                <a:latin typeface="Calibri"/>
                <a:cs typeface="Calibri"/>
              </a:rPr>
              <a:t>basis </a:t>
            </a:r>
            <a:r>
              <a:rPr sz="1800" spc="-15" dirty="0">
                <a:latin typeface="Calibri"/>
                <a:cs typeface="Calibri"/>
              </a:rPr>
              <a:t>for </a:t>
            </a:r>
            <a:r>
              <a:rPr sz="1800" spc="-5" dirty="0">
                <a:latin typeface="Calibri"/>
                <a:cs typeface="Calibri"/>
              </a:rPr>
              <a:t>guiding the adjustment </a:t>
            </a:r>
            <a:r>
              <a:rPr sz="1800" dirty="0">
                <a:latin typeface="Calibri"/>
                <a:cs typeface="Calibri"/>
              </a:rPr>
              <a:t>of </a:t>
            </a:r>
            <a:r>
              <a:rPr sz="1800" spc="-5" dirty="0">
                <a:latin typeface="Calibri"/>
                <a:cs typeface="Calibri"/>
              </a:rPr>
              <a:t>PHSM.  Measures </a:t>
            </a:r>
            <a:r>
              <a:rPr sz="1800" spc="-10" dirty="0">
                <a:latin typeface="Calibri"/>
                <a:cs typeface="Calibri"/>
              </a:rPr>
              <a:t>are indicative </a:t>
            </a:r>
            <a:r>
              <a:rPr sz="1800" dirty="0">
                <a:latin typeface="Calibri"/>
                <a:cs typeface="Calibri"/>
              </a:rPr>
              <a:t>and need </a:t>
            </a:r>
            <a:r>
              <a:rPr sz="1800" spc="-15" dirty="0">
                <a:latin typeface="Calibri"/>
                <a:cs typeface="Calibri"/>
              </a:rPr>
              <a:t>to </a:t>
            </a:r>
            <a:r>
              <a:rPr sz="1800" dirty="0">
                <a:latin typeface="Calibri"/>
                <a:cs typeface="Calibri"/>
              </a:rPr>
              <a:t>be </a:t>
            </a:r>
            <a:r>
              <a:rPr sz="1800" spc="-10" dirty="0">
                <a:latin typeface="Calibri"/>
                <a:cs typeface="Calibri"/>
              </a:rPr>
              <a:t>tailored </a:t>
            </a:r>
            <a:r>
              <a:rPr sz="1800" spc="-15" dirty="0">
                <a:latin typeface="Calibri"/>
                <a:cs typeface="Calibri"/>
              </a:rPr>
              <a:t>to </a:t>
            </a:r>
            <a:r>
              <a:rPr sz="1800" spc="-5" dirty="0">
                <a:latin typeface="Calibri"/>
                <a:cs typeface="Calibri"/>
              </a:rPr>
              <a:t>local</a:t>
            </a:r>
            <a:r>
              <a:rPr sz="1800" spc="135" dirty="0">
                <a:latin typeface="Calibri"/>
                <a:cs typeface="Calibri"/>
              </a:rPr>
              <a:t> </a:t>
            </a:r>
            <a:r>
              <a:rPr sz="1800" spc="-10" dirty="0">
                <a:latin typeface="Calibri"/>
                <a:cs typeface="Calibri"/>
              </a:rPr>
              <a:t>contexts.</a:t>
            </a:r>
            <a:endParaRPr sz="1800">
              <a:latin typeface="Calibri"/>
              <a:cs typeface="Calibri"/>
            </a:endParaRPr>
          </a:p>
        </p:txBody>
      </p:sp>
      <p:sp>
        <p:nvSpPr>
          <p:cNvPr id="10" name="object 10"/>
          <p:cNvSpPr/>
          <p:nvPr/>
        </p:nvSpPr>
        <p:spPr>
          <a:xfrm>
            <a:off x="6544944" y="3347135"/>
            <a:ext cx="3505872" cy="3204416"/>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316664" y="3574796"/>
            <a:ext cx="6101080" cy="3143885"/>
          </a:xfrm>
          <a:prstGeom prst="rect">
            <a:avLst/>
          </a:prstGeom>
        </p:spPr>
        <p:txBody>
          <a:bodyPr vert="horz" wrap="square" lIns="0" tIns="10795" rIns="0" bIns="0" rtlCol="0">
            <a:spAutoFit/>
          </a:bodyPr>
          <a:lstStyle/>
          <a:p>
            <a:pPr marL="12700" marR="27305">
              <a:lnSpc>
                <a:spcPct val="100800"/>
              </a:lnSpc>
              <a:spcBef>
                <a:spcPts val="85"/>
              </a:spcBef>
            </a:pPr>
            <a:r>
              <a:rPr sz="1200" b="1" spc="-10" dirty="0">
                <a:solidFill>
                  <a:srgbClr val="231F20"/>
                </a:solidFill>
                <a:latin typeface="Roboto"/>
                <a:cs typeface="Roboto"/>
              </a:rPr>
              <a:t>Situational </a:t>
            </a:r>
            <a:r>
              <a:rPr sz="1200" b="1" dirty="0">
                <a:solidFill>
                  <a:srgbClr val="231F20"/>
                </a:solidFill>
                <a:latin typeface="Roboto"/>
                <a:cs typeface="Roboto"/>
              </a:rPr>
              <a:t>Level 0 </a:t>
            </a:r>
            <a:r>
              <a:rPr sz="1200" spc="-5" dirty="0">
                <a:solidFill>
                  <a:srgbClr val="231F20"/>
                </a:solidFill>
                <a:latin typeface="Roboto"/>
                <a:cs typeface="Roboto"/>
              </a:rPr>
              <a:t>corresponds to </a:t>
            </a:r>
            <a:r>
              <a:rPr sz="1200" dirty="0">
                <a:solidFill>
                  <a:srgbClr val="231F20"/>
                </a:solidFill>
                <a:latin typeface="Roboto"/>
                <a:cs typeface="Roboto"/>
              </a:rPr>
              <a:t>a </a:t>
            </a:r>
            <a:r>
              <a:rPr sz="1200" spc="-5" dirty="0">
                <a:solidFill>
                  <a:srgbClr val="231F20"/>
                </a:solidFill>
                <a:latin typeface="Roboto"/>
                <a:cs typeface="Roboto"/>
              </a:rPr>
              <a:t>situation with </a:t>
            </a:r>
            <a:r>
              <a:rPr sz="1200" dirty="0">
                <a:solidFill>
                  <a:srgbClr val="231F20"/>
                </a:solidFill>
                <a:latin typeface="Roboto"/>
                <a:cs typeface="Roboto"/>
              </a:rPr>
              <a:t>no </a:t>
            </a:r>
            <a:r>
              <a:rPr sz="1200" spc="-5" dirty="0">
                <a:solidFill>
                  <a:srgbClr val="231F20"/>
                </a:solidFill>
                <a:latin typeface="Roboto"/>
                <a:cs typeface="Roboto"/>
              </a:rPr>
              <a:t>known transmission </a:t>
            </a:r>
            <a:r>
              <a:rPr sz="1200" dirty="0">
                <a:solidFill>
                  <a:srgbClr val="231F20"/>
                </a:solidFill>
                <a:latin typeface="Roboto"/>
                <a:cs typeface="Roboto"/>
              </a:rPr>
              <a:t>of </a:t>
            </a:r>
            <a:r>
              <a:rPr sz="1200" spc="-5" dirty="0">
                <a:solidFill>
                  <a:srgbClr val="231F20"/>
                </a:solidFill>
                <a:latin typeface="Roboto"/>
                <a:cs typeface="Roboto"/>
              </a:rPr>
              <a:t>SARS-CoV-2  in the preceding </a:t>
            </a:r>
            <a:r>
              <a:rPr sz="1200" dirty="0">
                <a:solidFill>
                  <a:srgbClr val="231F20"/>
                </a:solidFill>
                <a:latin typeface="Roboto"/>
                <a:cs typeface="Roboto"/>
              </a:rPr>
              <a:t>28 </a:t>
            </a:r>
            <a:r>
              <a:rPr sz="1200" spc="-5" dirty="0">
                <a:solidFill>
                  <a:srgbClr val="231F20"/>
                </a:solidFill>
                <a:latin typeface="Roboto"/>
                <a:cs typeface="Roboto"/>
              </a:rPr>
              <a:t>days. The health system and public health authorities are ready to  respond, </a:t>
            </a:r>
            <a:r>
              <a:rPr sz="1200" dirty="0">
                <a:solidFill>
                  <a:srgbClr val="231F20"/>
                </a:solidFill>
                <a:latin typeface="Roboto"/>
                <a:cs typeface="Roboto"/>
              </a:rPr>
              <a:t>but </a:t>
            </a:r>
            <a:r>
              <a:rPr sz="1200" spc="-5" dirty="0">
                <a:solidFill>
                  <a:srgbClr val="231F20"/>
                </a:solidFill>
                <a:latin typeface="Roboto"/>
                <a:cs typeface="Roboto"/>
              </a:rPr>
              <a:t>there </a:t>
            </a:r>
            <a:r>
              <a:rPr sz="1200" dirty="0">
                <a:solidFill>
                  <a:srgbClr val="231F20"/>
                </a:solidFill>
                <a:latin typeface="Roboto"/>
                <a:cs typeface="Roboto"/>
              </a:rPr>
              <a:t>should be no </a:t>
            </a:r>
            <a:r>
              <a:rPr sz="1200" spc="-5" dirty="0">
                <a:solidFill>
                  <a:srgbClr val="231F20"/>
                </a:solidFill>
                <a:latin typeface="Roboto"/>
                <a:cs typeface="Roboto"/>
              </a:rPr>
              <a:t>restrictions </a:t>
            </a:r>
            <a:r>
              <a:rPr sz="1200" dirty="0">
                <a:solidFill>
                  <a:srgbClr val="231F20"/>
                </a:solidFill>
                <a:latin typeface="Roboto"/>
                <a:cs typeface="Roboto"/>
              </a:rPr>
              <a:t>on </a:t>
            </a:r>
            <a:r>
              <a:rPr sz="1200" spc="-5" dirty="0">
                <a:solidFill>
                  <a:srgbClr val="231F20"/>
                </a:solidFill>
                <a:latin typeface="Roboto"/>
                <a:cs typeface="Roboto"/>
              </a:rPr>
              <a:t>daily</a:t>
            </a:r>
            <a:r>
              <a:rPr sz="1200" spc="25" dirty="0">
                <a:solidFill>
                  <a:srgbClr val="231F20"/>
                </a:solidFill>
                <a:latin typeface="Roboto"/>
                <a:cs typeface="Roboto"/>
              </a:rPr>
              <a:t> </a:t>
            </a:r>
            <a:r>
              <a:rPr sz="1200" spc="-5" dirty="0">
                <a:solidFill>
                  <a:srgbClr val="231F20"/>
                </a:solidFill>
                <a:latin typeface="Roboto"/>
                <a:cs typeface="Roboto"/>
              </a:rPr>
              <a:t>activities.</a:t>
            </a:r>
            <a:endParaRPr sz="1200">
              <a:latin typeface="Roboto"/>
              <a:cs typeface="Roboto"/>
            </a:endParaRPr>
          </a:p>
          <a:p>
            <a:pPr marL="12700" marR="307975">
              <a:lnSpc>
                <a:spcPct val="99400"/>
              </a:lnSpc>
              <a:spcBef>
                <a:spcPts val="85"/>
              </a:spcBef>
            </a:pPr>
            <a:r>
              <a:rPr sz="1200" b="1" spc="-10" dirty="0">
                <a:solidFill>
                  <a:srgbClr val="231F20"/>
                </a:solidFill>
                <a:latin typeface="Roboto"/>
                <a:cs typeface="Roboto"/>
              </a:rPr>
              <a:t>Situational </a:t>
            </a:r>
            <a:r>
              <a:rPr sz="1200" b="1" dirty="0">
                <a:solidFill>
                  <a:srgbClr val="231F20"/>
                </a:solidFill>
                <a:latin typeface="Roboto"/>
                <a:cs typeface="Roboto"/>
              </a:rPr>
              <a:t>Level 1 </a:t>
            </a:r>
            <a:r>
              <a:rPr sz="1200" spc="-5" dirty="0">
                <a:solidFill>
                  <a:srgbClr val="231F20"/>
                </a:solidFill>
                <a:latin typeface="Roboto"/>
                <a:cs typeface="Roboto"/>
              </a:rPr>
              <a:t>is </a:t>
            </a:r>
            <a:r>
              <a:rPr sz="1200" dirty="0">
                <a:solidFill>
                  <a:srgbClr val="231F20"/>
                </a:solidFill>
                <a:latin typeface="Roboto"/>
                <a:cs typeface="Roboto"/>
              </a:rPr>
              <a:t>a </a:t>
            </a:r>
            <a:r>
              <a:rPr sz="1200" spc="-5" dirty="0">
                <a:solidFill>
                  <a:srgbClr val="231F20"/>
                </a:solidFill>
                <a:latin typeface="Roboto"/>
                <a:cs typeface="Roboto"/>
              </a:rPr>
              <a:t>situation where basic measures are in place to prevent  transmission; </a:t>
            </a:r>
            <a:r>
              <a:rPr sz="1200" dirty="0">
                <a:solidFill>
                  <a:srgbClr val="231F20"/>
                </a:solidFill>
                <a:latin typeface="Roboto"/>
                <a:cs typeface="Roboto"/>
              </a:rPr>
              <a:t>or </a:t>
            </a:r>
            <a:r>
              <a:rPr sz="1200" spc="-5" dirty="0">
                <a:solidFill>
                  <a:srgbClr val="231F20"/>
                </a:solidFill>
                <a:latin typeface="Roboto"/>
                <a:cs typeface="Roboto"/>
              </a:rPr>
              <a:t>if cases are already present, the epidemic is being controlled through  effective measures around the cases </a:t>
            </a:r>
            <a:r>
              <a:rPr sz="1200" dirty="0">
                <a:solidFill>
                  <a:srgbClr val="231F20"/>
                </a:solidFill>
                <a:latin typeface="Roboto"/>
                <a:cs typeface="Roboto"/>
              </a:rPr>
              <a:t>or </a:t>
            </a:r>
            <a:r>
              <a:rPr sz="1200" spc="-5" dirty="0">
                <a:solidFill>
                  <a:srgbClr val="231F20"/>
                </a:solidFill>
                <a:latin typeface="Roboto"/>
                <a:cs typeface="Roboto"/>
              </a:rPr>
              <a:t>clusters </a:t>
            </a:r>
            <a:r>
              <a:rPr sz="1200" dirty="0">
                <a:solidFill>
                  <a:srgbClr val="231F20"/>
                </a:solidFill>
                <a:latin typeface="Roboto"/>
                <a:cs typeface="Roboto"/>
              </a:rPr>
              <a:t>of cases, </a:t>
            </a:r>
            <a:r>
              <a:rPr sz="1200" spc="-5" dirty="0">
                <a:solidFill>
                  <a:srgbClr val="231F20"/>
                </a:solidFill>
                <a:latin typeface="Roboto"/>
                <a:cs typeface="Roboto"/>
              </a:rPr>
              <a:t>with limited and transient  localized disruption to social and economic</a:t>
            </a:r>
            <a:r>
              <a:rPr sz="1200" spc="25" dirty="0">
                <a:solidFill>
                  <a:srgbClr val="231F20"/>
                </a:solidFill>
                <a:latin typeface="Roboto"/>
                <a:cs typeface="Roboto"/>
              </a:rPr>
              <a:t> </a:t>
            </a:r>
            <a:r>
              <a:rPr sz="1200" spc="-5" dirty="0">
                <a:solidFill>
                  <a:srgbClr val="231F20"/>
                </a:solidFill>
                <a:latin typeface="Roboto"/>
                <a:cs typeface="Roboto"/>
              </a:rPr>
              <a:t>life.</a:t>
            </a:r>
            <a:endParaRPr sz="1200">
              <a:latin typeface="Roboto"/>
              <a:cs typeface="Roboto"/>
            </a:endParaRPr>
          </a:p>
          <a:p>
            <a:pPr marL="12700">
              <a:lnSpc>
                <a:spcPts val="1390"/>
              </a:lnSpc>
            </a:pPr>
            <a:r>
              <a:rPr sz="1200" b="1" spc="-10" dirty="0">
                <a:solidFill>
                  <a:srgbClr val="231F20"/>
                </a:solidFill>
                <a:latin typeface="Roboto"/>
                <a:cs typeface="Roboto"/>
              </a:rPr>
              <a:t>Situational </a:t>
            </a:r>
            <a:r>
              <a:rPr sz="1200" b="1" dirty="0">
                <a:solidFill>
                  <a:srgbClr val="231F20"/>
                </a:solidFill>
                <a:latin typeface="Roboto"/>
                <a:cs typeface="Roboto"/>
              </a:rPr>
              <a:t>Level 2 </a:t>
            </a:r>
            <a:r>
              <a:rPr sz="1200" spc="-5" dirty="0">
                <a:solidFill>
                  <a:srgbClr val="231F20"/>
                </a:solidFill>
                <a:latin typeface="Roboto"/>
                <a:cs typeface="Roboto"/>
              </a:rPr>
              <a:t>represents </a:t>
            </a:r>
            <a:r>
              <a:rPr sz="1200" dirty="0">
                <a:solidFill>
                  <a:srgbClr val="231F20"/>
                </a:solidFill>
                <a:latin typeface="Roboto"/>
                <a:cs typeface="Roboto"/>
              </a:rPr>
              <a:t>a </a:t>
            </a:r>
            <a:r>
              <a:rPr sz="1200" spc="-5" dirty="0">
                <a:solidFill>
                  <a:srgbClr val="231F20"/>
                </a:solidFill>
                <a:latin typeface="Roboto"/>
                <a:cs typeface="Roboto"/>
              </a:rPr>
              <a:t>situation with low community incidence </a:t>
            </a:r>
            <a:r>
              <a:rPr sz="1200" dirty="0">
                <a:solidFill>
                  <a:srgbClr val="231F20"/>
                </a:solidFill>
                <a:latin typeface="Roboto"/>
                <a:cs typeface="Roboto"/>
              </a:rPr>
              <a:t>or a </a:t>
            </a:r>
            <a:r>
              <a:rPr sz="1200" spc="-5" dirty="0">
                <a:solidFill>
                  <a:srgbClr val="231F20"/>
                </a:solidFill>
                <a:latin typeface="Roboto"/>
                <a:cs typeface="Roboto"/>
              </a:rPr>
              <a:t>risk</a:t>
            </a:r>
            <a:r>
              <a:rPr sz="1200" spc="70" dirty="0">
                <a:solidFill>
                  <a:srgbClr val="231F20"/>
                </a:solidFill>
                <a:latin typeface="Roboto"/>
                <a:cs typeface="Roboto"/>
              </a:rPr>
              <a:t> </a:t>
            </a:r>
            <a:r>
              <a:rPr sz="1200" dirty="0">
                <a:solidFill>
                  <a:srgbClr val="231F20"/>
                </a:solidFill>
                <a:latin typeface="Roboto"/>
                <a:cs typeface="Roboto"/>
              </a:rPr>
              <a:t>of</a:t>
            </a:r>
            <a:endParaRPr sz="1200">
              <a:latin typeface="Roboto"/>
              <a:cs typeface="Roboto"/>
            </a:endParaRPr>
          </a:p>
          <a:p>
            <a:pPr marL="12700" marR="5080">
              <a:lnSpc>
                <a:spcPts val="1390"/>
              </a:lnSpc>
              <a:spcBef>
                <a:spcPts val="160"/>
              </a:spcBef>
            </a:pPr>
            <a:r>
              <a:rPr sz="1200" spc="-5" dirty="0">
                <a:solidFill>
                  <a:srgbClr val="231F20"/>
                </a:solidFill>
                <a:latin typeface="Roboto"/>
                <a:cs typeface="Roboto"/>
              </a:rPr>
              <a:t>community transmission beyond clusters. Additional measures may </a:t>
            </a:r>
            <a:r>
              <a:rPr sz="1200" dirty="0">
                <a:solidFill>
                  <a:srgbClr val="231F20"/>
                </a:solidFill>
                <a:latin typeface="Roboto"/>
                <a:cs typeface="Roboto"/>
              </a:rPr>
              <a:t>be </a:t>
            </a:r>
            <a:r>
              <a:rPr sz="1200" spc="-5" dirty="0">
                <a:solidFill>
                  <a:srgbClr val="231F20"/>
                </a:solidFill>
                <a:latin typeface="Roboto"/>
                <a:cs typeface="Roboto"/>
              </a:rPr>
              <a:t>required to control  transmission; however, disruptions to social and economic activities can still </a:t>
            </a:r>
            <a:r>
              <a:rPr sz="1200" dirty="0">
                <a:solidFill>
                  <a:srgbClr val="231F20"/>
                </a:solidFill>
                <a:latin typeface="Roboto"/>
                <a:cs typeface="Roboto"/>
              </a:rPr>
              <a:t>be</a:t>
            </a:r>
            <a:r>
              <a:rPr sz="1200" spc="120" dirty="0">
                <a:solidFill>
                  <a:srgbClr val="231F20"/>
                </a:solidFill>
                <a:latin typeface="Roboto"/>
                <a:cs typeface="Roboto"/>
              </a:rPr>
              <a:t> </a:t>
            </a:r>
            <a:r>
              <a:rPr sz="1200" spc="-5" dirty="0">
                <a:solidFill>
                  <a:srgbClr val="231F20"/>
                </a:solidFill>
                <a:latin typeface="Roboto"/>
                <a:cs typeface="Roboto"/>
              </a:rPr>
              <a:t>limited.</a:t>
            </a:r>
            <a:endParaRPr sz="1200">
              <a:latin typeface="Roboto"/>
              <a:cs typeface="Roboto"/>
            </a:endParaRPr>
          </a:p>
          <a:p>
            <a:pPr marL="12700">
              <a:lnSpc>
                <a:spcPts val="1355"/>
              </a:lnSpc>
            </a:pPr>
            <a:r>
              <a:rPr sz="1200" b="1" spc="-10" dirty="0">
                <a:solidFill>
                  <a:srgbClr val="231F20"/>
                </a:solidFill>
                <a:latin typeface="Roboto"/>
                <a:cs typeface="Roboto"/>
              </a:rPr>
              <a:t>Situational </a:t>
            </a:r>
            <a:r>
              <a:rPr sz="1200" b="1" dirty="0">
                <a:solidFill>
                  <a:srgbClr val="231F20"/>
                </a:solidFill>
                <a:latin typeface="Roboto"/>
                <a:cs typeface="Roboto"/>
              </a:rPr>
              <a:t>Level 3 </a:t>
            </a:r>
            <a:r>
              <a:rPr sz="1200" spc="-5" dirty="0">
                <a:solidFill>
                  <a:srgbClr val="231F20"/>
                </a:solidFill>
                <a:latin typeface="Roboto"/>
                <a:cs typeface="Roboto"/>
              </a:rPr>
              <a:t>is </a:t>
            </a:r>
            <a:r>
              <a:rPr sz="1200" dirty="0">
                <a:solidFill>
                  <a:srgbClr val="231F20"/>
                </a:solidFill>
                <a:latin typeface="Roboto"/>
                <a:cs typeface="Roboto"/>
              </a:rPr>
              <a:t>a </a:t>
            </a:r>
            <a:r>
              <a:rPr sz="1200" spc="-5" dirty="0">
                <a:solidFill>
                  <a:srgbClr val="231F20"/>
                </a:solidFill>
                <a:latin typeface="Roboto"/>
                <a:cs typeface="Roboto"/>
              </a:rPr>
              <a:t>situation </a:t>
            </a:r>
            <a:r>
              <a:rPr sz="1200" dirty="0">
                <a:solidFill>
                  <a:srgbClr val="231F20"/>
                </a:solidFill>
                <a:latin typeface="Roboto"/>
                <a:cs typeface="Roboto"/>
              </a:rPr>
              <a:t>of </a:t>
            </a:r>
            <a:r>
              <a:rPr sz="1200" spc="-5" dirty="0">
                <a:solidFill>
                  <a:srgbClr val="231F20"/>
                </a:solidFill>
                <a:latin typeface="Roboto"/>
                <a:cs typeface="Roboto"/>
              </a:rPr>
              <a:t>community transmission with limited</a:t>
            </a:r>
            <a:r>
              <a:rPr sz="1200" spc="40" dirty="0">
                <a:solidFill>
                  <a:srgbClr val="231F20"/>
                </a:solidFill>
                <a:latin typeface="Roboto"/>
                <a:cs typeface="Roboto"/>
              </a:rPr>
              <a:t> </a:t>
            </a:r>
            <a:r>
              <a:rPr sz="1200" spc="-5" dirty="0">
                <a:solidFill>
                  <a:srgbClr val="231F20"/>
                </a:solidFill>
                <a:latin typeface="Roboto"/>
                <a:cs typeface="Roboto"/>
              </a:rPr>
              <a:t>additional</a:t>
            </a:r>
            <a:endParaRPr sz="1200">
              <a:latin typeface="Roboto"/>
              <a:cs typeface="Roboto"/>
            </a:endParaRPr>
          </a:p>
          <a:p>
            <a:pPr marL="12700" marR="410209">
              <a:lnSpc>
                <a:spcPct val="100800"/>
              </a:lnSpc>
              <a:spcBef>
                <a:spcPts val="60"/>
              </a:spcBef>
            </a:pPr>
            <a:r>
              <a:rPr sz="1200" spc="-5" dirty="0">
                <a:solidFill>
                  <a:srgbClr val="231F20"/>
                </a:solidFill>
                <a:latin typeface="Roboto"/>
                <a:cs typeface="Roboto"/>
              </a:rPr>
              <a:t>capacity to respond and </a:t>
            </a:r>
            <a:r>
              <a:rPr sz="1200" dirty="0">
                <a:solidFill>
                  <a:srgbClr val="231F20"/>
                </a:solidFill>
                <a:latin typeface="Roboto"/>
                <a:cs typeface="Roboto"/>
              </a:rPr>
              <a:t>a </a:t>
            </a:r>
            <a:r>
              <a:rPr sz="1200" spc="-5" dirty="0">
                <a:solidFill>
                  <a:srgbClr val="231F20"/>
                </a:solidFill>
                <a:latin typeface="Roboto"/>
                <a:cs typeface="Roboto"/>
              </a:rPr>
              <a:t>risk </a:t>
            </a:r>
            <a:r>
              <a:rPr sz="1200" dirty="0">
                <a:solidFill>
                  <a:srgbClr val="231F20"/>
                </a:solidFill>
                <a:latin typeface="Roboto"/>
                <a:cs typeface="Roboto"/>
              </a:rPr>
              <a:t>of </a:t>
            </a:r>
            <a:r>
              <a:rPr sz="1200" spc="-5" dirty="0">
                <a:solidFill>
                  <a:srgbClr val="231F20"/>
                </a:solidFill>
                <a:latin typeface="Roboto"/>
                <a:cs typeface="Roboto"/>
              </a:rPr>
              <a:t>health services becoming overwhelmed. </a:t>
            </a:r>
            <a:r>
              <a:rPr sz="1200" dirty="0">
                <a:solidFill>
                  <a:srgbClr val="231F20"/>
                </a:solidFill>
                <a:latin typeface="Roboto"/>
                <a:cs typeface="Roboto"/>
              </a:rPr>
              <a:t>A </a:t>
            </a:r>
            <a:r>
              <a:rPr sz="1200" spc="-5" dirty="0">
                <a:solidFill>
                  <a:srgbClr val="231F20"/>
                </a:solidFill>
                <a:latin typeface="Roboto"/>
                <a:cs typeface="Roboto"/>
              </a:rPr>
              <a:t>larger  combination </a:t>
            </a:r>
            <a:r>
              <a:rPr sz="1200" dirty="0">
                <a:solidFill>
                  <a:srgbClr val="231F20"/>
                </a:solidFill>
                <a:latin typeface="Roboto"/>
                <a:cs typeface="Roboto"/>
              </a:rPr>
              <a:t>of </a:t>
            </a:r>
            <a:r>
              <a:rPr sz="1200" spc="-5" dirty="0">
                <a:solidFill>
                  <a:srgbClr val="231F20"/>
                </a:solidFill>
                <a:latin typeface="Roboto"/>
                <a:cs typeface="Roboto"/>
              </a:rPr>
              <a:t>measures may </a:t>
            </a:r>
            <a:r>
              <a:rPr sz="1200" dirty="0">
                <a:solidFill>
                  <a:srgbClr val="231F20"/>
                </a:solidFill>
                <a:latin typeface="Roboto"/>
                <a:cs typeface="Roboto"/>
              </a:rPr>
              <a:t>need </a:t>
            </a:r>
            <a:r>
              <a:rPr sz="1200" spc="-5" dirty="0">
                <a:solidFill>
                  <a:srgbClr val="231F20"/>
                </a:solidFill>
                <a:latin typeface="Roboto"/>
                <a:cs typeface="Roboto"/>
              </a:rPr>
              <a:t>to </a:t>
            </a:r>
            <a:r>
              <a:rPr sz="1200" dirty="0">
                <a:solidFill>
                  <a:srgbClr val="231F20"/>
                </a:solidFill>
                <a:latin typeface="Roboto"/>
                <a:cs typeface="Roboto"/>
              </a:rPr>
              <a:t>be put </a:t>
            </a:r>
            <a:r>
              <a:rPr sz="1200" spc="-5" dirty="0">
                <a:solidFill>
                  <a:srgbClr val="231F20"/>
                </a:solidFill>
                <a:latin typeface="Roboto"/>
                <a:cs typeface="Roboto"/>
              </a:rPr>
              <a:t>in place to limit transmission, manage  </a:t>
            </a:r>
            <a:r>
              <a:rPr sz="1200" dirty="0">
                <a:solidFill>
                  <a:srgbClr val="231F20"/>
                </a:solidFill>
                <a:latin typeface="Roboto"/>
                <a:cs typeface="Roboto"/>
              </a:rPr>
              <a:t>cases, </a:t>
            </a:r>
            <a:r>
              <a:rPr sz="1200" spc="-5" dirty="0">
                <a:solidFill>
                  <a:srgbClr val="231F20"/>
                </a:solidFill>
                <a:latin typeface="Roboto"/>
                <a:cs typeface="Roboto"/>
              </a:rPr>
              <a:t>and ensure epidemic</a:t>
            </a:r>
            <a:r>
              <a:rPr sz="1200" spc="5" dirty="0">
                <a:solidFill>
                  <a:srgbClr val="231F20"/>
                </a:solidFill>
                <a:latin typeface="Roboto"/>
                <a:cs typeface="Roboto"/>
              </a:rPr>
              <a:t> </a:t>
            </a:r>
            <a:r>
              <a:rPr sz="1200" spc="-5" dirty="0">
                <a:solidFill>
                  <a:srgbClr val="231F20"/>
                </a:solidFill>
                <a:latin typeface="Roboto"/>
                <a:cs typeface="Roboto"/>
              </a:rPr>
              <a:t>control.</a:t>
            </a:r>
            <a:endParaRPr sz="1200">
              <a:latin typeface="Roboto"/>
              <a:cs typeface="Roboto"/>
            </a:endParaRPr>
          </a:p>
          <a:p>
            <a:pPr marL="12700" marR="98425">
              <a:lnSpc>
                <a:spcPts val="1390"/>
              </a:lnSpc>
              <a:spcBef>
                <a:spcPts val="40"/>
              </a:spcBef>
            </a:pPr>
            <a:r>
              <a:rPr sz="1200" b="1" spc="-10" dirty="0">
                <a:solidFill>
                  <a:srgbClr val="231F20"/>
                </a:solidFill>
                <a:latin typeface="Roboto"/>
                <a:cs typeface="Roboto"/>
              </a:rPr>
              <a:t>Situational </a:t>
            </a:r>
            <a:r>
              <a:rPr sz="1200" b="1" dirty="0">
                <a:solidFill>
                  <a:srgbClr val="231F20"/>
                </a:solidFill>
                <a:latin typeface="Roboto"/>
                <a:cs typeface="Roboto"/>
              </a:rPr>
              <a:t>Level 4 </a:t>
            </a:r>
            <a:r>
              <a:rPr sz="1200" spc="-5" dirty="0">
                <a:solidFill>
                  <a:srgbClr val="231F20"/>
                </a:solidFill>
                <a:latin typeface="Roboto"/>
                <a:cs typeface="Roboto"/>
              </a:rPr>
              <a:t>corresponds to an uncontrolled epidemic with limited </a:t>
            </a:r>
            <a:r>
              <a:rPr sz="1200" dirty="0">
                <a:solidFill>
                  <a:srgbClr val="231F20"/>
                </a:solidFill>
                <a:latin typeface="Roboto"/>
                <a:cs typeface="Roboto"/>
              </a:rPr>
              <a:t>or no </a:t>
            </a:r>
            <a:r>
              <a:rPr sz="1200" spc="-5" dirty="0">
                <a:solidFill>
                  <a:srgbClr val="231F20"/>
                </a:solidFill>
                <a:latin typeface="Roboto"/>
                <a:cs typeface="Roboto"/>
              </a:rPr>
              <a:t>additional  health </a:t>
            </a:r>
            <a:r>
              <a:rPr sz="1200" dirty="0">
                <a:solidFill>
                  <a:srgbClr val="231F20"/>
                </a:solidFill>
                <a:latin typeface="Roboto"/>
                <a:cs typeface="Roboto"/>
              </a:rPr>
              <a:t>system response </a:t>
            </a:r>
            <a:r>
              <a:rPr sz="1200" spc="-5" dirty="0">
                <a:solidFill>
                  <a:srgbClr val="231F20"/>
                </a:solidFill>
                <a:latin typeface="Roboto"/>
                <a:cs typeface="Roboto"/>
              </a:rPr>
              <a:t>capacity available, thus requiring </a:t>
            </a:r>
            <a:r>
              <a:rPr sz="1200" dirty="0">
                <a:solidFill>
                  <a:srgbClr val="231F20"/>
                </a:solidFill>
                <a:latin typeface="Roboto"/>
                <a:cs typeface="Roboto"/>
              </a:rPr>
              <a:t>extensive </a:t>
            </a:r>
            <a:r>
              <a:rPr sz="1200" spc="-5" dirty="0">
                <a:solidFill>
                  <a:srgbClr val="231F20"/>
                </a:solidFill>
                <a:latin typeface="Roboto"/>
                <a:cs typeface="Roboto"/>
              </a:rPr>
              <a:t>measures to</a:t>
            </a:r>
            <a:r>
              <a:rPr sz="1200" spc="70" dirty="0">
                <a:solidFill>
                  <a:srgbClr val="231F20"/>
                </a:solidFill>
                <a:latin typeface="Roboto"/>
                <a:cs typeface="Roboto"/>
              </a:rPr>
              <a:t> </a:t>
            </a:r>
            <a:r>
              <a:rPr sz="1200" spc="-5" dirty="0">
                <a:solidFill>
                  <a:srgbClr val="231F20"/>
                </a:solidFill>
                <a:latin typeface="Roboto"/>
                <a:cs typeface="Roboto"/>
              </a:rPr>
              <a:t>avoid</a:t>
            </a:r>
            <a:endParaRPr sz="1200">
              <a:latin typeface="Roboto"/>
              <a:cs typeface="Roboto"/>
            </a:endParaRPr>
          </a:p>
          <a:p>
            <a:pPr marL="12700">
              <a:lnSpc>
                <a:spcPct val="100000"/>
              </a:lnSpc>
              <a:spcBef>
                <a:spcPts val="35"/>
              </a:spcBef>
            </a:pPr>
            <a:r>
              <a:rPr sz="1200" spc="-5" dirty="0">
                <a:solidFill>
                  <a:srgbClr val="231F20"/>
                </a:solidFill>
                <a:latin typeface="Roboto"/>
                <a:cs typeface="Roboto"/>
              </a:rPr>
              <a:t>overwhelming </a:t>
            </a:r>
            <a:r>
              <a:rPr sz="1200" dirty="0">
                <a:solidFill>
                  <a:srgbClr val="231F20"/>
                </a:solidFill>
                <a:latin typeface="Roboto"/>
                <a:cs typeface="Roboto"/>
              </a:rPr>
              <a:t>of </a:t>
            </a:r>
            <a:r>
              <a:rPr sz="1200" spc="-5" dirty="0">
                <a:solidFill>
                  <a:srgbClr val="231F20"/>
                </a:solidFill>
                <a:latin typeface="Roboto"/>
                <a:cs typeface="Roboto"/>
              </a:rPr>
              <a:t>health services and substantial </a:t>
            </a:r>
            <a:r>
              <a:rPr sz="1200" dirty="0">
                <a:solidFill>
                  <a:srgbClr val="231F20"/>
                </a:solidFill>
                <a:latin typeface="Roboto"/>
                <a:cs typeface="Roboto"/>
              </a:rPr>
              <a:t>excess </a:t>
            </a:r>
            <a:r>
              <a:rPr sz="1200" spc="-5" dirty="0">
                <a:solidFill>
                  <a:srgbClr val="231F20"/>
                </a:solidFill>
                <a:latin typeface="Roboto"/>
                <a:cs typeface="Roboto"/>
              </a:rPr>
              <a:t>morbidity and</a:t>
            </a:r>
            <a:r>
              <a:rPr sz="1200" spc="45" dirty="0">
                <a:solidFill>
                  <a:srgbClr val="231F20"/>
                </a:solidFill>
                <a:latin typeface="Roboto"/>
                <a:cs typeface="Roboto"/>
              </a:rPr>
              <a:t> </a:t>
            </a:r>
            <a:r>
              <a:rPr sz="1200" spc="-5" dirty="0">
                <a:solidFill>
                  <a:srgbClr val="231F20"/>
                </a:solidFill>
                <a:latin typeface="Roboto"/>
                <a:cs typeface="Roboto"/>
              </a:rPr>
              <a:t>mortality.</a:t>
            </a:r>
            <a:endParaRPr sz="1200">
              <a:latin typeface="Roboto"/>
              <a:cs typeface="Roboto"/>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16</a:t>
            </a:fld>
            <a:endParaRPr dirty="0"/>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Arial"/>
                <a:cs typeface="Arial"/>
              </a:rPr>
              <a:t>30</a:t>
            </a:r>
            <a:r>
              <a:rPr sz="2100" b="1" spc="-135" dirty="0">
                <a:solidFill>
                  <a:srgbClr val="0070C0"/>
                </a:solidFill>
                <a:latin typeface="Arial"/>
                <a:cs typeface="Arial"/>
              </a:rPr>
              <a:t> </a:t>
            </a:r>
            <a:r>
              <a:rPr sz="2100" b="1" spc="-5" dirty="0">
                <a:solidFill>
                  <a:srgbClr val="0070C0"/>
                </a:solidFill>
                <a:latin typeface="Arial"/>
                <a:cs typeface="Arial"/>
              </a:rPr>
              <a:t>mins</a:t>
            </a:r>
            <a:endParaRPr sz="2100">
              <a:latin typeface="Arial"/>
              <a:cs typeface="Arial"/>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17</a:t>
            </a:fld>
            <a:endParaRPr dirty="0"/>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sz="3600" spc="-10" dirty="0"/>
              <a:t>Session</a:t>
            </a:r>
            <a:r>
              <a:rPr sz="3600" spc="-180" dirty="0"/>
              <a:t> </a:t>
            </a:r>
            <a:r>
              <a:rPr sz="3600" dirty="0"/>
              <a:t>2</a:t>
            </a:r>
            <a:endParaRPr sz="3600"/>
          </a:p>
        </p:txBody>
      </p:sp>
      <p:sp>
        <p:nvSpPr>
          <p:cNvPr id="5" name="object 5"/>
          <p:cNvSpPr txBox="1"/>
          <p:nvPr/>
        </p:nvSpPr>
        <p:spPr>
          <a:xfrm>
            <a:off x="444906" y="1115780"/>
            <a:ext cx="8776335" cy="3164969"/>
          </a:xfrm>
          <a:prstGeom prst="rect">
            <a:avLst/>
          </a:prstGeom>
        </p:spPr>
        <p:txBody>
          <a:bodyPr vert="horz" wrap="square" lIns="0" tIns="12700" rIns="0" bIns="0" rtlCol="0">
            <a:spAutoFit/>
          </a:bodyPr>
          <a:lstStyle/>
          <a:p>
            <a:pPr marL="12700">
              <a:lnSpc>
                <a:spcPct val="100000"/>
              </a:lnSpc>
              <a:spcBef>
                <a:spcPts val="100"/>
              </a:spcBef>
            </a:pPr>
            <a:r>
              <a:rPr spc="-5" dirty="0">
                <a:solidFill>
                  <a:srgbClr val="231F20"/>
                </a:solidFill>
                <a:latin typeface="Roboto"/>
                <a:cs typeface="Roboto"/>
              </a:rPr>
              <a:t>Refer </a:t>
            </a:r>
            <a:r>
              <a:rPr dirty="0">
                <a:solidFill>
                  <a:srgbClr val="231F20"/>
                </a:solidFill>
                <a:latin typeface="Roboto"/>
                <a:cs typeface="Roboto"/>
              </a:rPr>
              <a:t>to the </a:t>
            </a:r>
            <a:r>
              <a:rPr spc="-5" dirty="0">
                <a:solidFill>
                  <a:srgbClr val="231F20"/>
                </a:solidFill>
                <a:latin typeface="Roboto"/>
                <a:cs typeface="Roboto"/>
              </a:rPr>
              <a:t>Scenario </a:t>
            </a:r>
            <a:r>
              <a:rPr dirty="0">
                <a:solidFill>
                  <a:srgbClr val="231F20"/>
                </a:solidFill>
                <a:latin typeface="Roboto"/>
                <a:cs typeface="Roboto"/>
              </a:rPr>
              <a:t>as </a:t>
            </a:r>
            <a:r>
              <a:rPr spc="-5" dirty="0">
                <a:solidFill>
                  <a:srgbClr val="231F20"/>
                </a:solidFill>
                <a:latin typeface="Roboto"/>
                <a:cs typeface="Roboto"/>
              </a:rPr>
              <a:t>described in </a:t>
            </a:r>
            <a:r>
              <a:rPr dirty="0">
                <a:solidFill>
                  <a:srgbClr val="231F20"/>
                </a:solidFill>
                <a:latin typeface="Roboto"/>
                <a:cs typeface="Roboto"/>
              </a:rPr>
              <a:t>Part</a:t>
            </a:r>
            <a:r>
              <a:rPr spc="35" dirty="0">
                <a:solidFill>
                  <a:srgbClr val="231F20"/>
                </a:solidFill>
                <a:latin typeface="Roboto"/>
                <a:cs typeface="Roboto"/>
              </a:rPr>
              <a:t> </a:t>
            </a:r>
            <a:r>
              <a:rPr dirty="0">
                <a:solidFill>
                  <a:srgbClr val="231F20"/>
                </a:solidFill>
                <a:latin typeface="Roboto"/>
                <a:cs typeface="Roboto"/>
              </a:rPr>
              <a:t>One</a:t>
            </a:r>
            <a:endParaRPr dirty="0">
              <a:latin typeface="Roboto"/>
              <a:cs typeface="Roboto"/>
            </a:endParaRPr>
          </a:p>
          <a:p>
            <a:pPr>
              <a:lnSpc>
                <a:spcPct val="100000"/>
              </a:lnSpc>
              <a:spcBef>
                <a:spcPts val="20"/>
              </a:spcBef>
            </a:pPr>
            <a:endParaRPr dirty="0">
              <a:latin typeface="Roboto"/>
              <a:cs typeface="Roboto"/>
            </a:endParaRPr>
          </a:p>
          <a:p>
            <a:pPr marL="12700" marR="5080" indent="-635">
              <a:lnSpc>
                <a:spcPts val="1900"/>
              </a:lnSpc>
            </a:pPr>
            <a:r>
              <a:rPr dirty="0">
                <a:solidFill>
                  <a:srgbClr val="231F20"/>
                </a:solidFill>
                <a:latin typeface="Roboto"/>
                <a:cs typeface="Roboto"/>
              </a:rPr>
              <a:t>In </a:t>
            </a:r>
            <a:r>
              <a:rPr spc="-5" dirty="0">
                <a:solidFill>
                  <a:srgbClr val="231F20"/>
                </a:solidFill>
                <a:latin typeface="Roboto"/>
                <a:cs typeface="Roboto"/>
              </a:rPr>
              <a:t>your </a:t>
            </a:r>
            <a:r>
              <a:rPr spc="-10" dirty="0">
                <a:solidFill>
                  <a:srgbClr val="231F20"/>
                </a:solidFill>
                <a:latin typeface="Roboto"/>
                <a:cs typeface="Roboto"/>
              </a:rPr>
              <a:t>previously </a:t>
            </a:r>
            <a:r>
              <a:rPr spc="-5" dirty="0">
                <a:solidFill>
                  <a:srgbClr val="231F20"/>
                </a:solidFill>
                <a:latin typeface="Roboto"/>
                <a:cs typeface="Roboto"/>
              </a:rPr>
              <a:t>allocated groups, </a:t>
            </a:r>
            <a:r>
              <a:rPr spc="-10" dirty="0">
                <a:solidFill>
                  <a:srgbClr val="231F20"/>
                </a:solidFill>
                <a:latin typeface="Roboto"/>
                <a:cs typeface="Roboto"/>
              </a:rPr>
              <a:t>develop </a:t>
            </a:r>
            <a:r>
              <a:rPr dirty="0">
                <a:solidFill>
                  <a:srgbClr val="231F20"/>
                </a:solidFill>
                <a:latin typeface="Roboto"/>
                <a:cs typeface="Roboto"/>
              </a:rPr>
              <a:t>a </a:t>
            </a:r>
            <a:r>
              <a:rPr spc="-5" dirty="0">
                <a:solidFill>
                  <a:srgbClr val="231F20"/>
                </a:solidFill>
                <a:latin typeface="Roboto"/>
                <a:cs typeface="Roboto"/>
              </a:rPr>
              <a:t>situational assessment </a:t>
            </a:r>
            <a:r>
              <a:rPr spc="-10" dirty="0">
                <a:solidFill>
                  <a:srgbClr val="231F20"/>
                </a:solidFill>
                <a:latin typeface="Roboto"/>
                <a:cs typeface="Roboto"/>
              </a:rPr>
              <a:t>for </a:t>
            </a:r>
            <a:r>
              <a:rPr spc="-5" dirty="0">
                <a:solidFill>
                  <a:srgbClr val="231F20"/>
                </a:solidFill>
                <a:latin typeface="Roboto"/>
                <a:cs typeface="Roboto"/>
              </a:rPr>
              <a:t>introducing, adapting, or  lifting Public Health </a:t>
            </a:r>
            <a:r>
              <a:rPr dirty="0">
                <a:solidFill>
                  <a:srgbClr val="231F20"/>
                </a:solidFill>
                <a:latin typeface="Roboto"/>
                <a:cs typeface="Roboto"/>
              </a:rPr>
              <a:t>and </a:t>
            </a:r>
            <a:r>
              <a:rPr spc="-5" dirty="0">
                <a:solidFill>
                  <a:srgbClr val="231F20"/>
                </a:solidFill>
                <a:latin typeface="Roboto"/>
                <a:cs typeface="Roboto"/>
              </a:rPr>
              <a:t>Social Measures (PHSM) in response to </a:t>
            </a:r>
            <a:r>
              <a:rPr dirty="0">
                <a:solidFill>
                  <a:srgbClr val="231F20"/>
                </a:solidFill>
                <a:latin typeface="Roboto"/>
                <a:cs typeface="Roboto"/>
              </a:rPr>
              <a:t>this</a:t>
            </a:r>
            <a:r>
              <a:rPr spc="20" dirty="0">
                <a:solidFill>
                  <a:srgbClr val="231F20"/>
                </a:solidFill>
                <a:latin typeface="Roboto"/>
                <a:cs typeface="Roboto"/>
              </a:rPr>
              <a:t> </a:t>
            </a:r>
            <a:r>
              <a:rPr spc="-5" dirty="0">
                <a:solidFill>
                  <a:srgbClr val="231F20"/>
                </a:solidFill>
                <a:latin typeface="Roboto"/>
                <a:cs typeface="Roboto"/>
              </a:rPr>
              <a:t>situation</a:t>
            </a:r>
            <a:endParaRPr dirty="0">
              <a:latin typeface="Roboto"/>
              <a:cs typeface="Roboto"/>
            </a:endParaRPr>
          </a:p>
          <a:p>
            <a:pPr marL="12700">
              <a:lnSpc>
                <a:spcPct val="100000"/>
              </a:lnSpc>
              <a:spcBef>
                <a:spcPts val="1330"/>
              </a:spcBef>
            </a:pPr>
            <a:r>
              <a:rPr spc="-5" dirty="0">
                <a:solidFill>
                  <a:srgbClr val="231F20"/>
                </a:solidFill>
                <a:latin typeface="Roboto-Medium"/>
                <a:cs typeface="Roboto-Medium"/>
              </a:rPr>
              <a:t>The situational assessment </a:t>
            </a:r>
            <a:r>
              <a:rPr spc="-10" dirty="0">
                <a:solidFill>
                  <a:srgbClr val="231F20"/>
                </a:solidFill>
                <a:latin typeface="Roboto-Medium"/>
                <a:cs typeface="Roboto-Medium"/>
              </a:rPr>
              <a:t>must </a:t>
            </a:r>
            <a:r>
              <a:rPr spc="-5" dirty="0">
                <a:solidFill>
                  <a:srgbClr val="231F20"/>
                </a:solidFill>
                <a:latin typeface="Roboto-Medium"/>
                <a:cs typeface="Roboto-Medium"/>
              </a:rPr>
              <a:t>address </a:t>
            </a:r>
            <a:r>
              <a:rPr dirty="0">
                <a:solidFill>
                  <a:srgbClr val="231F20"/>
                </a:solidFill>
                <a:latin typeface="Roboto-Medium"/>
                <a:cs typeface="Roboto-Medium"/>
              </a:rPr>
              <a:t>the </a:t>
            </a:r>
            <a:r>
              <a:rPr spc="-10" dirty="0">
                <a:solidFill>
                  <a:srgbClr val="231F20"/>
                </a:solidFill>
                <a:latin typeface="Roboto-Medium"/>
                <a:cs typeface="Roboto-Medium"/>
              </a:rPr>
              <a:t>following</a:t>
            </a:r>
            <a:r>
              <a:rPr spc="20" dirty="0">
                <a:solidFill>
                  <a:srgbClr val="231F20"/>
                </a:solidFill>
                <a:latin typeface="Roboto-Medium"/>
                <a:cs typeface="Roboto-Medium"/>
              </a:rPr>
              <a:t> </a:t>
            </a:r>
            <a:r>
              <a:rPr spc="-5" dirty="0">
                <a:solidFill>
                  <a:srgbClr val="231F20"/>
                </a:solidFill>
                <a:latin typeface="Roboto-Medium"/>
                <a:cs typeface="Roboto-Medium"/>
              </a:rPr>
              <a:t>questions:</a:t>
            </a:r>
            <a:endParaRPr dirty="0">
              <a:latin typeface="Roboto-Medium"/>
              <a:cs typeface="Roboto-Medium"/>
            </a:endParaRPr>
          </a:p>
          <a:p>
            <a:pPr marL="241300" indent="-229235">
              <a:lnSpc>
                <a:spcPts val="1910"/>
              </a:lnSpc>
              <a:spcBef>
                <a:spcPts val="1580"/>
              </a:spcBef>
              <a:buChar char="•"/>
              <a:tabLst>
                <a:tab pos="241300" algn="l"/>
                <a:tab pos="241935" algn="l"/>
              </a:tabLst>
            </a:pPr>
            <a:r>
              <a:rPr spc="-5" dirty="0">
                <a:solidFill>
                  <a:srgbClr val="231F20"/>
                </a:solidFill>
                <a:latin typeface="Roboto"/>
                <a:cs typeface="Roboto"/>
              </a:rPr>
              <a:t>What is</a:t>
            </a:r>
            <a:r>
              <a:rPr lang="en-US" spc="-5" dirty="0">
                <a:solidFill>
                  <a:srgbClr val="231F20"/>
                </a:solidFill>
                <a:latin typeface="Roboto"/>
                <a:cs typeface="Roboto"/>
              </a:rPr>
              <a:t> the</a:t>
            </a:r>
            <a:r>
              <a:rPr spc="-5" dirty="0">
                <a:solidFill>
                  <a:srgbClr val="231F20"/>
                </a:solidFill>
                <a:latin typeface="Roboto"/>
                <a:cs typeface="Roboto"/>
              </a:rPr>
              <a:t> level of </a:t>
            </a:r>
            <a:r>
              <a:rPr spc="-10" dirty="0">
                <a:solidFill>
                  <a:srgbClr val="231F20"/>
                </a:solidFill>
                <a:latin typeface="Roboto"/>
                <a:cs typeface="Roboto"/>
              </a:rPr>
              <a:t>transmission </a:t>
            </a:r>
            <a:r>
              <a:rPr spc="-5" dirty="0">
                <a:solidFill>
                  <a:srgbClr val="231F20"/>
                </a:solidFill>
                <a:latin typeface="Roboto"/>
                <a:cs typeface="Roboto"/>
              </a:rPr>
              <a:t>in the geographical</a:t>
            </a:r>
            <a:r>
              <a:rPr spc="-35" dirty="0">
                <a:solidFill>
                  <a:srgbClr val="231F20"/>
                </a:solidFill>
                <a:latin typeface="Roboto"/>
                <a:cs typeface="Roboto"/>
              </a:rPr>
              <a:t> </a:t>
            </a:r>
            <a:r>
              <a:rPr spc="-5" dirty="0">
                <a:solidFill>
                  <a:srgbClr val="231F20"/>
                </a:solidFill>
                <a:latin typeface="Roboto"/>
                <a:cs typeface="Roboto"/>
              </a:rPr>
              <a:t>area?</a:t>
            </a:r>
            <a:endParaRPr dirty="0">
              <a:latin typeface="Roboto"/>
              <a:cs typeface="Roboto"/>
            </a:endParaRPr>
          </a:p>
          <a:p>
            <a:pPr marL="241300" indent="-229235">
              <a:lnSpc>
                <a:spcPts val="1895"/>
              </a:lnSpc>
              <a:buChar char="•"/>
              <a:tabLst>
                <a:tab pos="241300" algn="l"/>
                <a:tab pos="241935" algn="l"/>
              </a:tabLst>
            </a:pPr>
            <a:r>
              <a:rPr spc="-5" dirty="0">
                <a:solidFill>
                  <a:srgbClr val="231F20"/>
                </a:solidFill>
                <a:latin typeface="Roboto"/>
                <a:cs typeface="Roboto"/>
              </a:rPr>
              <a:t>What is the </a:t>
            </a:r>
            <a:r>
              <a:rPr spc="-10" dirty="0">
                <a:solidFill>
                  <a:srgbClr val="231F20"/>
                </a:solidFill>
                <a:latin typeface="Roboto"/>
                <a:cs typeface="Roboto"/>
              </a:rPr>
              <a:t>available </a:t>
            </a:r>
            <a:r>
              <a:rPr spc="-5" dirty="0">
                <a:solidFill>
                  <a:srgbClr val="231F20"/>
                </a:solidFill>
                <a:latin typeface="Roboto"/>
                <a:cs typeface="Roboto"/>
              </a:rPr>
              <a:t>health system response capacity in the geographical</a:t>
            </a:r>
            <a:r>
              <a:rPr spc="-30" dirty="0">
                <a:solidFill>
                  <a:srgbClr val="231F20"/>
                </a:solidFill>
                <a:latin typeface="Roboto"/>
                <a:cs typeface="Roboto"/>
              </a:rPr>
              <a:t> </a:t>
            </a:r>
            <a:r>
              <a:rPr spc="-5" dirty="0">
                <a:solidFill>
                  <a:srgbClr val="231F20"/>
                </a:solidFill>
                <a:latin typeface="Roboto"/>
                <a:cs typeface="Roboto"/>
              </a:rPr>
              <a:t>area?</a:t>
            </a:r>
            <a:endParaRPr dirty="0">
              <a:latin typeface="Roboto"/>
              <a:cs typeface="Roboto"/>
            </a:endParaRPr>
          </a:p>
          <a:p>
            <a:pPr marL="241300" indent="-229235">
              <a:lnSpc>
                <a:spcPts val="1895"/>
              </a:lnSpc>
              <a:buChar char="•"/>
              <a:tabLst>
                <a:tab pos="241300" algn="l"/>
                <a:tab pos="241935" algn="l"/>
              </a:tabLst>
            </a:pPr>
            <a:r>
              <a:rPr spc="-5" dirty="0">
                <a:solidFill>
                  <a:srgbClr val="231F20"/>
                </a:solidFill>
                <a:latin typeface="Roboto"/>
                <a:cs typeface="Roboto"/>
              </a:rPr>
              <a:t>What other contextual </a:t>
            </a:r>
            <a:r>
              <a:rPr spc="-10" dirty="0">
                <a:solidFill>
                  <a:srgbClr val="231F20"/>
                </a:solidFill>
                <a:latin typeface="Roboto"/>
                <a:cs typeface="Roboto"/>
              </a:rPr>
              <a:t>factors </a:t>
            </a:r>
            <a:r>
              <a:rPr spc="-5" dirty="0">
                <a:solidFill>
                  <a:srgbClr val="231F20"/>
                </a:solidFill>
                <a:latin typeface="Roboto"/>
                <a:cs typeface="Roboto"/>
              </a:rPr>
              <a:t>should be</a:t>
            </a:r>
            <a:r>
              <a:rPr spc="-30" dirty="0">
                <a:solidFill>
                  <a:srgbClr val="231F20"/>
                </a:solidFill>
                <a:latin typeface="Roboto"/>
                <a:cs typeface="Roboto"/>
              </a:rPr>
              <a:t> </a:t>
            </a:r>
            <a:r>
              <a:rPr spc="-10" dirty="0">
                <a:solidFill>
                  <a:srgbClr val="231F20"/>
                </a:solidFill>
                <a:latin typeface="Roboto"/>
                <a:cs typeface="Roboto"/>
              </a:rPr>
              <a:t>considered?</a:t>
            </a:r>
            <a:endParaRPr dirty="0">
              <a:latin typeface="Roboto"/>
              <a:cs typeface="Roboto"/>
            </a:endParaRPr>
          </a:p>
          <a:p>
            <a:pPr marL="241300" indent="-229235">
              <a:lnSpc>
                <a:spcPts val="1895"/>
              </a:lnSpc>
              <a:buChar char="•"/>
              <a:tabLst>
                <a:tab pos="241300" algn="l"/>
                <a:tab pos="241935" algn="l"/>
              </a:tabLst>
            </a:pPr>
            <a:r>
              <a:rPr spc="-5" dirty="0">
                <a:solidFill>
                  <a:srgbClr val="231F20"/>
                </a:solidFill>
                <a:latin typeface="Roboto"/>
                <a:cs typeface="Roboto"/>
              </a:rPr>
              <a:t>How </a:t>
            </a:r>
            <a:r>
              <a:rPr spc="-10" dirty="0">
                <a:solidFill>
                  <a:srgbClr val="231F20"/>
                </a:solidFill>
                <a:latin typeface="Roboto"/>
                <a:cs typeface="Roboto"/>
              </a:rPr>
              <a:t>often would </a:t>
            </a:r>
            <a:r>
              <a:rPr spc="-5" dirty="0">
                <a:solidFill>
                  <a:srgbClr val="231F20"/>
                </a:solidFill>
                <a:latin typeface="Roboto"/>
                <a:cs typeface="Roboto"/>
              </a:rPr>
              <a:t>you </a:t>
            </a:r>
            <a:r>
              <a:rPr spc="-10" dirty="0">
                <a:solidFill>
                  <a:srgbClr val="231F20"/>
                </a:solidFill>
                <a:latin typeface="Roboto"/>
                <a:cs typeface="Roboto"/>
              </a:rPr>
              <a:t>review </a:t>
            </a:r>
            <a:r>
              <a:rPr spc="-5" dirty="0">
                <a:solidFill>
                  <a:srgbClr val="231F20"/>
                </a:solidFill>
                <a:latin typeface="Roboto"/>
                <a:cs typeface="Roboto"/>
              </a:rPr>
              <a:t>the situational</a:t>
            </a:r>
            <a:r>
              <a:rPr spc="-15" dirty="0">
                <a:solidFill>
                  <a:srgbClr val="231F20"/>
                </a:solidFill>
                <a:latin typeface="Roboto"/>
                <a:cs typeface="Roboto"/>
              </a:rPr>
              <a:t> </a:t>
            </a:r>
            <a:r>
              <a:rPr spc="-5" dirty="0">
                <a:solidFill>
                  <a:srgbClr val="231F20"/>
                </a:solidFill>
                <a:latin typeface="Roboto"/>
                <a:cs typeface="Roboto"/>
              </a:rPr>
              <a:t>assessment?</a:t>
            </a:r>
            <a:endParaRPr dirty="0">
              <a:latin typeface="Roboto"/>
              <a:cs typeface="Roboto"/>
            </a:endParaRPr>
          </a:p>
          <a:p>
            <a:pPr marL="241300" indent="-229235">
              <a:lnSpc>
                <a:spcPts val="1910"/>
              </a:lnSpc>
              <a:buChar char="•"/>
              <a:tabLst>
                <a:tab pos="241300" algn="l"/>
                <a:tab pos="241935" algn="l"/>
              </a:tabLst>
            </a:pPr>
            <a:r>
              <a:rPr spc="-5" dirty="0">
                <a:solidFill>
                  <a:srgbClr val="231F20"/>
                </a:solidFill>
                <a:latin typeface="Roboto"/>
                <a:cs typeface="Roboto"/>
              </a:rPr>
              <a:t>Is there </a:t>
            </a:r>
            <a:r>
              <a:rPr dirty="0">
                <a:solidFill>
                  <a:srgbClr val="231F20"/>
                </a:solidFill>
                <a:latin typeface="Roboto"/>
                <a:cs typeface="Roboto"/>
              </a:rPr>
              <a:t>a </a:t>
            </a:r>
            <a:r>
              <a:rPr spc="-5" dirty="0">
                <a:solidFill>
                  <a:srgbClr val="231F20"/>
                </a:solidFill>
                <a:latin typeface="Roboto"/>
                <a:cs typeface="Roboto"/>
              </a:rPr>
              <a:t>geographical scope to </a:t>
            </a:r>
            <a:r>
              <a:rPr spc="-10" dirty="0">
                <a:solidFill>
                  <a:srgbClr val="231F20"/>
                </a:solidFill>
                <a:latin typeface="Roboto"/>
                <a:cs typeface="Roboto"/>
              </a:rPr>
              <a:t>limit </a:t>
            </a:r>
            <a:r>
              <a:rPr spc="-5" dirty="0">
                <a:solidFill>
                  <a:srgbClr val="231F20"/>
                </a:solidFill>
                <a:latin typeface="Roboto"/>
                <a:cs typeface="Roboto"/>
              </a:rPr>
              <a:t>the</a:t>
            </a:r>
            <a:r>
              <a:rPr spc="-15" dirty="0">
                <a:solidFill>
                  <a:srgbClr val="231F20"/>
                </a:solidFill>
                <a:latin typeface="Roboto"/>
                <a:cs typeface="Roboto"/>
              </a:rPr>
              <a:t> </a:t>
            </a:r>
            <a:r>
              <a:rPr spc="-10" dirty="0">
                <a:solidFill>
                  <a:srgbClr val="231F20"/>
                </a:solidFill>
                <a:latin typeface="Roboto"/>
                <a:cs typeface="Roboto"/>
              </a:rPr>
              <a:t>assessment?</a:t>
            </a:r>
            <a:endParaRPr dirty="0">
              <a:latin typeface="Roboto"/>
              <a:cs typeface="Roboto"/>
            </a:endParaRPr>
          </a:p>
        </p:txBody>
      </p:sp>
      <p:sp>
        <p:nvSpPr>
          <p:cNvPr id="6" name="object 6"/>
          <p:cNvSpPr txBox="1"/>
          <p:nvPr/>
        </p:nvSpPr>
        <p:spPr>
          <a:xfrm>
            <a:off x="444906" y="4764532"/>
            <a:ext cx="9134475" cy="1049005"/>
          </a:xfrm>
          <a:prstGeom prst="rect">
            <a:avLst/>
          </a:prstGeom>
        </p:spPr>
        <p:txBody>
          <a:bodyPr vert="horz" wrap="square" lIns="0" tIns="12700" rIns="0" bIns="0" rtlCol="0">
            <a:spAutoFit/>
          </a:bodyPr>
          <a:lstStyle/>
          <a:p>
            <a:pPr marL="12700">
              <a:lnSpc>
                <a:spcPct val="100000"/>
              </a:lnSpc>
              <a:spcBef>
                <a:spcPts val="100"/>
              </a:spcBef>
            </a:pPr>
            <a:r>
              <a:rPr b="1" dirty="0">
                <a:solidFill>
                  <a:srgbClr val="231F20"/>
                </a:solidFill>
                <a:latin typeface="Roboto"/>
                <a:cs typeface="Roboto"/>
              </a:rPr>
              <a:t>Plenary</a:t>
            </a:r>
            <a:r>
              <a:rPr b="1" spc="-55" dirty="0">
                <a:solidFill>
                  <a:srgbClr val="231F20"/>
                </a:solidFill>
                <a:latin typeface="Roboto"/>
                <a:cs typeface="Roboto"/>
              </a:rPr>
              <a:t> </a:t>
            </a:r>
            <a:r>
              <a:rPr b="1" spc="-25" dirty="0">
                <a:solidFill>
                  <a:srgbClr val="231F20"/>
                </a:solidFill>
                <a:latin typeface="Roboto"/>
                <a:cs typeface="Roboto"/>
              </a:rPr>
              <a:t>Task</a:t>
            </a:r>
            <a:endParaRPr dirty="0">
              <a:latin typeface="Roboto"/>
              <a:cs typeface="Roboto"/>
            </a:endParaRPr>
          </a:p>
          <a:p>
            <a:pPr marL="12700" marR="5080">
              <a:lnSpc>
                <a:spcPct val="100000"/>
              </a:lnSpc>
              <a:spcBef>
                <a:spcPts val="1560"/>
              </a:spcBef>
            </a:pPr>
            <a:r>
              <a:rPr spc="-5" dirty="0">
                <a:solidFill>
                  <a:srgbClr val="231F20"/>
                </a:solidFill>
                <a:latin typeface="Roboto"/>
                <a:cs typeface="Roboto"/>
              </a:rPr>
              <a:t>Discuss </a:t>
            </a:r>
            <a:r>
              <a:rPr dirty="0">
                <a:solidFill>
                  <a:srgbClr val="231F20"/>
                </a:solidFill>
                <a:latin typeface="Roboto"/>
                <a:cs typeface="Roboto"/>
              </a:rPr>
              <a:t>the </a:t>
            </a:r>
            <a:r>
              <a:rPr spc="-5" dirty="0">
                <a:solidFill>
                  <a:srgbClr val="231F20"/>
                </a:solidFill>
                <a:latin typeface="Roboto"/>
                <a:cs typeface="Roboto"/>
              </a:rPr>
              <a:t>above </a:t>
            </a:r>
            <a:r>
              <a:rPr dirty="0">
                <a:solidFill>
                  <a:srgbClr val="231F20"/>
                </a:solidFill>
                <a:latin typeface="Roboto"/>
                <a:cs typeface="Roboto"/>
              </a:rPr>
              <a:t>and </a:t>
            </a:r>
            <a:r>
              <a:rPr spc="-5" dirty="0">
                <a:solidFill>
                  <a:srgbClr val="231F20"/>
                </a:solidFill>
                <a:latin typeface="Roboto"/>
                <a:cs typeface="Roboto"/>
              </a:rPr>
              <a:t>determine </a:t>
            </a:r>
            <a:r>
              <a:rPr dirty="0">
                <a:solidFill>
                  <a:srgbClr val="231F20"/>
                </a:solidFill>
                <a:latin typeface="Roboto"/>
                <a:cs typeface="Roboto"/>
              </a:rPr>
              <a:t>the situational </a:t>
            </a:r>
            <a:r>
              <a:rPr spc="-5" dirty="0">
                <a:solidFill>
                  <a:srgbClr val="231F20"/>
                </a:solidFill>
                <a:latin typeface="Roboto"/>
                <a:cs typeface="Roboto"/>
              </a:rPr>
              <a:t>level based on </a:t>
            </a:r>
            <a:r>
              <a:rPr dirty="0">
                <a:solidFill>
                  <a:srgbClr val="231F20"/>
                </a:solidFill>
                <a:latin typeface="Roboto"/>
                <a:cs typeface="Roboto"/>
              </a:rPr>
              <a:t>the </a:t>
            </a:r>
            <a:r>
              <a:rPr spc="-5" dirty="0">
                <a:solidFill>
                  <a:srgbClr val="231F20"/>
                </a:solidFill>
                <a:latin typeface="Roboto"/>
                <a:cs typeface="Roboto"/>
              </a:rPr>
              <a:t>previous Scenario </a:t>
            </a:r>
            <a:r>
              <a:rPr dirty="0">
                <a:solidFill>
                  <a:srgbClr val="231F20"/>
                </a:solidFill>
                <a:latin typeface="Roboto"/>
                <a:cs typeface="Roboto"/>
              </a:rPr>
              <a:t>as </a:t>
            </a:r>
            <a:r>
              <a:rPr spc="-5" dirty="0">
                <a:solidFill>
                  <a:srgbClr val="231F20"/>
                </a:solidFill>
                <a:latin typeface="Roboto"/>
                <a:cs typeface="Roboto"/>
              </a:rPr>
              <a:t>described in  Part</a:t>
            </a:r>
            <a:r>
              <a:rPr dirty="0">
                <a:solidFill>
                  <a:srgbClr val="231F20"/>
                </a:solidFill>
                <a:latin typeface="Roboto"/>
                <a:cs typeface="Roboto"/>
              </a:rPr>
              <a:t> One</a:t>
            </a:r>
            <a:endParaRPr dirty="0">
              <a:latin typeface="Roboto"/>
              <a:cs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228569" y="3766820"/>
            <a:ext cx="2809875" cy="756920"/>
          </a:xfrm>
          <a:prstGeom prst="rect">
            <a:avLst/>
          </a:prstGeom>
        </p:spPr>
        <p:txBody>
          <a:bodyPr vert="horz" wrap="square" lIns="0" tIns="12700" rIns="0" bIns="0" rtlCol="0">
            <a:spAutoFit/>
          </a:bodyPr>
          <a:lstStyle/>
          <a:p>
            <a:pPr marL="12700">
              <a:lnSpc>
                <a:spcPct val="100000"/>
              </a:lnSpc>
              <a:spcBef>
                <a:spcPts val="100"/>
              </a:spcBef>
            </a:pPr>
            <a:r>
              <a:rPr sz="4800" spc="-85" dirty="0">
                <a:latin typeface="Roboto-Medium"/>
                <a:cs typeface="Roboto-Medium"/>
              </a:rPr>
              <a:t>Part</a:t>
            </a:r>
            <a:r>
              <a:rPr sz="4800" spc="-400" dirty="0">
                <a:latin typeface="Roboto-Medium"/>
                <a:cs typeface="Roboto-Medium"/>
              </a:rPr>
              <a:t> </a:t>
            </a:r>
            <a:r>
              <a:rPr sz="4800" spc="-5" dirty="0">
                <a:latin typeface="Roboto-Medium"/>
                <a:cs typeface="Roboto-Medium"/>
              </a:rPr>
              <a:t>Three</a:t>
            </a:r>
            <a:endParaRPr sz="480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nvSpPr>
        <p:spPr>
          <a:xfrm>
            <a:off x="7256588" y="4853940"/>
            <a:ext cx="2862580" cy="1208405"/>
          </a:xfrm>
          <a:prstGeom prst="rect">
            <a:avLst/>
          </a:prstGeom>
        </p:spPr>
        <p:txBody>
          <a:bodyPr vert="horz" wrap="square" lIns="0" tIns="27939" rIns="0" bIns="0" rtlCol="0">
            <a:spAutoFit/>
          </a:bodyPr>
          <a:lstStyle/>
          <a:p>
            <a:pPr marL="12700" marR="5080">
              <a:lnSpc>
                <a:spcPts val="3100"/>
              </a:lnSpc>
              <a:spcBef>
                <a:spcPts val="219"/>
              </a:spcBef>
            </a:pPr>
            <a:r>
              <a:rPr sz="2600" spc="-10" dirty="0">
                <a:latin typeface="Roboto-Medium"/>
                <a:cs typeface="Roboto-Medium"/>
              </a:rPr>
              <a:t>Adapt </a:t>
            </a:r>
            <a:r>
              <a:rPr sz="2600" spc="-5" dirty="0">
                <a:latin typeface="Roboto-Medium"/>
                <a:cs typeface="Roboto-Medium"/>
              </a:rPr>
              <a:t>(local)</a:t>
            </a:r>
            <a:r>
              <a:rPr sz="2600" spc="-170" dirty="0">
                <a:latin typeface="Roboto-Medium"/>
                <a:cs typeface="Roboto-Medium"/>
              </a:rPr>
              <a:t> </a:t>
            </a:r>
            <a:r>
              <a:rPr sz="2600" spc="-70" dirty="0">
                <a:latin typeface="Roboto-Medium"/>
                <a:cs typeface="Roboto-Medium"/>
              </a:rPr>
              <a:t>Public  Health </a:t>
            </a:r>
            <a:r>
              <a:rPr sz="2600" spc="-55" dirty="0">
                <a:latin typeface="Roboto-Medium"/>
                <a:cs typeface="Roboto-Medium"/>
              </a:rPr>
              <a:t>and </a:t>
            </a:r>
            <a:r>
              <a:rPr sz="2600" spc="-70" dirty="0">
                <a:latin typeface="Roboto-Medium"/>
                <a:cs typeface="Roboto-Medium"/>
              </a:rPr>
              <a:t>Social  Measures</a:t>
            </a:r>
            <a:r>
              <a:rPr sz="2600" spc="-185" dirty="0">
                <a:latin typeface="Roboto-Medium"/>
                <a:cs typeface="Roboto-Medium"/>
              </a:rPr>
              <a:t> </a:t>
            </a:r>
            <a:r>
              <a:rPr sz="2600" spc="-80" dirty="0">
                <a:latin typeface="Roboto-Medium"/>
                <a:cs typeface="Roboto-Medium"/>
              </a:rPr>
              <a:t>(PHSM)</a:t>
            </a:r>
            <a:endParaRPr sz="2600">
              <a:latin typeface="Roboto-Medium"/>
              <a:cs typeface="Roboto-Medium"/>
            </a:endParaRPr>
          </a:p>
        </p:txBody>
      </p:sp>
      <p:sp>
        <p:nvSpPr>
          <p:cNvPr id="9" name="object 9"/>
          <p:cNvSpPr/>
          <p:nvPr/>
        </p:nvSpPr>
        <p:spPr>
          <a:xfrm>
            <a:off x="846162" y="1797951"/>
            <a:ext cx="5950419" cy="396694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sz="3158" spc="-4" dirty="0"/>
              <a:t>Scenario</a:t>
            </a:r>
            <a:r>
              <a:rPr lang="en-US" sz="3158" spc="-4" dirty="0"/>
              <a:t> Update</a:t>
            </a:r>
            <a:endParaRPr sz="3158" dirty="0"/>
          </a:p>
        </p:txBody>
      </p:sp>
      <p:sp>
        <p:nvSpPr>
          <p:cNvPr id="3" name="object 3"/>
          <p:cNvSpPr/>
          <p:nvPr/>
        </p:nvSpPr>
        <p:spPr>
          <a:xfrm>
            <a:off x="118241" y="862496"/>
            <a:ext cx="10456918" cy="61880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n-US" sz="1579" dirty="0">
                <a:solidFill>
                  <a:prstClr val="black"/>
                </a:solidFill>
                <a:latin typeface="Calibri"/>
              </a:rPr>
              <a:t>Since Public health and social measures (PHSM) were eased, there has been a gradual up-tick in Covid-19 cases across the country. Large  gatherings remain banned, and public health measures have been introduced to try to break chains of transmission. This has included  recommendations on the use of face masks, maximum numbers of people inside retail and entertainment venues and sanitary  measures such as hand washing and cleaning of public spaces.</a:t>
            </a:r>
          </a:p>
          <a:p>
            <a:pPr defTabSz="802020"/>
            <a:endParaRPr lang="en-US" sz="1579" dirty="0">
              <a:solidFill>
                <a:prstClr val="black"/>
              </a:solidFill>
              <a:latin typeface="Calibri"/>
            </a:endParaRPr>
          </a:p>
          <a:p>
            <a:pPr defTabSz="802020"/>
            <a:r>
              <a:rPr lang="en-US" sz="1579" dirty="0">
                <a:solidFill>
                  <a:prstClr val="black"/>
                </a:solidFill>
                <a:latin typeface="Calibri"/>
              </a:rPr>
              <a:t>Unfortunately, public health authorities in the town of XXX have seen a huge rise in cases in recent days, approximately four times the national  average, and this has led to local officials recommending a return to tighter public health and social measures. The drivers of the outbreak are unclear but there  have been several theories reported in the press. These have included:</a:t>
            </a:r>
          </a:p>
          <a:p>
            <a:pPr defTabSz="802020"/>
            <a:endParaRPr lang="en-US" sz="1579" dirty="0">
              <a:solidFill>
                <a:prstClr val="black"/>
              </a:solidFill>
              <a:latin typeface="Calibri"/>
            </a:endParaRPr>
          </a:p>
          <a:p>
            <a:pPr marL="285750" indent="-285750" defTabSz="802020">
              <a:buFont typeface="Arial" panose="020B0604020202020204" pitchFamily="34" charset="0"/>
              <a:buChar char="•"/>
            </a:pPr>
            <a:r>
              <a:rPr lang="en-US" sz="1579" dirty="0">
                <a:solidFill>
                  <a:prstClr val="black"/>
                </a:solidFill>
                <a:latin typeface="Calibri"/>
              </a:rPr>
              <a:t>Ethnic minority groups and refugees who live in multi-generational and often crowded households are responsible due to their lack of  physical distancing.</a:t>
            </a:r>
          </a:p>
          <a:p>
            <a:pPr marL="285750" indent="-285750" defTabSz="802020">
              <a:buFont typeface="Arial" panose="020B0604020202020204" pitchFamily="34" charset="0"/>
              <a:buChar char="•"/>
            </a:pPr>
            <a:r>
              <a:rPr lang="en-US" sz="1579" dirty="0">
                <a:solidFill>
                  <a:prstClr val="black"/>
                </a:solidFill>
                <a:latin typeface="Calibri"/>
              </a:rPr>
              <a:t>Illegal parties have been held since PHSM restrictions were eased. They included a celebration after a football match, a wedding with over 100 guests and two illegal house parties that were broken up by the police.</a:t>
            </a:r>
          </a:p>
          <a:p>
            <a:pPr marL="285750" indent="-285750" defTabSz="802020">
              <a:buFont typeface="Arial" panose="020B0604020202020204" pitchFamily="34" charset="0"/>
              <a:buChar char="•"/>
            </a:pPr>
            <a:r>
              <a:rPr lang="en-US" sz="1579" dirty="0">
                <a:solidFill>
                  <a:prstClr val="black"/>
                </a:solidFill>
                <a:latin typeface="Calibri"/>
              </a:rPr>
              <a:t>Itinerant workers returning to the area to help with fruit harvests in the surrounding district have been staying in the town  because low-cost accommodation is available.</a:t>
            </a:r>
          </a:p>
          <a:p>
            <a:pPr marL="285750" indent="-285750" defTabSz="802020">
              <a:buFont typeface="Arial" panose="020B0604020202020204" pitchFamily="34" charset="0"/>
              <a:buChar char="•"/>
            </a:pPr>
            <a:r>
              <a:rPr lang="en-US" sz="1579" dirty="0">
                <a:solidFill>
                  <a:prstClr val="black"/>
                </a:solidFill>
                <a:latin typeface="Calibri"/>
              </a:rPr>
              <a:t>Vacationers from other parts of the country been drawn to the area because international travel is restricted.</a:t>
            </a:r>
          </a:p>
          <a:p>
            <a:pPr defTabSz="802020"/>
            <a:endParaRPr lang="en-US" sz="1579" dirty="0">
              <a:solidFill>
                <a:prstClr val="black"/>
              </a:solidFill>
              <a:latin typeface="Calibri"/>
            </a:endParaRPr>
          </a:p>
          <a:p>
            <a:pPr defTabSz="802020"/>
            <a:r>
              <a:rPr lang="en-US" sz="1579" dirty="0">
                <a:solidFill>
                  <a:prstClr val="black"/>
                </a:solidFill>
                <a:latin typeface="Calibri"/>
              </a:rPr>
              <a:t>The local people are reluctant to re-introduce measures for the following reasons;</a:t>
            </a:r>
          </a:p>
          <a:p>
            <a:pPr defTabSz="802020"/>
            <a:endParaRPr lang="en-US" sz="1579" dirty="0">
              <a:solidFill>
                <a:prstClr val="black"/>
              </a:solidFill>
              <a:latin typeface="Calibri"/>
            </a:endParaRPr>
          </a:p>
          <a:p>
            <a:pPr marL="285750" indent="-285750" defTabSz="802020">
              <a:buFont typeface="Arial" panose="020B0604020202020204" pitchFamily="34" charset="0"/>
              <a:buChar char="•"/>
            </a:pPr>
            <a:r>
              <a:rPr lang="en-US" sz="1579" dirty="0">
                <a:solidFill>
                  <a:prstClr val="black"/>
                </a:solidFill>
                <a:latin typeface="Calibri"/>
              </a:rPr>
              <a:t>The area is highly dependent on tourism and seasonal agriculture. This makes up over 50% of the local economy.</a:t>
            </a:r>
          </a:p>
          <a:p>
            <a:pPr marL="285750" indent="-285750" defTabSz="802020">
              <a:buFont typeface="Arial" panose="020B0604020202020204" pitchFamily="34" charset="0"/>
              <a:buChar char="•"/>
            </a:pPr>
            <a:r>
              <a:rPr lang="en-US" sz="1579" dirty="0">
                <a:solidFill>
                  <a:prstClr val="black"/>
                </a:solidFill>
                <a:latin typeface="Calibri"/>
              </a:rPr>
              <a:t>There is concern that if PHSM are re-introduced there may be violence and unrest targeting minority groups in the district.</a:t>
            </a:r>
          </a:p>
          <a:p>
            <a:pPr marL="285750" indent="-285750" defTabSz="802020">
              <a:buFont typeface="Arial" panose="020B0604020202020204" pitchFamily="34" charset="0"/>
              <a:buChar char="•"/>
            </a:pPr>
            <a:r>
              <a:rPr lang="en-US" sz="1579" dirty="0">
                <a:solidFill>
                  <a:prstClr val="black"/>
                </a:solidFill>
                <a:latin typeface="Calibri"/>
              </a:rPr>
              <a:t>Local businesses, already suffering, will likely be forced out of business.</a:t>
            </a:r>
          </a:p>
          <a:p>
            <a:pPr marL="285750" indent="-285750" defTabSz="802020">
              <a:buFont typeface="Arial" panose="020B0604020202020204" pitchFamily="34" charset="0"/>
              <a:buChar char="•"/>
            </a:pPr>
            <a:r>
              <a:rPr lang="en-US" sz="1579" dirty="0">
                <a:solidFill>
                  <a:prstClr val="black"/>
                </a:solidFill>
                <a:latin typeface="Calibri"/>
              </a:rPr>
              <a:t>The stigma of a return to PHSM will likely taint the district for some time.</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sz="1754" spc="-18" dirty="0">
                <a:solidFill>
                  <a:srgbClr val="FFFFFF"/>
                </a:solidFill>
                <a:latin typeface="Arial Black"/>
                <a:cs typeface="Arial Black"/>
              </a:rPr>
              <a:t>SIMULATION</a:t>
            </a:r>
            <a:r>
              <a:rPr sz="1754" spc="-22" dirty="0">
                <a:solidFill>
                  <a:srgbClr val="FFFFFF"/>
                </a:solidFill>
                <a:latin typeface="Arial Black"/>
                <a:cs typeface="Arial Black"/>
              </a:rPr>
              <a:t> </a:t>
            </a:r>
            <a:r>
              <a:rPr sz="1754" spc="-39" dirty="0">
                <a:solidFill>
                  <a:srgbClr val="FFFFFF"/>
                </a:solidFill>
                <a:latin typeface="Arial Black"/>
                <a:cs typeface="Arial Black"/>
              </a:rPr>
              <a:t>ONLY</a:t>
            </a:r>
            <a:endParaRPr sz="1754" dirty="0">
              <a:solidFill>
                <a:prstClr val="black"/>
              </a:solidFill>
              <a:latin typeface="Arial Black"/>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spc="-4" dirty="0">
                <a:solidFill>
                  <a:prstClr val="white"/>
                </a:solidFill>
              </a:rPr>
              <a:t>page</a:t>
            </a:r>
            <a:r>
              <a:rPr spc="-48" dirty="0">
                <a:solidFill>
                  <a:prstClr val="white"/>
                </a:solidFill>
              </a:rPr>
              <a:t> </a:t>
            </a:r>
            <a:fld id="{81D60167-4931-47E6-BA6A-407CBD079E47}" type="slidenum">
              <a:rPr dirty="0">
                <a:solidFill>
                  <a:prstClr val="white"/>
                </a:solidFill>
              </a:rPr>
              <a:pPr marL="11139" defTabSz="802020">
                <a:lnSpc>
                  <a:spcPts val="1250"/>
                </a:lnSpc>
                <a:defRPr/>
              </a:pPr>
              <a:t>19</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spc="-13" dirty="0">
                <a:solidFill>
                  <a:prstClr val="white"/>
                </a:solidFill>
              </a:rPr>
              <a:t>SIMULATION</a:t>
            </a:r>
            <a:r>
              <a:rPr spc="-31" dirty="0">
                <a:solidFill>
                  <a:prstClr val="white"/>
                </a:solidFill>
              </a:rPr>
              <a:t> </a:t>
            </a:r>
            <a:r>
              <a:rPr spc="-4" dirty="0">
                <a:solidFill>
                  <a:prstClr val="white"/>
                </a:solidFill>
              </a:rPr>
              <a:t>EXERCISE</a:t>
            </a:r>
          </a:p>
        </p:txBody>
      </p:sp>
    </p:spTree>
    <p:extLst>
      <p:ext uri="{BB962C8B-B14F-4D97-AF65-F5344CB8AC3E}">
        <p14:creationId xmlns:p14="http://schemas.microsoft.com/office/powerpoint/2010/main" val="1719920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a:bodyPr>
          <a:lstStyle/>
          <a:p>
            <a:r>
              <a:rPr lang="en-US"/>
              <a:t>Suggested Agenda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defTabSz="802020"/>
            <a:fld id="{7EA682B2-33C9-4D4F-9A18-C7D5F7FE2751}" type="datetime3">
              <a:rPr lang="en-US">
                <a:solidFill>
                  <a:prstClr val="white"/>
                </a:solidFill>
              </a:rPr>
              <a:pPr defTabSz="802020"/>
              <a:t>2 December 2020</a:t>
            </a:fld>
            <a:endParaRPr lang="en-US">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08522" y="1683347"/>
            <a:ext cx="5068850" cy="3524386"/>
          </a:xfrm>
        </p:spPr>
        <p:txBody>
          <a:bodyPr>
            <a:noAutofit/>
          </a:bodyPr>
          <a:lstStyle/>
          <a:p>
            <a:pPr marL="0" indent="0">
              <a:lnSpc>
                <a:spcPct val="100000"/>
              </a:lnSpc>
              <a:spcBef>
                <a:spcPts val="614"/>
              </a:spcBef>
              <a:buClr>
                <a:srgbClr val="DD8047"/>
              </a:buClr>
              <a:buSzPct val="60000"/>
              <a:buNone/>
              <a:defRPr/>
            </a:pPr>
            <a:r>
              <a:rPr lang="en-GB" sz="1754" b="1" dirty="0">
                <a:solidFill>
                  <a:srgbClr val="0070C0"/>
                </a:solidFill>
                <a:latin typeface="+mj-lt"/>
                <a:cs typeface="Calibri" panose="020F0502020204030204" pitchFamily="34" charset="0"/>
              </a:rPr>
              <a:t>Morning:</a:t>
            </a:r>
          </a:p>
          <a:p>
            <a:pPr defTabSz="1098601"/>
            <a:r>
              <a:rPr lang="en-US" sz="1754" dirty="0">
                <a:latin typeface="+mj-lt"/>
              </a:rPr>
              <a:t>08:45	Registration</a:t>
            </a:r>
          </a:p>
          <a:p>
            <a:pPr defTabSz="1098601"/>
            <a:r>
              <a:rPr lang="en-GB" sz="1754" dirty="0">
                <a:latin typeface="+mj-lt"/>
              </a:rPr>
              <a:t>09:00   	Introduction</a:t>
            </a:r>
            <a:endParaRPr lang="en-US" sz="1754" dirty="0">
              <a:latin typeface="+mj-lt"/>
            </a:endParaRPr>
          </a:p>
          <a:p>
            <a:pPr defTabSz="1098601"/>
            <a:r>
              <a:rPr lang="en-GB" sz="1754" dirty="0">
                <a:latin typeface="+mj-lt"/>
              </a:rPr>
              <a:t>09:10 	Exercise Objectives and how to play</a:t>
            </a:r>
            <a:endParaRPr lang="en-US" sz="1754" dirty="0">
              <a:latin typeface="+mj-lt"/>
            </a:endParaRPr>
          </a:p>
          <a:p>
            <a:pPr defTabSz="1098601"/>
            <a:r>
              <a:rPr lang="en-GB" sz="1754" dirty="0">
                <a:latin typeface="+mj-lt"/>
              </a:rPr>
              <a:t>09:15   	Table-top Simulation </a:t>
            </a:r>
          </a:p>
          <a:p>
            <a:pPr defTabSz="1098601"/>
            <a:r>
              <a:rPr lang="en-GB" sz="1754" dirty="0">
                <a:latin typeface="+mj-lt"/>
              </a:rPr>
              <a:t>10:45	Coffee break (15 min)</a:t>
            </a:r>
            <a:endParaRPr lang="en-US" sz="1754" dirty="0">
              <a:latin typeface="+mj-lt"/>
            </a:endParaRPr>
          </a:p>
          <a:p>
            <a:pPr defTabSz="1098601"/>
            <a:r>
              <a:rPr lang="en-GB" sz="1754" dirty="0">
                <a:latin typeface="+mj-lt"/>
              </a:rPr>
              <a:t>11:00	Table-top Simulation </a:t>
            </a:r>
          </a:p>
          <a:p>
            <a:pPr defTabSz="1098601"/>
            <a:r>
              <a:rPr lang="en-GB" sz="1754" dirty="0">
                <a:latin typeface="+mj-lt"/>
              </a:rPr>
              <a:t>12:30	Hot-wash</a:t>
            </a:r>
            <a:endParaRPr lang="en-US" sz="1754" dirty="0">
              <a:latin typeface="+mj-lt"/>
            </a:endParaRPr>
          </a:p>
          <a:p>
            <a:pPr defTabSz="1098601"/>
            <a:r>
              <a:rPr lang="en-GB" sz="1754" dirty="0">
                <a:latin typeface="+mj-lt"/>
              </a:rPr>
              <a:t>13:00 	End of exercise </a:t>
            </a:r>
          </a:p>
          <a:p>
            <a:pPr defTabSz="1098601"/>
            <a:r>
              <a:rPr lang="en-US" sz="1754" dirty="0">
                <a:latin typeface="+mj-lt"/>
              </a:rPr>
              <a:t>13:00	Lunch</a:t>
            </a:r>
          </a:p>
        </p:txBody>
      </p:sp>
      <p:sp>
        <p:nvSpPr>
          <p:cNvPr id="6" name="TextBox 5">
            <a:extLst>
              <a:ext uri="{FF2B5EF4-FFF2-40B4-BE49-F238E27FC236}">
                <a16:creationId xmlns:a16="http://schemas.microsoft.com/office/drawing/2014/main" id="{45345226-480B-414B-AA22-2B6F837BB1F0}"/>
              </a:ext>
            </a:extLst>
          </p:cNvPr>
          <p:cNvSpPr txBox="1"/>
          <p:nvPr/>
        </p:nvSpPr>
        <p:spPr>
          <a:xfrm>
            <a:off x="5312037" y="1683347"/>
            <a:ext cx="5384807" cy="3060453"/>
          </a:xfrm>
          <a:prstGeom prst="rect">
            <a:avLst/>
          </a:prstGeom>
          <a:noFill/>
        </p:spPr>
        <p:txBody>
          <a:bodyPr wrap="none" rtlCol="0">
            <a:spAutoFit/>
          </a:bodyPr>
          <a:lstStyle/>
          <a:p>
            <a:pPr defTabSz="802020">
              <a:spcBef>
                <a:spcPts val="614"/>
              </a:spcBef>
              <a:buClr>
                <a:srgbClr val="DD8047"/>
              </a:buClr>
              <a:buSzPct val="60000"/>
              <a:defRPr/>
            </a:pPr>
            <a:r>
              <a:rPr lang="en-GB" sz="1754" b="1" dirty="0">
                <a:solidFill>
                  <a:srgbClr val="0070C0"/>
                </a:solidFill>
                <a:latin typeface="Arial" panose="020B0604020202020204"/>
                <a:cs typeface="Calibri" panose="020F0502020204030204" pitchFamily="34" charset="0"/>
              </a:rPr>
              <a:t>Afternoon: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14:00   Re-cap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14:15   Gaps analysis &amp; action planning </a:t>
            </a:r>
            <a:r>
              <a:rPr lang="en-US" sz="1579" i="1" dirty="0">
                <a:solidFill>
                  <a:srgbClr val="383838"/>
                </a:solidFill>
                <a:latin typeface="Arial" panose="020B0604020202020204"/>
                <a:cs typeface="Calibri" panose="020F0502020204030204" pitchFamily="34" charset="0"/>
              </a:rPr>
              <a:t>(group work)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15:30   Coffee break (15 min)</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15:45   Action planning continued  </a:t>
            </a:r>
            <a:r>
              <a:rPr lang="en-US" sz="1579" i="1" dirty="0">
                <a:solidFill>
                  <a:srgbClr val="383838"/>
                </a:solidFill>
                <a:latin typeface="Arial" panose="020B0604020202020204"/>
                <a:cs typeface="Calibri" panose="020F0502020204030204" pitchFamily="34" charset="0"/>
              </a:rPr>
              <a:t>(group work) </a:t>
            </a:r>
            <a:endParaRPr lang="en-US" sz="1754" i="1"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16:30	Consolidation in plenary session</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17:00   Wrap up and next steps</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17:30   Closing</a:t>
            </a:r>
          </a:p>
          <a:p>
            <a:pPr defTabSz="802020"/>
            <a:endParaRPr lang="en-US" sz="1754" dirty="0">
              <a:solidFill>
                <a:prstClr val="black"/>
              </a:solidFill>
              <a:latin typeface="Arial" panose="020B0604020202020204"/>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230721" y="1683347"/>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492759" y="830071"/>
            <a:ext cx="10082530" cy="5086201"/>
          </a:xfrm>
          <a:prstGeom prst="rect">
            <a:avLst/>
          </a:prstGeom>
        </p:spPr>
        <p:txBody>
          <a:bodyPr vert="horz" wrap="square" lIns="0" tIns="12700" rIns="0" bIns="0" rtlCol="0">
            <a:spAutoFit/>
          </a:bodyPr>
          <a:lstStyle/>
          <a:p>
            <a:pPr marR="5080" algn="r">
              <a:lnSpc>
                <a:spcPct val="100000"/>
              </a:lnSpc>
              <a:spcBef>
                <a:spcPts val="100"/>
              </a:spcBef>
            </a:pPr>
            <a:r>
              <a:rPr sz="2400" b="1" dirty="0">
                <a:solidFill>
                  <a:srgbClr val="0070C0"/>
                </a:solidFill>
                <a:latin typeface="Arial"/>
                <a:cs typeface="Arial"/>
              </a:rPr>
              <a:t>30</a:t>
            </a:r>
            <a:r>
              <a:rPr sz="2400" b="1" spc="-145" dirty="0">
                <a:solidFill>
                  <a:srgbClr val="0070C0"/>
                </a:solidFill>
                <a:latin typeface="Arial"/>
                <a:cs typeface="Arial"/>
              </a:rPr>
              <a:t> </a:t>
            </a:r>
            <a:r>
              <a:rPr sz="2400" b="1" spc="-5" dirty="0">
                <a:solidFill>
                  <a:srgbClr val="0070C0"/>
                </a:solidFill>
                <a:latin typeface="Arial"/>
                <a:cs typeface="Arial"/>
              </a:rPr>
              <a:t>mins</a:t>
            </a:r>
            <a:endParaRPr sz="2400" dirty="0">
              <a:latin typeface="Arial"/>
              <a:cs typeface="Arial"/>
            </a:endParaRPr>
          </a:p>
          <a:p>
            <a:pPr>
              <a:lnSpc>
                <a:spcPct val="100000"/>
              </a:lnSpc>
            </a:pPr>
            <a:endParaRPr sz="2000" dirty="0">
              <a:latin typeface="Arial"/>
              <a:cs typeface="Arial"/>
            </a:endParaRPr>
          </a:p>
          <a:p>
            <a:pPr marL="12700" marR="514984" indent="-635">
              <a:lnSpc>
                <a:spcPts val="1900"/>
              </a:lnSpc>
            </a:pPr>
            <a:r>
              <a:rPr spc="-5" dirty="0">
                <a:solidFill>
                  <a:srgbClr val="231F20"/>
                </a:solidFill>
                <a:latin typeface="Roboto"/>
                <a:cs typeface="Roboto"/>
              </a:rPr>
              <a:t>There is</a:t>
            </a:r>
            <a:r>
              <a:rPr spc="-10" dirty="0">
                <a:solidFill>
                  <a:srgbClr val="231F20"/>
                </a:solidFill>
                <a:latin typeface="Roboto"/>
                <a:cs typeface="Roboto"/>
              </a:rPr>
              <a:t> concern </a:t>
            </a:r>
            <a:r>
              <a:rPr dirty="0">
                <a:solidFill>
                  <a:srgbClr val="231F20"/>
                </a:solidFill>
                <a:latin typeface="Roboto"/>
                <a:cs typeface="Roboto"/>
              </a:rPr>
              <a:t>that the </a:t>
            </a:r>
            <a:r>
              <a:rPr spc="-5" dirty="0">
                <a:solidFill>
                  <a:srgbClr val="231F20"/>
                </a:solidFill>
                <a:latin typeface="Roboto"/>
                <a:cs typeface="Roboto"/>
              </a:rPr>
              <a:t>outbreak </a:t>
            </a:r>
            <a:r>
              <a:rPr spc="-10" dirty="0">
                <a:solidFill>
                  <a:srgbClr val="231F20"/>
                </a:solidFill>
                <a:latin typeface="Roboto"/>
                <a:cs typeface="Roboto"/>
              </a:rPr>
              <a:t>could </a:t>
            </a:r>
            <a:r>
              <a:rPr spc="-5" dirty="0">
                <a:solidFill>
                  <a:srgbClr val="231F20"/>
                </a:solidFill>
                <a:latin typeface="Roboto"/>
                <a:cs typeface="Roboto"/>
              </a:rPr>
              <a:t>spread </a:t>
            </a:r>
            <a:r>
              <a:rPr dirty="0">
                <a:solidFill>
                  <a:srgbClr val="231F20"/>
                </a:solidFill>
                <a:latin typeface="Roboto"/>
                <a:cs typeface="Roboto"/>
              </a:rPr>
              <a:t>and that </a:t>
            </a:r>
            <a:r>
              <a:rPr spc="-5" dirty="0">
                <a:solidFill>
                  <a:srgbClr val="231F20"/>
                </a:solidFill>
                <a:latin typeface="Roboto"/>
                <a:cs typeface="Roboto"/>
              </a:rPr>
              <a:t>local </a:t>
            </a:r>
            <a:r>
              <a:rPr dirty="0">
                <a:solidFill>
                  <a:srgbClr val="231F20"/>
                </a:solidFill>
                <a:latin typeface="Roboto"/>
                <a:cs typeface="Roboto"/>
              </a:rPr>
              <a:t>health </a:t>
            </a:r>
            <a:r>
              <a:rPr spc="-5" dirty="0">
                <a:solidFill>
                  <a:srgbClr val="231F20"/>
                </a:solidFill>
                <a:latin typeface="Roboto"/>
                <a:cs typeface="Roboto"/>
              </a:rPr>
              <a:t>authorities could loose  </a:t>
            </a:r>
            <a:r>
              <a:rPr spc="-10" dirty="0">
                <a:solidFill>
                  <a:srgbClr val="231F20"/>
                </a:solidFill>
                <a:latin typeface="Roboto"/>
                <a:cs typeface="Roboto"/>
              </a:rPr>
              <a:t>control </a:t>
            </a:r>
            <a:r>
              <a:rPr spc="-5" dirty="0">
                <a:solidFill>
                  <a:srgbClr val="231F20"/>
                </a:solidFill>
                <a:latin typeface="Roboto"/>
                <a:cs typeface="Roboto"/>
              </a:rPr>
              <a:t>of </a:t>
            </a:r>
            <a:r>
              <a:rPr dirty="0">
                <a:solidFill>
                  <a:srgbClr val="231F20"/>
                </a:solidFill>
                <a:latin typeface="Roboto"/>
                <a:cs typeface="Roboto"/>
              </a:rPr>
              <a:t>the </a:t>
            </a:r>
            <a:r>
              <a:rPr spc="-5" dirty="0">
                <a:solidFill>
                  <a:srgbClr val="231F20"/>
                </a:solidFill>
                <a:latin typeface="Roboto"/>
                <a:cs typeface="Roboto"/>
              </a:rPr>
              <a:t>situation</a:t>
            </a:r>
            <a:r>
              <a:rPr lang="en-US" spc="-5" dirty="0">
                <a:solidFill>
                  <a:srgbClr val="231F20"/>
                </a:solidFill>
                <a:latin typeface="Roboto"/>
                <a:cs typeface="Roboto"/>
              </a:rPr>
              <a:t>. There </a:t>
            </a:r>
            <a:r>
              <a:rPr spc="-5" dirty="0">
                <a:solidFill>
                  <a:srgbClr val="231F20"/>
                </a:solidFill>
                <a:latin typeface="Roboto"/>
                <a:cs typeface="Roboto"/>
              </a:rPr>
              <a:t>is increasing </a:t>
            </a:r>
            <a:r>
              <a:rPr spc="-10" dirty="0">
                <a:solidFill>
                  <a:srgbClr val="231F20"/>
                </a:solidFill>
                <a:latin typeface="Roboto"/>
                <a:cs typeface="Roboto"/>
              </a:rPr>
              <a:t>pressure </a:t>
            </a:r>
            <a:r>
              <a:rPr spc="-5" dirty="0">
                <a:solidFill>
                  <a:srgbClr val="231F20"/>
                </a:solidFill>
                <a:latin typeface="Roboto"/>
                <a:cs typeface="Roboto"/>
              </a:rPr>
              <a:t>to </a:t>
            </a:r>
            <a:r>
              <a:rPr dirty="0">
                <a:solidFill>
                  <a:srgbClr val="231F20"/>
                </a:solidFill>
                <a:latin typeface="Roboto"/>
                <a:cs typeface="Roboto"/>
              </a:rPr>
              <a:t>adjust </a:t>
            </a:r>
            <a:r>
              <a:rPr spc="-5" dirty="0">
                <a:solidFill>
                  <a:srgbClr val="231F20"/>
                </a:solidFill>
                <a:latin typeface="Roboto"/>
                <a:cs typeface="Roboto"/>
              </a:rPr>
              <a:t>public </a:t>
            </a:r>
            <a:r>
              <a:rPr dirty="0">
                <a:solidFill>
                  <a:srgbClr val="231F20"/>
                </a:solidFill>
                <a:latin typeface="Roboto"/>
                <a:cs typeface="Roboto"/>
              </a:rPr>
              <a:t>health and </a:t>
            </a:r>
            <a:r>
              <a:rPr spc="-5" dirty="0">
                <a:solidFill>
                  <a:srgbClr val="231F20"/>
                </a:solidFill>
                <a:latin typeface="Roboto"/>
                <a:cs typeface="Roboto"/>
              </a:rPr>
              <a:t>social measures</a:t>
            </a:r>
            <a:r>
              <a:rPr spc="105" dirty="0">
                <a:solidFill>
                  <a:srgbClr val="231F20"/>
                </a:solidFill>
                <a:latin typeface="Roboto"/>
                <a:cs typeface="Roboto"/>
              </a:rPr>
              <a:t> </a:t>
            </a:r>
            <a:r>
              <a:rPr spc="-5" dirty="0">
                <a:solidFill>
                  <a:srgbClr val="231F20"/>
                </a:solidFill>
                <a:latin typeface="Roboto"/>
                <a:cs typeface="Roboto"/>
              </a:rPr>
              <a:t>locally.</a:t>
            </a:r>
            <a:endParaRPr dirty="0">
              <a:latin typeface="Roboto"/>
              <a:cs typeface="Roboto"/>
            </a:endParaRPr>
          </a:p>
          <a:p>
            <a:pPr marL="12700">
              <a:lnSpc>
                <a:spcPct val="100000"/>
              </a:lnSpc>
              <a:spcBef>
                <a:spcPts val="1425"/>
              </a:spcBef>
            </a:pPr>
            <a:r>
              <a:rPr spc="-10" dirty="0">
                <a:solidFill>
                  <a:srgbClr val="231F20"/>
                </a:solidFill>
                <a:latin typeface="Roboto"/>
                <a:cs typeface="Roboto"/>
              </a:rPr>
              <a:t>Using </a:t>
            </a:r>
            <a:r>
              <a:rPr spc="-5" dirty="0">
                <a:solidFill>
                  <a:srgbClr val="231F20"/>
                </a:solidFill>
                <a:latin typeface="Roboto"/>
                <a:cs typeface="Roboto"/>
              </a:rPr>
              <a:t>your situational assessment </a:t>
            </a:r>
            <a:r>
              <a:rPr spc="-10" dirty="0">
                <a:solidFill>
                  <a:srgbClr val="231F20"/>
                </a:solidFill>
                <a:latin typeface="Roboto"/>
                <a:cs typeface="Roboto"/>
              </a:rPr>
              <a:t>consider </a:t>
            </a:r>
            <a:r>
              <a:rPr dirty="0">
                <a:solidFill>
                  <a:srgbClr val="231F20"/>
                </a:solidFill>
                <a:latin typeface="Roboto"/>
                <a:cs typeface="Roboto"/>
              </a:rPr>
              <a:t>the</a:t>
            </a:r>
            <a:r>
              <a:rPr spc="-5" dirty="0">
                <a:solidFill>
                  <a:srgbClr val="231F20"/>
                </a:solidFill>
                <a:latin typeface="Roboto"/>
                <a:cs typeface="Roboto"/>
              </a:rPr>
              <a:t> </a:t>
            </a:r>
            <a:r>
              <a:rPr spc="-10" dirty="0">
                <a:solidFill>
                  <a:srgbClr val="231F20"/>
                </a:solidFill>
                <a:latin typeface="Roboto"/>
                <a:cs typeface="Roboto"/>
              </a:rPr>
              <a:t>following:</a:t>
            </a:r>
            <a:endParaRPr dirty="0">
              <a:latin typeface="Roboto"/>
              <a:cs typeface="Roboto"/>
            </a:endParaRPr>
          </a:p>
          <a:p>
            <a:pPr>
              <a:lnSpc>
                <a:spcPct val="100000"/>
              </a:lnSpc>
              <a:spcBef>
                <a:spcPts val="50"/>
              </a:spcBef>
            </a:pPr>
            <a:endParaRPr sz="2400" dirty="0">
              <a:latin typeface="Roboto"/>
              <a:cs typeface="Roboto"/>
            </a:endParaRPr>
          </a:p>
          <a:p>
            <a:pPr marL="241935" marR="871855" indent="-229235">
              <a:lnSpc>
                <a:spcPts val="1900"/>
              </a:lnSpc>
              <a:spcBef>
                <a:spcPts val="5"/>
              </a:spcBef>
              <a:buAutoNum type="arabicPeriod"/>
              <a:tabLst>
                <a:tab pos="241935" algn="l"/>
              </a:tabLst>
            </a:pPr>
            <a:r>
              <a:rPr spc="-15" dirty="0">
                <a:solidFill>
                  <a:srgbClr val="231F20"/>
                </a:solidFill>
                <a:latin typeface="Roboto"/>
                <a:cs typeface="Roboto"/>
              </a:rPr>
              <a:t>Following </a:t>
            </a:r>
            <a:r>
              <a:rPr dirty="0">
                <a:solidFill>
                  <a:srgbClr val="231F20"/>
                </a:solidFill>
                <a:latin typeface="Roboto"/>
                <a:cs typeface="Roboto"/>
              </a:rPr>
              <a:t>the </a:t>
            </a:r>
            <a:r>
              <a:rPr spc="-10" dirty="0">
                <a:solidFill>
                  <a:srgbClr val="231F20"/>
                </a:solidFill>
                <a:latin typeface="Roboto"/>
                <a:cs typeface="Roboto"/>
              </a:rPr>
              <a:t>completion </a:t>
            </a:r>
            <a:r>
              <a:rPr spc="-5" dirty="0">
                <a:solidFill>
                  <a:srgbClr val="231F20"/>
                </a:solidFill>
                <a:latin typeface="Roboto"/>
                <a:cs typeface="Roboto"/>
              </a:rPr>
              <a:t>of </a:t>
            </a:r>
            <a:r>
              <a:rPr lang="en-US" spc="-5" dirty="0">
                <a:solidFill>
                  <a:srgbClr val="231F20"/>
                </a:solidFill>
                <a:latin typeface="Roboto"/>
                <a:cs typeface="Roboto"/>
              </a:rPr>
              <a:t> the </a:t>
            </a:r>
            <a:r>
              <a:rPr spc="-5" dirty="0">
                <a:solidFill>
                  <a:srgbClr val="231F20"/>
                </a:solidFill>
                <a:latin typeface="Roboto"/>
                <a:cs typeface="Roboto"/>
              </a:rPr>
              <a:t>above </a:t>
            </a:r>
            <a:r>
              <a:rPr spc="-10" dirty="0">
                <a:solidFill>
                  <a:srgbClr val="231F20"/>
                </a:solidFill>
                <a:latin typeface="Roboto"/>
                <a:cs typeface="Roboto"/>
              </a:rPr>
              <a:t>considerations, </a:t>
            </a:r>
            <a:r>
              <a:rPr spc="-5" dirty="0">
                <a:solidFill>
                  <a:srgbClr val="231F20"/>
                </a:solidFill>
                <a:latin typeface="Roboto"/>
                <a:cs typeface="Roboto"/>
              </a:rPr>
              <a:t>what advice </a:t>
            </a:r>
            <a:r>
              <a:rPr spc="-10" dirty="0">
                <a:solidFill>
                  <a:srgbClr val="231F20"/>
                </a:solidFill>
                <a:latin typeface="Roboto"/>
                <a:cs typeface="Roboto"/>
              </a:rPr>
              <a:t>would </a:t>
            </a:r>
            <a:r>
              <a:rPr spc="-5" dirty="0">
                <a:solidFill>
                  <a:srgbClr val="231F20"/>
                </a:solidFill>
                <a:latin typeface="Roboto"/>
                <a:cs typeface="Roboto"/>
              </a:rPr>
              <a:t>you give to local authorities in  terms of implementing, lifting or </a:t>
            </a:r>
            <a:r>
              <a:rPr dirty="0">
                <a:solidFill>
                  <a:srgbClr val="231F20"/>
                </a:solidFill>
                <a:latin typeface="Roboto"/>
                <a:cs typeface="Roboto"/>
              </a:rPr>
              <a:t>strengthening</a:t>
            </a:r>
            <a:r>
              <a:rPr spc="30" dirty="0">
                <a:solidFill>
                  <a:srgbClr val="231F20"/>
                </a:solidFill>
                <a:latin typeface="Roboto"/>
                <a:cs typeface="Roboto"/>
              </a:rPr>
              <a:t> </a:t>
            </a:r>
            <a:r>
              <a:rPr spc="-5" dirty="0">
                <a:solidFill>
                  <a:srgbClr val="231F20"/>
                </a:solidFill>
                <a:latin typeface="Roboto"/>
                <a:cs typeface="Roboto"/>
              </a:rPr>
              <a:t>PHSM?</a:t>
            </a:r>
            <a:endParaRPr dirty="0">
              <a:latin typeface="Roboto"/>
              <a:cs typeface="Roboto"/>
            </a:endParaRPr>
          </a:p>
          <a:p>
            <a:pPr marL="241935" indent="-229235">
              <a:lnSpc>
                <a:spcPct val="100000"/>
              </a:lnSpc>
              <a:spcBef>
                <a:spcPts val="1805"/>
              </a:spcBef>
              <a:buAutoNum type="arabicPeriod"/>
              <a:tabLst>
                <a:tab pos="242570" algn="l"/>
              </a:tabLst>
            </a:pPr>
            <a:r>
              <a:rPr spc="-5" dirty="0">
                <a:solidFill>
                  <a:srgbClr val="231F20"/>
                </a:solidFill>
                <a:latin typeface="Roboto"/>
                <a:cs typeface="Roboto"/>
              </a:rPr>
              <a:t>What type of measures would you</a:t>
            </a:r>
            <a:r>
              <a:rPr spc="-35" dirty="0">
                <a:solidFill>
                  <a:srgbClr val="231F20"/>
                </a:solidFill>
                <a:latin typeface="Roboto"/>
                <a:cs typeface="Roboto"/>
              </a:rPr>
              <a:t> </a:t>
            </a:r>
            <a:r>
              <a:rPr spc="-10" dirty="0">
                <a:solidFill>
                  <a:srgbClr val="231F20"/>
                </a:solidFill>
                <a:latin typeface="Roboto"/>
                <a:cs typeface="Roboto"/>
              </a:rPr>
              <a:t>recommend?</a:t>
            </a:r>
            <a:endParaRPr dirty="0">
              <a:latin typeface="Roboto"/>
              <a:cs typeface="Roboto"/>
            </a:endParaRPr>
          </a:p>
          <a:p>
            <a:pPr>
              <a:lnSpc>
                <a:spcPct val="100000"/>
              </a:lnSpc>
              <a:spcBef>
                <a:spcPts val="15"/>
              </a:spcBef>
              <a:buClr>
                <a:srgbClr val="231F20"/>
              </a:buClr>
              <a:buFont typeface="Roboto"/>
              <a:buAutoNum type="arabicPeriod"/>
            </a:pPr>
            <a:endParaRPr sz="1600" dirty="0">
              <a:latin typeface="Roboto"/>
              <a:cs typeface="Roboto"/>
            </a:endParaRPr>
          </a:p>
          <a:p>
            <a:pPr marL="241935" indent="-229235">
              <a:lnSpc>
                <a:spcPct val="100000"/>
              </a:lnSpc>
              <a:buAutoNum type="arabicPeriod"/>
              <a:tabLst>
                <a:tab pos="242570" algn="l"/>
              </a:tabLst>
            </a:pPr>
            <a:r>
              <a:rPr spc="-5" dirty="0">
                <a:solidFill>
                  <a:srgbClr val="231F20"/>
                </a:solidFill>
                <a:latin typeface="Roboto"/>
                <a:cs typeface="Roboto"/>
              </a:rPr>
              <a:t>What </a:t>
            </a:r>
            <a:r>
              <a:rPr spc="-10" dirty="0">
                <a:solidFill>
                  <a:srgbClr val="231F20"/>
                </a:solidFill>
                <a:latin typeface="Roboto"/>
                <a:cs typeface="Roboto"/>
              </a:rPr>
              <a:t>criteria </a:t>
            </a:r>
            <a:r>
              <a:rPr spc="-5" dirty="0">
                <a:solidFill>
                  <a:srgbClr val="231F20"/>
                </a:solidFill>
                <a:latin typeface="Roboto"/>
                <a:cs typeface="Roboto"/>
              </a:rPr>
              <a:t>would </a:t>
            </a:r>
            <a:r>
              <a:rPr dirty="0">
                <a:solidFill>
                  <a:srgbClr val="231F20"/>
                </a:solidFill>
                <a:latin typeface="Roboto"/>
                <a:cs typeface="Roboto"/>
              </a:rPr>
              <a:t>need </a:t>
            </a:r>
            <a:r>
              <a:rPr spc="-5" dirty="0">
                <a:solidFill>
                  <a:srgbClr val="231F20"/>
                </a:solidFill>
                <a:latin typeface="Roboto"/>
                <a:cs typeface="Roboto"/>
              </a:rPr>
              <a:t>to change </a:t>
            </a:r>
            <a:r>
              <a:rPr spc="-10" dirty="0">
                <a:solidFill>
                  <a:srgbClr val="231F20"/>
                </a:solidFill>
                <a:latin typeface="Roboto"/>
                <a:cs typeface="Roboto"/>
              </a:rPr>
              <a:t>for </a:t>
            </a:r>
            <a:r>
              <a:rPr spc="-5" dirty="0">
                <a:solidFill>
                  <a:srgbClr val="231F20"/>
                </a:solidFill>
                <a:latin typeface="Roboto"/>
                <a:cs typeface="Roboto"/>
              </a:rPr>
              <a:t>you to reassess your</a:t>
            </a:r>
            <a:r>
              <a:rPr spc="-35" dirty="0">
                <a:solidFill>
                  <a:srgbClr val="231F20"/>
                </a:solidFill>
                <a:latin typeface="Roboto"/>
                <a:cs typeface="Roboto"/>
              </a:rPr>
              <a:t> </a:t>
            </a:r>
            <a:r>
              <a:rPr spc="-5" dirty="0">
                <a:solidFill>
                  <a:srgbClr val="231F20"/>
                </a:solidFill>
                <a:latin typeface="Roboto"/>
                <a:cs typeface="Roboto"/>
              </a:rPr>
              <a:t>advice?</a:t>
            </a:r>
            <a:endParaRPr dirty="0">
              <a:latin typeface="Roboto"/>
              <a:cs typeface="Roboto"/>
            </a:endParaRPr>
          </a:p>
          <a:p>
            <a:pPr marL="241300" indent="-229235">
              <a:lnSpc>
                <a:spcPct val="100000"/>
              </a:lnSpc>
              <a:spcBef>
                <a:spcPts val="1870"/>
              </a:spcBef>
              <a:buAutoNum type="arabicPeriod"/>
              <a:tabLst>
                <a:tab pos="241935" algn="l"/>
              </a:tabLst>
            </a:pPr>
            <a:r>
              <a:rPr dirty="0">
                <a:solidFill>
                  <a:srgbClr val="231F20"/>
                </a:solidFill>
                <a:latin typeface="Roboto"/>
                <a:cs typeface="Roboto"/>
              </a:rPr>
              <a:t>When and how </a:t>
            </a:r>
            <a:r>
              <a:rPr spc="-5" dirty="0">
                <a:solidFill>
                  <a:srgbClr val="231F20"/>
                </a:solidFill>
                <a:latin typeface="Roboto"/>
                <a:cs typeface="Roboto"/>
              </a:rPr>
              <a:t>will </a:t>
            </a:r>
            <a:r>
              <a:rPr dirty="0">
                <a:solidFill>
                  <a:srgbClr val="231F20"/>
                </a:solidFill>
                <a:latin typeface="Roboto"/>
                <a:cs typeface="Roboto"/>
              </a:rPr>
              <a:t>the </a:t>
            </a:r>
            <a:r>
              <a:rPr spc="-5" dirty="0">
                <a:solidFill>
                  <a:srgbClr val="231F20"/>
                </a:solidFill>
                <a:latin typeface="Roboto"/>
                <a:cs typeface="Roboto"/>
              </a:rPr>
              <a:t>decision </a:t>
            </a:r>
            <a:r>
              <a:rPr dirty="0">
                <a:solidFill>
                  <a:srgbClr val="231F20"/>
                </a:solidFill>
                <a:latin typeface="Roboto"/>
                <a:cs typeface="Roboto"/>
              </a:rPr>
              <a:t>on </a:t>
            </a:r>
            <a:r>
              <a:rPr spc="-5" dirty="0">
                <a:solidFill>
                  <a:srgbClr val="231F20"/>
                </a:solidFill>
                <a:latin typeface="Roboto"/>
                <a:cs typeface="Roboto"/>
              </a:rPr>
              <a:t>PHSM </a:t>
            </a:r>
            <a:r>
              <a:rPr dirty="0">
                <a:solidFill>
                  <a:srgbClr val="231F20"/>
                </a:solidFill>
                <a:latin typeface="Roboto"/>
                <a:cs typeface="Roboto"/>
              </a:rPr>
              <a:t>be </a:t>
            </a:r>
            <a:r>
              <a:rPr spc="-5" dirty="0">
                <a:solidFill>
                  <a:srgbClr val="231F20"/>
                </a:solidFill>
                <a:latin typeface="Roboto"/>
                <a:cs typeface="Roboto"/>
              </a:rPr>
              <a:t>communicated </a:t>
            </a:r>
            <a:r>
              <a:rPr dirty="0">
                <a:solidFill>
                  <a:srgbClr val="231F20"/>
                </a:solidFill>
                <a:latin typeface="Roboto"/>
                <a:cs typeface="Roboto"/>
              </a:rPr>
              <a:t>to the</a:t>
            </a:r>
            <a:r>
              <a:rPr spc="60" dirty="0">
                <a:solidFill>
                  <a:srgbClr val="231F20"/>
                </a:solidFill>
                <a:latin typeface="Roboto"/>
                <a:cs typeface="Roboto"/>
              </a:rPr>
              <a:t> </a:t>
            </a:r>
            <a:r>
              <a:rPr spc="-5" dirty="0">
                <a:solidFill>
                  <a:srgbClr val="231F20"/>
                </a:solidFill>
                <a:latin typeface="Roboto"/>
                <a:cs typeface="Roboto"/>
              </a:rPr>
              <a:t>public?</a:t>
            </a:r>
            <a:endParaRPr dirty="0">
              <a:latin typeface="Roboto"/>
              <a:cs typeface="Roboto"/>
            </a:endParaRPr>
          </a:p>
          <a:p>
            <a:pPr marL="241935" marR="1102360" indent="-229235">
              <a:lnSpc>
                <a:spcPct val="103800"/>
              </a:lnSpc>
              <a:spcBef>
                <a:spcPts val="1825"/>
              </a:spcBef>
              <a:buAutoNum type="arabicPeriod"/>
              <a:tabLst>
                <a:tab pos="241935" algn="l"/>
              </a:tabLst>
            </a:pPr>
            <a:r>
              <a:rPr spc="-5" dirty="0">
                <a:solidFill>
                  <a:srgbClr val="231F20"/>
                </a:solidFill>
                <a:latin typeface="Roboto"/>
                <a:cs typeface="Roboto"/>
              </a:rPr>
              <a:t>What would </a:t>
            </a:r>
            <a:r>
              <a:rPr dirty="0">
                <a:solidFill>
                  <a:srgbClr val="231F20"/>
                </a:solidFill>
                <a:latin typeface="Roboto"/>
                <a:cs typeface="Roboto"/>
              </a:rPr>
              <a:t>lead </a:t>
            </a:r>
            <a:r>
              <a:rPr spc="-5" dirty="0">
                <a:solidFill>
                  <a:srgbClr val="231F20"/>
                </a:solidFill>
                <a:latin typeface="Roboto"/>
                <a:cs typeface="Roboto"/>
              </a:rPr>
              <a:t>to </a:t>
            </a:r>
            <a:r>
              <a:rPr dirty="0">
                <a:solidFill>
                  <a:srgbClr val="231F20"/>
                </a:solidFill>
                <a:latin typeface="Roboto"/>
                <a:cs typeface="Roboto"/>
              </a:rPr>
              <a:t>a </a:t>
            </a:r>
            <a:r>
              <a:rPr spc="-10" dirty="0">
                <a:solidFill>
                  <a:srgbClr val="231F20"/>
                </a:solidFill>
                <a:latin typeface="Roboto"/>
                <a:cs typeface="Roboto"/>
              </a:rPr>
              <a:t>recommendation for </a:t>
            </a:r>
            <a:r>
              <a:rPr spc="-5" dirty="0">
                <a:solidFill>
                  <a:srgbClr val="231F20"/>
                </a:solidFill>
                <a:latin typeface="Roboto"/>
                <a:cs typeface="Roboto"/>
              </a:rPr>
              <a:t>further measures </a:t>
            </a:r>
            <a:r>
              <a:rPr dirty="0">
                <a:solidFill>
                  <a:srgbClr val="231F20"/>
                </a:solidFill>
                <a:latin typeface="Roboto"/>
                <a:cs typeface="Roboto"/>
              </a:rPr>
              <a:t>and </a:t>
            </a:r>
            <a:r>
              <a:rPr spc="-5" dirty="0">
                <a:solidFill>
                  <a:srgbClr val="231F20"/>
                </a:solidFill>
                <a:latin typeface="Roboto"/>
                <a:cs typeface="Roboto"/>
              </a:rPr>
              <a:t>what </a:t>
            </a:r>
            <a:r>
              <a:rPr spc="-10" dirty="0">
                <a:solidFill>
                  <a:srgbClr val="231F20"/>
                </a:solidFill>
                <a:latin typeface="Roboto"/>
                <a:cs typeface="Roboto"/>
              </a:rPr>
              <a:t>would </a:t>
            </a:r>
            <a:r>
              <a:rPr dirty="0">
                <a:solidFill>
                  <a:srgbClr val="231F20"/>
                </a:solidFill>
                <a:latin typeface="Roboto"/>
                <a:cs typeface="Roboto"/>
              </a:rPr>
              <a:t>lead </a:t>
            </a:r>
            <a:r>
              <a:rPr spc="-5" dirty="0">
                <a:solidFill>
                  <a:srgbClr val="231F20"/>
                </a:solidFill>
                <a:latin typeface="Roboto"/>
                <a:cs typeface="Roboto"/>
              </a:rPr>
              <a:t>to </a:t>
            </a:r>
            <a:r>
              <a:rPr spc="-10" dirty="0">
                <a:solidFill>
                  <a:srgbClr val="231F20"/>
                </a:solidFill>
                <a:latin typeface="Roboto"/>
                <a:cs typeface="Roboto"/>
              </a:rPr>
              <a:t>lifting certain  measures?</a:t>
            </a:r>
            <a:endParaRPr dirty="0">
              <a:latin typeface="Roboto"/>
              <a:cs typeface="Roboto"/>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20</a:t>
            </a:fld>
            <a:endParaRPr dirty="0"/>
          </a:p>
        </p:txBody>
      </p:sp>
      <p:sp>
        <p:nvSpPr>
          <p:cNvPr id="6" name="object 6"/>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sz="3600" spc="-10" dirty="0"/>
              <a:t>Session</a:t>
            </a:r>
            <a:r>
              <a:rPr sz="3600" spc="-180" dirty="0"/>
              <a:t> </a:t>
            </a:r>
            <a:r>
              <a:rPr sz="3600" dirty="0"/>
              <a:t>3</a:t>
            </a:r>
            <a:endParaRPr sz="3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558970" y="3766820"/>
            <a:ext cx="2480310" cy="756920"/>
          </a:xfrm>
          <a:prstGeom prst="rect">
            <a:avLst/>
          </a:prstGeom>
        </p:spPr>
        <p:txBody>
          <a:bodyPr vert="horz" wrap="square" lIns="0" tIns="12700" rIns="0" bIns="0" rtlCol="0">
            <a:spAutoFit/>
          </a:bodyPr>
          <a:lstStyle/>
          <a:p>
            <a:pPr marL="12700">
              <a:lnSpc>
                <a:spcPct val="100000"/>
              </a:lnSpc>
              <a:spcBef>
                <a:spcPts val="100"/>
              </a:spcBef>
            </a:pPr>
            <a:r>
              <a:rPr sz="4800" spc="-85" dirty="0">
                <a:latin typeface="Roboto-Medium"/>
                <a:cs typeface="Roboto-Medium"/>
              </a:rPr>
              <a:t>Part</a:t>
            </a:r>
            <a:r>
              <a:rPr sz="4800" spc="-235" dirty="0">
                <a:latin typeface="Roboto-Medium"/>
                <a:cs typeface="Roboto-Medium"/>
              </a:rPr>
              <a:t> </a:t>
            </a:r>
            <a:r>
              <a:rPr sz="4800" spc="-20" dirty="0">
                <a:latin typeface="Roboto-Medium"/>
                <a:cs typeface="Roboto-Medium"/>
              </a:rPr>
              <a:t>Four</a:t>
            </a:r>
            <a:endParaRPr sz="480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nvSpPr>
        <p:spPr>
          <a:xfrm>
            <a:off x="7209651" y="4853940"/>
            <a:ext cx="3048000" cy="827405"/>
          </a:xfrm>
          <a:prstGeom prst="rect">
            <a:avLst/>
          </a:prstGeom>
        </p:spPr>
        <p:txBody>
          <a:bodyPr vert="horz" wrap="square" lIns="0" tIns="12700" rIns="0" bIns="0" rtlCol="0">
            <a:spAutoFit/>
          </a:bodyPr>
          <a:lstStyle/>
          <a:p>
            <a:pPr marR="6350" algn="r">
              <a:lnSpc>
                <a:spcPct val="100000"/>
              </a:lnSpc>
              <a:spcBef>
                <a:spcPts val="100"/>
              </a:spcBef>
            </a:pPr>
            <a:r>
              <a:rPr sz="2600" spc="-5" dirty="0">
                <a:latin typeface="Roboto-Medium"/>
                <a:cs typeface="Roboto-Medium"/>
              </a:rPr>
              <a:t>Managing</a:t>
            </a:r>
            <a:r>
              <a:rPr sz="2600" spc="-70" dirty="0">
                <a:latin typeface="Roboto-Medium"/>
                <a:cs typeface="Roboto-Medium"/>
              </a:rPr>
              <a:t> </a:t>
            </a:r>
            <a:r>
              <a:rPr sz="2600" spc="-10" dirty="0">
                <a:latin typeface="Roboto-Medium"/>
                <a:cs typeface="Roboto-Medium"/>
              </a:rPr>
              <a:t>Education</a:t>
            </a:r>
            <a:endParaRPr sz="2600">
              <a:latin typeface="Roboto-Medium"/>
              <a:cs typeface="Roboto-Medium"/>
            </a:endParaRPr>
          </a:p>
          <a:p>
            <a:pPr marR="5080" algn="r">
              <a:lnSpc>
                <a:spcPct val="100000"/>
              </a:lnSpc>
              <a:spcBef>
                <a:spcPts val="70"/>
              </a:spcBef>
            </a:pPr>
            <a:r>
              <a:rPr sz="2600" spc="-10" dirty="0">
                <a:latin typeface="Roboto-Medium"/>
                <a:cs typeface="Roboto-Medium"/>
              </a:rPr>
              <a:t>F</a:t>
            </a:r>
            <a:r>
              <a:rPr sz="2600" spc="-5" dirty="0">
                <a:latin typeface="Roboto-Medium"/>
                <a:cs typeface="Roboto-Medium"/>
              </a:rPr>
              <a:t>ac</a:t>
            </a:r>
            <a:r>
              <a:rPr sz="2600" spc="-10" dirty="0">
                <a:latin typeface="Roboto-Medium"/>
                <a:cs typeface="Roboto-Medium"/>
              </a:rPr>
              <a:t>ilit</a:t>
            </a:r>
            <a:r>
              <a:rPr sz="2600" spc="-5" dirty="0">
                <a:latin typeface="Roboto-Medium"/>
                <a:cs typeface="Roboto-Medium"/>
              </a:rPr>
              <a:t>ie</a:t>
            </a:r>
            <a:r>
              <a:rPr sz="2600" dirty="0">
                <a:latin typeface="Roboto-Medium"/>
                <a:cs typeface="Roboto-Medium"/>
              </a:rPr>
              <a:t>s</a:t>
            </a:r>
            <a:endParaRPr sz="2600">
              <a:latin typeface="Roboto-Medium"/>
              <a:cs typeface="Roboto-Medium"/>
            </a:endParaRPr>
          </a:p>
        </p:txBody>
      </p:sp>
      <p:sp>
        <p:nvSpPr>
          <p:cNvPr id="9" name="object 9"/>
          <p:cNvSpPr/>
          <p:nvPr/>
        </p:nvSpPr>
        <p:spPr>
          <a:xfrm>
            <a:off x="457200" y="1670634"/>
            <a:ext cx="6031571" cy="402046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sz="3158" spc="-4" dirty="0"/>
              <a:t>Scenario</a:t>
            </a:r>
            <a:r>
              <a:rPr lang="en-US" sz="3158" spc="-4" dirty="0"/>
              <a:t> Update</a:t>
            </a:r>
            <a:endParaRPr sz="3158" dirty="0"/>
          </a:p>
        </p:txBody>
      </p:sp>
      <p:sp>
        <p:nvSpPr>
          <p:cNvPr id="3" name="object 3"/>
          <p:cNvSpPr/>
          <p:nvPr/>
        </p:nvSpPr>
        <p:spPr>
          <a:xfrm>
            <a:off x="22579" y="702978"/>
            <a:ext cx="8286044"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n-US" sz="1579" dirty="0">
                <a:solidFill>
                  <a:prstClr val="black"/>
                </a:solidFill>
                <a:latin typeface="Calibri"/>
              </a:rPr>
              <a:t>As case rates across the country stabilize, schools are re-opening for the new academic term, although only partially. Students, teachers and parents are happy to see  schools re-open for several  reasons.</a:t>
            </a:r>
          </a:p>
          <a:p>
            <a:pPr defTabSz="802020"/>
            <a:endParaRPr lang="en-US" sz="1100" dirty="0">
              <a:solidFill>
                <a:prstClr val="black"/>
              </a:solidFill>
              <a:latin typeface="Calibri"/>
            </a:endParaRPr>
          </a:p>
          <a:p>
            <a:pPr marL="285750" indent="-285750" defTabSz="802020">
              <a:buFont typeface="Arial" panose="020B0604020202020204" pitchFamily="34" charset="0"/>
              <a:buChar char="•"/>
            </a:pPr>
            <a:r>
              <a:rPr lang="en-US" sz="1579" dirty="0">
                <a:solidFill>
                  <a:prstClr val="black"/>
                </a:solidFill>
                <a:latin typeface="Calibri"/>
              </a:rPr>
              <a:t>Students can resume their studies and interact with peers and friends.</a:t>
            </a:r>
          </a:p>
          <a:p>
            <a:pPr marL="285750" indent="-285750" defTabSz="802020">
              <a:buFont typeface="Arial" panose="020B0604020202020204" pitchFamily="34" charset="0"/>
              <a:buChar char="•"/>
            </a:pPr>
            <a:r>
              <a:rPr lang="en-US" sz="1579" dirty="0">
                <a:solidFill>
                  <a:prstClr val="black"/>
                </a:solidFill>
                <a:latin typeface="Calibri"/>
              </a:rPr>
              <a:t>Parents and teachers can return to work.</a:t>
            </a:r>
          </a:p>
          <a:p>
            <a:pPr marL="285750" indent="-285750" defTabSz="802020">
              <a:buFont typeface="Arial" panose="020B0604020202020204" pitchFamily="34" charset="0"/>
              <a:buChar char="•"/>
            </a:pPr>
            <a:r>
              <a:rPr lang="en-US" sz="1579" dirty="0">
                <a:solidFill>
                  <a:prstClr val="black"/>
                </a:solidFill>
                <a:latin typeface="Calibri"/>
              </a:rPr>
              <a:t>Opening schools will have a positive impact on household income and the economy.</a:t>
            </a:r>
          </a:p>
          <a:p>
            <a:pPr defTabSz="802020"/>
            <a:endParaRPr lang="en-US" sz="1100" dirty="0">
              <a:solidFill>
                <a:prstClr val="black"/>
              </a:solidFill>
              <a:latin typeface="Calibri"/>
            </a:endParaRPr>
          </a:p>
          <a:p>
            <a:pPr defTabSz="802020"/>
            <a:r>
              <a:rPr lang="en-US" sz="1579" dirty="0">
                <a:solidFill>
                  <a:prstClr val="black"/>
                </a:solidFill>
                <a:latin typeface="Calibri"/>
              </a:rPr>
              <a:t>We are now one month into the new academic term and it is obvious that challenges remain. Over the past few weeks there has been a spike in cases related  to the re-opening of schools.</a:t>
            </a:r>
          </a:p>
          <a:p>
            <a:pPr defTabSz="802020"/>
            <a:endParaRPr lang="en-US" sz="1100" dirty="0">
              <a:solidFill>
                <a:prstClr val="black"/>
              </a:solidFill>
              <a:latin typeface="Calibri"/>
            </a:endParaRPr>
          </a:p>
          <a:p>
            <a:pPr marL="285750" indent="-285750" defTabSz="802020">
              <a:buFont typeface="Arial" panose="020B0604020202020204" pitchFamily="34" charset="0"/>
              <a:buChar char="•"/>
            </a:pPr>
            <a:r>
              <a:rPr lang="en-US" sz="1579" dirty="0">
                <a:solidFill>
                  <a:prstClr val="black"/>
                </a:solidFill>
                <a:latin typeface="Calibri"/>
              </a:rPr>
              <a:t>Twelve secondary schools around the country (geographically apart) have reported outbreaks, and students have been sent home. Five of the schools were closed the entirely by the head teacher. The others have imposed restrictions and require students with  symptoms to stay at home. At this point there appears to be no link between the schools.</a:t>
            </a:r>
          </a:p>
          <a:p>
            <a:pPr marL="285750" indent="-285750" defTabSz="802020">
              <a:buFont typeface="Arial" panose="020B0604020202020204" pitchFamily="34" charset="0"/>
              <a:buChar char="•"/>
            </a:pPr>
            <a:r>
              <a:rPr lang="en-US" sz="1579" dirty="0">
                <a:solidFill>
                  <a:prstClr val="black"/>
                </a:solidFill>
                <a:latin typeface="Calibri"/>
              </a:rPr>
              <a:t>One boarding school is implicated in a local outbreak but is denying it has any cases. The school administration’s motive is probably economic. Boarding pupils often provide an important source of revenue for independent schools.</a:t>
            </a:r>
          </a:p>
          <a:p>
            <a:pPr marL="285750" indent="-285750" defTabSz="802020">
              <a:buFont typeface="Arial" panose="020B0604020202020204" pitchFamily="34" charset="0"/>
              <a:buChar char="•"/>
            </a:pPr>
            <a:r>
              <a:rPr lang="en-US" sz="1579" dirty="0">
                <a:solidFill>
                  <a:prstClr val="black"/>
                </a:solidFill>
                <a:latin typeface="Calibri"/>
              </a:rPr>
              <a:t>A cleaning and catering company that services a group of schools and other facilities including commercial offices and elderly care facilities has reported  that several of its staff have tested positive for COVID-19, possibly as a result of being in contact with infected staff or students at one of the implicated schools.</a:t>
            </a:r>
          </a:p>
          <a:p>
            <a:pPr marL="285750" indent="-285750" defTabSz="802020">
              <a:buFont typeface="Arial" panose="020B0604020202020204" pitchFamily="34" charset="0"/>
              <a:buChar char="•"/>
            </a:pPr>
            <a:r>
              <a:rPr lang="en-US" sz="1579" dirty="0">
                <a:solidFill>
                  <a:prstClr val="black"/>
                </a:solidFill>
                <a:latin typeface="Calibri"/>
              </a:rPr>
              <a:t>A group of schools in the area is proposing to re-introduce inter-school sports tournaments for outdoor, non-contact sports.</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sz="1754" spc="-18" dirty="0">
                <a:solidFill>
                  <a:srgbClr val="FFFFFF"/>
                </a:solidFill>
                <a:latin typeface="Arial Black"/>
                <a:cs typeface="Arial Black"/>
              </a:rPr>
              <a:t>SIMULATION</a:t>
            </a:r>
            <a:r>
              <a:rPr sz="1754" spc="-22" dirty="0">
                <a:solidFill>
                  <a:srgbClr val="FFFFFF"/>
                </a:solidFill>
                <a:latin typeface="Arial Black"/>
                <a:cs typeface="Arial Black"/>
              </a:rPr>
              <a:t> </a:t>
            </a:r>
            <a:r>
              <a:rPr sz="1754" spc="-39" dirty="0">
                <a:solidFill>
                  <a:srgbClr val="FFFFFF"/>
                </a:solidFill>
                <a:latin typeface="Arial Black"/>
                <a:cs typeface="Arial Black"/>
              </a:rPr>
              <a:t>ONLY</a:t>
            </a:r>
            <a:endParaRPr sz="1754" dirty="0">
              <a:solidFill>
                <a:prstClr val="black"/>
              </a:solidFill>
              <a:latin typeface="Arial Black"/>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spc="-4" dirty="0">
                <a:solidFill>
                  <a:prstClr val="white"/>
                </a:solidFill>
              </a:rPr>
              <a:t>page</a:t>
            </a:r>
            <a:r>
              <a:rPr spc="-48" dirty="0">
                <a:solidFill>
                  <a:prstClr val="white"/>
                </a:solidFill>
              </a:rPr>
              <a:t> </a:t>
            </a:r>
            <a:fld id="{81D60167-4931-47E6-BA6A-407CBD079E47}" type="slidenum">
              <a:rPr dirty="0">
                <a:solidFill>
                  <a:prstClr val="white"/>
                </a:solidFill>
              </a:rPr>
              <a:pPr marL="11139" defTabSz="802020">
                <a:lnSpc>
                  <a:spcPts val="1250"/>
                </a:lnSpc>
                <a:defRPr/>
              </a:pPr>
              <a:t>22</a:t>
            </a:fld>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spc="-13" dirty="0">
                <a:solidFill>
                  <a:prstClr val="white"/>
                </a:solidFill>
              </a:rPr>
              <a:t>SIMULATION</a:t>
            </a:r>
            <a:r>
              <a:rPr spc="-31" dirty="0">
                <a:solidFill>
                  <a:prstClr val="white"/>
                </a:solidFill>
              </a:rPr>
              <a:t> </a:t>
            </a:r>
            <a:r>
              <a:rPr spc="-4" dirty="0">
                <a:solidFill>
                  <a:prstClr val="white"/>
                </a:solidFill>
              </a:rPr>
              <a:t>EXERCISE</a:t>
            </a: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8906" y="2037941"/>
            <a:ext cx="2328879" cy="3493319"/>
          </a:xfrm>
          <a:prstGeom prst="rect">
            <a:avLst/>
          </a:prstGeom>
        </p:spPr>
      </p:pic>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8985945" y="725815"/>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12" name="object 12"/>
          <p:cNvSpPr txBox="1"/>
          <p:nvPr/>
        </p:nvSpPr>
        <p:spPr>
          <a:xfrm>
            <a:off x="9564223" y="848253"/>
            <a:ext cx="1017544" cy="335183"/>
          </a:xfrm>
          <a:prstGeom prst="rect">
            <a:avLst/>
          </a:prstGeom>
        </p:spPr>
        <p:txBody>
          <a:bodyPr vert="horz" wrap="square" lIns="0" tIns="11139" rIns="0" bIns="0" rtlCol="0">
            <a:spAutoFit/>
          </a:bodyPr>
          <a:lstStyle/>
          <a:p>
            <a:pPr marL="11139" defTabSz="802020">
              <a:spcBef>
                <a:spcPts val="88"/>
              </a:spcBef>
              <a:defRPr/>
            </a:pPr>
            <a:r>
              <a:rPr sz="2105" b="1" dirty="0">
                <a:solidFill>
                  <a:srgbClr val="0070C0"/>
                </a:solidFill>
                <a:latin typeface="Arial"/>
                <a:cs typeface="Arial"/>
              </a:rPr>
              <a:t>30</a:t>
            </a:r>
            <a:r>
              <a:rPr sz="2105" b="1" spc="-75" dirty="0">
                <a:solidFill>
                  <a:srgbClr val="0070C0"/>
                </a:solidFill>
                <a:latin typeface="Arial"/>
                <a:cs typeface="Arial"/>
              </a:rPr>
              <a:t> </a:t>
            </a:r>
            <a:r>
              <a:rPr sz="2105" b="1" spc="-4" dirty="0">
                <a:solidFill>
                  <a:srgbClr val="0070C0"/>
                </a:solidFill>
                <a:latin typeface="Arial"/>
                <a:cs typeface="Arial"/>
              </a:rPr>
              <a:t>mins</a:t>
            </a:r>
            <a:endParaRPr sz="2105" dirty="0">
              <a:solidFill>
                <a:prstClr val="black"/>
              </a:solidFill>
              <a:latin typeface="Arial"/>
              <a:cs typeface="Arial"/>
            </a:endParaRP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spc="-4" dirty="0">
                <a:solidFill>
                  <a:prstClr val="white"/>
                </a:solidFill>
              </a:rPr>
              <a:t>page</a:t>
            </a:r>
            <a:r>
              <a:rPr spc="-48" dirty="0">
                <a:solidFill>
                  <a:prstClr val="white"/>
                </a:solidFill>
              </a:rPr>
              <a:t> </a:t>
            </a:r>
            <a:fld id="{81D60167-4931-47E6-BA6A-407CBD079E47}" type="slidenum">
              <a:rPr dirty="0">
                <a:solidFill>
                  <a:prstClr val="white"/>
                </a:solidFill>
              </a:rPr>
              <a:pPr marL="11139" defTabSz="802020">
                <a:lnSpc>
                  <a:spcPts val="1250"/>
                </a:lnSpc>
                <a:defRPr/>
              </a:pPr>
              <a:t>23</a:t>
            </a:fld>
            <a:endParaRPr dirty="0">
              <a:solidFill>
                <a:prstClr val="white"/>
              </a:solidFill>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spc="-13" dirty="0">
                <a:solidFill>
                  <a:prstClr val="white"/>
                </a:solidFill>
              </a:rPr>
              <a:t>SIMULATION</a:t>
            </a:r>
            <a:r>
              <a:rPr spc="-31" dirty="0">
                <a:solidFill>
                  <a:prstClr val="white"/>
                </a:solidFill>
              </a:rPr>
              <a:t> </a:t>
            </a:r>
            <a:r>
              <a:rPr spc="-4" dirty="0">
                <a:solidFill>
                  <a:prstClr val="white"/>
                </a:solidFill>
              </a:rPr>
              <a:t>EXERCISE</a:t>
            </a:r>
          </a:p>
        </p:txBody>
      </p:sp>
      <p:sp>
        <p:nvSpPr>
          <p:cNvPr id="15" name="object 15"/>
          <p:cNvSpPr txBox="1"/>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C</a:t>
            </a:r>
            <a:r>
              <a:rPr sz="1053" b="1" dirty="0">
                <a:solidFill>
                  <a:srgbClr val="FFFFFF"/>
                </a:solidFill>
                <a:latin typeface="Arial"/>
                <a:cs typeface="Arial"/>
              </a:rPr>
              <a:t>O</a:t>
            </a:r>
            <a:r>
              <a:rPr sz="1053" b="1" spc="-4" dirty="0">
                <a:solidFill>
                  <a:srgbClr val="FFFFFF"/>
                </a:solidFill>
                <a:latin typeface="Arial"/>
                <a:cs typeface="Arial"/>
              </a:rPr>
              <a:t>V</a:t>
            </a:r>
            <a:r>
              <a:rPr sz="1053" b="1" dirty="0">
                <a:solidFill>
                  <a:srgbClr val="FFFFFF"/>
                </a:solidFill>
                <a:latin typeface="Arial"/>
                <a:cs typeface="Arial"/>
              </a:rPr>
              <a:t>I</a:t>
            </a:r>
            <a:r>
              <a:rPr sz="1053" b="1" spc="-4" dirty="0">
                <a:solidFill>
                  <a:srgbClr val="FFFFFF"/>
                </a:solidFill>
                <a:latin typeface="Arial"/>
                <a:cs typeface="Arial"/>
              </a:rPr>
              <a:t>D</a:t>
            </a:r>
            <a:r>
              <a:rPr sz="1053" b="1" dirty="0">
                <a:solidFill>
                  <a:srgbClr val="FFFFFF"/>
                </a:solidFill>
                <a:latin typeface="Arial"/>
                <a:cs typeface="Arial"/>
              </a:rPr>
              <a:t>-</a:t>
            </a:r>
            <a:r>
              <a:rPr sz="1053" b="1" spc="-4" dirty="0">
                <a:solidFill>
                  <a:srgbClr val="FFFFFF"/>
                </a:solidFill>
                <a:latin typeface="Arial"/>
                <a:cs typeface="Arial"/>
              </a:rPr>
              <a:t>19</a:t>
            </a:r>
            <a:endParaRPr sz="1053">
              <a:solidFill>
                <a:prstClr val="black"/>
              </a:solidFill>
              <a:latin typeface="Arial"/>
              <a:cs typeface="Arial"/>
            </a:endParaRPr>
          </a:p>
        </p:txBody>
      </p:sp>
      <p:sp>
        <p:nvSpPr>
          <p:cNvPr id="16" name="object 16"/>
          <p:cNvSpPr txBox="1"/>
          <p:nvPr/>
        </p:nvSpPr>
        <p:spPr>
          <a:xfrm>
            <a:off x="4877116" y="6611854"/>
            <a:ext cx="1052632"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20 October</a:t>
            </a:r>
            <a:r>
              <a:rPr sz="1053" b="1" spc="-57" dirty="0">
                <a:solidFill>
                  <a:srgbClr val="FFFFFF"/>
                </a:solidFill>
                <a:latin typeface="Arial"/>
                <a:cs typeface="Arial"/>
              </a:rPr>
              <a:t> </a:t>
            </a:r>
            <a:r>
              <a:rPr sz="1053" b="1" spc="-4" dirty="0">
                <a:solidFill>
                  <a:srgbClr val="FFFFFF"/>
                </a:solidFill>
                <a:latin typeface="Arial"/>
                <a:cs typeface="Arial"/>
              </a:rPr>
              <a:t>2020</a:t>
            </a:r>
            <a:endParaRPr sz="1053">
              <a:solidFill>
                <a:prstClr val="black"/>
              </a:solidFill>
              <a:latin typeface="Arial"/>
              <a:cs typeface="Arial"/>
            </a:endParaRPr>
          </a:p>
        </p:txBody>
      </p:sp>
      <p:sp>
        <p:nvSpPr>
          <p:cNvPr id="17" name="object 2">
            <a:extLst>
              <a:ext uri="{FF2B5EF4-FFF2-40B4-BE49-F238E27FC236}">
                <a16:creationId xmlns:a16="http://schemas.microsoft.com/office/drawing/2014/main" id="{9E799596-8B5B-4C4F-AE26-D6BA89787DDA}"/>
              </a:ext>
            </a:extLst>
          </p:cNvPr>
          <p:cNvSpPr txBox="1">
            <a:spLocks/>
          </p:cNvSpPr>
          <p:nvPr/>
        </p:nvSpPr>
        <p:spPr>
          <a:xfrm>
            <a:off x="231520" y="3175"/>
            <a:ext cx="2159635"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en-GB" sz="3600" kern="0" spc="-5" dirty="0">
                <a:solidFill>
                  <a:prstClr val="white"/>
                </a:solidFill>
              </a:rPr>
              <a:t>Session</a:t>
            </a:r>
            <a:r>
              <a:rPr lang="en-GB" sz="3600" kern="0" spc="-90" dirty="0">
                <a:solidFill>
                  <a:prstClr val="white"/>
                </a:solidFill>
              </a:rPr>
              <a:t> 4</a:t>
            </a:r>
            <a:endParaRPr lang="en-GB" sz="3600" kern="0" dirty="0">
              <a:solidFill>
                <a:prstClr val="white"/>
              </a:solidFill>
            </a:endParaRPr>
          </a:p>
        </p:txBody>
      </p:sp>
      <p:sp>
        <p:nvSpPr>
          <p:cNvPr id="18" name="object 4">
            <a:extLst>
              <a:ext uri="{FF2B5EF4-FFF2-40B4-BE49-F238E27FC236}">
                <a16:creationId xmlns:a16="http://schemas.microsoft.com/office/drawing/2014/main" id="{2024B1E8-527C-483A-AF21-6962274B69E6}"/>
              </a:ext>
            </a:extLst>
          </p:cNvPr>
          <p:cNvSpPr txBox="1"/>
          <p:nvPr/>
        </p:nvSpPr>
        <p:spPr>
          <a:xfrm>
            <a:off x="207685" y="848253"/>
            <a:ext cx="9640570" cy="6442789"/>
          </a:xfrm>
          <a:prstGeom prst="rect">
            <a:avLst/>
          </a:prstGeom>
        </p:spPr>
        <p:txBody>
          <a:bodyPr vert="horz" wrap="square" lIns="0" tIns="12700" rIns="0" bIns="0" rtlCol="0">
            <a:spAutoFit/>
          </a:bodyPr>
          <a:lstStyle/>
          <a:p>
            <a:pPr marL="12700">
              <a:spcBef>
                <a:spcPts val="100"/>
              </a:spcBef>
            </a:pPr>
            <a:r>
              <a:rPr lang="en-GB" sz="1400" dirty="0">
                <a:solidFill>
                  <a:srgbClr val="231F20"/>
                </a:solidFill>
                <a:latin typeface="Roboto"/>
                <a:cs typeface="Roboto"/>
              </a:rPr>
              <a:t>Discuss the </a:t>
            </a:r>
            <a:r>
              <a:rPr lang="en-GB" sz="1400" spc="-5" dirty="0">
                <a:solidFill>
                  <a:srgbClr val="231F20"/>
                </a:solidFill>
                <a:latin typeface="Roboto"/>
                <a:cs typeface="Roboto"/>
              </a:rPr>
              <a:t>following </a:t>
            </a:r>
            <a:r>
              <a:rPr lang="en-GB" sz="1400" dirty="0">
                <a:solidFill>
                  <a:srgbClr val="231F20"/>
                </a:solidFill>
                <a:latin typeface="Roboto"/>
                <a:cs typeface="Roboto"/>
              </a:rPr>
              <a:t>and </a:t>
            </a:r>
            <a:r>
              <a:rPr lang="en-GB" sz="1400" spc="-10" dirty="0">
                <a:solidFill>
                  <a:srgbClr val="231F20"/>
                </a:solidFill>
                <a:latin typeface="Roboto"/>
                <a:cs typeface="Roboto"/>
              </a:rPr>
              <a:t>provide</a:t>
            </a:r>
            <a:r>
              <a:rPr lang="en-GB" sz="1400" spc="-5" dirty="0">
                <a:solidFill>
                  <a:srgbClr val="231F20"/>
                </a:solidFill>
                <a:latin typeface="Roboto"/>
                <a:cs typeface="Roboto"/>
              </a:rPr>
              <a:t> </a:t>
            </a:r>
            <a:r>
              <a:rPr lang="en-GB" sz="1400" dirty="0">
                <a:solidFill>
                  <a:srgbClr val="231F20"/>
                </a:solidFill>
                <a:latin typeface="Roboto"/>
                <a:cs typeface="Roboto"/>
              </a:rPr>
              <a:t>advice:</a:t>
            </a:r>
            <a:endParaRPr lang="en-GB" sz="1400" dirty="0">
              <a:solidFill>
                <a:prstClr val="black"/>
              </a:solidFill>
              <a:latin typeface="Roboto"/>
              <a:cs typeface="Roboto"/>
            </a:endParaRPr>
          </a:p>
          <a:p>
            <a:pPr>
              <a:spcBef>
                <a:spcPts val="55"/>
              </a:spcBef>
            </a:pPr>
            <a:endParaRPr lang="en-GB" sz="1100" dirty="0">
              <a:solidFill>
                <a:prstClr val="black"/>
              </a:solidFill>
              <a:latin typeface="Roboto"/>
              <a:cs typeface="Roboto"/>
            </a:endParaRPr>
          </a:p>
          <a:p>
            <a:pPr marL="241300" marR="5080" indent="-228600">
              <a:buFont typeface="Arial" panose="020B0604020202020204" pitchFamily="34" charset="0"/>
              <a:buChar char="•"/>
              <a:tabLst>
                <a:tab pos="240665" algn="l"/>
                <a:tab pos="241300" algn="l"/>
              </a:tabLst>
            </a:pPr>
            <a:r>
              <a:rPr lang="en-GB" sz="1400" dirty="0">
                <a:solidFill>
                  <a:srgbClr val="231F20"/>
                </a:solidFill>
                <a:latin typeface="Roboto"/>
                <a:cs typeface="Roboto"/>
              </a:rPr>
              <a:t>Describe the </a:t>
            </a:r>
            <a:r>
              <a:rPr lang="en-GB" sz="1400" spc="-5" dirty="0">
                <a:solidFill>
                  <a:srgbClr val="231F20"/>
                </a:solidFill>
                <a:latin typeface="Roboto"/>
                <a:cs typeface="Roboto"/>
              </a:rPr>
              <a:t>policies </a:t>
            </a:r>
            <a:r>
              <a:rPr lang="en-GB" sz="1400" dirty="0">
                <a:solidFill>
                  <a:srgbClr val="231F20"/>
                </a:solidFill>
                <a:latin typeface="Roboto"/>
                <a:cs typeface="Roboto"/>
              </a:rPr>
              <a:t>and </a:t>
            </a:r>
            <a:r>
              <a:rPr lang="en-GB" sz="1400" spc="-10" dirty="0">
                <a:solidFill>
                  <a:srgbClr val="231F20"/>
                </a:solidFill>
                <a:latin typeface="Roboto"/>
                <a:cs typeface="Roboto"/>
              </a:rPr>
              <a:t>resources </a:t>
            </a:r>
            <a:r>
              <a:rPr lang="en-GB" sz="1400" dirty="0">
                <a:solidFill>
                  <a:srgbClr val="231F20"/>
                </a:solidFill>
                <a:latin typeface="Roboto"/>
                <a:cs typeface="Roboto"/>
              </a:rPr>
              <a:t>in </a:t>
            </a:r>
            <a:r>
              <a:rPr lang="en-GB" sz="1400" spc="-5" dirty="0">
                <a:solidFill>
                  <a:srgbClr val="231F20"/>
                </a:solidFill>
                <a:latin typeface="Roboto"/>
                <a:cs typeface="Roboto"/>
              </a:rPr>
              <a:t>place </a:t>
            </a:r>
            <a:r>
              <a:rPr lang="en-GB" sz="1400" spc="-10" dirty="0">
                <a:solidFill>
                  <a:srgbClr val="231F20"/>
                </a:solidFill>
                <a:latin typeface="Roboto"/>
                <a:cs typeface="Roboto"/>
              </a:rPr>
              <a:t>to </a:t>
            </a:r>
            <a:r>
              <a:rPr lang="en-GB" sz="1400" spc="-5" dirty="0">
                <a:solidFill>
                  <a:srgbClr val="231F20"/>
                </a:solidFill>
                <a:latin typeface="Roboto"/>
                <a:cs typeface="Roboto"/>
              </a:rPr>
              <a:t>manage </a:t>
            </a:r>
            <a:r>
              <a:rPr lang="en-GB" sz="1400" dirty="0">
                <a:solidFill>
                  <a:srgbClr val="231F20"/>
                </a:solidFill>
                <a:latin typeface="Roboto"/>
                <a:cs typeface="Roboto"/>
              </a:rPr>
              <a:t>Public Health and </a:t>
            </a:r>
            <a:r>
              <a:rPr lang="en-GB" sz="1400" spc="-5" dirty="0">
                <a:solidFill>
                  <a:srgbClr val="231F20"/>
                </a:solidFill>
                <a:latin typeface="Roboto"/>
                <a:cs typeface="Roboto"/>
              </a:rPr>
              <a:t>Social Measures </a:t>
            </a:r>
            <a:r>
              <a:rPr lang="en-GB" sz="1400" dirty="0">
                <a:solidFill>
                  <a:srgbClr val="231F20"/>
                </a:solidFill>
                <a:latin typeface="Roboto"/>
                <a:cs typeface="Roboto"/>
              </a:rPr>
              <a:t>(PHSM) in schools. How do these </a:t>
            </a:r>
            <a:r>
              <a:rPr lang="en-GB" sz="1400" spc="-5" dirty="0">
                <a:solidFill>
                  <a:srgbClr val="231F20"/>
                </a:solidFill>
                <a:latin typeface="Roboto"/>
                <a:cs typeface="Roboto"/>
              </a:rPr>
              <a:t>policies </a:t>
            </a:r>
            <a:r>
              <a:rPr lang="en-GB" sz="1400" dirty="0">
                <a:solidFill>
                  <a:srgbClr val="231F20"/>
                </a:solidFill>
                <a:latin typeface="Roboto"/>
                <a:cs typeface="Roboto"/>
              </a:rPr>
              <a:t>and  </a:t>
            </a:r>
            <a:r>
              <a:rPr lang="en-GB" sz="1400" spc="-10" dirty="0">
                <a:solidFill>
                  <a:srgbClr val="231F20"/>
                </a:solidFill>
                <a:latin typeface="Roboto"/>
                <a:cs typeface="Roboto"/>
              </a:rPr>
              <a:t>resources </a:t>
            </a:r>
            <a:r>
              <a:rPr lang="en-GB" sz="1400" dirty="0">
                <a:solidFill>
                  <a:srgbClr val="231F20"/>
                </a:solidFill>
                <a:latin typeface="Roboto"/>
                <a:cs typeface="Roboto"/>
              </a:rPr>
              <a:t>control transmission in schools? </a:t>
            </a:r>
            <a:r>
              <a:rPr lang="en-GB" sz="1400" spc="-5" dirty="0">
                <a:solidFill>
                  <a:srgbClr val="231F20"/>
                </a:solidFill>
                <a:latin typeface="Roboto"/>
                <a:cs typeface="Roboto"/>
              </a:rPr>
              <a:t>Are </a:t>
            </a:r>
            <a:r>
              <a:rPr lang="en-GB" sz="1400" dirty="0">
                <a:solidFill>
                  <a:srgbClr val="231F20"/>
                </a:solidFill>
                <a:latin typeface="Roboto"/>
                <a:cs typeface="Roboto"/>
              </a:rPr>
              <a:t>there </a:t>
            </a:r>
            <a:r>
              <a:rPr lang="en-GB" sz="1400" spc="-5" dirty="0">
                <a:solidFill>
                  <a:srgbClr val="231F20"/>
                </a:solidFill>
                <a:latin typeface="Roboto"/>
                <a:cs typeface="Roboto"/>
              </a:rPr>
              <a:t>variations </a:t>
            </a:r>
            <a:r>
              <a:rPr lang="en-GB" sz="1400" dirty="0">
                <a:solidFill>
                  <a:srgbClr val="231F20"/>
                </a:solidFill>
                <a:latin typeface="Roboto"/>
                <a:cs typeface="Roboto"/>
              </a:rPr>
              <a:t>in these </a:t>
            </a:r>
            <a:r>
              <a:rPr lang="en-GB" sz="1400" spc="-5" dirty="0">
                <a:solidFill>
                  <a:srgbClr val="231F20"/>
                </a:solidFill>
                <a:latin typeface="Roboto"/>
                <a:cs typeface="Roboto"/>
              </a:rPr>
              <a:t>policies between schools or </a:t>
            </a:r>
            <a:r>
              <a:rPr lang="en-GB" sz="1400" dirty="0">
                <a:solidFill>
                  <a:srgbClr val="231F20"/>
                </a:solidFill>
                <a:latin typeface="Roboto"/>
                <a:cs typeface="Roboto"/>
              </a:rPr>
              <a:t>at national, district and local</a:t>
            </a:r>
            <a:r>
              <a:rPr lang="en-GB" sz="1400" spc="20" dirty="0">
                <a:solidFill>
                  <a:srgbClr val="231F20"/>
                </a:solidFill>
                <a:latin typeface="Roboto"/>
                <a:cs typeface="Roboto"/>
              </a:rPr>
              <a:t> </a:t>
            </a:r>
            <a:r>
              <a:rPr lang="en-GB" sz="1400" spc="-10" dirty="0">
                <a:solidFill>
                  <a:srgbClr val="231F20"/>
                </a:solidFill>
                <a:latin typeface="Roboto"/>
                <a:cs typeface="Roboto"/>
              </a:rPr>
              <a:t>level?</a:t>
            </a:r>
            <a:endParaRPr lang="en-GB" sz="1400" dirty="0">
              <a:solidFill>
                <a:prstClr val="black"/>
              </a:solidFill>
              <a:latin typeface="Roboto"/>
              <a:cs typeface="Roboto"/>
            </a:endParaRPr>
          </a:p>
          <a:p>
            <a:pPr marL="698500" marR="58419" lvl="1" indent="-228600">
              <a:buFontTx/>
              <a:buChar char="•"/>
              <a:tabLst>
                <a:tab pos="240665" algn="l"/>
                <a:tab pos="241300" algn="l"/>
              </a:tabLst>
            </a:pPr>
            <a:r>
              <a:rPr lang="en-GB" sz="1400" spc="-5" dirty="0">
                <a:solidFill>
                  <a:srgbClr val="231F20"/>
                </a:solidFill>
                <a:latin typeface="Roboto"/>
                <a:cs typeface="Roboto"/>
              </a:rPr>
              <a:t>What is the policy for staff at risk of severe </a:t>
            </a:r>
            <a:r>
              <a:rPr lang="en-GB" sz="1400" spc="-5" dirty="0">
                <a:solidFill>
                  <a:srgbClr val="231F20"/>
                </a:solidFill>
                <a:latin typeface="Roboto"/>
              </a:rPr>
              <a:t>disease (older age-groups and underlying conditions)?</a:t>
            </a:r>
          </a:p>
          <a:p>
            <a:pPr marL="698500" marR="58419" lvl="1" indent="-228600">
              <a:buFontTx/>
              <a:buChar char="•"/>
              <a:tabLst>
                <a:tab pos="240665" algn="l"/>
                <a:tab pos="241300" algn="l"/>
              </a:tabLst>
            </a:pPr>
            <a:r>
              <a:rPr lang="en-GB" sz="1400" spc="-5" dirty="0">
                <a:solidFill>
                  <a:srgbClr val="231F20"/>
                </a:solidFill>
                <a:latin typeface="Roboto"/>
              </a:rPr>
              <a:t>What is the policy for children with underlying conditions or special needs?</a:t>
            </a:r>
          </a:p>
          <a:p>
            <a:pPr marL="698500" marR="58419" lvl="1" indent="-228600">
              <a:buFontTx/>
              <a:buChar char="•"/>
              <a:tabLst>
                <a:tab pos="240665" algn="l"/>
                <a:tab pos="241300" algn="l"/>
              </a:tabLst>
            </a:pPr>
            <a:r>
              <a:rPr lang="en-GB" sz="1400" spc="-5" dirty="0">
                <a:solidFill>
                  <a:srgbClr val="231F20"/>
                </a:solidFill>
                <a:latin typeface="Roboto"/>
              </a:rPr>
              <a:t>Are there policies in place for teacher and staff safety and well-being? Are the schools well equipped for preventative and control measures?</a:t>
            </a:r>
          </a:p>
          <a:p>
            <a:pPr marL="698500" marR="58419" lvl="1" indent="-228600">
              <a:buFontTx/>
              <a:buChar char="•"/>
              <a:tabLst>
                <a:tab pos="240665" algn="l"/>
                <a:tab pos="241300" algn="l"/>
              </a:tabLst>
            </a:pPr>
            <a:r>
              <a:rPr lang="en-GB" sz="1400" spc="-5" dirty="0">
                <a:solidFill>
                  <a:srgbClr val="231F20"/>
                </a:solidFill>
                <a:latin typeface="Roboto"/>
                <a:cs typeface="Roboto"/>
              </a:rPr>
              <a:t>Can staff, parents and communities work together to develop local guidance for schools?</a:t>
            </a:r>
          </a:p>
          <a:p>
            <a:pPr marL="698500" marR="58419" lvl="1" indent="-228600">
              <a:buFontTx/>
              <a:buChar char="•"/>
              <a:tabLst>
                <a:tab pos="240665" algn="l"/>
                <a:tab pos="241300" algn="l"/>
              </a:tabLst>
            </a:pPr>
            <a:r>
              <a:rPr lang="en-GB" sz="1400" spc="-5" dirty="0">
                <a:solidFill>
                  <a:srgbClr val="231F20"/>
                </a:solidFill>
                <a:latin typeface="Roboto"/>
                <a:cs typeface="Roboto"/>
              </a:rPr>
              <a:t>Are contingency plans in place to counteract harms of educational disruption for the most vulnerable children?</a:t>
            </a:r>
          </a:p>
          <a:p>
            <a:pPr marL="698500" marR="58419" lvl="1" indent="-228600">
              <a:buFontTx/>
              <a:buChar char="•"/>
              <a:tabLst>
                <a:tab pos="240665" algn="l"/>
                <a:tab pos="241300" algn="l"/>
              </a:tabLst>
            </a:pPr>
            <a:r>
              <a:rPr lang="en-GB" sz="1400" spc="-5" dirty="0">
                <a:solidFill>
                  <a:srgbClr val="231F20"/>
                </a:solidFill>
                <a:latin typeface="Roboto"/>
                <a:cs typeface="Roboto"/>
              </a:rPr>
              <a:t>What is the policy if an outbreak is detected in a particular school or group of schools?</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n-GB" sz="1400" dirty="0">
                <a:solidFill>
                  <a:srgbClr val="231F20"/>
                </a:solidFill>
                <a:latin typeface="Roboto"/>
              </a:rPr>
              <a:t>What prevention and control measures at school have been put in place to keep schools open?</a:t>
            </a:r>
          </a:p>
          <a:p>
            <a:pPr marL="698500" marR="58419" lvl="1" indent="-228600">
              <a:buFontTx/>
              <a:buChar char="•"/>
              <a:tabLst>
                <a:tab pos="240665" algn="l"/>
                <a:tab pos="241300" algn="l"/>
              </a:tabLst>
            </a:pPr>
            <a:r>
              <a:rPr lang="en-GB" sz="1400" spc="-5" dirty="0">
                <a:solidFill>
                  <a:srgbClr val="231F20"/>
                </a:solidFill>
                <a:latin typeface="Roboto"/>
                <a:cs typeface="Roboto"/>
              </a:rPr>
              <a:t>Are hygiene and environmental </a:t>
            </a:r>
            <a:r>
              <a:rPr lang="en-GB" sz="1400" spc="-5" dirty="0">
                <a:solidFill>
                  <a:srgbClr val="231F20"/>
                </a:solidFill>
                <a:latin typeface="Roboto"/>
              </a:rPr>
              <a:t>cleaning practises in place, and if so, what are they?</a:t>
            </a:r>
          </a:p>
          <a:p>
            <a:pPr marL="698500" marR="58419" lvl="1" indent="-228600">
              <a:buFontTx/>
              <a:buChar char="•"/>
              <a:tabLst>
                <a:tab pos="240665" algn="l"/>
                <a:tab pos="241300" algn="l"/>
              </a:tabLst>
            </a:pPr>
            <a:r>
              <a:rPr lang="en-GB" sz="1400" spc="-5" dirty="0">
                <a:solidFill>
                  <a:srgbClr val="231F20"/>
                </a:solidFill>
                <a:latin typeface="Roboto"/>
              </a:rPr>
              <a:t>How is the screening and management of sick students, teachers and other school staff arranged?</a:t>
            </a:r>
          </a:p>
          <a:p>
            <a:pPr marL="698500" marR="58419" lvl="1" indent="-228600">
              <a:buFontTx/>
              <a:buChar char="•"/>
              <a:tabLst>
                <a:tab pos="240665" algn="l"/>
                <a:tab pos="241300" algn="l"/>
              </a:tabLst>
            </a:pPr>
            <a:r>
              <a:rPr lang="en-GB" sz="1400" spc="-5" dirty="0">
                <a:solidFill>
                  <a:srgbClr val="231F20"/>
                </a:solidFill>
                <a:latin typeface="Roboto"/>
              </a:rPr>
              <a:t>Have additional ventilation systems been put in place?</a:t>
            </a:r>
          </a:p>
          <a:p>
            <a:pPr marL="698500" marR="58419" lvl="1" indent="-228600">
              <a:buFontTx/>
              <a:buChar char="•"/>
              <a:tabLst>
                <a:tab pos="240665" algn="l"/>
                <a:tab pos="241300" algn="l"/>
              </a:tabLst>
            </a:pPr>
            <a:r>
              <a:rPr lang="en-GB" sz="1400" spc="-5" dirty="0">
                <a:solidFill>
                  <a:srgbClr val="231F20"/>
                </a:solidFill>
                <a:latin typeface="Roboto"/>
              </a:rPr>
              <a:t>Are there any additional school-related measures put in </a:t>
            </a:r>
            <a:r>
              <a:rPr lang="en-GB" sz="1400" spc="-5" dirty="0">
                <a:solidFill>
                  <a:srgbClr val="231F20"/>
                </a:solidFill>
                <a:latin typeface="Roboto"/>
                <a:cs typeface="Roboto"/>
              </a:rPr>
              <a:t>place (e.g. reduced student movement between classrooms)?</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n-GB" sz="1400" spc="-5" dirty="0">
                <a:solidFill>
                  <a:srgbClr val="231F20"/>
                </a:solidFill>
                <a:latin typeface="Roboto"/>
                <a:cs typeface="Roboto"/>
              </a:rPr>
              <a:t>Are physical distancing, mask and/or tele-schooling strategies in place?</a:t>
            </a:r>
          </a:p>
          <a:p>
            <a:pPr marL="698500" marR="58419" lvl="1" indent="-228600">
              <a:buFontTx/>
              <a:buChar char="•"/>
              <a:tabLst>
                <a:tab pos="240665" algn="l"/>
                <a:tab pos="241300" algn="l"/>
              </a:tabLst>
            </a:pPr>
            <a:r>
              <a:rPr lang="en-GB" sz="1400" spc="-5" dirty="0">
                <a:solidFill>
                  <a:srgbClr val="231F20"/>
                </a:solidFill>
                <a:latin typeface="Roboto"/>
                <a:cs typeface="Roboto"/>
              </a:rPr>
              <a:t>Describe the physical distancing measures at schools.</a:t>
            </a:r>
          </a:p>
          <a:p>
            <a:pPr marL="698500" marR="58419" lvl="1" indent="-228600">
              <a:buFontTx/>
              <a:buChar char="•"/>
              <a:tabLst>
                <a:tab pos="240665" algn="l"/>
                <a:tab pos="241300" algn="l"/>
              </a:tabLst>
            </a:pPr>
            <a:r>
              <a:rPr lang="en-GB" sz="1400" spc="-5" dirty="0">
                <a:solidFill>
                  <a:srgbClr val="231F20"/>
                </a:solidFill>
                <a:latin typeface="Roboto"/>
                <a:cs typeface="Roboto"/>
              </a:rPr>
              <a:t>Is there a national mask policy in place for schools or is this at the decision of the individual schools?  </a:t>
            </a:r>
          </a:p>
          <a:p>
            <a:pPr marL="698500" marR="58419" lvl="1" indent="-228600">
              <a:buFontTx/>
              <a:buChar char="•"/>
              <a:tabLst>
                <a:tab pos="240665" algn="l"/>
                <a:tab pos="241300" algn="l"/>
              </a:tabLst>
            </a:pPr>
            <a:r>
              <a:rPr lang="en-GB" sz="1400" spc="-5" dirty="0">
                <a:solidFill>
                  <a:srgbClr val="231F20"/>
                </a:solidFill>
                <a:latin typeface="Roboto"/>
                <a:cs typeface="Roboto"/>
              </a:rPr>
              <a:t>Describe the tele-schooling and distance learning measures.</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n-US" sz="1400" spc="-5" dirty="0">
                <a:solidFill>
                  <a:srgbClr val="231F20"/>
                </a:solidFill>
                <a:latin typeface="Roboto"/>
                <a:cs typeface="Roboto"/>
              </a:rPr>
              <a:t>What communications strategy is in place to inform parents, students and teachers? </a:t>
            </a:r>
          </a:p>
          <a:p>
            <a:pPr marL="241300" marR="58419" indent="-228600">
              <a:buFont typeface="Arial" panose="020B0604020202020204" pitchFamily="34" charset="0"/>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n-GB" sz="1400" spc="-5" dirty="0">
                <a:solidFill>
                  <a:srgbClr val="231F20"/>
                </a:solidFill>
                <a:latin typeface="Roboto"/>
                <a:cs typeface="Roboto"/>
              </a:rPr>
              <a:t>How are the effects of these measures after (partial) re-opening being monitored, reported and used for further decision making?</a:t>
            </a:r>
          </a:p>
          <a:p>
            <a:pPr marL="241300" marR="58419" indent="-228600">
              <a:buFontTx/>
              <a:buChar char="•"/>
              <a:tabLst>
                <a:tab pos="240665" algn="l"/>
                <a:tab pos="241300" algn="l"/>
              </a:tabLst>
            </a:pPr>
            <a:endParaRPr lang="en-GB" sz="1400" spc="-5" dirty="0">
              <a:solidFill>
                <a:srgbClr val="231F20"/>
              </a:solidFill>
              <a:latin typeface="Roboto"/>
              <a:cs typeface="Roboto"/>
            </a:endParaRPr>
          </a:p>
        </p:txBody>
      </p:sp>
      <p:sp>
        <p:nvSpPr>
          <p:cNvPr id="4" name="Title 3">
            <a:extLst>
              <a:ext uri="{FF2B5EF4-FFF2-40B4-BE49-F238E27FC236}">
                <a16:creationId xmlns:a16="http://schemas.microsoft.com/office/drawing/2014/main" id="{9A02EEAB-390C-40EB-BE58-081EBFFFB0AD}"/>
              </a:ext>
            </a:extLst>
          </p:cNvPr>
          <p:cNvSpPr>
            <a:spLocks noGrp="1"/>
          </p:cNvSpPr>
          <p:nvPr>
            <p:ph type="title"/>
          </p:nvPr>
        </p:nvSpPr>
        <p:spPr/>
        <p:txBody>
          <a:bodyPr/>
          <a:lstStyle/>
          <a:p>
            <a:r>
              <a:rPr lang="en-GB" dirty="0"/>
              <a:t> </a:t>
            </a: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sz="2400" spc="-15" dirty="0">
                <a:solidFill>
                  <a:srgbClr val="D2232A"/>
                </a:solidFill>
                <a:latin typeface="Roboto-Medium"/>
                <a:cs typeface="Roboto-Medium"/>
              </a:rPr>
              <a:t>SIMULATION</a:t>
            </a:r>
            <a:r>
              <a:rPr sz="2400" spc="-155" dirty="0">
                <a:solidFill>
                  <a:srgbClr val="D2232A"/>
                </a:solidFill>
                <a:latin typeface="Roboto-Medium"/>
                <a:cs typeface="Roboto-Medium"/>
              </a:rPr>
              <a:t> </a:t>
            </a:r>
            <a:r>
              <a:rPr sz="2400" spc="-5" dirty="0">
                <a:solidFill>
                  <a:srgbClr val="D2232A"/>
                </a:solidFill>
                <a:latin typeface="Roboto-Medium"/>
                <a:cs typeface="Roboto-Medium"/>
              </a:rPr>
              <a:t>EXERCISE</a:t>
            </a:r>
            <a:endParaRPr sz="240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668506" y="3873968"/>
            <a:ext cx="2859794" cy="1645920"/>
          </a:xfrm>
          <a:prstGeom prst="rect">
            <a:avLst/>
          </a:prstGeom>
        </p:spPr>
        <p:txBody>
          <a:bodyPr vert="horz" wrap="square" lIns="0" tIns="66675" rIns="0" bIns="0" rtlCol="0">
            <a:spAutoFit/>
          </a:bodyPr>
          <a:lstStyle/>
          <a:p>
            <a:pPr marL="12700">
              <a:lnSpc>
                <a:spcPct val="100000"/>
              </a:lnSpc>
              <a:spcBef>
                <a:spcPts val="525"/>
              </a:spcBef>
            </a:pPr>
            <a:r>
              <a:rPr sz="4800" spc="-85" dirty="0">
                <a:latin typeface="Roboto-Medium"/>
                <a:cs typeface="Roboto-Medium"/>
              </a:rPr>
              <a:t>Part</a:t>
            </a:r>
            <a:r>
              <a:rPr sz="4800" spc="-275" dirty="0">
                <a:latin typeface="Roboto-Medium"/>
                <a:cs typeface="Roboto-Medium"/>
              </a:rPr>
              <a:t> </a:t>
            </a:r>
            <a:r>
              <a:rPr sz="4800" spc="-5" dirty="0">
                <a:latin typeface="Roboto-Medium"/>
                <a:cs typeface="Roboto-Medium"/>
              </a:rPr>
              <a:t>Five</a:t>
            </a:r>
            <a:endParaRPr sz="4800" dirty="0">
              <a:latin typeface="Roboto-Medium"/>
              <a:cs typeface="Roboto-Medium"/>
            </a:endParaRPr>
          </a:p>
          <a:p>
            <a:pPr marL="12700" marR="325755">
              <a:lnSpc>
                <a:spcPct val="103099"/>
              </a:lnSpc>
              <a:spcBef>
                <a:spcPts val="135"/>
              </a:spcBef>
            </a:pPr>
            <a:r>
              <a:rPr sz="2600" spc="-5" dirty="0">
                <a:latin typeface="Roboto-Medium"/>
                <a:cs typeface="Roboto-Medium"/>
              </a:rPr>
              <a:t>Managing</a:t>
            </a:r>
            <a:r>
              <a:rPr sz="2600" spc="-90" dirty="0">
                <a:latin typeface="Roboto-Medium"/>
                <a:cs typeface="Roboto-Medium"/>
              </a:rPr>
              <a:t> </a:t>
            </a:r>
            <a:r>
              <a:rPr sz="2600" spc="-10" dirty="0">
                <a:latin typeface="Roboto-Medium"/>
                <a:cs typeface="Roboto-Medium"/>
              </a:rPr>
              <a:t>the  </a:t>
            </a:r>
            <a:r>
              <a:rPr sz="2600" spc="-5" dirty="0">
                <a:latin typeface="Roboto-Medium"/>
                <a:cs typeface="Roboto-Medium"/>
              </a:rPr>
              <a:t>workplace</a:t>
            </a:r>
            <a:endParaRPr sz="26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p:nvPr/>
        </p:nvSpPr>
        <p:spPr>
          <a:xfrm>
            <a:off x="1003300" y="1803400"/>
            <a:ext cx="5486400" cy="409243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3186430" cy="513080"/>
          </a:xfrm>
          <a:prstGeom prst="rect">
            <a:avLst/>
          </a:prstGeom>
        </p:spPr>
        <p:txBody>
          <a:bodyPr vert="horz" wrap="square" lIns="0" tIns="12700" rIns="0" bIns="0" rtlCol="0">
            <a:spAutoFit/>
          </a:bodyPr>
          <a:lstStyle/>
          <a:p>
            <a:pPr marL="12700">
              <a:lnSpc>
                <a:spcPct val="100000"/>
              </a:lnSpc>
              <a:spcBef>
                <a:spcPts val="100"/>
              </a:spcBef>
            </a:pPr>
            <a:r>
              <a:rPr sz="3200" spc="-25" dirty="0"/>
              <a:t>Scenario</a:t>
            </a:r>
            <a:r>
              <a:rPr sz="3200" spc="-100" dirty="0"/>
              <a:t> </a:t>
            </a:r>
            <a:r>
              <a:rPr sz="3200" spc="-30" dirty="0"/>
              <a:t>Update</a:t>
            </a:r>
            <a:endParaRPr sz="3200"/>
          </a:p>
        </p:txBody>
      </p:sp>
      <p:grpSp>
        <p:nvGrpSpPr>
          <p:cNvPr id="4" name="object 4"/>
          <p:cNvGrpSpPr/>
          <p:nvPr/>
        </p:nvGrpSpPr>
        <p:grpSpPr>
          <a:xfrm>
            <a:off x="6508158" y="91071"/>
            <a:ext cx="3949065" cy="556260"/>
            <a:chOff x="6508158" y="91071"/>
            <a:chExt cx="3949065" cy="556260"/>
          </a:xfrm>
        </p:grpSpPr>
        <p:sp>
          <p:nvSpPr>
            <p:cNvPr id="5" name="object 5"/>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7" name="object 7"/>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9" name="object 9"/>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sz="1800" spc="-65" dirty="0">
                <a:solidFill>
                  <a:srgbClr val="FFFFFF"/>
                </a:solidFill>
                <a:latin typeface="Arial Black"/>
                <a:cs typeface="Arial Black"/>
              </a:rPr>
              <a:t>SIMULATION</a:t>
            </a:r>
            <a:r>
              <a:rPr sz="1800" spc="-130" dirty="0">
                <a:solidFill>
                  <a:srgbClr val="FFFFFF"/>
                </a:solidFill>
                <a:latin typeface="Arial Black"/>
                <a:cs typeface="Arial Black"/>
              </a:rPr>
              <a:t> </a:t>
            </a:r>
            <a:r>
              <a:rPr sz="1800" spc="-95" dirty="0">
                <a:solidFill>
                  <a:srgbClr val="FFFFFF"/>
                </a:solidFill>
                <a:latin typeface="Arial Black"/>
                <a:cs typeface="Arial Black"/>
              </a:rPr>
              <a:t>ONLY</a:t>
            </a:r>
            <a:endParaRPr sz="1800">
              <a:latin typeface="Arial Black"/>
              <a:cs typeface="Arial Black"/>
            </a:endParaRPr>
          </a:p>
        </p:txBody>
      </p:sp>
      <p:sp>
        <p:nvSpPr>
          <p:cNvPr id="11" name="object 11"/>
          <p:cNvSpPr/>
          <p:nvPr/>
        </p:nvSpPr>
        <p:spPr>
          <a:xfrm>
            <a:off x="7593228" y="1790294"/>
            <a:ext cx="2703192" cy="4055375"/>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25</a:t>
            </a:fld>
            <a:endParaRPr dirty="0"/>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14" name="object 3">
            <a:extLst>
              <a:ext uri="{FF2B5EF4-FFF2-40B4-BE49-F238E27FC236}">
                <a16:creationId xmlns:a16="http://schemas.microsoft.com/office/drawing/2014/main" id="{6E1108B2-6E22-422D-898D-6C3FD4EA29B8}"/>
              </a:ext>
            </a:extLst>
          </p:cNvPr>
          <p:cNvSpPr/>
          <p:nvPr/>
        </p:nvSpPr>
        <p:spPr>
          <a:xfrm>
            <a:off x="293511" y="925689"/>
            <a:ext cx="7164211" cy="6062133"/>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n-US" sz="1579"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object 5">
            <a:extLst>
              <a:ext uri="{FF2B5EF4-FFF2-40B4-BE49-F238E27FC236}">
                <a16:creationId xmlns:a16="http://schemas.microsoft.com/office/drawing/2014/main" id="{FACEFF8A-832C-4A15-A4D2-39646F41CC1D}"/>
              </a:ext>
            </a:extLst>
          </p:cNvPr>
          <p:cNvSpPr txBox="1"/>
          <p:nvPr/>
        </p:nvSpPr>
        <p:spPr>
          <a:xfrm>
            <a:off x="396979" y="1015935"/>
            <a:ext cx="7164211" cy="5847755"/>
          </a:xfrm>
          <a:prstGeom prst="rect">
            <a:avLst/>
          </a:prstGeom>
        </p:spPr>
        <p:txBody>
          <a:bodyPr vert="horz" wrap="square" lIns="0" tIns="12700" rIns="0" bIns="0" rtlCol="0">
            <a:spAutoFit/>
          </a:bodyPr>
          <a:lstStyle/>
          <a:p>
            <a:pPr marL="241300" indent="-228600">
              <a:lnSpc>
                <a:spcPct val="100000"/>
              </a:lnSpc>
              <a:spcBef>
                <a:spcPts val="100"/>
              </a:spcBef>
              <a:buChar char="•"/>
              <a:tabLst>
                <a:tab pos="240665" algn="l"/>
                <a:tab pos="241300" algn="l"/>
              </a:tabLst>
            </a:pPr>
            <a:r>
              <a:rPr sz="1600" dirty="0">
                <a:solidFill>
                  <a:prstClr val="black"/>
                </a:solidFill>
                <a:latin typeface="Calibri"/>
              </a:rPr>
              <a:t>As transmission intensity declines, countries are beginning to gradually re-open workplaces </a:t>
            </a:r>
            <a:r>
              <a:rPr lang="en-US" sz="1600" dirty="0">
                <a:solidFill>
                  <a:prstClr val="black"/>
                </a:solidFill>
                <a:latin typeface="Calibri"/>
              </a:rPr>
              <a:t>for economic and social reasons</a:t>
            </a:r>
            <a:r>
              <a:rPr sz="1600" dirty="0">
                <a:solidFill>
                  <a:prstClr val="black"/>
                </a:solidFill>
                <a:latin typeface="Calibri"/>
              </a:rPr>
              <a:t>.</a:t>
            </a:r>
          </a:p>
          <a:p>
            <a:pPr marL="241300" marR="5080" indent="-228600">
              <a:lnSpc>
                <a:spcPct val="100000"/>
              </a:lnSpc>
              <a:spcBef>
                <a:spcPts val="1440"/>
              </a:spcBef>
              <a:buChar char="•"/>
              <a:tabLst>
                <a:tab pos="240665" algn="l"/>
                <a:tab pos="241300" algn="l"/>
              </a:tabLst>
            </a:pPr>
            <a:r>
              <a:rPr sz="1600" dirty="0">
                <a:solidFill>
                  <a:prstClr val="black"/>
                </a:solidFill>
                <a:latin typeface="Calibri"/>
              </a:rPr>
              <a:t>Businesses are keen to get people back to city </a:t>
            </a:r>
            <a:r>
              <a:rPr lang="en-GB" sz="1600" dirty="0">
                <a:solidFill>
                  <a:prstClr val="black"/>
                </a:solidFill>
                <a:latin typeface="Calibri"/>
              </a:rPr>
              <a:t>centres</a:t>
            </a:r>
            <a:r>
              <a:rPr sz="1600" dirty="0">
                <a:solidFill>
                  <a:prstClr val="black"/>
                </a:solidFill>
                <a:latin typeface="Calibri"/>
              </a:rPr>
              <a:t> </a:t>
            </a:r>
            <a:r>
              <a:rPr lang="en-GB" sz="1600" dirty="0">
                <a:solidFill>
                  <a:prstClr val="black"/>
                </a:solidFill>
                <a:latin typeface="Calibri"/>
              </a:rPr>
              <a:t>because the region’s </a:t>
            </a:r>
            <a:r>
              <a:rPr sz="1600" dirty="0">
                <a:solidFill>
                  <a:prstClr val="black"/>
                </a:solidFill>
                <a:latin typeface="Calibri"/>
              </a:rPr>
              <a:t>economy is built around </a:t>
            </a:r>
            <a:r>
              <a:rPr lang="en-GB" sz="1600" dirty="0">
                <a:solidFill>
                  <a:prstClr val="black"/>
                </a:solidFill>
                <a:latin typeface="Calibri"/>
              </a:rPr>
              <a:t>them </a:t>
            </a:r>
            <a:r>
              <a:rPr sz="1600" dirty="0">
                <a:solidFill>
                  <a:prstClr val="black"/>
                </a:solidFill>
                <a:latin typeface="Calibri"/>
              </a:rPr>
              <a:t>and </a:t>
            </a:r>
            <a:r>
              <a:rPr lang="en-GB" sz="1600" dirty="0">
                <a:solidFill>
                  <a:prstClr val="black"/>
                </a:solidFill>
                <a:latin typeface="Calibri"/>
              </a:rPr>
              <a:t>service businesses like </a:t>
            </a:r>
            <a:r>
              <a:rPr sz="1600" dirty="0">
                <a:solidFill>
                  <a:prstClr val="black"/>
                </a:solidFill>
                <a:latin typeface="Calibri"/>
              </a:rPr>
              <a:t>restaurants, bars, cafés and </a:t>
            </a:r>
            <a:r>
              <a:rPr lang="en-GB" sz="1600" dirty="0">
                <a:solidFill>
                  <a:prstClr val="black"/>
                </a:solidFill>
                <a:latin typeface="Calibri"/>
              </a:rPr>
              <a:t>retail </a:t>
            </a:r>
            <a:r>
              <a:rPr sz="1600" dirty="0">
                <a:solidFill>
                  <a:prstClr val="black"/>
                </a:solidFill>
                <a:latin typeface="Calibri"/>
              </a:rPr>
              <a:t>shops. </a:t>
            </a:r>
            <a:endParaRPr lang="en-GB" sz="1600" dirty="0">
              <a:solidFill>
                <a:prstClr val="black"/>
              </a:solidFill>
              <a:latin typeface="Calibri"/>
            </a:endParaRPr>
          </a:p>
          <a:p>
            <a:pPr marL="241300" marR="5080" indent="-228600">
              <a:lnSpc>
                <a:spcPct val="100000"/>
              </a:lnSpc>
              <a:spcBef>
                <a:spcPts val="1440"/>
              </a:spcBef>
              <a:buChar char="•"/>
              <a:tabLst>
                <a:tab pos="240665" algn="l"/>
                <a:tab pos="241300" algn="l"/>
              </a:tabLst>
            </a:pPr>
            <a:r>
              <a:rPr lang="fr-FR" sz="1600" dirty="0">
                <a:solidFill>
                  <a:prstClr val="black"/>
                </a:solidFill>
                <a:latin typeface="Calibri"/>
              </a:rPr>
              <a:t>In </a:t>
            </a:r>
            <a:r>
              <a:rPr lang="fr-FR" sz="1600" dirty="0" err="1">
                <a:solidFill>
                  <a:prstClr val="black"/>
                </a:solidFill>
                <a:latin typeface="Calibri"/>
              </a:rPr>
              <a:t>many</a:t>
            </a:r>
            <a:r>
              <a:rPr lang="fr-FR" sz="1600" dirty="0">
                <a:solidFill>
                  <a:prstClr val="black"/>
                </a:solidFill>
                <a:latin typeface="Calibri"/>
              </a:rPr>
              <a:t> </a:t>
            </a:r>
            <a:r>
              <a:rPr lang="fr-FR" sz="1600" dirty="0" err="1">
                <a:solidFill>
                  <a:prstClr val="black"/>
                </a:solidFill>
                <a:latin typeface="Calibri"/>
              </a:rPr>
              <a:t>sectors</a:t>
            </a:r>
            <a:r>
              <a:rPr lang="fr-FR" sz="1600" dirty="0">
                <a:solidFill>
                  <a:prstClr val="black"/>
                </a:solidFill>
                <a:latin typeface="Calibri"/>
              </a:rPr>
              <a:t>, </a:t>
            </a:r>
            <a:r>
              <a:rPr lang="fr-FR" sz="1600" dirty="0" err="1">
                <a:solidFill>
                  <a:prstClr val="black"/>
                </a:solidFill>
                <a:latin typeface="Calibri"/>
              </a:rPr>
              <a:t>employees</a:t>
            </a:r>
            <a:r>
              <a:rPr lang="fr-FR" sz="1600" dirty="0">
                <a:solidFill>
                  <a:prstClr val="black"/>
                </a:solidFill>
                <a:latin typeface="Calibri"/>
              </a:rPr>
              <a:t> have been </a:t>
            </a:r>
            <a:r>
              <a:rPr lang="fr-FR" sz="1600" dirty="0" err="1">
                <a:solidFill>
                  <a:prstClr val="black"/>
                </a:solidFill>
                <a:latin typeface="Calibri"/>
              </a:rPr>
              <a:t>working</a:t>
            </a:r>
            <a:r>
              <a:rPr lang="fr-FR" sz="1600" dirty="0">
                <a:solidFill>
                  <a:prstClr val="black"/>
                </a:solidFill>
                <a:latin typeface="Calibri"/>
              </a:rPr>
              <a:t> </a:t>
            </a:r>
            <a:r>
              <a:rPr lang="fr-FR" sz="1600" dirty="0" err="1">
                <a:solidFill>
                  <a:prstClr val="black"/>
                </a:solidFill>
                <a:latin typeface="Calibri"/>
              </a:rPr>
              <a:t>from</a:t>
            </a:r>
            <a:r>
              <a:rPr lang="fr-FR" sz="1600" dirty="0">
                <a:solidFill>
                  <a:prstClr val="black"/>
                </a:solidFill>
                <a:latin typeface="Calibri"/>
              </a:rPr>
              <a:t> home, but e</a:t>
            </a:r>
            <a:r>
              <a:rPr sz="1600" dirty="0" err="1">
                <a:solidFill>
                  <a:prstClr val="black"/>
                </a:solidFill>
                <a:latin typeface="Calibri"/>
              </a:rPr>
              <a:t>mployer</a:t>
            </a:r>
            <a:r>
              <a:rPr sz="1600" dirty="0">
                <a:solidFill>
                  <a:prstClr val="black"/>
                </a:solidFill>
                <a:latin typeface="Calibri"/>
              </a:rPr>
              <a:t> groups argue that </a:t>
            </a:r>
            <a:r>
              <a:rPr lang="en-GB" sz="1600" dirty="0">
                <a:solidFill>
                  <a:prstClr val="black"/>
                </a:solidFill>
                <a:latin typeface="Calibri"/>
              </a:rPr>
              <a:t>this </a:t>
            </a:r>
            <a:r>
              <a:rPr sz="1600" dirty="0">
                <a:solidFill>
                  <a:prstClr val="black"/>
                </a:solidFill>
                <a:latin typeface="Calibri"/>
              </a:rPr>
              <a:t>is not always sustainable</a:t>
            </a:r>
            <a:r>
              <a:rPr lang="en-GB" sz="1600" dirty="0">
                <a:solidFill>
                  <a:prstClr val="black"/>
                </a:solidFill>
                <a:latin typeface="Calibri"/>
              </a:rPr>
              <a:t>,</a:t>
            </a:r>
            <a:r>
              <a:rPr sz="1600" dirty="0">
                <a:solidFill>
                  <a:prstClr val="black"/>
                </a:solidFill>
                <a:latin typeface="Calibri"/>
              </a:rPr>
              <a:t> and </a:t>
            </a:r>
            <a:r>
              <a:rPr lang="en-GB" sz="1600" dirty="0">
                <a:solidFill>
                  <a:prstClr val="black"/>
                </a:solidFill>
                <a:latin typeface="Calibri"/>
              </a:rPr>
              <a:t>some </a:t>
            </a:r>
            <a:r>
              <a:rPr sz="1600" dirty="0">
                <a:solidFill>
                  <a:prstClr val="black"/>
                </a:solidFill>
                <a:latin typeface="Calibri"/>
              </a:rPr>
              <a:t>city authorities have expressed concern that </a:t>
            </a:r>
            <a:r>
              <a:rPr lang="en-GB" sz="1600" dirty="0">
                <a:solidFill>
                  <a:prstClr val="black"/>
                </a:solidFill>
                <a:latin typeface="Calibri"/>
              </a:rPr>
              <a:t>in the</a:t>
            </a:r>
            <a:r>
              <a:rPr sz="1600" dirty="0">
                <a:solidFill>
                  <a:prstClr val="black"/>
                </a:solidFill>
                <a:latin typeface="Calibri"/>
              </a:rPr>
              <a:t> long term </a:t>
            </a:r>
            <a:r>
              <a:rPr lang="en-GB" sz="1600" dirty="0">
                <a:solidFill>
                  <a:prstClr val="black"/>
                </a:solidFill>
                <a:latin typeface="Calibri"/>
              </a:rPr>
              <a:t>it</a:t>
            </a:r>
            <a:r>
              <a:rPr sz="1600" dirty="0">
                <a:solidFill>
                  <a:prstClr val="black"/>
                </a:solidFill>
                <a:latin typeface="Calibri"/>
              </a:rPr>
              <a:t> will damage </a:t>
            </a:r>
            <a:r>
              <a:rPr lang="en-GB" sz="1600" dirty="0">
                <a:solidFill>
                  <a:prstClr val="black"/>
                </a:solidFill>
                <a:latin typeface="Calibri"/>
              </a:rPr>
              <a:t>the </a:t>
            </a:r>
            <a:r>
              <a:rPr sz="1600" dirty="0">
                <a:solidFill>
                  <a:prstClr val="black"/>
                </a:solidFill>
                <a:latin typeface="Calibri"/>
              </a:rPr>
              <a:t>city</a:t>
            </a:r>
            <a:r>
              <a:rPr lang="en-GB" sz="1600" dirty="0">
                <a:solidFill>
                  <a:prstClr val="black"/>
                </a:solidFill>
                <a:latin typeface="Calibri"/>
              </a:rPr>
              <a:t>’s</a:t>
            </a:r>
            <a:r>
              <a:rPr sz="1600" dirty="0">
                <a:solidFill>
                  <a:prstClr val="black"/>
                </a:solidFill>
                <a:latin typeface="Calibri"/>
              </a:rPr>
              <a:t> </a:t>
            </a:r>
            <a:r>
              <a:rPr sz="1600" dirty="0" err="1">
                <a:solidFill>
                  <a:prstClr val="black"/>
                </a:solidFill>
                <a:latin typeface="Calibri"/>
              </a:rPr>
              <a:t>econom</a:t>
            </a:r>
            <a:r>
              <a:rPr lang="en-GB" sz="1600" dirty="0">
                <a:solidFill>
                  <a:prstClr val="black"/>
                </a:solidFill>
                <a:latin typeface="Calibri"/>
              </a:rPr>
              <a:t>y</a:t>
            </a:r>
            <a:r>
              <a:rPr sz="1600" dirty="0">
                <a:solidFill>
                  <a:prstClr val="black"/>
                </a:solidFill>
                <a:latin typeface="Calibri"/>
              </a:rPr>
              <a:t>.</a:t>
            </a:r>
          </a:p>
          <a:p>
            <a:pPr marL="241300" indent="-228600">
              <a:lnSpc>
                <a:spcPct val="100000"/>
              </a:lnSpc>
              <a:spcBef>
                <a:spcPts val="1440"/>
              </a:spcBef>
              <a:buChar char="•"/>
              <a:tabLst>
                <a:tab pos="240665" algn="l"/>
                <a:tab pos="241300" algn="l"/>
              </a:tabLst>
            </a:pPr>
            <a:r>
              <a:rPr lang="en-GB" sz="1600" dirty="0">
                <a:solidFill>
                  <a:prstClr val="black"/>
                </a:solidFill>
                <a:latin typeface="Calibri"/>
              </a:rPr>
              <a:t>Re-opening the economy </a:t>
            </a:r>
            <a:r>
              <a:rPr sz="1600" dirty="0">
                <a:solidFill>
                  <a:prstClr val="black"/>
                </a:solidFill>
                <a:latin typeface="Calibri"/>
              </a:rPr>
              <a:t>requires establishing protective measures, including directives and capacity to promote and </a:t>
            </a:r>
            <a:r>
              <a:rPr lang="en-GB" sz="1600" dirty="0">
                <a:solidFill>
                  <a:prstClr val="black"/>
                </a:solidFill>
                <a:latin typeface="Calibri"/>
              </a:rPr>
              <a:t>establish</a:t>
            </a:r>
            <a:r>
              <a:rPr sz="1600" dirty="0">
                <a:solidFill>
                  <a:prstClr val="black"/>
                </a:solidFill>
                <a:latin typeface="Calibri"/>
              </a:rPr>
              <a:t> standard COVID-19 prevention</a:t>
            </a:r>
            <a:r>
              <a:rPr lang="en-GB" sz="1600" dirty="0">
                <a:solidFill>
                  <a:prstClr val="black"/>
                </a:solidFill>
                <a:latin typeface="Calibri"/>
              </a:rPr>
              <a:t>.</a:t>
            </a:r>
            <a:endParaRPr sz="1600" dirty="0">
              <a:solidFill>
                <a:prstClr val="black"/>
              </a:solidFill>
              <a:latin typeface="Calibri"/>
            </a:endParaRPr>
          </a:p>
          <a:p>
            <a:pPr marL="241300" marR="227965" indent="-228600">
              <a:lnSpc>
                <a:spcPct val="100000"/>
              </a:lnSpc>
              <a:spcBef>
                <a:spcPts val="1440"/>
              </a:spcBef>
              <a:buChar char="•"/>
              <a:tabLst>
                <a:tab pos="240665" algn="l"/>
                <a:tab pos="241300" algn="l"/>
              </a:tabLst>
            </a:pPr>
            <a:r>
              <a:rPr sz="1600" dirty="0">
                <a:solidFill>
                  <a:prstClr val="black"/>
                </a:solidFill>
                <a:latin typeface="Calibri"/>
              </a:rPr>
              <a:t>Workplace measures have involved employers, workers and their representatives, </a:t>
            </a:r>
            <a:r>
              <a:rPr lang="en-GB" sz="1600" dirty="0">
                <a:solidFill>
                  <a:prstClr val="black"/>
                </a:solidFill>
                <a:latin typeface="Calibri"/>
              </a:rPr>
              <a:t>labour</a:t>
            </a:r>
            <a:r>
              <a:rPr sz="1600" dirty="0">
                <a:solidFill>
                  <a:prstClr val="black"/>
                </a:solidFill>
                <a:latin typeface="Calibri"/>
              </a:rPr>
              <a:t> unions and business  associations, local public health and </a:t>
            </a:r>
            <a:r>
              <a:rPr lang="en-GB" sz="1600" dirty="0">
                <a:solidFill>
                  <a:prstClr val="black"/>
                </a:solidFill>
                <a:latin typeface="Calibri"/>
              </a:rPr>
              <a:t>labour</a:t>
            </a:r>
            <a:r>
              <a:rPr sz="1600" dirty="0">
                <a:solidFill>
                  <a:prstClr val="black"/>
                </a:solidFill>
                <a:latin typeface="Calibri"/>
              </a:rPr>
              <a:t> authorities and occupational safety and health practitioners. Many of these groups have reservations about staff returning to work as </a:t>
            </a:r>
            <a:r>
              <a:rPr lang="en-GB" sz="1600" dirty="0">
                <a:solidFill>
                  <a:prstClr val="black"/>
                </a:solidFill>
                <a:latin typeface="Calibri"/>
              </a:rPr>
              <a:t>before.</a:t>
            </a:r>
            <a:endParaRPr sz="1600" dirty="0">
              <a:solidFill>
                <a:prstClr val="black"/>
              </a:solidFill>
              <a:latin typeface="Calibri"/>
            </a:endParaRPr>
          </a:p>
          <a:p>
            <a:pPr marL="241300" indent="-228600">
              <a:lnSpc>
                <a:spcPct val="100000"/>
              </a:lnSpc>
              <a:spcBef>
                <a:spcPts val="1440"/>
              </a:spcBef>
              <a:buChar char="•"/>
              <a:tabLst>
                <a:tab pos="240665" algn="l"/>
                <a:tab pos="241300" algn="l"/>
              </a:tabLst>
            </a:pPr>
            <a:r>
              <a:rPr sz="1600" dirty="0">
                <a:solidFill>
                  <a:prstClr val="black"/>
                </a:solidFill>
                <a:latin typeface="Calibri"/>
              </a:rPr>
              <a:t>Additional protective measures may be necessary for </a:t>
            </a:r>
            <a:r>
              <a:rPr lang="en-GB" sz="1600" dirty="0">
                <a:solidFill>
                  <a:prstClr val="black"/>
                </a:solidFill>
                <a:latin typeface="Calibri"/>
              </a:rPr>
              <a:t>specialized</a:t>
            </a:r>
            <a:r>
              <a:rPr sz="1600" dirty="0">
                <a:solidFill>
                  <a:prstClr val="black"/>
                </a:solidFill>
                <a:latin typeface="Calibri"/>
              </a:rPr>
              <a:t> workplaces.</a:t>
            </a:r>
          </a:p>
          <a:p>
            <a:pPr>
              <a:lnSpc>
                <a:spcPct val="100000"/>
              </a:lnSpc>
              <a:spcBef>
                <a:spcPts val="55"/>
              </a:spcBef>
              <a:buClr>
                <a:srgbClr val="231F20"/>
              </a:buClr>
              <a:buFont typeface="Roboto"/>
              <a:buChar char="•"/>
            </a:pPr>
            <a:endParaRPr sz="1600" dirty="0">
              <a:solidFill>
                <a:prstClr val="black"/>
              </a:solidFill>
              <a:latin typeface="Calibri"/>
            </a:endParaRPr>
          </a:p>
          <a:p>
            <a:pPr marL="241300" marR="212725" indent="-228600">
              <a:lnSpc>
                <a:spcPct val="100000"/>
              </a:lnSpc>
              <a:buChar char="•"/>
              <a:tabLst>
                <a:tab pos="240665" algn="l"/>
                <a:tab pos="241300" algn="l"/>
              </a:tabLst>
            </a:pPr>
            <a:r>
              <a:rPr sz="1600" dirty="0">
                <a:solidFill>
                  <a:prstClr val="black"/>
                </a:solidFill>
                <a:latin typeface="Calibri"/>
              </a:rPr>
              <a:t>In developing and implementing action plans for prevention and mitigation of COVID-19</a:t>
            </a:r>
            <a:r>
              <a:rPr lang="en-GB" sz="1600" dirty="0">
                <a:solidFill>
                  <a:prstClr val="black"/>
                </a:solidFill>
                <a:latin typeface="Calibri"/>
              </a:rPr>
              <a:t>,</a:t>
            </a:r>
            <a:r>
              <a:rPr sz="1600" dirty="0">
                <a:solidFill>
                  <a:prstClr val="black"/>
                </a:solidFill>
                <a:latin typeface="Calibri"/>
              </a:rPr>
              <a:t> workers and their representatives should be  properly consulted</a:t>
            </a:r>
            <a:r>
              <a:rPr lang="en-GB" sz="1600" dirty="0">
                <a:solidFill>
                  <a:prstClr val="black"/>
                </a:solidFill>
                <a:latin typeface="Calibri"/>
              </a:rPr>
              <a:t>,</a:t>
            </a:r>
            <a:r>
              <a:rPr sz="1600" dirty="0">
                <a:solidFill>
                  <a:prstClr val="black"/>
                </a:solidFill>
                <a:latin typeface="Calibri"/>
              </a:rPr>
              <a:t> and all workers should be informed about the measures introduced, using specific risk communication and community  engagement approaches.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73596" y="6400055"/>
            <a:ext cx="490465"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211772" y="4894643"/>
            <a:ext cx="10269855" cy="2430780"/>
          </a:xfrm>
          <a:prstGeom prst="rect">
            <a:avLst/>
          </a:prstGeom>
        </p:spPr>
        <p:txBody>
          <a:bodyPr vert="horz" wrap="square" lIns="0" tIns="12700" rIns="0" bIns="0" rtlCol="0">
            <a:spAutoFit/>
          </a:bodyPr>
          <a:lstStyle/>
          <a:p>
            <a:pPr marL="12700" algn="just">
              <a:lnSpc>
                <a:spcPct val="100000"/>
              </a:lnSpc>
              <a:spcBef>
                <a:spcPts val="100"/>
              </a:spcBef>
            </a:pPr>
            <a:r>
              <a:rPr sz="1400" i="1" spc="-5" dirty="0">
                <a:solidFill>
                  <a:srgbClr val="231F20"/>
                </a:solidFill>
                <a:latin typeface="Roboto"/>
                <a:cs typeface="Roboto"/>
              </a:rPr>
              <a:t>The </a:t>
            </a:r>
            <a:r>
              <a:rPr sz="1400" i="1" spc="-10" dirty="0">
                <a:solidFill>
                  <a:srgbClr val="231F20"/>
                </a:solidFill>
                <a:latin typeface="Roboto"/>
                <a:cs typeface="Roboto"/>
              </a:rPr>
              <a:t>following </a:t>
            </a:r>
            <a:r>
              <a:rPr sz="1400" i="1" spc="-5" dirty="0">
                <a:solidFill>
                  <a:srgbClr val="231F20"/>
                </a:solidFill>
                <a:latin typeface="Roboto"/>
                <a:cs typeface="Roboto"/>
              </a:rPr>
              <a:t>risk </a:t>
            </a:r>
            <a:r>
              <a:rPr sz="1400" i="1" spc="-10" dirty="0">
                <a:solidFill>
                  <a:srgbClr val="231F20"/>
                </a:solidFill>
                <a:latin typeface="Roboto"/>
                <a:cs typeface="Roboto"/>
              </a:rPr>
              <a:t>levels </a:t>
            </a:r>
            <a:r>
              <a:rPr sz="1400" i="1" spc="-5" dirty="0">
                <a:solidFill>
                  <a:srgbClr val="231F20"/>
                </a:solidFill>
                <a:latin typeface="Roboto"/>
                <a:cs typeface="Roboto"/>
              </a:rPr>
              <a:t>may </a:t>
            </a:r>
            <a:r>
              <a:rPr sz="1400" i="1" dirty="0">
                <a:solidFill>
                  <a:srgbClr val="231F20"/>
                </a:solidFill>
                <a:latin typeface="Roboto"/>
                <a:cs typeface="Roboto"/>
              </a:rPr>
              <a:t>be </a:t>
            </a:r>
            <a:r>
              <a:rPr sz="1400" i="1" spc="-10" dirty="0">
                <a:solidFill>
                  <a:srgbClr val="231F20"/>
                </a:solidFill>
                <a:latin typeface="Roboto"/>
                <a:cs typeface="Roboto"/>
              </a:rPr>
              <a:t>useful to consider when planning preventive measures </a:t>
            </a:r>
            <a:r>
              <a:rPr sz="1400" i="1" dirty="0">
                <a:solidFill>
                  <a:srgbClr val="231F20"/>
                </a:solidFill>
                <a:latin typeface="Roboto"/>
                <a:cs typeface="Roboto"/>
              </a:rPr>
              <a:t>in </a:t>
            </a:r>
            <a:r>
              <a:rPr sz="1400" i="1" spc="-5" dirty="0">
                <a:solidFill>
                  <a:srgbClr val="231F20"/>
                </a:solidFill>
                <a:latin typeface="Roboto"/>
                <a:cs typeface="Roboto"/>
              </a:rPr>
              <a:t>non-healthcare</a:t>
            </a:r>
            <a:r>
              <a:rPr sz="1400" i="1" spc="-90" dirty="0">
                <a:solidFill>
                  <a:srgbClr val="231F20"/>
                </a:solidFill>
                <a:latin typeface="Roboto"/>
                <a:cs typeface="Roboto"/>
              </a:rPr>
              <a:t> </a:t>
            </a:r>
            <a:r>
              <a:rPr sz="1400" i="1" spc="-5" dirty="0">
                <a:solidFill>
                  <a:srgbClr val="231F20"/>
                </a:solidFill>
                <a:latin typeface="Roboto"/>
                <a:cs typeface="Roboto"/>
              </a:rPr>
              <a:t>workplaces.</a:t>
            </a:r>
            <a:endParaRPr sz="1400" dirty="0">
              <a:latin typeface="Roboto"/>
              <a:cs typeface="Roboto"/>
            </a:endParaRPr>
          </a:p>
          <a:p>
            <a:pPr marL="480059" marR="874394" indent="-228600" algn="just">
              <a:lnSpc>
                <a:spcPct val="99500"/>
              </a:lnSpc>
              <a:spcBef>
                <a:spcPts val="30"/>
              </a:spcBef>
              <a:buFont typeface="Roboto"/>
              <a:buChar char="•"/>
              <a:tabLst>
                <a:tab pos="481330" algn="l"/>
              </a:tabLst>
            </a:pPr>
            <a:r>
              <a:rPr sz="1400" i="1" spc="-5" dirty="0">
                <a:solidFill>
                  <a:srgbClr val="231F20"/>
                </a:solidFill>
                <a:latin typeface="Roboto"/>
                <a:cs typeface="Roboto"/>
              </a:rPr>
              <a:t>Low exposure risk </a:t>
            </a:r>
            <a:r>
              <a:rPr sz="1400" i="1" dirty="0">
                <a:solidFill>
                  <a:srgbClr val="231F20"/>
                </a:solidFill>
                <a:latin typeface="Roboto"/>
                <a:cs typeface="Roboto"/>
              </a:rPr>
              <a:t>– jobs or </a:t>
            </a:r>
            <a:r>
              <a:rPr sz="1400" i="1" spc="-5" dirty="0">
                <a:solidFill>
                  <a:srgbClr val="231F20"/>
                </a:solidFill>
                <a:latin typeface="Roboto"/>
                <a:cs typeface="Roboto"/>
              </a:rPr>
              <a:t>work </a:t>
            </a:r>
            <a:r>
              <a:rPr sz="1400" i="1" dirty="0">
                <a:solidFill>
                  <a:srgbClr val="231F20"/>
                </a:solidFill>
                <a:latin typeface="Roboto"/>
                <a:cs typeface="Roboto"/>
              </a:rPr>
              <a:t>tasks </a:t>
            </a:r>
            <a:r>
              <a:rPr sz="1400" i="1" spc="-10" dirty="0">
                <a:solidFill>
                  <a:srgbClr val="231F20"/>
                </a:solidFill>
                <a:latin typeface="Roboto"/>
                <a:cs typeface="Roboto"/>
              </a:rPr>
              <a:t>without frequent, </a:t>
            </a:r>
            <a:r>
              <a:rPr sz="1400" i="1" spc="-5" dirty="0">
                <a:solidFill>
                  <a:srgbClr val="231F20"/>
                </a:solidFill>
                <a:latin typeface="Roboto"/>
                <a:cs typeface="Roboto"/>
              </a:rPr>
              <a:t>close </a:t>
            </a:r>
            <a:r>
              <a:rPr sz="1400" i="1" spc="-10" dirty="0">
                <a:solidFill>
                  <a:srgbClr val="231F20"/>
                </a:solidFill>
                <a:latin typeface="Roboto"/>
                <a:cs typeface="Roboto"/>
              </a:rPr>
              <a:t>contact with </a:t>
            </a:r>
            <a:r>
              <a:rPr sz="1400" i="1" spc="-5" dirty="0">
                <a:solidFill>
                  <a:srgbClr val="231F20"/>
                </a:solidFill>
                <a:latin typeface="Roboto"/>
                <a:cs typeface="Roboto"/>
              </a:rPr>
              <a:t>the </a:t>
            </a:r>
            <a:r>
              <a:rPr sz="1400" i="1" spc="-10" dirty="0">
                <a:solidFill>
                  <a:srgbClr val="231F20"/>
                </a:solidFill>
                <a:latin typeface="Roboto"/>
                <a:cs typeface="Roboto"/>
              </a:rPr>
              <a:t>general </a:t>
            </a:r>
            <a:r>
              <a:rPr sz="1400" i="1" spc="-5" dirty="0">
                <a:solidFill>
                  <a:srgbClr val="231F20"/>
                </a:solidFill>
                <a:latin typeface="Roboto"/>
                <a:cs typeface="Roboto"/>
              </a:rPr>
              <a:t>public and </a:t>
            </a:r>
            <a:r>
              <a:rPr sz="1400" i="1" spc="-10" dirty="0">
                <a:solidFill>
                  <a:srgbClr val="231F20"/>
                </a:solidFill>
                <a:latin typeface="Roboto"/>
                <a:cs typeface="Roboto"/>
              </a:rPr>
              <a:t>other co-workers,  visitors, clients </a:t>
            </a:r>
            <a:r>
              <a:rPr sz="1400" i="1" dirty="0">
                <a:solidFill>
                  <a:srgbClr val="231F20"/>
                </a:solidFill>
                <a:latin typeface="Roboto"/>
                <a:cs typeface="Roboto"/>
              </a:rPr>
              <a:t>or </a:t>
            </a:r>
            <a:r>
              <a:rPr sz="1400" i="1" spc="-15" dirty="0">
                <a:solidFill>
                  <a:srgbClr val="231F20"/>
                </a:solidFill>
                <a:latin typeface="Roboto"/>
                <a:cs typeface="Roboto"/>
              </a:rPr>
              <a:t>customers, </a:t>
            </a:r>
            <a:r>
              <a:rPr sz="1400" i="1" dirty="0">
                <a:solidFill>
                  <a:srgbClr val="231F20"/>
                </a:solidFill>
                <a:latin typeface="Roboto"/>
                <a:cs typeface="Roboto"/>
              </a:rPr>
              <a:t>or </a:t>
            </a:r>
            <a:r>
              <a:rPr sz="1400" i="1" spc="-15" dirty="0">
                <a:solidFill>
                  <a:srgbClr val="231F20"/>
                </a:solidFill>
                <a:latin typeface="Roboto"/>
                <a:cs typeface="Roboto"/>
              </a:rPr>
              <a:t>contractors, </a:t>
            </a:r>
            <a:r>
              <a:rPr sz="1400" i="1" spc="-5" dirty="0">
                <a:solidFill>
                  <a:srgbClr val="231F20"/>
                </a:solidFill>
                <a:latin typeface="Roboto"/>
                <a:cs typeface="Roboto"/>
              </a:rPr>
              <a:t>and that </a:t>
            </a:r>
            <a:r>
              <a:rPr sz="1400" i="1" dirty="0">
                <a:solidFill>
                  <a:srgbClr val="231F20"/>
                </a:solidFill>
                <a:latin typeface="Roboto"/>
                <a:cs typeface="Roboto"/>
              </a:rPr>
              <a:t>do </a:t>
            </a:r>
            <a:r>
              <a:rPr sz="1400" i="1" spc="-5" dirty="0">
                <a:solidFill>
                  <a:srgbClr val="231F20"/>
                </a:solidFill>
                <a:latin typeface="Roboto"/>
                <a:cs typeface="Roboto"/>
              </a:rPr>
              <a:t>not </a:t>
            </a:r>
            <a:r>
              <a:rPr sz="1400" i="1" spc="-10" dirty="0">
                <a:solidFill>
                  <a:srgbClr val="231F20"/>
                </a:solidFill>
                <a:latin typeface="Roboto"/>
                <a:cs typeface="Roboto"/>
              </a:rPr>
              <a:t>require contact with </a:t>
            </a:r>
            <a:r>
              <a:rPr sz="1400" i="1" spc="-5" dirty="0">
                <a:solidFill>
                  <a:srgbClr val="231F20"/>
                </a:solidFill>
                <a:latin typeface="Roboto"/>
                <a:cs typeface="Roboto"/>
              </a:rPr>
              <a:t>people known </a:t>
            </a:r>
            <a:r>
              <a:rPr sz="1400" i="1" spc="-10" dirty="0">
                <a:solidFill>
                  <a:srgbClr val="231F20"/>
                </a:solidFill>
                <a:latin typeface="Roboto"/>
                <a:cs typeface="Roboto"/>
              </a:rPr>
              <a:t>to </a:t>
            </a:r>
            <a:r>
              <a:rPr sz="1400" i="1" dirty="0">
                <a:solidFill>
                  <a:srgbClr val="231F20"/>
                </a:solidFill>
                <a:latin typeface="Roboto"/>
                <a:cs typeface="Roboto"/>
              </a:rPr>
              <a:t>be or </a:t>
            </a:r>
            <a:r>
              <a:rPr sz="1400" i="1" spc="-5" dirty="0">
                <a:solidFill>
                  <a:srgbClr val="231F20"/>
                </a:solidFill>
                <a:latin typeface="Roboto"/>
                <a:cs typeface="Roboto"/>
              </a:rPr>
              <a:t>suspected  </a:t>
            </a:r>
            <a:r>
              <a:rPr sz="1400" i="1" dirty="0">
                <a:solidFill>
                  <a:srgbClr val="231F20"/>
                </a:solidFill>
                <a:latin typeface="Roboto"/>
                <a:cs typeface="Roboto"/>
              </a:rPr>
              <a:t>of </a:t>
            </a:r>
            <a:r>
              <a:rPr sz="1400" i="1" spc="-10" dirty="0">
                <a:solidFill>
                  <a:srgbClr val="231F20"/>
                </a:solidFill>
                <a:latin typeface="Roboto"/>
                <a:cs typeface="Roboto"/>
              </a:rPr>
              <a:t>being </a:t>
            </a:r>
            <a:r>
              <a:rPr sz="1400" i="1" spc="-5" dirty="0">
                <a:solidFill>
                  <a:srgbClr val="231F20"/>
                </a:solidFill>
                <a:latin typeface="Roboto"/>
                <a:cs typeface="Roboto"/>
              </a:rPr>
              <a:t>infected </a:t>
            </a:r>
            <a:r>
              <a:rPr sz="1400" i="1" spc="-10" dirty="0">
                <a:solidFill>
                  <a:srgbClr val="231F20"/>
                </a:solidFill>
                <a:latin typeface="Roboto"/>
                <a:cs typeface="Roboto"/>
              </a:rPr>
              <a:t>with COVID-19. Workers </a:t>
            </a:r>
            <a:r>
              <a:rPr sz="1400" i="1" dirty="0">
                <a:solidFill>
                  <a:srgbClr val="231F20"/>
                </a:solidFill>
                <a:latin typeface="Roboto"/>
                <a:cs typeface="Roboto"/>
              </a:rPr>
              <a:t>in </a:t>
            </a:r>
            <a:r>
              <a:rPr sz="1400" i="1" spc="-5" dirty="0">
                <a:solidFill>
                  <a:srgbClr val="231F20"/>
                </a:solidFill>
                <a:latin typeface="Roboto"/>
                <a:cs typeface="Roboto"/>
              </a:rPr>
              <a:t>this </a:t>
            </a:r>
            <a:r>
              <a:rPr sz="1400" i="1" spc="-10" dirty="0">
                <a:solidFill>
                  <a:srgbClr val="231F20"/>
                </a:solidFill>
                <a:latin typeface="Roboto"/>
                <a:cs typeface="Roboto"/>
              </a:rPr>
              <a:t>category have minimal occupational contact with </a:t>
            </a:r>
            <a:r>
              <a:rPr sz="1400" i="1" spc="-5" dirty="0">
                <a:solidFill>
                  <a:srgbClr val="231F20"/>
                </a:solidFill>
                <a:latin typeface="Roboto"/>
                <a:cs typeface="Roboto"/>
              </a:rPr>
              <a:t>the public and  </a:t>
            </a:r>
            <a:r>
              <a:rPr sz="1400" i="1" spc="-10" dirty="0">
                <a:solidFill>
                  <a:srgbClr val="231F20"/>
                </a:solidFill>
                <a:latin typeface="Roboto"/>
                <a:cs typeface="Roboto"/>
              </a:rPr>
              <a:t>other</a:t>
            </a:r>
            <a:r>
              <a:rPr sz="1400" i="1" spc="-25" dirty="0">
                <a:solidFill>
                  <a:srgbClr val="231F20"/>
                </a:solidFill>
                <a:latin typeface="Roboto"/>
                <a:cs typeface="Roboto"/>
              </a:rPr>
              <a:t> </a:t>
            </a:r>
            <a:r>
              <a:rPr sz="1400" i="1" spc="-5" dirty="0">
                <a:solidFill>
                  <a:srgbClr val="231F20"/>
                </a:solidFill>
                <a:latin typeface="Roboto"/>
                <a:cs typeface="Roboto"/>
              </a:rPr>
              <a:t>co-workers.</a:t>
            </a:r>
            <a:endParaRPr sz="1400" dirty="0">
              <a:latin typeface="Roboto"/>
              <a:cs typeface="Roboto"/>
            </a:endParaRPr>
          </a:p>
          <a:p>
            <a:pPr marL="480695" marR="822325" indent="-229235">
              <a:lnSpc>
                <a:spcPts val="1700"/>
              </a:lnSpc>
              <a:spcBef>
                <a:spcPts val="40"/>
              </a:spcBef>
              <a:buFont typeface="Roboto"/>
              <a:buChar char="•"/>
              <a:tabLst>
                <a:tab pos="480059" algn="l"/>
                <a:tab pos="480695" algn="l"/>
              </a:tabLst>
            </a:pPr>
            <a:r>
              <a:rPr sz="1400" i="1" spc="-10" dirty="0">
                <a:solidFill>
                  <a:srgbClr val="231F20"/>
                </a:solidFill>
                <a:latin typeface="Roboto"/>
                <a:cs typeface="Roboto"/>
              </a:rPr>
              <a:t>Medium </a:t>
            </a:r>
            <a:r>
              <a:rPr sz="1400" i="1" spc="-5" dirty="0">
                <a:solidFill>
                  <a:srgbClr val="231F20"/>
                </a:solidFill>
                <a:latin typeface="Roboto"/>
                <a:cs typeface="Roboto"/>
              </a:rPr>
              <a:t>exposure risk </a:t>
            </a:r>
            <a:r>
              <a:rPr sz="1400" i="1" dirty="0">
                <a:solidFill>
                  <a:srgbClr val="231F20"/>
                </a:solidFill>
                <a:latin typeface="Roboto"/>
                <a:cs typeface="Roboto"/>
              </a:rPr>
              <a:t>– jobs or </a:t>
            </a:r>
            <a:r>
              <a:rPr sz="1400" i="1" spc="-5" dirty="0">
                <a:solidFill>
                  <a:srgbClr val="231F20"/>
                </a:solidFill>
                <a:latin typeface="Roboto"/>
                <a:cs typeface="Roboto"/>
              </a:rPr>
              <a:t>work </a:t>
            </a:r>
            <a:r>
              <a:rPr sz="1400" i="1" dirty="0">
                <a:solidFill>
                  <a:srgbClr val="231F20"/>
                </a:solidFill>
                <a:latin typeface="Roboto"/>
                <a:cs typeface="Roboto"/>
              </a:rPr>
              <a:t>tasks </a:t>
            </a:r>
            <a:r>
              <a:rPr sz="1400" i="1" spc="-10" dirty="0">
                <a:solidFill>
                  <a:srgbClr val="231F20"/>
                </a:solidFill>
                <a:latin typeface="Roboto"/>
                <a:cs typeface="Roboto"/>
              </a:rPr>
              <a:t>with </a:t>
            </a:r>
            <a:r>
              <a:rPr sz="1400" i="1" spc="-5" dirty="0">
                <a:solidFill>
                  <a:srgbClr val="231F20"/>
                </a:solidFill>
                <a:latin typeface="Roboto"/>
                <a:cs typeface="Roboto"/>
              </a:rPr>
              <a:t>close, </a:t>
            </a:r>
            <a:r>
              <a:rPr sz="1400" i="1" spc="-10" dirty="0">
                <a:solidFill>
                  <a:srgbClr val="231F20"/>
                </a:solidFill>
                <a:latin typeface="Roboto"/>
                <a:cs typeface="Roboto"/>
              </a:rPr>
              <a:t>frequent contact with </a:t>
            </a:r>
            <a:r>
              <a:rPr sz="1400" i="1" spc="-5" dirty="0">
                <a:solidFill>
                  <a:srgbClr val="231F20"/>
                </a:solidFill>
                <a:latin typeface="Roboto"/>
                <a:cs typeface="Roboto"/>
              </a:rPr>
              <a:t>the </a:t>
            </a:r>
            <a:r>
              <a:rPr sz="1400" i="1" spc="-10" dirty="0">
                <a:solidFill>
                  <a:srgbClr val="231F20"/>
                </a:solidFill>
                <a:latin typeface="Roboto"/>
                <a:cs typeface="Roboto"/>
              </a:rPr>
              <a:t>general public, </a:t>
            </a:r>
            <a:r>
              <a:rPr sz="1400" i="1" dirty="0">
                <a:solidFill>
                  <a:srgbClr val="231F20"/>
                </a:solidFill>
                <a:latin typeface="Roboto"/>
                <a:cs typeface="Roboto"/>
              </a:rPr>
              <a:t>or </a:t>
            </a:r>
            <a:r>
              <a:rPr sz="1400" i="1" spc="-10" dirty="0">
                <a:solidFill>
                  <a:srgbClr val="231F20"/>
                </a:solidFill>
                <a:latin typeface="Roboto"/>
                <a:cs typeface="Roboto"/>
              </a:rPr>
              <a:t>other </a:t>
            </a:r>
            <a:r>
              <a:rPr sz="1400" i="1" spc="-5" dirty="0">
                <a:solidFill>
                  <a:srgbClr val="231F20"/>
                </a:solidFill>
                <a:latin typeface="Roboto"/>
                <a:cs typeface="Roboto"/>
              </a:rPr>
              <a:t>co-workers,  </a:t>
            </a:r>
            <a:r>
              <a:rPr sz="1400" i="1" spc="-10" dirty="0">
                <a:solidFill>
                  <a:srgbClr val="231F20"/>
                </a:solidFill>
                <a:latin typeface="Roboto"/>
                <a:cs typeface="Roboto"/>
              </a:rPr>
              <a:t>visitors, clients </a:t>
            </a:r>
            <a:r>
              <a:rPr sz="1400" i="1" dirty="0">
                <a:solidFill>
                  <a:srgbClr val="231F20"/>
                </a:solidFill>
                <a:latin typeface="Roboto"/>
                <a:cs typeface="Roboto"/>
              </a:rPr>
              <a:t>or </a:t>
            </a:r>
            <a:r>
              <a:rPr sz="1400" i="1" spc="-15" dirty="0">
                <a:solidFill>
                  <a:srgbClr val="231F20"/>
                </a:solidFill>
                <a:latin typeface="Roboto"/>
                <a:cs typeface="Roboto"/>
              </a:rPr>
              <a:t>customers, </a:t>
            </a:r>
            <a:r>
              <a:rPr sz="1400" i="1" dirty="0">
                <a:solidFill>
                  <a:srgbClr val="231F20"/>
                </a:solidFill>
                <a:latin typeface="Roboto"/>
                <a:cs typeface="Roboto"/>
              </a:rPr>
              <a:t>or </a:t>
            </a:r>
            <a:r>
              <a:rPr sz="1400" i="1" spc="-15" dirty="0">
                <a:solidFill>
                  <a:srgbClr val="231F20"/>
                </a:solidFill>
                <a:latin typeface="Roboto"/>
                <a:cs typeface="Roboto"/>
              </a:rPr>
              <a:t>contractors, </a:t>
            </a:r>
            <a:r>
              <a:rPr sz="1400" i="1" spc="-5" dirty="0">
                <a:solidFill>
                  <a:srgbClr val="231F20"/>
                </a:solidFill>
                <a:latin typeface="Roboto"/>
                <a:cs typeface="Roboto"/>
              </a:rPr>
              <a:t>but that </a:t>
            </a:r>
            <a:r>
              <a:rPr sz="1400" i="1" dirty="0">
                <a:solidFill>
                  <a:srgbClr val="231F20"/>
                </a:solidFill>
                <a:latin typeface="Roboto"/>
                <a:cs typeface="Roboto"/>
              </a:rPr>
              <a:t>do </a:t>
            </a:r>
            <a:r>
              <a:rPr sz="1400" i="1" spc="-5" dirty="0">
                <a:solidFill>
                  <a:srgbClr val="231F20"/>
                </a:solidFill>
                <a:latin typeface="Roboto"/>
                <a:cs typeface="Roboto"/>
              </a:rPr>
              <a:t>not </a:t>
            </a:r>
            <a:r>
              <a:rPr sz="1400" i="1" spc="-10" dirty="0">
                <a:solidFill>
                  <a:srgbClr val="231F20"/>
                </a:solidFill>
                <a:latin typeface="Roboto"/>
                <a:cs typeface="Roboto"/>
              </a:rPr>
              <a:t>require contact with </a:t>
            </a:r>
            <a:r>
              <a:rPr sz="1400" i="1" spc="-5" dirty="0">
                <a:solidFill>
                  <a:srgbClr val="231F20"/>
                </a:solidFill>
                <a:latin typeface="Roboto"/>
                <a:cs typeface="Roboto"/>
              </a:rPr>
              <a:t>people known </a:t>
            </a:r>
            <a:r>
              <a:rPr sz="1400" i="1" spc="-10" dirty="0">
                <a:solidFill>
                  <a:srgbClr val="231F20"/>
                </a:solidFill>
                <a:latin typeface="Roboto"/>
                <a:cs typeface="Roboto"/>
              </a:rPr>
              <a:t>to </a:t>
            </a:r>
            <a:r>
              <a:rPr sz="1400" i="1" dirty="0">
                <a:solidFill>
                  <a:srgbClr val="231F20"/>
                </a:solidFill>
                <a:latin typeface="Roboto"/>
                <a:cs typeface="Roboto"/>
              </a:rPr>
              <a:t>be or </a:t>
            </a:r>
            <a:r>
              <a:rPr sz="1400" i="1" spc="-5" dirty="0">
                <a:solidFill>
                  <a:srgbClr val="231F20"/>
                </a:solidFill>
                <a:latin typeface="Roboto"/>
                <a:cs typeface="Roboto"/>
              </a:rPr>
              <a:t>suspected </a:t>
            </a:r>
            <a:r>
              <a:rPr sz="1400" i="1" dirty="0">
                <a:solidFill>
                  <a:srgbClr val="231F20"/>
                </a:solidFill>
                <a:latin typeface="Roboto"/>
                <a:cs typeface="Roboto"/>
              </a:rPr>
              <a:t>of  </a:t>
            </a:r>
            <a:r>
              <a:rPr sz="1400" i="1" spc="-10" dirty="0">
                <a:solidFill>
                  <a:srgbClr val="231F20"/>
                </a:solidFill>
                <a:latin typeface="Roboto"/>
                <a:cs typeface="Roboto"/>
              </a:rPr>
              <a:t>being </a:t>
            </a:r>
            <a:r>
              <a:rPr sz="1400" i="1" spc="-5" dirty="0">
                <a:solidFill>
                  <a:srgbClr val="231F20"/>
                </a:solidFill>
                <a:latin typeface="Roboto"/>
                <a:cs typeface="Roboto"/>
              </a:rPr>
              <a:t>infected </a:t>
            </a:r>
            <a:r>
              <a:rPr sz="1400" i="1" spc="-10" dirty="0">
                <a:solidFill>
                  <a:srgbClr val="231F20"/>
                </a:solidFill>
                <a:latin typeface="Roboto"/>
                <a:cs typeface="Roboto"/>
              </a:rPr>
              <a:t>with</a:t>
            </a:r>
            <a:r>
              <a:rPr sz="1400" i="1" spc="55" dirty="0">
                <a:solidFill>
                  <a:srgbClr val="231F20"/>
                </a:solidFill>
                <a:latin typeface="Roboto"/>
                <a:cs typeface="Roboto"/>
              </a:rPr>
              <a:t> </a:t>
            </a:r>
            <a:r>
              <a:rPr sz="1400" i="1" spc="-10" dirty="0">
                <a:solidFill>
                  <a:srgbClr val="231F20"/>
                </a:solidFill>
                <a:latin typeface="Roboto"/>
                <a:cs typeface="Roboto"/>
              </a:rPr>
              <a:t>COVID-19.</a:t>
            </a:r>
            <a:endParaRPr sz="1400" dirty="0">
              <a:latin typeface="Roboto"/>
              <a:cs typeface="Roboto"/>
            </a:endParaRPr>
          </a:p>
          <a:p>
            <a:pPr marL="480695" marR="551180" indent="-229235">
              <a:lnSpc>
                <a:spcPts val="1610"/>
              </a:lnSpc>
              <a:spcBef>
                <a:spcPts val="85"/>
              </a:spcBef>
              <a:buFont typeface="Roboto"/>
              <a:buChar char="•"/>
              <a:tabLst>
                <a:tab pos="480695" algn="l"/>
                <a:tab pos="481330" algn="l"/>
              </a:tabLst>
            </a:pPr>
            <a:r>
              <a:rPr sz="1400" i="1" dirty="0">
                <a:solidFill>
                  <a:srgbClr val="231F20"/>
                </a:solidFill>
                <a:latin typeface="Roboto"/>
                <a:cs typeface="Roboto"/>
              </a:rPr>
              <a:t>High </a:t>
            </a:r>
            <a:r>
              <a:rPr sz="1400" i="1" spc="-5" dirty="0">
                <a:solidFill>
                  <a:srgbClr val="231F20"/>
                </a:solidFill>
                <a:latin typeface="Roboto"/>
                <a:cs typeface="Roboto"/>
              </a:rPr>
              <a:t>exposure risk </a:t>
            </a:r>
            <a:r>
              <a:rPr sz="1400" i="1" dirty="0">
                <a:solidFill>
                  <a:srgbClr val="231F20"/>
                </a:solidFill>
                <a:latin typeface="Roboto"/>
                <a:cs typeface="Roboto"/>
              </a:rPr>
              <a:t>– jobs or </a:t>
            </a:r>
            <a:r>
              <a:rPr sz="1400" i="1" spc="-5" dirty="0">
                <a:solidFill>
                  <a:srgbClr val="231F20"/>
                </a:solidFill>
                <a:latin typeface="Roboto"/>
                <a:cs typeface="Roboto"/>
              </a:rPr>
              <a:t>work </a:t>
            </a:r>
            <a:r>
              <a:rPr sz="1400" i="1" dirty="0">
                <a:solidFill>
                  <a:srgbClr val="231F20"/>
                </a:solidFill>
                <a:latin typeface="Roboto"/>
                <a:cs typeface="Roboto"/>
              </a:rPr>
              <a:t>tasks </a:t>
            </a:r>
            <a:r>
              <a:rPr sz="1400" i="1" spc="-10" dirty="0">
                <a:solidFill>
                  <a:srgbClr val="231F20"/>
                </a:solidFill>
                <a:latin typeface="Roboto"/>
                <a:cs typeface="Roboto"/>
              </a:rPr>
              <a:t>with </a:t>
            </a:r>
            <a:r>
              <a:rPr sz="1400" i="1" dirty="0">
                <a:solidFill>
                  <a:srgbClr val="231F20"/>
                </a:solidFill>
                <a:latin typeface="Roboto"/>
                <a:cs typeface="Roboto"/>
              </a:rPr>
              <a:t>high </a:t>
            </a:r>
            <a:r>
              <a:rPr sz="1400" i="1" spc="-10" dirty="0">
                <a:solidFill>
                  <a:srgbClr val="231F20"/>
                </a:solidFill>
                <a:latin typeface="Roboto"/>
                <a:cs typeface="Roboto"/>
              </a:rPr>
              <a:t>potential </a:t>
            </a:r>
            <a:r>
              <a:rPr sz="1400" i="1" spc="-5" dirty="0">
                <a:solidFill>
                  <a:srgbClr val="231F20"/>
                </a:solidFill>
                <a:latin typeface="Roboto"/>
                <a:cs typeface="Roboto"/>
              </a:rPr>
              <a:t>for close </a:t>
            </a:r>
            <a:r>
              <a:rPr sz="1400" i="1" spc="-10" dirty="0">
                <a:solidFill>
                  <a:srgbClr val="231F20"/>
                </a:solidFill>
                <a:latin typeface="Roboto"/>
                <a:cs typeface="Roboto"/>
              </a:rPr>
              <a:t>contact with </a:t>
            </a:r>
            <a:r>
              <a:rPr sz="1400" i="1" spc="-5" dirty="0">
                <a:solidFill>
                  <a:srgbClr val="231F20"/>
                </a:solidFill>
                <a:latin typeface="Roboto"/>
                <a:cs typeface="Roboto"/>
              </a:rPr>
              <a:t>people </a:t>
            </a:r>
            <a:r>
              <a:rPr sz="1400" i="1" spc="-10" dirty="0">
                <a:solidFill>
                  <a:srgbClr val="231F20"/>
                </a:solidFill>
                <a:latin typeface="Roboto"/>
                <a:cs typeface="Roboto"/>
              </a:rPr>
              <a:t>who </a:t>
            </a:r>
            <a:r>
              <a:rPr sz="1400" i="1" spc="-5" dirty="0">
                <a:solidFill>
                  <a:srgbClr val="231F20"/>
                </a:solidFill>
                <a:latin typeface="Roboto"/>
                <a:cs typeface="Roboto"/>
              </a:rPr>
              <a:t>are known </a:t>
            </a:r>
            <a:r>
              <a:rPr sz="1400" i="1" dirty="0">
                <a:solidFill>
                  <a:srgbClr val="231F20"/>
                </a:solidFill>
                <a:latin typeface="Roboto"/>
                <a:cs typeface="Roboto"/>
              </a:rPr>
              <a:t>or </a:t>
            </a:r>
            <a:r>
              <a:rPr sz="1400" i="1" spc="-5" dirty="0">
                <a:solidFill>
                  <a:srgbClr val="231F20"/>
                </a:solidFill>
                <a:latin typeface="Roboto"/>
                <a:cs typeface="Roboto"/>
              </a:rPr>
              <a:t>suspected </a:t>
            </a:r>
            <a:r>
              <a:rPr sz="1400" i="1" dirty="0">
                <a:solidFill>
                  <a:srgbClr val="231F20"/>
                </a:solidFill>
                <a:latin typeface="Roboto"/>
                <a:cs typeface="Roboto"/>
              </a:rPr>
              <a:t>of  </a:t>
            </a:r>
            <a:r>
              <a:rPr sz="1400" i="1" spc="-10" dirty="0">
                <a:solidFill>
                  <a:srgbClr val="231F20"/>
                </a:solidFill>
                <a:latin typeface="Roboto"/>
                <a:cs typeface="Roboto"/>
              </a:rPr>
              <a:t>having COVID-19, </a:t>
            </a:r>
            <a:r>
              <a:rPr sz="1400" i="1" dirty="0">
                <a:solidFill>
                  <a:srgbClr val="231F20"/>
                </a:solidFill>
                <a:latin typeface="Roboto"/>
                <a:cs typeface="Roboto"/>
              </a:rPr>
              <a:t>as </a:t>
            </a:r>
            <a:r>
              <a:rPr sz="1400" i="1" spc="-10" dirty="0">
                <a:solidFill>
                  <a:srgbClr val="231F20"/>
                </a:solidFill>
                <a:latin typeface="Roboto"/>
                <a:cs typeface="Roboto"/>
              </a:rPr>
              <a:t>well </a:t>
            </a:r>
            <a:r>
              <a:rPr sz="1400" i="1" dirty="0">
                <a:solidFill>
                  <a:srgbClr val="231F20"/>
                </a:solidFill>
                <a:latin typeface="Roboto"/>
                <a:cs typeface="Roboto"/>
              </a:rPr>
              <a:t>as </a:t>
            </a:r>
            <a:r>
              <a:rPr sz="1400" i="1" spc="-10" dirty="0">
                <a:solidFill>
                  <a:srgbClr val="231F20"/>
                </a:solidFill>
                <a:latin typeface="Roboto"/>
                <a:cs typeface="Roboto"/>
              </a:rPr>
              <a:t>contact </a:t>
            </a:r>
            <a:r>
              <a:rPr sz="1400" i="1" spc="-5" dirty="0">
                <a:solidFill>
                  <a:srgbClr val="231F20"/>
                </a:solidFill>
                <a:latin typeface="Roboto"/>
                <a:cs typeface="Roboto"/>
              </a:rPr>
              <a:t>with </a:t>
            </a:r>
            <a:r>
              <a:rPr sz="1400" i="1" spc="-10" dirty="0">
                <a:solidFill>
                  <a:srgbClr val="231F20"/>
                </a:solidFill>
                <a:latin typeface="Roboto"/>
                <a:cs typeface="Roboto"/>
              </a:rPr>
              <a:t>objects </a:t>
            </a:r>
            <a:r>
              <a:rPr sz="1400" i="1" spc="-5" dirty="0">
                <a:solidFill>
                  <a:srgbClr val="231F20"/>
                </a:solidFill>
                <a:latin typeface="Roboto"/>
                <a:cs typeface="Roboto"/>
              </a:rPr>
              <a:t>and </a:t>
            </a:r>
            <a:r>
              <a:rPr sz="1400" i="1" spc="-10" dirty="0">
                <a:solidFill>
                  <a:srgbClr val="231F20"/>
                </a:solidFill>
                <a:latin typeface="Roboto"/>
                <a:cs typeface="Roboto"/>
              </a:rPr>
              <a:t>surfaces </a:t>
            </a:r>
            <a:r>
              <a:rPr sz="1400" i="1" spc="-5" dirty="0">
                <a:solidFill>
                  <a:srgbClr val="231F20"/>
                </a:solidFill>
                <a:latin typeface="Roboto"/>
                <a:cs typeface="Roboto"/>
              </a:rPr>
              <a:t>possibly </a:t>
            </a:r>
            <a:r>
              <a:rPr sz="1400" i="1" spc="-10" dirty="0">
                <a:solidFill>
                  <a:srgbClr val="231F20"/>
                </a:solidFill>
                <a:latin typeface="Roboto"/>
                <a:cs typeface="Roboto"/>
              </a:rPr>
              <a:t>contaminated with </a:t>
            </a:r>
            <a:r>
              <a:rPr sz="1400" i="1" spc="-5" dirty="0">
                <a:solidFill>
                  <a:srgbClr val="231F20"/>
                </a:solidFill>
                <a:latin typeface="Roboto"/>
                <a:cs typeface="Roboto"/>
              </a:rPr>
              <a:t>the</a:t>
            </a:r>
            <a:r>
              <a:rPr sz="1400" i="1" spc="-80" dirty="0">
                <a:solidFill>
                  <a:srgbClr val="231F20"/>
                </a:solidFill>
                <a:latin typeface="Roboto"/>
                <a:cs typeface="Roboto"/>
              </a:rPr>
              <a:t> </a:t>
            </a:r>
            <a:r>
              <a:rPr sz="1400" i="1" spc="-10" dirty="0">
                <a:solidFill>
                  <a:srgbClr val="231F20"/>
                </a:solidFill>
                <a:latin typeface="Roboto"/>
                <a:cs typeface="Roboto"/>
              </a:rPr>
              <a:t>virus.</a:t>
            </a:r>
            <a:endParaRPr sz="1400" dirty="0">
              <a:latin typeface="Roboto"/>
              <a:cs typeface="Roboto"/>
            </a:endParaRPr>
          </a:p>
          <a:p>
            <a:pPr marR="5080" algn="r">
              <a:lnSpc>
                <a:spcPts val="2095"/>
              </a:lnSpc>
            </a:pPr>
            <a:r>
              <a:rPr sz="2100" b="1" dirty="0">
                <a:solidFill>
                  <a:srgbClr val="0070C0"/>
                </a:solidFill>
                <a:latin typeface="Arial"/>
                <a:cs typeface="Arial"/>
              </a:rPr>
              <a:t>30</a:t>
            </a:r>
            <a:r>
              <a:rPr sz="2100" b="1" spc="-145" dirty="0">
                <a:solidFill>
                  <a:srgbClr val="0070C0"/>
                </a:solidFill>
                <a:latin typeface="Arial"/>
                <a:cs typeface="Arial"/>
              </a:rPr>
              <a:t> </a:t>
            </a:r>
            <a:r>
              <a:rPr sz="2100" b="1" spc="-5" dirty="0">
                <a:solidFill>
                  <a:srgbClr val="0070C0"/>
                </a:solidFill>
                <a:latin typeface="Arial"/>
                <a:cs typeface="Arial"/>
              </a:rPr>
              <a:t>mins</a:t>
            </a:r>
            <a:endParaRPr sz="2100" dirty="0">
              <a:latin typeface="Arial"/>
              <a:cs typeface="Arial"/>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spc="-30" dirty="0"/>
              <a:t>page</a:t>
            </a:r>
            <a:r>
              <a:rPr spc="-140" dirty="0"/>
              <a:t> </a:t>
            </a:r>
            <a:fld id="{81D60167-4931-47E6-BA6A-407CBD079E47}" type="slidenum">
              <a:rPr dirty="0"/>
              <a:t>26</a:t>
            </a:fld>
            <a:endParaRPr dirty="0"/>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sz="3600" spc="-10" dirty="0"/>
              <a:t>Session</a:t>
            </a:r>
            <a:r>
              <a:rPr sz="3600" spc="-180" dirty="0"/>
              <a:t> </a:t>
            </a:r>
            <a:r>
              <a:rPr sz="3600" dirty="0"/>
              <a:t>5</a:t>
            </a:r>
            <a:endParaRPr sz="3600"/>
          </a:p>
        </p:txBody>
      </p:sp>
      <p:sp>
        <p:nvSpPr>
          <p:cNvPr id="5" name="object 5"/>
          <p:cNvSpPr txBox="1"/>
          <p:nvPr/>
        </p:nvSpPr>
        <p:spPr>
          <a:xfrm>
            <a:off x="230819" y="764565"/>
            <a:ext cx="10307320" cy="4088107"/>
          </a:xfrm>
          <a:prstGeom prst="rect">
            <a:avLst/>
          </a:prstGeom>
        </p:spPr>
        <p:txBody>
          <a:bodyPr vert="horz" wrap="square" lIns="0" tIns="9525" rIns="0" bIns="0" rtlCol="0">
            <a:spAutoFit/>
          </a:bodyPr>
          <a:lstStyle/>
          <a:p>
            <a:pPr marL="12700" marR="207645">
              <a:lnSpc>
                <a:spcPct val="101400"/>
              </a:lnSpc>
              <a:spcBef>
                <a:spcPts val="75"/>
              </a:spcBef>
            </a:pPr>
            <a:r>
              <a:rPr lang="en-US" sz="1600" dirty="0">
                <a:latin typeface="Roboto"/>
                <a:cs typeface="Roboto"/>
              </a:rPr>
              <a:t>What guidance will you recommend to employers and employees on managing a (partial) return to office-based work? Discuss issues of workplace safety and allowing people to return to work.</a:t>
            </a:r>
          </a:p>
          <a:p>
            <a:pPr marL="12700" marR="207645">
              <a:lnSpc>
                <a:spcPct val="101400"/>
              </a:lnSpc>
              <a:spcBef>
                <a:spcPts val="75"/>
              </a:spcBef>
            </a:pPr>
            <a:r>
              <a:rPr lang="en-US" sz="1600" dirty="0">
                <a:latin typeface="Roboto"/>
                <a:cs typeface="Roboto"/>
              </a:rPr>
              <a:t>Examine your current guidance in your groups or in plenary and look for consistencies and inconsistencies.</a:t>
            </a:r>
          </a:p>
          <a:p>
            <a:pPr marL="12700" marR="207645">
              <a:lnSpc>
                <a:spcPct val="101400"/>
              </a:lnSpc>
              <a:spcBef>
                <a:spcPts val="75"/>
              </a:spcBef>
            </a:pPr>
            <a:endParaRPr lang="en-US" sz="1600" dirty="0">
              <a:latin typeface="Roboto"/>
              <a:cs typeface="Roboto"/>
            </a:endParaRPr>
          </a:p>
          <a:p>
            <a:pPr marL="12700" marR="207645">
              <a:lnSpc>
                <a:spcPct val="101400"/>
              </a:lnSpc>
              <a:spcBef>
                <a:spcPts val="75"/>
              </a:spcBef>
            </a:pPr>
            <a:r>
              <a:rPr lang="en-US" sz="1600" dirty="0">
                <a:latin typeface="Roboto"/>
                <a:cs typeface="Roboto"/>
              </a:rPr>
              <a:t>Consider the following:</a:t>
            </a:r>
          </a:p>
          <a:p>
            <a:pPr marL="355600" marR="207645" indent="-342900">
              <a:lnSpc>
                <a:spcPct val="101400"/>
              </a:lnSpc>
              <a:spcBef>
                <a:spcPts val="75"/>
              </a:spcBef>
              <a:buFont typeface="+mj-lt"/>
              <a:buAutoNum type="arabicPeriod"/>
            </a:pPr>
            <a:r>
              <a:rPr lang="en-US" sz="1600" dirty="0">
                <a:latin typeface="Roboto"/>
                <a:cs typeface="Roboto"/>
              </a:rPr>
              <a:t>How can you manage the return of multiple industries, from small family businesses to large multinational corporations?</a:t>
            </a:r>
          </a:p>
          <a:p>
            <a:pPr marL="355600" marR="207645" indent="-342900">
              <a:lnSpc>
                <a:spcPct val="101400"/>
              </a:lnSpc>
              <a:spcBef>
                <a:spcPts val="75"/>
              </a:spcBef>
              <a:buFont typeface="+mj-lt"/>
              <a:buAutoNum type="arabicPeriod"/>
            </a:pPr>
            <a:r>
              <a:rPr lang="en-US" sz="1600" dirty="0">
                <a:latin typeface="Roboto"/>
                <a:cs typeface="Roboto"/>
              </a:rPr>
              <a:t>What sectors and services should be prioritized? What are the maximum numbers of workforce per sector/business? </a:t>
            </a:r>
          </a:p>
          <a:p>
            <a:pPr marL="355600" marR="207645" indent="-342900">
              <a:lnSpc>
                <a:spcPct val="101400"/>
              </a:lnSpc>
              <a:spcBef>
                <a:spcPts val="75"/>
              </a:spcBef>
              <a:buFont typeface="+mj-lt"/>
              <a:buAutoNum type="arabicPeriod"/>
            </a:pPr>
            <a:r>
              <a:rPr lang="en-US" sz="1600" dirty="0">
                <a:latin typeface="Roboto"/>
                <a:cs typeface="Roboto"/>
              </a:rPr>
              <a:t>What measures should be in place for all workplaces, and what measures should be in place for workplaces at medium and high risk?</a:t>
            </a:r>
          </a:p>
          <a:p>
            <a:pPr marL="355600" marR="207645" indent="-342900">
              <a:lnSpc>
                <a:spcPct val="101400"/>
              </a:lnSpc>
              <a:spcBef>
                <a:spcPts val="75"/>
              </a:spcBef>
              <a:buFont typeface="+mj-lt"/>
              <a:buAutoNum type="arabicPeriod"/>
            </a:pPr>
            <a:r>
              <a:rPr lang="en-US" sz="1600" dirty="0">
                <a:latin typeface="Roboto"/>
                <a:cs typeface="Roboto"/>
              </a:rPr>
              <a:t>How will people commute to work if required? How will you reduce transmission on public transport?</a:t>
            </a:r>
          </a:p>
          <a:p>
            <a:pPr marL="355600" marR="207645" indent="-342900">
              <a:lnSpc>
                <a:spcPct val="101400"/>
              </a:lnSpc>
              <a:spcBef>
                <a:spcPts val="75"/>
              </a:spcBef>
              <a:buFont typeface="+mj-lt"/>
              <a:buAutoNum type="arabicPeriod"/>
            </a:pPr>
            <a:r>
              <a:rPr lang="en-US" sz="1600" dirty="0">
                <a:latin typeface="Roboto"/>
                <a:cs typeface="Roboto"/>
              </a:rPr>
              <a:t>What information can local authorities and local public health authorities provide? Is it consistent?</a:t>
            </a:r>
          </a:p>
          <a:p>
            <a:pPr marL="355600" marR="207645" indent="-342900">
              <a:lnSpc>
                <a:spcPct val="101400"/>
              </a:lnSpc>
              <a:spcBef>
                <a:spcPts val="75"/>
              </a:spcBef>
              <a:buFont typeface="+mj-lt"/>
              <a:buAutoNum type="arabicPeriod"/>
            </a:pPr>
            <a:r>
              <a:rPr lang="en-US" sz="1600" dirty="0">
                <a:latin typeface="Roboto"/>
                <a:cs typeface="Roboto"/>
              </a:rPr>
              <a:t>What discrimination challenges exist? For instance, is there equal access to personal protective equipment, protection of vulnerable groups and  individuals by occupational health services, including mental health and psychosocial support?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grpSp>
        <p:nvGrpSpPr>
          <p:cNvPr id="18" name="object 18"/>
          <p:cNvGrpSpPr/>
          <p:nvPr/>
        </p:nvGrpSpPr>
        <p:grpSpPr>
          <a:xfrm>
            <a:off x="6591821" y="1301041"/>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a:p>
          </p:txBody>
        </p:sp>
        <p:sp>
          <p:nvSpPr>
            <p:cNvPr id="20" name="object 20"/>
            <p:cNvSpPr/>
            <p:nvPr/>
          </p:nvSpPr>
          <p:spPr>
            <a:xfrm>
              <a:off x="7055854" y="1566564"/>
              <a:ext cx="2684145" cy="1171575"/>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a:p>
          </p:txBody>
        </p:sp>
      </p:grpSp>
      <p:sp>
        <p:nvSpPr>
          <p:cNvPr id="21" name="object 21"/>
          <p:cNvSpPr txBox="1">
            <a:spLocks noGrp="1"/>
          </p:cNvSpPr>
          <p:nvPr>
            <p:ph type="title"/>
          </p:nvPr>
        </p:nvSpPr>
        <p:spPr>
          <a:xfrm>
            <a:off x="7147579" y="1588008"/>
            <a:ext cx="2500630" cy="1092200"/>
          </a:xfrm>
          <a:prstGeom prst="rect">
            <a:avLst/>
          </a:prstGeom>
        </p:spPr>
        <p:txBody>
          <a:bodyPr vert="horz" wrap="square" lIns="0" tIns="12700" rIns="0" bIns="0" rtlCol="0">
            <a:spAutoFit/>
          </a:bodyPr>
          <a:lstStyle/>
          <a:p>
            <a:pPr marL="100330" marR="5080" indent="-88265">
              <a:lnSpc>
                <a:spcPct val="100000"/>
              </a:lnSpc>
              <a:spcBef>
                <a:spcPts val="100"/>
              </a:spcBef>
            </a:pPr>
            <a:r>
              <a:rPr sz="3500" dirty="0">
                <a:solidFill>
                  <a:srgbClr val="28BFFF"/>
                </a:solidFill>
              </a:rPr>
              <a:t>Summary</a:t>
            </a:r>
            <a:r>
              <a:rPr sz="3500" spc="-85" dirty="0">
                <a:solidFill>
                  <a:srgbClr val="28BFFF"/>
                </a:solidFill>
              </a:rPr>
              <a:t> </a:t>
            </a:r>
            <a:r>
              <a:rPr sz="3500" dirty="0"/>
              <a:t>&amp;  Next</a:t>
            </a:r>
            <a:r>
              <a:rPr sz="3500" spc="-45" dirty="0"/>
              <a:t> </a:t>
            </a:r>
            <a:r>
              <a:rPr sz="3500" spc="-5" dirty="0"/>
              <a:t>Steps</a:t>
            </a:r>
            <a:endParaRPr sz="3500"/>
          </a:p>
        </p:txBody>
      </p:sp>
      <p:sp>
        <p:nvSpPr>
          <p:cNvPr id="22" name="object 22"/>
          <p:cNvSpPr txBox="1"/>
          <p:nvPr/>
        </p:nvSpPr>
        <p:spPr>
          <a:xfrm>
            <a:off x="6950709" y="3082544"/>
            <a:ext cx="2904490" cy="3012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FFFFFF"/>
                </a:solidFill>
                <a:latin typeface="Calibri"/>
                <a:cs typeface="Calibri"/>
              </a:rPr>
              <a:t>Part </a:t>
            </a:r>
            <a:r>
              <a:rPr sz="2100" b="1" dirty="0">
                <a:solidFill>
                  <a:srgbClr val="FFFFFF"/>
                </a:solidFill>
                <a:latin typeface="Calibri"/>
                <a:cs typeface="Calibri"/>
              </a:rPr>
              <a:t>II:</a:t>
            </a:r>
            <a:endParaRPr sz="2100">
              <a:latin typeface="Calibri"/>
              <a:cs typeface="Calibri"/>
            </a:endParaRPr>
          </a:p>
          <a:p>
            <a:pPr>
              <a:lnSpc>
                <a:spcPct val="100000"/>
              </a:lnSpc>
              <a:spcBef>
                <a:spcPts val="60"/>
              </a:spcBef>
            </a:pPr>
            <a:endParaRPr sz="2000">
              <a:latin typeface="Calibri"/>
              <a:cs typeface="Calibri"/>
            </a:endParaRPr>
          </a:p>
          <a:p>
            <a:pPr marL="413384" marR="364490" indent="-200660">
              <a:lnSpc>
                <a:spcPct val="89800"/>
              </a:lnSpc>
              <a:buClr>
                <a:srgbClr val="0090D0"/>
              </a:buClr>
              <a:buFont typeface="Arial"/>
              <a:buChar char="•"/>
              <a:tabLst>
                <a:tab pos="414020" algn="l"/>
              </a:tabLst>
            </a:pPr>
            <a:r>
              <a:rPr sz="2100" spc="-5" dirty="0">
                <a:solidFill>
                  <a:srgbClr val="FFFFFF"/>
                </a:solidFill>
                <a:latin typeface="Calibri"/>
                <a:cs typeface="Calibri"/>
              </a:rPr>
              <a:t>GAP analysis: </a:t>
            </a:r>
            <a:r>
              <a:rPr sz="2100" spc="-10" dirty="0">
                <a:solidFill>
                  <a:srgbClr val="FFFFFF"/>
                </a:solidFill>
                <a:latin typeface="Calibri"/>
                <a:cs typeface="Calibri"/>
              </a:rPr>
              <a:t>Focus  group </a:t>
            </a:r>
            <a:r>
              <a:rPr sz="2100" dirty="0">
                <a:solidFill>
                  <a:srgbClr val="FFFFFF"/>
                </a:solidFill>
                <a:latin typeface="Calibri"/>
                <a:cs typeface="Calibri"/>
              </a:rPr>
              <a:t>discussion </a:t>
            </a:r>
            <a:r>
              <a:rPr sz="2100" spc="-15" dirty="0">
                <a:solidFill>
                  <a:srgbClr val="FFFFFF"/>
                </a:solidFill>
                <a:latin typeface="Calibri"/>
                <a:cs typeface="Calibri"/>
              </a:rPr>
              <a:t>to  </a:t>
            </a:r>
            <a:r>
              <a:rPr sz="2100" spc="-10" dirty="0">
                <a:solidFill>
                  <a:srgbClr val="FFFFFF"/>
                </a:solidFill>
                <a:latin typeface="Calibri"/>
                <a:cs typeface="Calibri"/>
              </a:rPr>
              <a:t>review </a:t>
            </a:r>
            <a:r>
              <a:rPr sz="2100" spc="-5" dirty="0">
                <a:solidFill>
                  <a:srgbClr val="FFFFFF"/>
                </a:solidFill>
                <a:latin typeface="Calibri"/>
                <a:cs typeface="Calibri"/>
              </a:rPr>
              <a:t>readiness  benchmarks</a:t>
            </a:r>
            <a:endParaRPr sz="2100">
              <a:latin typeface="Calibri"/>
              <a:cs typeface="Calibri"/>
            </a:endParaRPr>
          </a:p>
          <a:p>
            <a:pPr marL="413384" indent="-201295">
              <a:lnSpc>
                <a:spcPct val="100000"/>
              </a:lnSpc>
              <a:spcBef>
                <a:spcPts val="890"/>
              </a:spcBef>
              <a:buClr>
                <a:srgbClr val="0090D0"/>
              </a:buClr>
              <a:buFont typeface="Arial"/>
              <a:buChar char="•"/>
              <a:tabLst>
                <a:tab pos="414020" algn="l"/>
              </a:tabLst>
            </a:pPr>
            <a:r>
              <a:rPr sz="2100" spc="-5" dirty="0">
                <a:solidFill>
                  <a:srgbClr val="FFFFFF"/>
                </a:solidFill>
                <a:latin typeface="Calibri"/>
                <a:cs typeface="Calibri"/>
              </a:rPr>
              <a:t>Action</a:t>
            </a:r>
            <a:r>
              <a:rPr sz="2100" spc="-10" dirty="0">
                <a:solidFill>
                  <a:srgbClr val="FFFFFF"/>
                </a:solidFill>
                <a:latin typeface="Calibri"/>
                <a:cs typeface="Calibri"/>
              </a:rPr>
              <a:t> </a:t>
            </a:r>
            <a:r>
              <a:rPr sz="2100" spc="-5" dirty="0">
                <a:solidFill>
                  <a:srgbClr val="FFFFFF"/>
                </a:solidFill>
                <a:latin typeface="Calibri"/>
                <a:cs typeface="Calibri"/>
              </a:rPr>
              <a:t>planning</a:t>
            </a:r>
            <a:endParaRPr sz="2100">
              <a:latin typeface="Calibri"/>
              <a:cs typeface="Calibri"/>
            </a:endParaRPr>
          </a:p>
          <a:p>
            <a:pPr marL="413384" marR="5080" indent="-200660">
              <a:lnSpc>
                <a:spcPts val="2300"/>
              </a:lnSpc>
              <a:spcBef>
                <a:spcPts val="1030"/>
              </a:spcBef>
              <a:buClr>
                <a:srgbClr val="0090D0"/>
              </a:buClr>
              <a:buFont typeface="Arial"/>
              <a:buChar char="•"/>
              <a:tabLst>
                <a:tab pos="414020" algn="l"/>
              </a:tabLst>
            </a:pPr>
            <a:r>
              <a:rPr sz="2100" spc="-10" dirty="0">
                <a:solidFill>
                  <a:srgbClr val="FFFFFF"/>
                </a:solidFill>
                <a:latin typeface="Calibri"/>
                <a:cs typeface="Calibri"/>
              </a:rPr>
              <a:t>Participants </a:t>
            </a:r>
            <a:r>
              <a:rPr sz="2100" spc="-5" dirty="0">
                <a:solidFill>
                  <a:srgbClr val="FFFFFF"/>
                </a:solidFill>
                <a:latin typeface="Calibri"/>
                <a:cs typeface="Calibri"/>
              </a:rPr>
              <a:t>evaluation  </a:t>
            </a:r>
            <a:r>
              <a:rPr sz="2100" spc="-10" dirty="0">
                <a:solidFill>
                  <a:srgbClr val="FFFFFF"/>
                </a:solidFill>
                <a:latin typeface="Calibri"/>
                <a:cs typeface="Calibri"/>
              </a:rPr>
              <a:t>form</a:t>
            </a:r>
            <a:endParaRPr sz="2100">
              <a:latin typeface="Calibri"/>
              <a:cs typeface="Calibri"/>
            </a:endParaRPr>
          </a:p>
        </p:txBody>
      </p:sp>
      <p:sp>
        <p:nvSpPr>
          <p:cNvPr id="23" name="object 23"/>
          <p:cNvSpPr/>
          <p:nvPr/>
        </p:nvSpPr>
        <p:spPr>
          <a:xfrm>
            <a:off x="475517" y="1808549"/>
            <a:ext cx="5724115" cy="3952101"/>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27</a:t>
            </a:fld>
            <a:endParaRPr sz="1100">
              <a:latin typeface="Arial"/>
              <a:cs typeface="Arial"/>
            </a:endParaRPr>
          </a:p>
        </p:txBody>
      </p:sp>
      <p:sp>
        <p:nvSpPr>
          <p:cNvPr id="25" name="object 25"/>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26" name="object 26"/>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7" name="object 27"/>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3416300" cy="558800"/>
          </a:xfrm>
          <a:prstGeom prst="rect">
            <a:avLst/>
          </a:prstGeom>
        </p:spPr>
        <p:txBody>
          <a:bodyPr vert="horz" wrap="square" lIns="0" tIns="12700" rIns="0" bIns="0" rtlCol="0">
            <a:spAutoFit/>
          </a:bodyPr>
          <a:lstStyle/>
          <a:p>
            <a:pPr marL="12700">
              <a:lnSpc>
                <a:spcPct val="100000"/>
              </a:lnSpc>
              <a:spcBef>
                <a:spcPts val="100"/>
              </a:spcBef>
            </a:pPr>
            <a:r>
              <a:rPr sz="3500" dirty="0"/>
              <a:t>COVID-19</a:t>
            </a:r>
            <a:r>
              <a:rPr sz="3500" spc="-75" dirty="0"/>
              <a:t> </a:t>
            </a:r>
            <a:r>
              <a:rPr sz="3500" dirty="0"/>
              <a:t>SPRP</a:t>
            </a:r>
            <a:endParaRPr sz="3500"/>
          </a:p>
        </p:txBody>
      </p:sp>
      <p:sp>
        <p:nvSpPr>
          <p:cNvPr id="19" name="object 19"/>
          <p:cNvSpPr txBox="1"/>
          <p:nvPr/>
        </p:nvSpPr>
        <p:spPr>
          <a:xfrm>
            <a:off x="813911" y="1686559"/>
            <a:ext cx="6419850" cy="4408805"/>
          </a:xfrm>
          <a:prstGeom prst="rect">
            <a:avLst/>
          </a:prstGeom>
        </p:spPr>
        <p:txBody>
          <a:bodyPr vert="horz" wrap="square" lIns="0" tIns="8890" rIns="0" bIns="0" rtlCol="0">
            <a:spAutoFit/>
          </a:bodyPr>
          <a:lstStyle/>
          <a:p>
            <a:pPr marL="212725" marR="5080" indent="-200660">
              <a:lnSpc>
                <a:spcPct val="101200"/>
              </a:lnSpc>
              <a:spcBef>
                <a:spcPts val="70"/>
              </a:spcBef>
              <a:buChar char="•"/>
              <a:tabLst>
                <a:tab pos="213360" algn="l"/>
              </a:tabLst>
            </a:pPr>
            <a:r>
              <a:rPr sz="2100" dirty="0">
                <a:latin typeface="Arial"/>
                <a:cs typeface="Arial"/>
              </a:rPr>
              <a:t>The</a:t>
            </a:r>
            <a:r>
              <a:rPr sz="2100" dirty="0">
                <a:solidFill>
                  <a:srgbClr val="0563C1"/>
                </a:solidFill>
                <a:latin typeface="Arial"/>
                <a:cs typeface="Arial"/>
              </a:rPr>
              <a:t> </a:t>
            </a:r>
            <a:r>
              <a:rPr sz="2100" b="1" u="heavy" dirty="0">
                <a:solidFill>
                  <a:srgbClr val="0563C1"/>
                </a:solidFill>
                <a:uFill>
                  <a:solidFill>
                    <a:srgbClr val="0563C1"/>
                  </a:solidFill>
                </a:uFill>
                <a:latin typeface="Arial"/>
                <a:cs typeface="Arial"/>
              </a:rPr>
              <a:t>“ </a:t>
            </a:r>
            <a:r>
              <a:rPr sz="2100" u="heavy" dirty="0">
                <a:solidFill>
                  <a:srgbClr val="0563C1"/>
                </a:solidFill>
                <a:uFill>
                  <a:solidFill>
                    <a:srgbClr val="0563C1"/>
                  </a:solidFill>
                </a:uFill>
                <a:latin typeface="Arial"/>
                <a:cs typeface="Arial"/>
              </a:rPr>
              <a:t>COVID-19 Strategic Preparedness and  Response Plan (SPRP)”</a:t>
            </a:r>
            <a:r>
              <a:rPr sz="2100" dirty="0">
                <a:solidFill>
                  <a:srgbClr val="0563C1"/>
                </a:solidFill>
                <a:latin typeface="Arial"/>
                <a:cs typeface="Arial"/>
              </a:rPr>
              <a:t> </a:t>
            </a:r>
            <a:r>
              <a:rPr sz="2100" dirty="0">
                <a:latin typeface="Arial"/>
                <a:cs typeface="Arial"/>
              </a:rPr>
              <a:t>outlines the measures to  be taken at country level to contain the virus and </a:t>
            </a:r>
            <a:r>
              <a:rPr sz="2100" spc="-5" dirty="0">
                <a:latin typeface="Arial"/>
                <a:cs typeface="Arial"/>
              </a:rPr>
              <a:t>will  </a:t>
            </a:r>
            <a:r>
              <a:rPr sz="2100" dirty="0">
                <a:latin typeface="Arial"/>
                <a:cs typeface="Arial"/>
              </a:rPr>
              <a:t>be updated with further measures as and </a:t>
            </a:r>
            <a:r>
              <a:rPr sz="2100" spc="-5" dirty="0">
                <a:latin typeface="Arial"/>
                <a:cs typeface="Arial"/>
              </a:rPr>
              <a:t>if </a:t>
            </a:r>
            <a:r>
              <a:rPr sz="2100" dirty="0">
                <a:latin typeface="Arial"/>
                <a:cs typeface="Arial"/>
              </a:rPr>
              <a:t>the  epidemiological situation</a:t>
            </a:r>
            <a:r>
              <a:rPr sz="2100" spc="5" dirty="0">
                <a:latin typeface="Arial"/>
                <a:cs typeface="Arial"/>
              </a:rPr>
              <a:t> </a:t>
            </a:r>
            <a:r>
              <a:rPr sz="2100" dirty="0">
                <a:latin typeface="Arial"/>
                <a:cs typeface="Arial"/>
              </a:rPr>
              <a:t>changes.</a:t>
            </a:r>
            <a:endParaRPr sz="2100">
              <a:latin typeface="Arial"/>
              <a:cs typeface="Arial"/>
            </a:endParaRPr>
          </a:p>
          <a:p>
            <a:pPr marL="213360" marR="911225" indent="-200660">
              <a:lnSpc>
                <a:spcPts val="2500"/>
              </a:lnSpc>
              <a:spcBef>
                <a:spcPts val="985"/>
              </a:spcBef>
              <a:buFont typeface="Arial"/>
              <a:buChar char="•"/>
              <a:tabLst>
                <a:tab pos="213995" algn="l"/>
              </a:tabLst>
            </a:pPr>
            <a:r>
              <a:rPr sz="2100" b="1" dirty="0">
                <a:latin typeface="Arial"/>
                <a:cs typeface="Arial"/>
              </a:rPr>
              <a:t>It will enable </a:t>
            </a:r>
            <a:r>
              <a:rPr sz="2100" b="1" spc="-5" dirty="0">
                <a:latin typeface="Arial"/>
                <a:cs typeface="Arial"/>
              </a:rPr>
              <a:t>the </a:t>
            </a:r>
            <a:r>
              <a:rPr sz="2100" b="1" dirty="0">
                <a:latin typeface="Arial"/>
                <a:cs typeface="Arial"/>
              </a:rPr>
              <a:t>targeted improvement of  specific</a:t>
            </a:r>
            <a:r>
              <a:rPr sz="2100" b="1" spc="5" dirty="0">
                <a:latin typeface="Arial"/>
                <a:cs typeface="Arial"/>
              </a:rPr>
              <a:t> </a:t>
            </a:r>
            <a:r>
              <a:rPr sz="2100" b="1" dirty="0">
                <a:latin typeface="Arial"/>
                <a:cs typeface="Arial"/>
              </a:rPr>
              <a:t>capacities.</a:t>
            </a:r>
            <a:endParaRPr sz="2100">
              <a:latin typeface="Arial"/>
              <a:cs typeface="Arial"/>
            </a:endParaRPr>
          </a:p>
          <a:p>
            <a:pPr>
              <a:lnSpc>
                <a:spcPct val="100000"/>
              </a:lnSpc>
              <a:spcBef>
                <a:spcPts val="45"/>
              </a:spcBef>
              <a:buFont typeface="Arial"/>
              <a:buChar char="•"/>
            </a:pPr>
            <a:endParaRPr sz="3250">
              <a:latin typeface="Arial"/>
              <a:cs typeface="Arial"/>
            </a:endParaRPr>
          </a:p>
          <a:p>
            <a:pPr marL="213360" indent="-201295">
              <a:lnSpc>
                <a:spcPct val="100000"/>
              </a:lnSpc>
              <a:buChar char="•"/>
              <a:tabLst>
                <a:tab pos="213995" algn="l"/>
              </a:tabLst>
            </a:pPr>
            <a:r>
              <a:rPr sz="2100" u="heavy" dirty="0">
                <a:uFill>
                  <a:solidFill>
                    <a:srgbClr val="000000"/>
                  </a:solidFill>
                </a:uFill>
                <a:latin typeface="Arial"/>
                <a:cs typeface="Arial"/>
              </a:rPr>
              <a:t>This information </a:t>
            </a:r>
            <a:r>
              <a:rPr sz="2100" u="heavy" spc="-5" dirty="0">
                <a:uFill>
                  <a:solidFill>
                    <a:srgbClr val="000000"/>
                  </a:solidFill>
                </a:uFill>
                <a:latin typeface="Arial"/>
                <a:cs typeface="Arial"/>
              </a:rPr>
              <a:t>will </a:t>
            </a:r>
            <a:r>
              <a:rPr sz="2100" u="heavy" dirty="0">
                <a:uFill>
                  <a:solidFill>
                    <a:srgbClr val="000000"/>
                  </a:solidFill>
                </a:uFill>
                <a:latin typeface="Arial"/>
                <a:cs typeface="Arial"/>
              </a:rPr>
              <a:t>help national authorities</a:t>
            </a:r>
            <a:r>
              <a:rPr sz="2100" u="heavy" spc="10" dirty="0">
                <a:uFill>
                  <a:solidFill>
                    <a:srgbClr val="000000"/>
                  </a:solidFill>
                </a:uFill>
                <a:latin typeface="Arial"/>
                <a:cs typeface="Arial"/>
              </a:rPr>
              <a:t> </a:t>
            </a:r>
            <a:r>
              <a:rPr sz="2100" u="heavy" dirty="0">
                <a:uFill>
                  <a:solidFill>
                    <a:srgbClr val="000000"/>
                  </a:solidFill>
                </a:uFill>
                <a:latin typeface="Arial"/>
                <a:cs typeface="Arial"/>
              </a:rPr>
              <a:t>to</a:t>
            </a:r>
            <a:endParaRPr sz="2100">
              <a:latin typeface="Arial"/>
              <a:cs typeface="Arial"/>
            </a:endParaRPr>
          </a:p>
          <a:p>
            <a:pPr marL="313690" indent="-301625">
              <a:lnSpc>
                <a:spcPct val="100000"/>
              </a:lnSpc>
              <a:spcBef>
                <a:spcPts val="600"/>
              </a:spcBef>
              <a:buChar char="•"/>
              <a:tabLst>
                <a:tab pos="313690" algn="l"/>
                <a:tab pos="314325" algn="l"/>
              </a:tabLst>
            </a:pPr>
            <a:r>
              <a:rPr sz="2100" dirty="0">
                <a:latin typeface="Arial"/>
                <a:cs typeface="Arial"/>
              </a:rPr>
              <a:t>identify main</a:t>
            </a:r>
            <a:r>
              <a:rPr sz="2100" spc="5" dirty="0">
                <a:latin typeface="Arial"/>
                <a:cs typeface="Arial"/>
              </a:rPr>
              <a:t> </a:t>
            </a:r>
            <a:r>
              <a:rPr sz="2100" dirty="0">
                <a:latin typeface="Arial"/>
                <a:cs typeface="Arial"/>
              </a:rPr>
              <a:t>gaps</a:t>
            </a:r>
            <a:endParaRPr sz="2100">
              <a:latin typeface="Arial"/>
              <a:cs typeface="Arial"/>
            </a:endParaRPr>
          </a:p>
          <a:p>
            <a:pPr marL="313690" indent="-301625">
              <a:lnSpc>
                <a:spcPct val="100000"/>
              </a:lnSpc>
              <a:spcBef>
                <a:spcPts val="670"/>
              </a:spcBef>
              <a:buChar char="•"/>
              <a:tabLst>
                <a:tab pos="313690" algn="l"/>
                <a:tab pos="314325" algn="l"/>
              </a:tabLst>
            </a:pPr>
            <a:r>
              <a:rPr sz="2100" dirty="0">
                <a:latin typeface="Arial"/>
                <a:cs typeface="Arial"/>
              </a:rPr>
              <a:t>perform </a:t>
            </a:r>
            <a:r>
              <a:rPr sz="2100" spc="-5" dirty="0">
                <a:latin typeface="Arial"/>
                <a:cs typeface="Arial"/>
              </a:rPr>
              <a:t>risk </a:t>
            </a:r>
            <a:r>
              <a:rPr sz="2100" dirty="0">
                <a:latin typeface="Arial"/>
                <a:cs typeface="Arial"/>
              </a:rPr>
              <a:t>assessments and</a:t>
            </a:r>
            <a:endParaRPr sz="2100">
              <a:latin typeface="Arial"/>
              <a:cs typeface="Arial"/>
            </a:endParaRPr>
          </a:p>
          <a:p>
            <a:pPr marL="313690" indent="-301625">
              <a:lnSpc>
                <a:spcPct val="100000"/>
              </a:lnSpc>
              <a:spcBef>
                <a:spcPts val="675"/>
              </a:spcBef>
              <a:buChar char="•"/>
              <a:tabLst>
                <a:tab pos="313690" algn="l"/>
                <a:tab pos="314325" algn="l"/>
              </a:tabLst>
            </a:pPr>
            <a:r>
              <a:rPr sz="2100" dirty="0">
                <a:latin typeface="Arial"/>
                <a:cs typeface="Arial"/>
              </a:rPr>
              <a:t>plan for response and control</a:t>
            </a:r>
            <a:r>
              <a:rPr sz="2100" spc="20" dirty="0">
                <a:latin typeface="Arial"/>
                <a:cs typeface="Arial"/>
              </a:rPr>
              <a:t> </a:t>
            </a:r>
            <a:r>
              <a:rPr sz="2100" dirty="0">
                <a:latin typeface="Arial"/>
                <a:cs typeface="Arial"/>
              </a:rPr>
              <a:t>actions.</a:t>
            </a:r>
            <a:endParaRPr sz="2100">
              <a:latin typeface="Arial"/>
              <a:cs typeface="Arial"/>
            </a:endParaRPr>
          </a:p>
        </p:txBody>
      </p:sp>
      <p:sp>
        <p:nvSpPr>
          <p:cNvPr id="20" name="object 20"/>
          <p:cNvSpPr/>
          <p:nvPr/>
        </p:nvSpPr>
        <p:spPr>
          <a:xfrm>
            <a:off x="7332616" y="1401762"/>
            <a:ext cx="3209226" cy="5001387"/>
          </a:xfrm>
          <a:prstGeom prst="rect">
            <a:avLst/>
          </a:prstGeom>
          <a:blipFill>
            <a:blip r:embed="rId9" cstate="print"/>
            <a:stretch>
              <a:fillRect/>
            </a:stretch>
          </a:blipFill>
        </p:spPr>
        <p:txBody>
          <a:bodyPr wrap="square" lIns="0" tIns="0" rIns="0" bIns="0" rtlCol="0"/>
          <a:lstStyle/>
          <a:p>
            <a:endParaRPr/>
          </a:p>
        </p:txBody>
      </p:sp>
      <p:sp>
        <p:nvSpPr>
          <p:cNvPr id="21" name="object 21"/>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28</a:t>
            </a:fld>
            <a:endParaRPr sz="1100">
              <a:latin typeface="Arial"/>
              <a:cs typeface="Arial"/>
            </a:endParaRPr>
          </a:p>
        </p:txBody>
      </p:sp>
      <p:sp>
        <p:nvSpPr>
          <p:cNvPr id="22" name="object 22"/>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23" name="object 23"/>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4" name="object 24"/>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6057265" cy="558800"/>
          </a:xfrm>
          <a:prstGeom prst="rect">
            <a:avLst/>
          </a:prstGeom>
        </p:spPr>
        <p:txBody>
          <a:bodyPr vert="horz" wrap="square" lIns="0" tIns="12700" rIns="0" bIns="0" rtlCol="0">
            <a:spAutoFit/>
          </a:bodyPr>
          <a:lstStyle/>
          <a:p>
            <a:pPr marL="12700">
              <a:lnSpc>
                <a:spcPct val="100000"/>
              </a:lnSpc>
              <a:spcBef>
                <a:spcPts val="100"/>
              </a:spcBef>
            </a:pPr>
            <a:r>
              <a:rPr sz="3500" spc="-5" dirty="0"/>
              <a:t>Strengths and gaps</a:t>
            </a:r>
            <a:r>
              <a:rPr sz="3500" spc="5" dirty="0"/>
              <a:t> </a:t>
            </a:r>
            <a:r>
              <a:rPr sz="3500" spc="-5" dirty="0"/>
              <a:t>analysis</a:t>
            </a:r>
            <a:endParaRPr sz="3500"/>
          </a:p>
        </p:txBody>
      </p:sp>
      <p:grpSp>
        <p:nvGrpSpPr>
          <p:cNvPr id="3" name="object 3"/>
          <p:cNvGrpSpPr/>
          <p:nvPr/>
        </p:nvGrpSpPr>
        <p:grpSpPr>
          <a:xfrm>
            <a:off x="327806" y="1563358"/>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grpSp>
      <p:sp>
        <p:nvSpPr>
          <p:cNvPr id="12" name="object 12"/>
          <p:cNvSpPr txBox="1">
            <a:spLocks noGrp="1"/>
          </p:cNvSpPr>
          <p:nvPr>
            <p:ph sz="half" idx="2"/>
          </p:nvPr>
        </p:nvSpPr>
        <p:spPr>
          <a:prstGeom prst="rect">
            <a:avLst/>
          </a:prstGeom>
        </p:spPr>
        <p:txBody>
          <a:bodyPr vert="horz" wrap="square" lIns="0" tIns="12700" rIns="0" bIns="0" rtlCol="0">
            <a:spAutoFit/>
          </a:bodyPr>
          <a:lstStyle/>
          <a:p>
            <a:pPr algn="ctr">
              <a:lnSpc>
                <a:spcPct val="100000"/>
              </a:lnSpc>
              <a:spcBef>
                <a:spcPts val="100"/>
              </a:spcBef>
            </a:pPr>
            <a:r>
              <a:rPr dirty="0"/>
              <a:t>Review strengths &amp;</a:t>
            </a:r>
            <a:r>
              <a:rPr spc="-65" dirty="0"/>
              <a:t> </a:t>
            </a:r>
            <a:r>
              <a:rPr dirty="0"/>
              <a:t>gaps</a:t>
            </a:r>
          </a:p>
          <a:p>
            <a:pPr>
              <a:lnSpc>
                <a:spcPct val="100000"/>
              </a:lnSpc>
            </a:pPr>
            <a:endParaRPr sz="3100"/>
          </a:p>
          <a:p>
            <a:pPr>
              <a:lnSpc>
                <a:spcPct val="100000"/>
              </a:lnSpc>
              <a:spcBef>
                <a:spcPts val="5"/>
              </a:spcBef>
            </a:pPr>
            <a:endParaRPr sz="2550"/>
          </a:p>
          <a:p>
            <a:pPr algn="ctr">
              <a:lnSpc>
                <a:spcPct val="100000"/>
              </a:lnSpc>
            </a:pPr>
            <a:r>
              <a:rPr dirty="0"/>
              <a:t>Check</a:t>
            </a:r>
            <a:r>
              <a:rPr spc="-70" dirty="0"/>
              <a:t> </a:t>
            </a:r>
            <a:r>
              <a:rPr dirty="0"/>
              <a:t>assumptions</a:t>
            </a:r>
          </a:p>
          <a:p>
            <a:pPr>
              <a:lnSpc>
                <a:spcPct val="100000"/>
              </a:lnSpc>
              <a:spcBef>
                <a:spcPts val="35"/>
              </a:spcBef>
            </a:pPr>
            <a:endParaRPr sz="3800"/>
          </a:p>
          <a:p>
            <a:pPr marL="151130" marR="143510" indent="-1270" algn="ctr">
              <a:lnSpc>
                <a:spcPct val="101099"/>
              </a:lnSpc>
            </a:pPr>
            <a:r>
              <a:rPr dirty="0"/>
              <a:t>Propose ideas </a:t>
            </a:r>
            <a:r>
              <a:rPr spc="-5" dirty="0"/>
              <a:t>to  </a:t>
            </a:r>
            <a:r>
              <a:rPr dirty="0"/>
              <a:t>enhance your</a:t>
            </a:r>
            <a:r>
              <a:rPr spc="-60" dirty="0"/>
              <a:t> </a:t>
            </a:r>
            <a:r>
              <a:rPr dirty="0"/>
              <a:t>systems,  plans &amp;</a:t>
            </a:r>
            <a:r>
              <a:rPr spc="-25" dirty="0"/>
              <a:t> </a:t>
            </a:r>
            <a:r>
              <a:rPr dirty="0"/>
              <a:t>Procedures</a:t>
            </a:r>
          </a:p>
          <a:p>
            <a:pPr>
              <a:lnSpc>
                <a:spcPct val="100000"/>
              </a:lnSpc>
              <a:spcBef>
                <a:spcPts val="20"/>
              </a:spcBef>
            </a:pPr>
            <a:endParaRPr sz="3050"/>
          </a:p>
          <a:p>
            <a:pPr algn="ctr">
              <a:lnSpc>
                <a:spcPct val="100000"/>
              </a:lnSpc>
            </a:pPr>
            <a:r>
              <a:rPr b="1" dirty="0">
                <a:solidFill>
                  <a:srgbClr val="FFFFFF"/>
                </a:solidFill>
                <a:latin typeface="Arial"/>
                <a:cs typeface="Arial"/>
              </a:rPr>
              <a:t>ACTION</a:t>
            </a:r>
            <a:r>
              <a:rPr b="1" spc="-15" dirty="0">
                <a:solidFill>
                  <a:srgbClr val="FFFFFF"/>
                </a:solidFill>
                <a:latin typeface="Arial"/>
                <a:cs typeface="Arial"/>
              </a:rPr>
              <a:t> </a:t>
            </a:r>
            <a:r>
              <a:rPr b="1" dirty="0">
                <a:solidFill>
                  <a:srgbClr val="FFFFFF"/>
                </a:solidFill>
                <a:latin typeface="Arial"/>
                <a:cs typeface="Arial"/>
              </a:rPr>
              <a:t>PLAN</a:t>
            </a:r>
          </a:p>
        </p:txBody>
      </p:sp>
      <p:sp>
        <p:nvSpPr>
          <p:cNvPr id="13" name="object 13"/>
          <p:cNvSpPr txBox="1"/>
          <p:nvPr/>
        </p:nvSpPr>
        <p:spPr>
          <a:xfrm>
            <a:off x="5201996" y="1759203"/>
            <a:ext cx="756920" cy="269240"/>
          </a:xfrm>
          <a:prstGeom prst="rect">
            <a:avLst/>
          </a:prstGeom>
        </p:spPr>
        <p:txBody>
          <a:bodyPr vert="horz" wrap="square" lIns="0" tIns="12700" rIns="0" bIns="0" rtlCol="0">
            <a:spAutoFit/>
          </a:bodyPr>
          <a:lstStyle/>
          <a:p>
            <a:pPr marL="12700">
              <a:lnSpc>
                <a:spcPct val="100000"/>
              </a:lnSpc>
              <a:spcBef>
                <a:spcPts val="100"/>
              </a:spcBef>
            </a:pPr>
            <a:r>
              <a:rPr sz="1600" b="1" u="heavy" spc="-40" dirty="0">
                <a:uFill>
                  <a:solidFill>
                    <a:srgbClr val="000000"/>
                  </a:solidFill>
                </a:uFill>
                <a:latin typeface="Arial"/>
                <a:cs typeface="Arial"/>
              </a:rPr>
              <a:t>TASKS:</a:t>
            </a:r>
            <a:endParaRPr sz="1600">
              <a:latin typeface="Arial"/>
              <a:cs typeface="Arial"/>
            </a:endParaRPr>
          </a:p>
        </p:txBody>
      </p:sp>
      <p:sp>
        <p:nvSpPr>
          <p:cNvPr id="14" name="object 14"/>
          <p:cNvSpPr/>
          <p:nvPr/>
        </p:nvSpPr>
        <p:spPr>
          <a:xfrm>
            <a:off x="8659562" y="1442685"/>
            <a:ext cx="490466" cy="58243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txBox="1"/>
          <p:nvPr/>
        </p:nvSpPr>
        <p:spPr>
          <a:xfrm>
            <a:off x="5201996" y="1567688"/>
            <a:ext cx="5068570" cy="3508653"/>
          </a:xfrm>
          <a:prstGeom prst="rect">
            <a:avLst/>
          </a:prstGeom>
        </p:spPr>
        <p:txBody>
          <a:bodyPr vert="horz" wrap="square" lIns="0" tIns="12700" rIns="0" bIns="0" rtlCol="0">
            <a:spAutoFit/>
          </a:bodyPr>
          <a:lstStyle/>
          <a:p>
            <a:pPr marR="5080" algn="r">
              <a:lnSpc>
                <a:spcPct val="100000"/>
              </a:lnSpc>
              <a:spcBef>
                <a:spcPts val="100"/>
              </a:spcBef>
            </a:pPr>
            <a:r>
              <a:rPr sz="2100" b="1" dirty="0">
                <a:solidFill>
                  <a:srgbClr val="0070C0"/>
                </a:solidFill>
                <a:latin typeface="Arial"/>
                <a:cs typeface="Arial"/>
              </a:rPr>
              <a:t>75</a:t>
            </a:r>
            <a:r>
              <a:rPr sz="2100" b="1" spc="-75" dirty="0">
                <a:solidFill>
                  <a:srgbClr val="0070C0"/>
                </a:solidFill>
                <a:latin typeface="Arial"/>
                <a:cs typeface="Arial"/>
              </a:rPr>
              <a:t> </a:t>
            </a:r>
            <a:r>
              <a:rPr sz="2100" b="1" dirty="0">
                <a:solidFill>
                  <a:srgbClr val="0070C0"/>
                </a:solidFill>
                <a:latin typeface="Arial"/>
                <a:cs typeface="Arial"/>
              </a:rPr>
              <a:t>mins</a:t>
            </a:r>
            <a:endParaRPr sz="2100" dirty="0">
              <a:latin typeface="Arial"/>
              <a:cs typeface="Arial"/>
            </a:endParaRPr>
          </a:p>
          <a:p>
            <a:pPr marL="313055" marR="901700" indent="-300990">
              <a:lnSpc>
                <a:spcPts val="1900"/>
              </a:lnSpc>
              <a:spcBef>
                <a:spcPts val="2065"/>
              </a:spcBef>
              <a:buAutoNum type="arabicPeriod"/>
              <a:tabLst>
                <a:tab pos="313055" algn="l"/>
                <a:tab pos="313690" algn="l"/>
              </a:tabLst>
            </a:pPr>
            <a:r>
              <a:rPr sz="1600" spc="-5" dirty="0">
                <a:latin typeface="Arial"/>
                <a:cs typeface="Arial"/>
              </a:rPr>
              <a:t>In </a:t>
            </a:r>
            <a:r>
              <a:rPr sz="1600" spc="-15" dirty="0">
                <a:latin typeface="Arial"/>
                <a:cs typeface="Arial"/>
              </a:rPr>
              <a:t>groups, divide </a:t>
            </a:r>
            <a:r>
              <a:rPr sz="1600" dirty="0">
                <a:latin typeface="Arial"/>
                <a:cs typeface="Arial"/>
              </a:rPr>
              <a:t>a </a:t>
            </a:r>
            <a:r>
              <a:rPr sz="1600" spc="-15" dirty="0">
                <a:latin typeface="Arial"/>
                <a:cs typeface="Arial"/>
              </a:rPr>
              <a:t>piece </a:t>
            </a:r>
            <a:r>
              <a:rPr sz="1600" spc="-10" dirty="0">
                <a:latin typeface="Arial"/>
                <a:cs typeface="Arial"/>
              </a:rPr>
              <a:t>of </a:t>
            </a:r>
            <a:r>
              <a:rPr sz="1600" spc="-20" dirty="0">
                <a:latin typeface="Arial"/>
                <a:cs typeface="Arial"/>
              </a:rPr>
              <a:t>paper </a:t>
            </a:r>
            <a:r>
              <a:rPr sz="1600" spc="-10" dirty="0">
                <a:latin typeface="Arial"/>
                <a:cs typeface="Arial"/>
              </a:rPr>
              <a:t>into </a:t>
            </a:r>
            <a:r>
              <a:rPr sz="1600" spc="-15" dirty="0">
                <a:latin typeface="Arial"/>
                <a:cs typeface="Arial"/>
              </a:rPr>
              <a:t>three  sections.</a:t>
            </a:r>
            <a:endParaRPr sz="1600" dirty="0">
              <a:latin typeface="Arial"/>
              <a:cs typeface="Arial"/>
            </a:endParaRPr>
          </a:p>
          <a:p>
            <a:pPr marL="313055" marR="466090" indent="-300990">
              <a:lnSpc>
                <a:spcPts val="1900"/>
              </a:lnSpc>
              <a:spcBef>
                <a:spcPts val="1100"/>
              </a:spcBef>
              <a:buAutoNum type="arabicPeriod"/>
              <a:tabLst>
                <a:tab pos="313055" algn="l"/>
                <a:tab pos="313690" algn="l"/>
              </a:tabLst>
            </a:pPr>
            <a:r>
              <a:rPr sz="1600" spc="-15" dirty="0">
                <a:latin typeface="Arial"/>
                <a:cs typeface="Arial"/>
              </a:rPr>
              <a:t>Review your plans </a:t>
            </a:r>
            <a:r>
              <a:rPr sz="1600" spc="-10" dirty="0">
                <a:latin typeface="Arial"/>
                <a:cs typeface="Arial"/>
              </a:rPr>
              <a:t>and  </a:t>
            </a:r>
            <a:r>
              <a:rPr sz="1600" spc="-15" dirty="0">
                <a:latin typeface="Arial"/>
                <a:cs typeface="Arial"/>
              </a:rPr>
              <a:t>notes </a:t>
            </a:r>
            <a:r>
              <a:rPr sz="1600" spc="-10" dirty="0">
                <a:latin typeface="Arial"/>
                <a:cs typeface="Arial"/>
              </a:rPr>
              <a:t>from </a:t>
            </a:r>
            <a:r>
              <a:rPr sz="1600" spc="-15" dirty="0">
                <a:latin typeface="Arial"/>
                <a:cs typeface="Arial"/>
              </a:rPr>
              <a:t>your</a:t>
            </a:r>
            <a:r>
              <a:rPr sz="1600" spc="-75" dirty="0">
                <a:latin typeface="Arial"/>
                <a:cs typeface="Arial"/>
              </a:rPr>
              <a:t> </a:t>
            </a:r>
            <a:r>
              <a:rPr sz="1600" spc="-15" dirty="0">
                <a:latin typeface="Arial"/>
                <a:cs typeface="Arial"/>
              </a:rPr>
              <a:t>TTX</a:t>
            </a:r>
            <a:endParaRPr sz="1600" dirty="0">
              <a:latin typeface="Arial"/>
              <a:cs typeface="Arial"/>
            </a:endParaRPr>
          </a:p>
          <a:p>
            <a:pPr marL="313055" marR="887730" indent="-300990">
              <a:lnSpc>
                <a:spcPts val="1900"/>
              </a:lnSpc>
              <a:spcBef>
                <a:spcPts val="1095"/>
              </a:spcBef>
              <a:buAutoNum type="arabicPeriod"/>
              <a:tabLst>
                <a:tab pos="313055" algn="l"/>
                <a:tab pos="313690" algn="l"/>
              </a:tabLst>
            </a:pPr>
            <a:r>
              <a:rPr sz="1600" spc="-15" dirty="0">
                <a:latin typeface="Arial"/>
                <a:cs typeface="Arial"/>
              </a:rPr>
              <a:t>Discuss </a:t>
            </a:r>
            <a:r>
              <a:rPr sz="1600" spc="-10" dirty="0">
                <a:latin typeface="Arial"/>
                <a:cs typeface="Arial"/>
              </a:rPr>
              <a:t>and write </a:t>
            </a:r>
            <a:r>
              <a:rPr sz="1600" spc="-15" dirty="0">
                <a:latin typeface="Arial"/>
                <a:cs typeface="Arial"/>
              </a:rPr>
              <a:t>your points </a:t>
            </a:r>
            <a:r>
              <a:rPr sz="1600" spc="-5" dirty="0">
                <a:latin typeface="Arial"/>
                <a:cs typeface="Arial"/>
              </a:rPr>
              <a:t>in </a:t>
            </a:r>
            <a:r>
              <a:rPr sz="1600" spc="-15" dirty="0">
                <a:latin typeface="Arial"/>
                <a:cs typeface="Arial"/>
              </a:rPr>
              <a:t>each </a:t>
            </a:r>
            <a:r>
              <a:rPr sz="1600" spc="-10" dirty="0">
                <a:latin typeface="Arial"/>
                <a:cs typeface="Arial"/>
              </a:rPr>
              <a:t>of</a:t>
            </a:r>
            <a:r>
              <a:rPr sz="1600" spc="-105" dirty="0">
                <a:latin typeface="Arial"/>
                <a:cs typeface="Arial"/>
              </a:rPr>
              <a:t> </a:t>
            </a:r>
            <a:r>
              <a:rPr sz="1600" spc="-10" dirty="0">
                <a:latin typeface="Arial"/>
                <a:cs typeface="Arial"/>
              </a:rPr>
              <a:t>the  </a:t>
            </a:r>
            <a:r>
              <a:rPr sz="1600" spc="-15" dirty="0">
                <a:latin typeface="Arial"/>
                <a:cs typeface="Arial"/>
              </a:rPr>
              <a:t>sections </a:t>
            </a:r>
            <a:r>
              <a:rPr sz="1600" spc="-5" dirty="0">
                <a:latin typeface="Arial"/>
                <a:cs typeface="Arial"/>
              </a:rPr>
              <a:t>to</a:t>
            </a:r>
            <a:r>
              <a:rPr sz="1600" spc="-35" dirty="0">
                <a:latin typeface="Arial"/>
                <a:cs typeface="Arial"/>
              </a:rPr>
              <a:t> </a:t>
            </a:r>
            <a:r>
              <a:rPr sz="1600" spc="-15" dirty="0">
                <a:latin typeface="Arial"/>
                <a:cs typeface="Arial"/>
              </a:rPr>
              <a:t>answer:</a:t>
            </a:r>
            <a:endParaRPr sz="1600" dirty="0">
              <a:latin typeface="Arial"/>
              <a:cs typeface="Arial"/>
            </a:endParaRPr>
          </a:p>
          <a:p>
            <a:pPr marL="715010" lvl="1" indent="-300990">
              <a:lnSpc>
                <a:spcPct val="100000"/>
              </a:lnSpc>
              <a:spcBef>
                <a:spcPts val="1015"/>
              </a:spcBef>
              <a:buChar char="•"/>
              <a:tabLst>
                <a:tab pos="714375" algn="l"/>
                <a:tab pos="715010" algn="l"/>
              </a:tabLst>
            </a:pPr>
            <a:r>
              <a:rPr sz="1600" spc="-15" dirty="0">
                <a:latin typeface="Arial"/>
                <a:cs typeface="Arial"/>
              </a:rPr>
              <a:t>What worked well?</a:t>
            </a:r>
            <a:r>
              <a:rPr sz="1600" spc="-40" dirty="0">
                <a:latin typeface="Arial"/>
                <a:cs typeface="Arial"/>
              </a:rPr>
              <a:t> </a:t>
            </a:r>
            <a:r>
              <a:rPr sz="1600" spc="-20" dirty="0">
                <a:latin typeface="Arial"/>
                <a:cs typeface="Arial"/>
              </a:rPr>
              <a:t>(Achievements)</a:t>
            </a:r>
            <a:endParaRPr sz="1600" dirty="0">
              <a:latin typeface="Arial"/>
              <a:cs typeface="Arial"/>
            </a:endParaRPr>
          </a:p>
          <a:p>
            <a:pPr marL="715010" lvl="1" indent="-300990">
              <a:lnSpc>
                <a:spcPct val="100000"/>
              </a:lnSpc>
              <a:spcBef>
                <a:spcPts val="1080"/>
              </a:spcBef>
              <a:buChar char="•"/>
              <a:tabLst>
                <a:tab pos="714375" algn="l"/>
                <a:tab pos="715010" algn="l"/>
              </a:tabLst>
            </a:pPr>
            <a:r>
              <a:rPr sz="1600" spc="-15" dirty="0">
                <a:latin typeface="Arial"/>
                <a:cs typeface="Arial"/>
              </a:rPr>
              <a:t>What was </a:t>
            </a:r>
            <a:r>
              <a:rPr sz="1600" spc="-20" dirty="0">
                <a:latin typeface="Arial"/>
                <a:cs typeface="Arial"/>
              </a:rPr>
              <a:t>challenging?</a:t>
            </a:r>
            <a:r>
              <a:rPr sz="1600" spc="-30" dirty="0">
                <a:latin typeface="Arial"/>
                <a:cs typeface="Arial"/>
              </a:rPr>
              <a:t> </a:t>
            </a:r>
            <a:r>
              <a:rPr sz="1600" spc="-20" dirty="0">
                <a:latin typeface="Arial"/>
                <a:cs typeface="Arial"/>
              </a:rPr>
              <a:t>(Challenges)</a:t>
            </a:r>
            <a:endParaRPr sz="1600" dirty="0">
              <a:latin typeface="Arial"/>
              <a:cs typeface="Arial"/>
            </a:endParaRPr>
          </a:p>
          <a:p>
            <a:pPr marL="715010" marR="1020444" lvl="1" indent="-300990">
              <a:lnSpc>
                <a:spcPts val="1900"/>
              </a:lnSpc>
              <a:spcBef>
                <a:spcPts val="1160"/>
              </a:spcBef>
              <a:buChar char="•"/>
              <a:tabLst>
                <a:tab pos="714375" algn="l"/>
                <a:tab pos="715010" algn="l"/>
              </a:tabLst>
            </a:pPr>
            <a:r>
              <a:rPr sz="1600" spc="-15" dirty="0">
                <a:latin typeface="Arial"/>
                <a:cs typeface="Arial"/>
              </a:rPr>
              <a:t>Recommendations? </a:t>
            </a:r>
            <a:r>
              <a:rPr sz="1600" spc="-10" dirty="0">
                <a:latin typeface="Arial"/>
                <a:cs typeface="Arial"/>
              </a:rPr>
              <a:t>(and </a:t>
            </a:r>
            <a:r>
              <a:rPr sz="1600" spc="-15" dirty="0">
                <a:latin typeface="Arial"/>
                <a:cs typeface="Arial"/>
              </a:rPr>
              <a:t>prioritize,</a:t>
            </a:r>
            <a:r>
              <a:rPr sz="1600" spc="-95" dirty="0">
                <a:latin typeface="Arial"/>
                <a:cs typeface="Arial"/>
              </a:rPr>
              <a:t> </a:t>
            </a:r>
            <a:r>
              <a:rPr sz="1600" spc="-5" dirty="0">
                <a:latin typeface="Arial"/>
                <a:cs typeface="Arial"/>
              </a:rPr>
              <a:t>to  </a:t>
            </a:r>
            <a:r>
              <a:rPr sz="1600" spc="-15" dirty="0">
                <a:latin typeface="Arial"/>
                <a:cs typeface="Arial"/>
              </a:rPr>
              <a:t>identify your </a:t>
            </a:r>
            <a:r>
              <a:rPr sz="1600" spc="-10" dirty="0">
                <a:latin typeface="Arial"/>
                <a:cs typeface="Arial"/>
              </a:rPr>
              <a:t>top</a:t>
            </a:r>
            <a:r>
              <a:rPr sz="1600" spc="-35" dirty="0">
                <a:latin typeface="Arial"/>
                <a:cs typeface="Arial"/>
              </a:rPr>
              <a:t> </a:t>
            </a:r>
            <a:r>
              <a:rPr sz="1600" spc="-10" dirty="0">
                <a:latin typeface="Arial"/>
                <a:cs typeface="Arial"/>
              </a:rPr>
              <a:t>3)</a:t>
            </a:r>
            <a:endParaRPr sz="1600" dirty="0">
              <a:latin typeface="Arial"/>
              <a:cs typeface="Arial"/>
            </a:endParaRPr>
          </a:p>
        </p:txBody>
      </p:sp>
      <p:sp>
        <p:nvSpPr>
          <p:cNvPr id="16" name="object 16"/>
          <p:cNvSpPr/>
          <p:nvPr/>
        </p:nvSpPr>
        <p:spPr>
          <a:xfrm>
            <a:off x="4889836" y="5627832"/>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a:p>
        </p:txBody>
      </p:sp>
      <p:sp>
        <p:nvSpPr>
          <p:cNvPr id="17" name="object 17"/>
          <p:cNvSpPr txBox="1"/>
          <p:nvPr/>
        </p:nvSpPr>
        <p:spPr>
          <a:xfrm>
            <a:off x="5722701" y="6040628"/>
            <a:ext cx="3663950" cy="208279"/>
          </a:xfrm>
          <a:prstGeom prst="rect">
            <a:avLst/>
          </a:prstGeom>
        </p:spPr>
        <p:txBody>
          <a:bodyPr vert="horz" wrap="square" lIns="0" tIns="12700" rIns="0" bIns="0" rtlCol="0">
            <a:spAutoFit/>
          </a:bodyPr>
          <a:lstStyle/>
          <a:p>
            <a:pPr marL="12700">
              <a:lnSpc>
                <a:spcPct val="100000"/>
              </a:lnSpc>
              <a:spcBef>
                <a:spcPts val="100"/>
              </a:spcBef>
            </a:pPr>
            <a:r>
              <a:rPr sz="1200" i="1" spc="10" dirty="0">
                <a:solidFill>
                  <a:srgbClr val="A24B19"/>
                </a:solidFill>
                <a:latin typeface="Arial"/>
                <a:cs typeface="Arial"/>
              </a:rPr>
              <a:t>Note: </a:t>
            </a:r>
            <a:r>
              <a:rPr sz="1200" i="1" spc="5" dirty="0">
                <a:solidFill>
                  <a:srgbClr val="A24B19"/>
                </a:solidFill>
                <a:latin typeface="Arial"/>
                <a:cs typeface="Arial"/>
              </a:rPr>
              <a:t>the action plan will be </a:t>
            </a:r>
            <a:r>
              <a:rPr sz="1200" i="1" spc="10" dirty="0">
                <a:solidFill>
                  <a:srgbClr val="A24B19"/>
                </a:solidFill>
                <a:latin typeface="Arial"/>
                <a:cs typeface="Arial"/>
              </a:rPr>
              <a:t>done </a:t>
            </a:r>
            <a:r>
              <a:rPr sz="1200" i="1" dirty="0">
                <a:solidFill>
                  <a:srgbClr val="A24B19"/>
                </a:solidFill>
                <a:latin typeface="Arial"/>
                <a:cs typeface="Arial"/>
              </a:rPr>
              <a:t>in </a:t>
            </a:r>
            <a:r>
              <a:rPr sz="1200" i="1" spc="5" dirty="0">
                <a:solidFill>
                  <a:srgbClr val="A24B19"/>
                </a:solidFill>
                <a:latin typeface="Arial"/>
                <a:cs typeface="Arial"/>
              </a:rPr>
              <a:t>the </a:t>
            </a:r>
            <a:r>
              <a:rPr sz="1200" i="1" spc="10" dirty="0">
                <a:solidFill>
                  <a:srgbClr val="A24B19"/>
                </a:solidFill>
                <a:latin typeface="Arial"/>
                <a:cs typeface="Arial"/>
              </a:rPr>
              <a:t>next</a:t>
            </a:r>
            <a:r>
              <a:rPr sz="1200" i="1" spc="95" dirty="0">
                <a:solidFill>
                  <a:srgbClr val="A24B19"/>
                </a:solidFill>
                <a:latin typeface="Arial"/>
                <a:cs typeface="Arial"/>
              </a:rPr>
              <a:t> </a:t>
            </a:r>
            <a:r>
              <a:rPr sz="1200" i="1" spc="5" dirty="0">
                <a:solidFill>
                  <a:srgbClr val="A24B19"/>
                </a:solidFill>
                <a:latin typeface="Arial"/>
                <a:cs typeface="Arial"/>
              </a:rPr>
              <a:t>session</a:t>
            </a:r>
            <a:endParaRPr sz="1200">
              <a:latin typeface="Arial"/>
              <a:cs typeface="Arial"/>
            </a:endParaRPr>
          </a:p>
        </p:txBody>
      </p:sp>
      <p:sp>
        <p:nvSpPr>
          <p:cNvPr id="18" name="object 18"/>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29</a:t>
            </a:fld>
            <a:endParaRPr sz="1100">
              <a:latin typeface="Arial"/>
              <a:cs typeface="Arial"/>
            </a:endParaRPr>
          </a:p>
        </p:txBody>
      </p:sp>
      <p:sp>
        <p:nvSpPr>
          <p:cNvPr id="19" name="object 19"/>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20" name="object 20"/>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1" name="object 21"/>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nvSpPr>
        <p:spPr>
          <a:xfrm>
            <a:off x="6317844" y="5789510"/>
            <a:ext cx="1462403" cy="578267"/>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430786" y="3056128"/>
            <a:ext cx="4825365" cy="1144270"/>
          </a:xfrm>
          <a:prstGeom prst="rect">
            <a:avLst/>
          </a:prstGeom>
        </p:spPr>
        <p:txBody>
          <a:bodyPr vert="horz" wrap="square" lIns="0" tIns="12700" rIns="0" bIns="0" rtlCol="0">
            <a:spAutoFit/>
          </a:bodyPr>
          <a:lstStyle/>
          <a:p>
            <a:pPr marL="12700">
              <a:lnSpc>
                <a:spcPts val="2950"/>
              </a:lnSpc>
              <a:spcBef>
                <a:spcPts val="100"/>
              </a:spcBef>
            </a:pPr>
            <a:r>
              <a:rPr sz="2500" b="1" spc="-20" dirty="0">
                <a:latin typeface="Arial"/>
                <a:cs typeface="Arial"/>
              </a:rPr>
              <a:t>The </a:t>
            </a:r>
            <a:r>
              <a:rPr sz="2500" b="1" spc="-25" dirty="0">
                <a:latin typeface="Arial"/>
                <a:cs typeface="Arial"/>
              </a:rPr>
              <a:t>situation </a:t>
            </a:r>
            <a:r>
              <a:rPr sz="2500" b="1" spc="-10" dirty="0">
                <a:latin typeface="Arial"/>
                <a:cs typeface="Arial"/>
              </a:rPr>
              <a:t>is </a:t>
            </a:r>
            <a:r>
              <a:rPr sz="2500" b="1" spc="-30" dirty="0">
                <a:latin typeface="Arial"/>
                <a:cs typeface="Arial"/>
              </a:rPr>
              <a:t>evolving</a:t>
            </a:r>
            <a:r>
              <a:rPr sz="2500" b="1" spc="-155" dirty="0">
                <a:latin typeface="Arial"/>
                <a:cs typeface="Arial"/>
              </a:rPr>
              <a:t> </a:t>
            </a:r>
            <a:r>
              <a:rPr sz="2500" b="1" spc="-50" dirty="0">
                <a:latin typeface="Arial"/>
                <a:cs typeface="Arial"/>
              </a:rPr>
              <a:t>rapidly.</a:t>
            </a:r>
            <a:endParaRPr sz="2500">
              <a:latin typeface="Arial"/>
              <a:cs typeface="Arial"/>
            </a:endParaRPr>
          </a:p>
          <a:p>
            <a:pPr marL="12700">
              <a:lnSpc>
                <a:spcPts val="2905"/>
              </a:lnSpc>
            </a:pPr>
            <a:r>
              <a:rPr sz="2500" spc="-25" dirty="0">
                <a:latin typeface="Arial"/>
                <a:cs typeface="Arial"/>
              </a:rPr>
              <a:t>Let’s have </a:t>
            </a:r>
            <a:r>
              <a:rPr sz="2500" dirty="0">
                <a:latin typeface="Arial"/>
                <a:cs typeface="Arial"/>
              </a:rPr>
              <a:t>a </a:t>
            </a:r>
            <a:r>
              <a:rPr sz="2500" spc="-20" dirty="0">
                <a:latin typeface="Arial"/>
                <a:cs typeface="Arial"/>
              </a:rPr>
              <a:t>look</a:t>
            </a:r>
            <a:r>
              <a:rPr sz="2500" spc="-130" dirty="0">
                <a:latin typeface="Arial"/>
                <a:cs typeface="Arial"/>
              </a:rPr>
              <a:t> </a:t>
            </a:r>
            <a:r>
              <a:rPr sz="2500" spc="-30" dirty="0">
                <a:latin typeface="Arial"/>
                <a:cs typeface="Arial"/>
              </a:rPr>
              <a:t>at</a:t>
            </a:r>
            <a:endParaRPr sz="2500">
              <a:latin typeface="Arial"/>
              <a:cs typeface="Arial"/>
            </a:endParaRPr>
          </a:p>
          <a:p>
            <a:pPr marL="12700">
              <a:lnSpc>
                <a:spcPts val="2950"/>
              </a:lnSpc>
            </a:pPr>
            <a:r>
              <a:rPr sz="2500" spc="-15" dirty="0">
                <a:latin typeface="Arial"/>
                <a:cs typeface="Arial"/>
              </a:rPr>
              <a:t>the </a:t>
            </a:r>
            <a:r>
              <a:rPr sz="2500" spc="-20" dirty="0">
                <a:latin typeface="Arial"/>
                <a:cs typeface="Arial"/>
              </a:rPr>
              <a:t>latest </a:t>
            </a:r>
            <a:r>
              <a:rPr sz="2500" spc="-30" dirty="0">
                <a:latin typeface="Arial"/>
                <a:cs typeface="Arial"/>
              </a:rPr>
              <a:t>WHO</a:t>
            </a:r>
            <a:r>
              <a:rPr sz="2500" spc="-100" dirty="0">
                <a:latin typeface="Arial"/>
                <a:cs typeface="Arial"/>
              </a:rPr>
              <a:t> </a:t>
            </a:r>
            <a:r>
              <a:rPr sz="2500" spc="-25" dirty="0">
                <a:latin typeface="Arial"/>
                <a:cs typeface="Arial"/>
              </a:rPr>
              <a:t>SitRep.</a:t>
            </a:r>
            <a:endParaRPr sz="2500">
              <a:latin typeface="Arial"/>
              <a:cs typeface="Arial"/>
            </a:endParaRPr>
          </a:p>
        </p:txBody>
      </p:sp>
      <p:sp>
        <p:nvSpPr>
          <p:cNvPr id="8" name="object 8"/>
          <p:cNvSpPr/>
          <p:nvPr/>
        </p:nvSpPr>
        <p:spPr>
          <a:xfrm>
            <a:off x="6183693" y="2058542"/>
            <a:ext cx="3326612" cy="3428753"/>
          </a:xfrm>
          <a:prstGeom prst="rect">
            <a:avLst/>
          </a:prstGeom>
          <a:blipFill>
            <a:blip r:embed="rId4"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203048" y="36068"/>
            <a:ext cx="6283325" cy="574040"/>
          </a:xfrm>
          <a:prstGeom prst="rect">
            <a:avLst/>
          </a:prstGeom>
        </p:spPr>
        <p:txBody>
          <a:bodyPr vert="horz" wrap="square" lIns="0" tIns="12700" rIns="0" bIns="0" rtlCol="0">
            <a:spAutoFit/>
          </a:bodyPr>
          <a:lstStyle/>
          <a:p>
            <a:pPr marL="12700">
              <a:lnSpc>
                <a:spcPct val="100000"/>
              </a:lnSpc>
              <a:spcBef>
                <a:spcPts val="100"/>
              </a:spcBef>
            </a:pPr>
            <a:r>
              <a:rPr sz="3600" spc="-10" dirty="0"/>
              <a:t>Latest </a:t>
            </a:r>
            <a:r>
              <a:rPr sz="3600" dirty="0"/>
              <a:t>WHO </a:t>
            </a:r>
            <a:r>
              <a:rPr sz="3600" spc="-10" dirty="0"/>
              <a:t>Situation</a:t>
            </a:r>
            <a:r>
              <a:rPr sz="3600" spc="-60" dirty="0"/>
              <a:t> </a:t>
            </a:r>
            <a:r>
              <a:rPr sz="3600" spc="-10" dirty="0"/>
              <a:t>Report</a:t>
            </a:r>
            <a:endParaRPr sz="36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1263015" cy="558800"/>
          </a:xfrm>
          <a:prstGeom prst="rect">
            <a:avLst/>
          </a:prstGeom>
        </p:spPr>
        <p:txBody>
          <a:bodyPr vert="horz" wrap="square" lIns="0" tIns="12700" rIns="0" bIns="0" rtlCol="0">
            <a:spAutoFit/>
          </a:bodyPr>
          <a:lstStyle/>
          <a:p>
            <a:pPr marL="12700">
              <a:lnSpc>
                <a:spcPct val="100000"/>
              </a:lnSpc>
              <a:spcBef>
                <a:spcPts val="100"/>
              </a:spcBef>
            </a:pPr>
            <a:r>
              <a:rPr sz="3500" b="1" spc="5" dirty="0">
                <a:solidFill>
                  <a:srgbClr val="FFFFFF"/>
                </a:solidFill>
                <a:latin typeface="Arial"/>
                <a:cs typeface="Arial"/>
              </a:rPr>
              <a:t>B</a:t>
            </a:r>
            <a:r>
              <a:rPr sz="3500" b="1" spc="-5" dirty="0">
                <a:solidFill>
                  <a:srgbClr val="FFFFFF"/>
                </a:solidFill>
                <a:latin typeface="Arial"/>
                <a:cs typeface="Arial"/>
              </a:rPr>
              <a:t>r</a:t>
            </a:r>
            <a:r>
              <a:rPr sz="3500" b="1" dirty="0">
                <a:solidFill>
                  <a:srgbClr val="FFFFFF"/>
                </a:solidFill>
                <a:latin typeface="Arial"/>
                <a:cs typeface="Arial"/>
              </a:rPr>
              <a:t>eak</a:t>
            </a:r>
            <a:endParaRPr sz="3500">
              <a:latin typeface="Arial"/>
              <a:cs typeface="Arial"/>
            </a:endParaRPr>
          </a:p>
        </p:txBody>
      </p:sp>
      <p:sp>
        <p:nvSpPr>
          <p:cNvPr id="3" name="object 3"/>
          <p:cNvSpPr/>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a:p>
        </p:txBody>
      </p:sp>
      <p:sp>
        <p:nvSpPr>
          <p:cNvPr id="4" name="object 4"/>
          <p:cNvSpPr txBox="1"/>
          <p:nvPr/>
        </p:nvSpPr>
        <p:spPr>
          <a:xfrm>
            <a:off x="1654574" y="3433571"/>
            <a:ext cx="2503170" cy="995044"/>
          </a:xfrm>
          <a:prstGeom prst="rect">
            <a:avLst/>
          </a:prstGeom>
        </p:spPr>
        <p:txBody>
          <a:bodyPr vert="horz" wrap="square" lIns="0" tIns="33655" rIns="0" bIns="0" rtlCol="0">
            <a:spAutoFit/>
          </a:bodyPr>
          <a:lstStyle/>
          <a:p>
            <a:pPr marL="535940" marR="5080" indent="-523875">
              <a:lnSpc>
                <a:spcPts val="3790"/>
              </a:lnSpc>
              <a:spcBef>
                <a:spcPts val="265"/>
              </a:spcBef>
            </a:pPr>
            <a:r>
              <a:rPr sz="3200" b="1" spc="-25" dirty="0">
                <a:solidFill>
                  <a:srgbClr val="A24B19"/>
                </a:solidFill>
                <a:latin typeface="Arial"/>
                <a:cs typeface="Arial"/>
              </a:rPr>
              <a:t>Coffee</a:t>
            </a:r>
            <a:r>
              <a:rPr sz="3200" b="1" spc="-90" dirty="0">
                <a:solidFill>
                  <a:srgbClr val="A24B19"/>
                </a:solidFill>
                <a:latin typeface="Arial"/>
                <a:cs typeface="Arial"/>
              </a:rPr>
              <a:t> </a:t>
            </a:r>
            <a:r>
              <a:rPr sz="3200" b="1" spc="-25" dirty="0">
                <a:solidFill>
                  <a:srgbClr val="A24B19"/>
                </a:solidFill>
                <a:latin typeface="Arial"/>
                <a:cs typeface="Arial"/>
              </a:rPr>
              <a:t>Break  (15min)</a:t>
            </a:r>
            <a:endParaRPr sz="3200">
              <a:latin typeface="Arial"/>
              <a:cs typeface="Arial"/>
            </a:endParaRPr>
          </a:p>
        </p:txBody>
      </p:sp>
      <p:sp>
        <p:nvSpPr>
          <p:cNvPr id="6" name="object 6"/>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30</a:t>
            </a:fld>
            <a:endParaRPr sz="1100">
              <a:latin typeface="Arial"/>
              <a:cs typeface="Arial"/>
            </a:endParaRPr>
          </a:p>
        </p:txBody>
      </p:sp>
      <p:sp>
        <p:nvSpPr>
          <p:cNvPr id="7" name="object 7"/>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8" name="object 8"/>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9" name="object 9"/>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2474595" cy="558800"/>
          </a:xfrm>
          <a:prstGeom prst="rect">
            <a:avLst/>
          </a:prstGeom>
        </p:spPr>
        <p:txBody>
          <a:bodyPr vert="horz" wrap="square" lIns="0" tIns="12700" rIns="0" bIns="0" rtlCol="0">
            <a:spAutoFit/>
          </a:bodyPr>
          <a:lstStyle/>
          <a:p>
            <a:pPr marL="12700">
              <a:lnSpc>
                <a:spcPct val="100000"/>
              </a:lnSpc>
              <a:spcBef>
                <a:spcPts val="100"/>
              </a:spcBef>
            </a:pPr>
            <a:r>
              <a:rPr sz="3500" dirty="0"/>
              <a:t>Action</a:t>
            </a:r>
            <a:r>
              <a:rPr sz="3500" spc="-90" dirty="0"/>
              <a:t> </a:t>
            </a:r>
            <a:r>
              <a:rPr sz="3500" dirty="0"/>
              <a:t>Plan</a:t>
            </a:r>
            <a:endParaRPr sz="3500"/>
          </a:p>
        </p:txBody>
      </p:sp>
      <p:sp>
        <p:nvSpPr>
          <p:cNvPr id="19" name="object 19"/>
          <p:cNvSpPr/>
          <p:nvPr/>
        </p:nvSpPr>
        <p:spPr>
          <a:xfrm>
            <a:off x="134001" y="2169629"/>
            <a:ext cx="3187058" cy="3195062"/>
          </a:xfrm>
          <a:prstGeom prst="rect">
            <a:avLst/>
          </a:prstGeom>
          <a:blipFill>
            <a:blip r:embed="rId10" cstate="print"/>
            <a:stretch>
              <a:fillRect/>
            </a:stretch>
          </a:blipFill>
        </p:spPr>
        <p:txBody>
          <a:bodyPr wrap="square" lIns="0" tIns="0" rIns="0" bIns="0" rtlCol="0"/>
          <a:lstStyle/>
          <a:p>
            <a:endParaRPr/>
          </a:p>
        </p:txBody>
      </p:sp>
      <p:sp>
        <p:nvSpPr>
          <p:cNvPr id="20" name="object 20"/>
          <p:cNvSpPr/>
          <p:nvPr/>
        </p:nvSpPr>
        <p:spPr>
          <a:xfrm>
            <a:off x="3482230" y="1928139"/>
            <a:ext cx="6967773" cy="3795454"/>
          </a:xfrm>
          <a:prstGeom prst="rect">
            <a:avLst/>
          </a:prstGeom>
          <a:blipFill>
            <a:blip r:embed="rId11" cstate="print"/>
            <a:stretch>
              <a:fillRect/>
            </a:stretch>
          </a:blipFill>
        </p:spPr>
        <p:txBody>
          <a:bodyPr wrap="square" lIns="0" tIns="0" rIns="0" bIns="0" rtlCol="0"/>
          <a:lstStyle/>
          <a:p>
            <a:endParaRPr/>
          </a:p>
        </p:txBody>
      </p:sp>
      <p:sp>
        <p:nvSpPr>
          <p:cNvPr id="21" name="object 21"/>
          <p:cNvSpPr/>
          <p:nvPr/>
        </p:nvSpPr>
        <p:spPr>
          <a:xfrm>
            <a:off x="1363712" y="5777031"/>
            <a:ext cx="490465" cy="58243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1951670" y="5901944"/>
            <a:ext cx="102298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Arial"/>
                <a:cs typeface="Arial"/>
              </a:rPr>
              <a:t>45</a:t>
            </a:r>
            <a:r>
              <a:rPr sz="2100" b="1" spc="-65" dirty="0">
                <a:solidFill>
                  <a:srgbClr val="0070C0"/>
                </a:solidFill>
                <a:latin typeface="Arial"/>
                <a:cs typeface="Arial"/>
              </a:rPr>
              <a:t> </a:t>
            </a:r>
            <a:r>
              <a:rPr sz="2100" b="1" dirty="0">
                <a:solidFill>
                  <a:srgbClr val="0070C0"/>
                </a:solidFill>
                <a:latin typeface="Arial"/>
                <a:cs typeface="Arial"/>
              </a:rPr>
              <a:t>mins</a:t>
            </a:r>
            <a:endParaRPr sz="2100">
              <a:latin typeface="Arial"/>
              <a:cs typeface="Arial"/>
            </a:endParaRPr>
          </a:p>
        </p:txBody>
      </p:sp>
      <p:sp>
        <p:nvSpPr>
          <p:cNvPr id="23" name="object 23"/>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31</a:t>
            </a:fld>
            <a:endParaRPr sz="1100">
              <a:latin typeface="Arial"/>
              <a:cs typeface="Arial"/>
            </a:endParaRPr>
          </a:p>
        </p:txBody>
      </p:sp>
      <p:sp>
        <p:nvSpPr>
          <p:cNvPr id="24" name="object 24"/>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25" name="object 25"/>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6" name="object 26"/>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2992120" cy="558800"/>
          </a:xfrm>
          <a:prstGeom prst="rect">
            <a:avLst/>
          </a:prstGeom>
        </p:spPr>
        <p:txBody>
          <a:bodyPr vert="horz" wrap="square" lIns="0" tIns="12700" rIns="0" bIns="0" rtlCol="0">
            <a:spAutoFit/>
          </a:bodyPr>
          <a:lstStyle/>
          <a:p>
            <a:pPr marL="12700">
              <a:lnSpc>
                <a:spcPct val="100000"/>
              </a:lnSpc>
              <a:spcBef>
                <a:spcPts val="100"/>
              </a:spcBef>
            </a:pPr>
            <a:r>
              <a:rPr sz="3500" spc="-5" dirty="0"/>
              <a:t>Consolidation</a:t>
            </a:r>
            <a:endParaRPr sz="3500"/>
          </a:p>
        </p:txBody>
      </p:sp>
      <p:grpSp>
        <p:nvGrpSpPr>
          <p:cNvPr id="3" name="object 3"/>
          <p:cNvGrpSpPr/>
          <p:nvPr/>
        </p:nvGrpSpPr>
        <p:grpSpPr>
          <a:xfrm>
            <a:off x="4463789" y="1907133"/>
            <a:ext cx="5373370" cy="2940050"/>
            <a:chOff x="4463789" y="1907133"/>
            <a:chExt cx="5373370" cy="2940050"/>
          </a:xfrm>
        </p:grpSpPr>
        <p:sp>
          <p:nvSpPr>
            <p:cNvPr id="4" name="object 4"/>
            <p:cNvSpPr/>
            <p:nvPr/>
          </p:nvSpPr>
          <p:spPr>
            <a:xfrm>
              <a:off x="4463789" y="1907133"/>
              <a:ext cx="3297916" cy="179642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62498" y="2560231"/>
              <a:ext cx="3297910" cy="1796422"/>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538633" y="3050463"/>
              <a:ext cx="3297910" cy="1796423"/>
            </a:xfrm>
            <a:prstGeom prst="rect">
              <a:avLst/>
            </a:prstGeom>
            <a:blipFill>
              <a:blip r:embed="rId2" cstate="print"/>
              <a:stretch>
                <a:fillRect/>
              </a:stretch>
            </a:blipFill>
          </p:spPr>
          <p:txBody>
            <a:bodyPr wrap="square" lIns="0" tIns="0" rIns="0" bIns="0" rtlCol="0"/>
            <a:lstStyle/>
            <a:p>
              <a:endParaRPr/>
            </a:p>
          </p:txBody>
        </p:sp>
      </p:grpSp>
      <p:sp>
        <p:nvSpPr>
          <p:cNvPr id="7" name="object 7"/>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32</a:t>
            </a:fld>
            <a:endParaRPr sz="1100">
              <a:latin typeface="Arial"/>
              <a:cs typeface="Arial"/>
            </a:endParaRPr>
          </a:p>
        </p:txBody>
      </p:sp>
      <p:sp>
        <p:nvSpPr>
          <p:cNvPr id="8" name="object 8"/>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9" name="object 9"/>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10" name="object 10"/>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5833745" cy="558800"/>
          </a:xfrm>
          <a:prstGeom prst="rect">
            <a:avLst/>
          </a:prstGeom>
        </p:spPr>
        <p:txBody>
          <a:bodyPr vert="horz" wrap="square" lIns="0" tIns="12700" rIns="0" bIns="0" rtlCol="0">
            <a:spAutoFit/>
          </a:bodyPr>
          <a:lstStyle/>
          <a:p>
            <a:pPr marL="12700">
              <a:lnSpc>
                <a:spcPct val="100000"/>
              </a:lnSpc>
              <a:spcBef>
                <a:spcPts val="100"/>
              </a:spcBef>
            </a:pPr>
            <a:r>
              <a:rPr sz="3500" spc="-5" dirty="0"/>
              <a:t>Participants’ feedback</a:t>
            </a:r>
            <a:r>
              <a:rPr sz="3500" spc="-195" dirty="0"/>
              <a:t> </a:t>
            </a:r>
            <a:r>
              <a:rPr sz="3500" spc="-5" dirty="0"/>
              <a:t>form</a:t>
            </a:r>
            <a:endParaRPr sz="3500"/>
          </a:p>
        </p:txBody>
      </p:sp>
      <p:sp>
        <p:nvSpPr>
          <p:cNvPr id="19" name="object 19"/>
          <p:cNvSpPr/>
          <p:nvPr/>
        </p:nvSpPr>
        <p:spPr>
          <a:xfrm>
            <a:off x="612648" y="1304543"/>
            <a:ext cx="4514088" cy="53980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object 20"/>
          <p:cNvSpPr txBox="1"/>
          <p:nvPr/>
        </p:nvSpPr>
        <p:spPr>
          <a:xfrm>
            <a:off x="5492770" y="2711703"/>
            <a:ext cx="3879215" cy="1522095"/>
          </a:xfrm>
          <a:prstGeom prst="rect">
            <a:avLst/>
          </a:prstGeom>
        </p:spPr>
        <p:txBody>
          <a:bodyPr vert="horz" wrap="square" lIns="0" tIns="21590" rIns="0" bIns="0" rtlCol="0">
            <a:spAutoFit/>
          </a:bodyPr>
          <a:lstStyle/>
          <a:p>
            <a:pPr marL="12700" marR="5080">
              <a:lnSpc>
                <a:spcPct val="97600"/>
              </a:lnSpc>
              <a:spcBef>
                <a:spcPts val="170"/>
              </a:spcBef>
            </a:pPr>
            <a:r>
              <a:rPr sz="2500" i="1" spc="-60" dirty="0">
                <a:latin typeface="Arial"/>
                <a:cs typeface="Arial"/>
              </a:rPr>
              <a:t>Your </a:t>
            </a:r>
            <a:r>
              <a:rPr sz="2500" i="1" spc="-25" dirty="0">
                <a:latin typeface="Arial"/>
                <a:cs typeface="Arial"/>
              </a:rPr>
              <a:t>feedback </a:t>
            </a:r>
            <a:r>
              <a:rPr sz="2500" i="1" spc="-15" dirty="0">
                <a:latin typeface="Arial"/>
                <a:cs typeface="Arial"/>
              </a:rPr>
              <a:t>will </a:t>
            </a:r>
            <a:r>
              <a:rPr sz="2500" i="1" spc="-25" dirty="0">
                <a:latin typeface="Arial"/>
                <a:cs typeface="Arial"/>
              </a:rPr>
              <a:t>assist </a:t>
            </a:r>
            <a:r>
              <a:rPr sz="2500" i="1" spc="-15" dirty="0">
                <a:latin typeface="Arial"/>
                <a:cs typeface="Arial"/>
              </a:rPr>
              <a:t>us  </a:t>
            </a:r>
            <a:r>
              <a:rPr sz="2500" i="1" spc="-5" dirty="0">
                <a:latin typeface="Arial"/>
                <a:cs typeface="Arial"/>
              </a:rPr>
              <a:t>to </a:t>
            </a:r>
            <a:r>
              <a:rPr sz="2500" i="1" spc="-20" dirty="0">
                <a:latin typeface="Arial"/>
                <a:cs typeface="Arial"/>
              </a:rPr>
              <a:t>maintain and </a:t>
            </a:r>
            <a:r>
              <a:rPr sz="2500" i="1" spc="-25" dirty="0">
                <a:latin typeface="Arial"/>
                <a:cs typeface="Arial"/>
              </a:rPr>
              <a:t>improve</a:t>
            </a:r>
            <a:r>
              <a:rPr sz="2500" i="1" spc="-160" dirty="0">
                <a:latin typeface="Arial"/>
                <a:cs typeface="Arial"/>
              </a:rPr>
              <a:t> </a:t>
            </a:r>
            <a:r>
              <a:rPr sz="2500" i="1" spc="-15" dirty="0">
                <a:latin typeface="Arial"/>
                <a:cs typeface="Arial"/>
              </a:rPr>
              <a:t>the  </a:t>
            </a:r>
            <a:r>
              <a:rPr sz="2500" i="1" spc="-20" dirty="0">
                <a:latin typeface="Arial"/>
                <a:cs typeface="Arial"/>
              </a:rPr>
              <a:t>quality and </a:t>
            </a:r>
            <a:r>
              <a:rPr sz="2500" i="1" spc="-25" dirty="0">
                <a:latin typeface="Arial"/>
                <a:cs typeface="Arial"/>
              </a:rPr>
              <a:t>relevance </a:t>
            </a:r>
            <a:r>
              <a:rPr sz="2500" i="1" spc="-30" dirty="0">
                <a:latin typeface="Arial"/>
                <a:cs typeface="Arial"/>
              </a:rPr>
              <a:t>of  </a:t>
            </a:r>
            <a:r>
              <a:rPr sz="2500" i="1" spc="-20" dirty="0">
                <a:latin typeface="Arial"/>
                <a:cs typeface="Arial"/>
              </a:rPr>
              <a:t>future simulation</a:t>
            </a:r>
            <a:r>
              <a:rPr sz="2500" i="1" spc="-75" dirty="0">
                <a:latin typeface="Arial"/>
                <a:cs typeface="Arial"/>
              </a:rPr>
              <a:t> </a:t>
            </a:r>
            <a:r>
              <a:rPr sz="2500" i="1" spc="-25" dirty="0">
                <a:latin typeface="Arial"/>
                <a:cs typeface="Arial"/>
              </a:rPr>
              <a:t>exercises.</a:t>
            </a:r>
            <a:endParaRPr sz="2500">
              <a:latin typeface="Arial"/>
              <a:cs typeface="Arial"/>
            </a:endParaRPr>
          </a:p>
        </p:txBody>
      </p:sp>
      <p:sp>
        <p:nvSpPr>
          <p:cNvPr id="21" name="object 21"/>
          <p:cNvSpPr/>
          <p:nvPr/>
        </p:nvSpPr>
        <p:spPr>
          <a:xfrm>
            <a:off x="6876007" y="4938806"/>
            <a:ext cx="490462" cy="58243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7463959" y="5063744"/>
            <a:ext cx="87376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Arial"/>
                <a:cs typeface="Arial"/>
              </a:rPr>
              <a:t>5</a:t>
            </a:r>
            <a:r>
              <a:rPr sz="2100" b="1" spc="-70" dirty="0">
                <a:solidFill>
                  <a:srgbClr val="0070C0"/>
                </a:solidFill>
                <a:latin typeface="Arial"/>
                <a:cs typeface="Arial"/>
              </a:rPr>
              <a:t> </a:t>
            </a:r>
            <a:r>
              <a:rPr sz="2100" b="1" dirty="0">
                <a:solidFill>
                  <a:srgbClr val="0070C0"/>
                </a:solidFill>
                <a:latin typeface="Arial"/>
                <a:cs typeface="Arial"/>
              </a:rPr>
              <a:t>mins</a:t>
            </a:r>
            <a:endParaRPr sz="2100">
              <a:latin typeface="Arial"/>
              <a:cs typeface="Arial"/>
            </a:endParaRPr>
          </a:p>
        </p:txBody>
      </p:sp>
      <p:sp>
        <p:nvSpPr>
          <p:cNvPr id="23" name="object 23"/>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33</a:t>
            </a:fld>
            <a:endParaRPr sz="1100">
              <a:latin typeface="Arial"/>
              <a:cs typeface="Arial"/>
            </a:endParaRPr>
          </a:p>
        </p:txBody>
      </p:sp>
      <p:sp>
        <p:nvSpPr>
          <p:cNvPr id="24" name="object 24"/>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25" name="object 25"/>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6" name="object 26"/>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5020945" cy="558800"/>
          </a:xfrm>
          <a:prstGeom prst="rect">
            <a:avLst/>
          </a:prstGeom>
        </p:spPr>
        <p:txBody>
          <a:bodyPr vert="horz" wrap="square" lIns="0" tIns="12700" rIns="0" bIns="0" rtlCol="0">
            <a:spAutoFit/>
          </a:bodyPr>
          <a:lstStyle/>
          <a:p>
            <a:pPr marL="12700">
              <a:lnSpc>
                <a:spcPct val="100000"/>
              </a:lnSpc>
              <a:spcBef>
                <a:spcPts val="100"/>
              </a:spcBef>
            </a:pPr>
            <a:r>
              <a:rPr sz="3500" b="1" dirty="0">
                <a:solidFill>
                  <a:srgbClr val="FFFFFF"/>
                </a:solidFill>
                <a:latin typeface="Arial"/>
                <a:cs typeface="Arial"/>
              </a:rPr>
              <a:t>Next </a:t>
            </a:r>
            <a:r>
              <a:rPr sz="3500" b="1" spc="-5" dirty="0">
                <a:solidFill>
                  <a:srgbClr val="FFFFFF"/>
                </a:solidFill>
                <a:latin typeface="Arial"/>
                <a:cs typeface="Arial"/>
              </a:rPr>
              <a:t>steps </a:t>
            </a:r>
            <a:r>
              <a:rPr sz="3500" b="1" dirty="0">
                <a:solidFill>
                  <a:srgbClr val="FFFFFF"/>
                </a:solidFill>
                <a:latin typeface="Arial"/>
                <a:cs typeface="Arial"/>
              </a:rPr>
              <a:t>and </a:t>
            </a:r>
            <a:r>
              <a:rPr sz="3500" b="1" spc="-5" dirty="0">
                <a:solidFill>
                  <a:srgbClr val="FFFFFF"/>
                </a:solidFill>
                <a:latin typeface="Arial"/>
                <a:cs typeface="Arial"/>
              </a:rPr>
              <a:t>wrap</a:t>
            </a:r>
            <a:r>
              <a:rPr sz="3500" b="1" spc="-50" dirty="0">
                <a:solidFill>
                  <a:srgbClr val="FFFFFF"/>
                </a:solidFill>
                <a:latin typeface="Arial"/>
                <a:cs typeface="Arial"/>
              </a:rPr>
              <a:t> </a:t>
            </a:r>
            <a:r>
              <a:rPr sz="3500" b="1" dirty="0">
                <a:solidFill>
                  <a:srgbClr val="FFFFFF"/>
                </a:solidFill>
                <a:latin typeface="Arial"/>
                <a:cs typeface="Arial"/>
              </a:rPr>
              <a:t>up</a:t>
            </a:r>
            <a:endParaRPr sz="3500">
              <a:latin typeface="Arial"/>
              <a:cs typeface="Arial"/>
            </a:endParaRPr>
          </a:p>
        </p:txBody>
      </p:sp>
      <p:sp>
        <p:nvSpPr>
          <p:cNvPr id="3" name="object 3"/>
          <p:cNvSpPr/>
          <p:nvPr/>
        </p:nvSpPr>
        <p:spPr>
          <a:xfrm>
            <a:off x="1476514" y="1389409"/>
            <a:ext cx="7314842" cy="475657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3871872" y="4811267"/>
            <a:ext cx="2527300" cy="513080"/>
          </a:xfrm>
          <a:prstGeom prst="rect">
            <a:avLst/>
          </a:prstGeom>
        </p:spPr>
        <p:txBody>
          <a:bodyPr vert="horz" wrap="square" lIns="0" tIns="12700" rIns="0" bIns="0" rtlCol="0">
            <a:spAutoFit/>
          </a:bodyPr>
          <a:lstStyle/>
          <a:p>
            <a:pPr marL="12700">
              <a:lnSpc>
                <a:spcPct val="100000"/>
              </a:lnSpc>
              <a:spcBef>
                <a:spcPts val="100"/>
              </a:spcBef>
            </a:pPr>
            <a:r>
              <a:rPr sz="3200" b="1" spc="-25" dirty="0">
                <a:solidFill>
                  <a:srgbClr val="0070C0"/>
                </a:solidFill>
                <a:latin typeface="Arial"/>
                <a:cs typeface="Arial"/>
              </a:rPr>
              <a:t>NEXT</a:t>
            </a:r>
            <a:r>
              <a:rPr sz="3200" b="1" spc="-110" dirty="0">
                <a:solidFill>
                  <a:srgbClr val="0070C0"/>
                </a:solidFill>
                <a:latin typeface="Arial"/>
                <a:cs typeface="Arial"/>
              </a:rPr>
              <a:t> </a:t>
            </a:r>
            <a:r>
              <a:rPr sz="3200" b="1" spc="-25" dirty="0">
                <a:solidFill>
                  <a:srgbClr val="0070C0"/>
                </a:solidFill>
                <a:latin typeface="Arial"/>
                <a:cs typeface="Arial"/>
              </a:rPr>
              <a:t>STEPS</a:t>
            </a:r>
            <a:endParaRPr sz="3200">
              <a:latin typeface="Arial"/>
              <a:cs typeface="Arial"/>
            </a:endParaRPr>
          </a:p>
        </p:txBody>
      </p:sp>
      <p:sp>
        <p:nvSpPr>
          <p:cNvPr id="5" name="object 5"/>
          <p:cNvSpPr txBox="1"/>
          <p:nvPr/>
        </p:nvSpPr>
        <p:spPr>
          <a:xfrm>
            <a:off x="9987171" y="7297940"/>
            <a:ext cx="548005"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95" dirty="0">
                <a:solidFill>
                  <a:srgbClr val="FFFFFF"/>
                </a:solidFill>
                <a:latin typeface="Arial"/>
                <a:cs typeface="Arial"/>
              </a:rPr>
              <a:t> </a:t>
            </a:r>
            <a:fld id="{81D60167-4931-47E6-BA6A-407CBD079E47}" type="slidenum">
              <a:rPr sz="1100" b="1" dirty="0">
                <a:solidFill>
                  <a:srgbClr val="FFFFFF"/>
                </a:solidFill>
                <a:latin typeface="Arial"/>
                <a:cs typeface="Arial"/>
              </a:rPr>
              <a:t>34</a:t>
            </a:fld>
            <a:endParaRPr sz="1100">
              <a:latin typeface="Arial"/>
              <a:cs typeface="Arial"/>
            </a:endParaRPr>
          </a:p>
        </p:txBody>
      </p:sp>
      <p:sp>
        <p:nvSpPr>
          <p:cNvPr id="6" name="object 6"/>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7" name="object 7"/>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8" name="object 8"/>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p:nvPr/>
        </p:nvSpPr>
        <p:spPr>
          <a:xfrm>
            <a:off x="76573" y="7303007"/>
            <a:ext cx="1567180" cy="193040"/>
          </a:xfrm>
          <a:prstGeom prst="rect">
            <a:avLst/>
          </a:prstGeom>
        </p:spPr>
        <p:txBody>
          <a:bodyPr vert="horz" wrap="square" lIns="0" tIns="12700" rIns="0" bIns="0" rtlCol="0">
            <a:spAutoFit/>
          </a:bodyPr>
          <a:lstStyle/>
          <a:p>
            <a:pPr marL="12700">
              <a:lnSpc>
                <a:spcPct val="100000"/>
              </a:lnSpc>
              <a:spcBef>
                <a:spcPts val="100"/>
              </a:spcBef>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19" name="object 19"/>
          <p:cNvSpPr txBox="1"/>
          <p:nvPr/>
        </p:nvSpPr>
        <p:spPr>
          <a:xfrm>
            <a:off x="2092723" y="7303007"/>
            <a:ext cx="2269490" cy="193040"/>
          </a:xfrm>
          <a:prstGeom prst="rect">
            <a:avLst/>
          </a:prstGeom>
        </p:spPr>
        <p:txBody>
          <a:bodyPr vert="horz" wrap="square" lIns="0" tIns="12700" rIns="0" bIns="0" rtlCol="0">
            <a:spAutoFit/>
          </a:bodyPr>
          <a:lstStyle/>
          <a:p>
            <a:pPr marL="12700">
              <a:lnSpc>
                <a:spcPct val="100000"/>
              </a:lnSpc>
              <a:spcBef>
                <a:spcPts val="100"/>
              </a:spcBef>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20" name="object 20"/>
          <p:cNvSpPr txBox="1"/>
          <p:nvPr/>
        </p:nvSpPr>
        <p:spPr>
          <a:xfrm>
            <a:off x="9987171" y="7284707"/>
            <a:ext cx="522605" cy="193040"/>
          </a:xfrm>
          <a:prstGeom prst="rect">
            <a:avLst/>
          </a:prstGeom>
        </p:spPr>
        <p:txBody>
          <a:bodyPr vert="horz" wrap="square" lIns="0" tIns="12700" rIns="0" bIns="0" rtlCol="0">
            <a:spAutoFit/>
          </a:bodyPr>
          <a:lstStyle/>
          <a:p>
            <a:pPr marL="12700">
              <a:lnSpc>
                <a:spcPct val="100000"/>
              </a:lnSpc>
              <a:spcBef>
                <a:spcPts val="100"/>
              </a:spcBef>
            </a:pPr>
            <a:r>
              <a:rPr sz="1100" b="1" spc="-25" dirty="0">
                <a:solidFill>
                  <a:srgbClr val="FFFFFF"/>
                </a:solidFill>
                <a:latin typeface="Arial"/>
                <a:cs typeface="Arial"/>
              </a:rPr>
              <a:t>page</a:t>
            </a:r>
            <a:r>
              <a:rPr sz="1100" b="1" spc="-114" dirty="0">
                <a:solidFill>
                  <a:srgbClr val="FFFFFF"/>
                </a:solidFill>
                <a:latin typeface="Arial"/>
                <a:cs typeface="Arial"/>
              </a:rPr>
              <a:t> </a:t>
            </a:r>
            <a:r>
              <a:rPr sz="1100" b="1" spc="-25" dirty="0">
                <a:solidFill>
                  <a:srgbClr val="FFFFFF"/>
                </a:solidFill>
                <a:latin typeface="Arial"/>
                <a:cs typeface="Arial"/>
              </a:rPr>
              <a:t>36</a:t>
            </a:r>
            <a:endParaRPr sz="1100">
              <a:latin typeface="Arial"/>
              <a:cs typeface="Arial"/>
            </a:endParaRPr>
          </a:p>
        </p:txBody>
      </p:sp>
      <p:grpSp>
        <p:nvGrpSpPr>
          <p:cNvPr id="21" name="object 21"/>
          <p:cNvGrpSpPr/>
          <p:nvPr/>
        </p:nvGrpSpPr>
        <p:grpSpPr>
          <a:xfrm>
            <a:off x="0" y="4083673"/>
            <a:ext cx="10693400" cy="2538095"/>
            <a:chOff x="0" y="4083673"/>
            <a:chExt cx="10693400" cy="2538095"/>
          </a:xfrm>
        </p:grpSpPr>
        <p:sp>
          <p:nvSpPr>
            <p:cNvPr id="22" name="object 22"/>
            <p:cNvSpPr/>
            <p:nvPr/>
          </p:nvSpPr>
          <p:spPr>
            <a:xfrm>
              <a:off x="0" y="4083673"/>
              <a:ext cx="10693400" cy="2538095"/>
            </a:xfrm>
            <a:custGeom>
              <a:avLst/>
              <a:gdLst/>
              <a:ahLst/>
              <a:cxnLst/>
              <a:rect l="l" t="t" r="r" b="b"/>
              <a:pathLst>
                <a:path w="10693400" h="2538095">
                  <a:moveTo>
                    <a:pt x="10693400" y="0"/>
                  </a:moveTo>
                  <a:lnTo>
                    <a:pt x="0" y="0"/>
                  </a:lnTo>
                  <a:lnTo>
                    <a:pt x="0" y="2537688"/>
                  </a:lnTo>
                  <a:lnTo>
                    <a:pt x="10693400" y="2537688"/>
                  </a:lnTo>
                  <a:lnTo>
                    <a:pt x="10693400" y="0"/>
                  </a:lnTo>
                  <a:close/>
                </a:path>
              </a:pathLst>
            </a:custGeom>
            <a:solidFill>
              <a:srgbClr val="595959"/>
            </a:solidFill>
          </p:spPr>
          <p:txBody>
            <a:bodyPr wrap="square" lIns="0" tIns="0" rIns="0" bIns="0" rtlCol="0"/>
            <a:lstStyle/>
            <a:p>
              <a:endParaRPr/>
            </a:p>
          </p:txBody>
        </p:sp>
        <p:sp>
          <p:nvSpPr>
            <p:cNvPr id="23" name="object 23"/>
            <p:cNvSpPr/>
            <p:nvPr/>
          </p:nvSpPr>
          <p:spPr>
            <a:xfrm>
              <a:off x="1085088" y="4614671"/>
              <a:ext cx="2167128" cy="18928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24" name="object 24"/>
          <p:cNvSpPr txBox="1">
            <a:spLocks noGrp="1"/>
          </p:cNvSpPr>
          <p:nvPr>
            <p:ph type="title"/>
          </p:nvPr>
        </p:nvSpPr>
        <p:spPr>
          <a:prstGeom prst="rect">
            <a:avLst/>
          </a:prstGeom>
        </p:spPr>
        <p:txBody>
          <a:bodyPr vert="horz" wrap="square" lIns="0" tIns="12700" rIns="0" bIns="0" rtlCol="0">
            <a:spAutoFit/>
          </a:bodyPr>
          <a:lstStyle/>
          <a:p>
            <a:pPr marL="111760">
              <a:lnSpc>
                <a:spcPct val="100000"/>
              </a:lnSpc>
              <a:spcBef>
                <a:spcPts val="100"/>
              </a:spcBef>
            </a:pPr>
            <a:r>
              <a:rPr dirty="0"/>
              <a:t>THANK</a:t>
            </a:r>
            <a:r>
              <a:rPr spc="-150" dirty="0"/>
              <a:t> </a:t>
            </a:r>
            <a:r>
              <a:rPr spc="5" dirty="0"/>
              <a:t>YOU!</a:t>
            </a:r>
          </a:p>
        </p:txBody>
      </p:sp>
      <p:sp>
        <p:nvSpPr>
          <p:cNvPr id="25" name="object 25"/>
          <p:cNvSpPr txBox="1"/>
          <p:nvPr/>
        </p:nvSpPr>
        <p:spPr>
          <a:xfrm>
            <a:off x="1137258" y="4715860"/>
            <a:ext cx="1976945" cy="500137"/>
          </a:xfrm>
          <a:prstGeom prst="rect">
            <a:avLst/>
          </a:prstGeom>
        </p:spPr>
        <p:txBody>
          <a:bodyPr vert="horz" wrap="square" lIns="0" tIns="12700" rIns="0" bIns="0" rtlCol="0">
            <a:spAutoFit/>
          </a:bodyPr>
          <a:lstStyle/>
          <a:p>
            <a:pPr algn="ctr">
              <a:lnSpc>
                <a:spcPts val="1910"/>
              </a:lnSpc>
              <a:spcBef>
                <a:spcPts val="100"/>
              </a:spcBef>
            </a:pPr>
            <a:r>
              <a:rPr sz="1600" b="1" spc="-15" dirty="0">
                <a:latin typeface="Arial"/>
                <a:cs typeface="Arial"/>
              </a:rPr>
              <a:t>WHO</a:t>
            </a:r>
            <a:r>
              <a:rPr sz="1600" b="1" spc="-85" dirty="0">
                <a:latin typeface="Arial"/>
                <a:cs typeface="Arial"/>
              </a:rPr>
              <a:t> </a:t>
            </a:r>
            <a:r>
              <a:rPr sz="1600" b="1" spc="-20" dirty="0">
                <a:latin typeface="Arial"/>
                <a:cs typeface="Arial"/>
              </a:rPr>
              <a:t>COVID-19</a:t>
            </a:r>
            <a:endParaRPr sz="1600" dirty="0">
              <a:latin typeface="Arial"/>
              <a:cs typeface="Arial"/>
            </a:endParaRPr>
          </a:p>
          <a:p>
            <a:pPr marL="1905" algn="ctr">
              <a:lnSpc>
                <a:spcPts val="1910"/>
              </a:lnSpc>
            </a:pPr>
            <a:r>
              <a:rPr sz="1600" b="1" spc="-20" dirty="0">
                <a:latin typeface="Arial"/>
                <a:cs typeface="Arial"/>
              </a:rPr>
              <a:t>Emergency</a:t>
            </a:r>
            <a:r>
              <a:rPr lang="en-US" sz="1600" b="1" spc="-20" dirty="0">
                <a:latin typeface="Arial"/>
                <a:cs typeface="Arial"/>
              </a:rPr>
              <a:t> </a:t>
            </a:r>
            <a:endParaRPr sz="1600" dirty="0">
              <a:latin typeface="Arial"/>
              <a:cs typeface="Arial"/>
            </a:endParaRPr>
          </a:p>
        </p:txBody>
      </p:sp>
      <p:sp>
        <p:nvSpPr>
          <p:cNvPr id="26" name="object 26"/>
          <p:cNvSpPr txBox="1"/>
          <p:nvPr/>
        </p:nvSpPr>
        <p:spPr>
          <a:xfrm>
            <a:off x="1740968" y="5244536"/>
            <a:ext cx="857885" cy="227329"/>
          </a:xfrm>
          <a:prstGeom prst="rect">
            <a:avLst/>
          </a:prstGeom>
        </p:spPr>
        <p:txBody>
          <a:bodyPr vert="horz" wrap="square" lIns="0" tIns="0" rIns="0" bIns="0" rtlCol="0">
            <a:spAutoFit/>
          </a:bodyPr>
          <a:lstStyle/>
          <a:p>
            <a:pPr>
              <a:lnSpc>
                <a:spcPts val="1770"/>
              </a:lnSpc>
            </a:pPr>
            <a:r>
              <a:rPr sz="1600" b="1" spc="-20" dirty="0">
                <a:latin typeface="Arial"/>
                <a:cs typeface="Arial"/>
              </a:rPr>
              <a:t>w</a:t>
            </a:r>
            <a:r>
              <a:rPr sz="1600" b="1" spc="-15" dirty="0">
                <a:latin typeface="Arial"/>
                <a:cs typeface="Arial"/>
              </a:rPr>
              <a:t>ebp</a:t>
            </a:r>
            <a:r>
              <a:rPr sz="1600" b="1" spc="-20" dirty="0">
                <a:latin typeface="Arial"/>
                <a:cs typeface="Arial"/>
              </a:rPr>
              <a:t>a</a:t>
            </a:r>
            <a:r>
              <a:rPr sz="1600" b="1" spc="-15" dirty="0">
                <a:latin typeface="Arial"/>
                <a:cs typeface="Arial"/>
              </a:rPr>
              <a:t>g</a:t>
            </a:r>
            <a:r>
              <a:rPr sz="1600" b="1" dirty="0">
                <a:latin typeface="Arial"/>
                <a:cs typeface="Arial"/>
              </a:rPr>
              <a:t>e</a:t>
            </a:r>
            <a:endParaRPr sz="1600">
              <a:latin typeface="Arial"/>
              <a:cs typeface="Arial"/>
            </a:endParaRPr>
          </a:p>
        </p:txBody>
      </p:sp>
      <p:grpSp>
        <p:nvGrpSpPr>
          <p:cNvPr id="27" name="object 27"/>
          <p:cNvGrpSpPr/>
          <p:nvPr/>
        </p:nvGrpSpPr>
        <p:grpSpPr>
          <a:xfrm>
            <a:off x="1710998" y="4614671"/>
            <a:ext cx="4769485" cy="1892935"/>
            <a:chOff x="1710998" y="4614671"/>
            <a:chExt cx="4769485" cy="1892935"/>
          </a:xfrm>
        </p:grpSpPr>
        <p:sp>
          <p:nvSpPr>
            <p:cNvPr id="28" name="object 28"/>
            <p:cNvSpPr/>
            <p:nvPr/>
          </p:nvSpPr>
          <p:spPr>
            <a:xfrm>
              <a:off x="1710998" y="5238294"/>
              <a:ext cx="915564" cy="932458"/>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9" name="object 29"/>
            <p:cNvSpPr/>
            <p:nvPr/>
          </p:nvSpPr>
          <p:spPr>
            <a:xfrm>
              <a:off x="4312920" y="4614671"/>
              <a:ext cx="2167128" cy="1892808"/>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0" name="object 30"/>
          <p:cNvSpPr txBox="1"/>
          <p:nvPr/>
        </p:nvSpPr>
        <p:spPr>
          <a:xfrm>
            <a:off x="1661575" y="6269228"/>
            <a:ext cx="1012190"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0070C0"/>
                </a:solidFill>
                <a:latin typeface="Arial"/>
                <a:cs typeface="Arial"/>
              </a:rPr>
              <a:t>Scan </a:t>
            </a:r>
            <a:r>
              <a:rPr sz="1200" b="1" spc="5" dirty="0">
                <a:solidFill>
                  <a:srgbClr val="0070C0"/>
                </a:solidFill>
                <a:latin typeface="Arial"/>
                <a:cs typeface="Arial"/>
              </a:rPr>
              <a:t>or</a:t>
            </a:r>
            <a:r>
              <a:rPr sz="1200" b="1" spc="-45" dirty="0">
                <a:solidFill>
                  <a:srgbClr val="0070C0"/>
                </a:solidFill>
                <a:latin typeface="Arial"/>
                <a:cs typeface="Arial"/>
              </a:rPr>
              <a:t> </a:t>
            </a:r>
            <a:r>
              <a:rPr sz="1200" b="1" spc="5" dirty="0">
                <a:solidFill>
                  <a:srgbClr val="0070C0"/>
                </a:solidFill>
                <a:latin typeface="Arial"/>
                <a:cs typeface="Arial"/>
              </a:rPr>
              <a:t>Click</a:t>
            </a:r>
            <a:endParaRPr sz="1200">
              <a:latin typeface="Arial"/>
              <a:cs typeface="Arial"/>
            </a:endParaRPr>
          </a:p>
        </p:txBody>
      </p:sp>
      <p:sp>
        <p:nvSpPr>
          <p:cNvPr id="31" name="object 31"/>
          <p:cNvSpPr txBox="1"/>
          <p:nvPr/>
        </p:nvSpPr>
        <p:spPr>
          <a:xfrm>
            <a:off x="4122737" y="4201159"/>
            <a:ext cx="2447925" cy="104013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FFFFFF"/>
                </a:solidFill>
                <a:latin typeface="Arial"/>
                <a:cs typeface="Arial"/>
              </a:rPr>
              <a:t>WHO</a:t>
            </a:r>
            <a:r>
              <a:rPr sz="2100" b="1" spc="-65" dirty="0">
                <a:solidFill>
                  <a:srgbClr val="FFFFFF"/>
                </a:solidFill>
                <a:latin typeface="Arial"/>
                <a:cs typeface="Arial"/>
              </a:rPr>
              <a:t> </a:t>
            </a:r>
            <a:r>
              <a:rPr sz="2100" b="1" dirty="0">
                <a:solidFill>
                  <a:srgbClr val="FFFFFF"/>
                </a:solidFill>
                <a:latin typeface="Arial"/>
                <a:cs typeface="Arial"/>
              </a:rPr>
              <a:t>RESOURCES</a:t>
            </a:r>
            <a:endParaRPr sz="2100" dirty="0">
              <a:latin typeface="Arial"/>
              <a:cs typeface="Arial"/>
            </a:endParaRPr>
          </a:p>
          <a:p>
            <a:pPr marL="550545" marR="348615" indent="-94615">
              <a:lnSpc>
                <a:spcPts val="1900"/>
              </a:lnSpc>
              <a:spcBef>
                <a:spcPts val="1730"/>
              </a:spcBef>
            </a:pPr>
            <a:r>
              <a:rPr sz="1600" b="1" spc="-15" dirty="0">
                <a:latin typeface="Arial"/>
                <a:cs typeface="Arial"/>
              </a:rPr>
              <a:t>More</a:t>
            </a:r>
            <a:r>
              <a:rPr sz="1600" b="1" spc="-105" dirty="0">
                <a:latin typeface="Arial"/>
                <a:cs typeface="Arial"/>
              </a:rPr>
              <a:t> </a:t>
            </a:r>
            <a:r>
              <a:rPr sz="1600" b="1" spc="-15" dirty="0">
                <a:latin typeface="Arial"/>
                <a:cs typeface="Arial"/>
              </a:rPr>
              <a:t>information  </a:t>
            </a:r>
            <a:r>
              <a:rPr sz="1600" b="1" spc="-10" dirty="0">
                <a:latin typeface="Arial"/>
                <a:cs typeface="Arial"/>
              </a:rPr>
              <a:t>on</a:t>
            </a:r>
            <a:r>
              <a:rPr sz="1600" b="1" spc="-45" dirty="0">
                <a:latin typeface="Arial"/>
                <a:cs typeface="Arial"/>
              </a:rPr>
              <a:t> </a:t>
            </a:r>
            <a:r>
              <a:rPr lang="en-US" sz="1600" b="1" spc="-45" dirty="0">
                <a:latin typeface="Arial"/>
                <a:cs typeface="Arial"/>
              </a:rPr>
              <a:t>COVID-19</a:t>
            </a:r>
            <a:endParaRPr sz="1600" dirty="0">
              <a:latin typeface="Arial"/>
              <a:cs typeface="Arial"/>
            </a:endParaRPr>
          </a:p>
        </p:txBody>
      </p:sp>
      <p:sp>
        <p:nvSpPr>
          <p:cNvPr id="32" name="object 32"/>
          <p:cNvSpPr txBox="1"/>
          <p:nvPr/>
        </p:nvSpPr>
        <p:spPr>
          <a:xfrm>
            <a:off x="1644561" y="1365072"/>
            <a:ext cx="7404100" cy="708025"/>
          </a:xfrm>
          <a:prstGeom prst="rect">
            <a:avLst/>
          </a:prstGeom>
        </p:spPr>
        <p:txBody>
          <a:bodyPr vert="horz" wrap="square" lIns="0" tIns="79375" rIns="0" bIns="0" rtlCol="0">
            <a:spAutoFit/>
          </a:bodyPr>
          <a:lstStyle/>
          <a:p>
            <a:pPr marL="635" algn="ctr">
              <a:lnSpc>
                <a:spcPct val="100000"/>
              </a:lnSpc>
              <a:spcBef>
                <a:spcPts val="625"/>
              </a:spcBef>
            </a:pPr>
            <a:r>
              <a:rPr sz="1800" b="1" spc="-20" dirty="0">
                <a:solidFill>
                  <a:srgbClr val="0070C0"/>
                </a:solidFill>
                <a:latin typeface="Arial"/>
                <a:cs typeface="Arial"/>
              </a:rPr>
              <a:t>For </a:t>
            </a:r>
            <a:r>
              <a:rPr sz="1800" b="1" spc="-25" dirty="0">
                <a:solidFill>
                  <a:srgbClr val="0070C0"/>
                </a:solidFill>
                <a:latin typeface="Arial"/>
                <a:cs typeface="Arial"/>
              </a:rPr>
              <a:t>SimEx technical</a:t>
            </a:r>
            <a:r>
              <a:rPr sz="1800" b="1" spc="-50" dirty="0">
                <a:solidFill>
                  <a:srgbClr val="0070C0"/>
                </a:solidFill>
                <a:latin typeface="Arial"/>
                <a:cs typeface="Arial"/>
              </a:rPr>
              <a:t> </a:t>
            </a:r>
            <a:r>
              <a:rPr sz="1800" b="1" spc="-20" dirty="0">
                <a:solidFill>
                  <a:srgbClr val="0070C0"/>
                </a:solidFill>
                <a:latin typeface="Arial"/>
                <a:cs typeface="Arial"/>
              </a:rPr>
              <a:t>support,</a:t>
            </a:r>
            <a:endParaRPr sz="1800">
              <a:latin typeface="Arial"/>
              <a:cs typeface="Arial"/>
            </a:endParaRPr>
          </a:p>
          <a:p>
            <a:pPr algn="ctr">
              <a:lnSpc>
                <a:spcPct val="100000"/>
              </a:lnSpc>
              <a:spcBef>
                <a:spcPts val="530"/>
              </a:spcBef>
            </a:pPr>
            <a:r>
              <a:rPr sz="1800" b="1" spc="-25" dirty="0">
                <a:solidFill>
                  <a:srgbClr val="0070C0"/>
                </a:solidFill>
                <a:latin typeface="Arial"/>
                <a:cs typeface="Arial"/>
              </a:rPr>
              <a:t>please contact </a:t>
            </a:r>
            <a:r>
              <a:rPr sz="1800" b="1" spc="-20" dirty="0">
                <a:solidFill>
                  <a:srgbClr val="0070C0"/>
                </a:solidFill>
                <a:latin typeface="Arial"/>
                <a:cs typeface="Arial"/>
              </a:rPr>
              <a:t>your </a:t>
            </a:r>
            <a:r>
              <a:rPr sz="1800" b="1" spc="-30" dirty="0">
                <a:solidFill>
                  <a:srgbClr val="0070C0"/>
                </a:solidFill>
                <a:latin typeface="Arial"/>
                <a:cs typeface="Arial"/>
              </a:rPr>
              <a:t>WHO </a:t>
            </a:r>
            <a:r>
              <a:rPr sz="1800" b="1" spc="-20" dirty="0">
                <a:solidFill>
                  <a:srgbClr val="0070C0"/>
                </a:solidFill>
                <a:latin typeface="Arial"/>
                <a:cs typeface="Arial"/>
              </a:rPr>
              <a:t>country office </a:t>
            </a:r>
            <a:r>
              <a:rPr sz="1800" b="1" spc="-15" dirty="0">
                <a:solidFill>
                  <a:srgbClr val="0070C0"/>
                </a:solidFill>
                <a:latin typeface="Arial"/>
                <a:cs typeface="Arial"/>
              </a:rPr>
              <a:t>or </a:t>
            </a:r>
            <a:r>
              <a:rPr sz="1800" b="1" spc="-25" dirty="0">
                <a:solidFill>
                  <a:srgbClr val="0070C0"/>
                </a:solidFill>
                <a:latin typeface="Arial"/>
                <a:cs typeface="Arial"/>
              </a:rPr>
              <a:t>regional </a:t>
            </a:r>
            <a:r>
              <a:rPr sz="1800" b="1" spc="-20" dirty="0">
                <a:solidFill>
                  <a:srgbClr val="0070C0"/>
                </a:solidFill>
                <a:latin typeface="Arial"/>
                <a:cs typeface="Arial"/>
              </a:rPr>
              <a:t>office focal</a:t>
            </a:r>
            <a:r>
              <a:rPr sz="1800" b="1" spc="-100" dirty="0">
                <a:solidFill>
                  <a:srgbClr val="0070C0"/>
                </a:solidFill>
                <a:latin typeface="Arial"/>
                <a:cs typeface="Arial"/>
              </a:rPr>
              <a:t> </a:t>
            </a:r>
            <a:r>
              <a:rPr sz="1800" b="1" spc="-20" dirty="0">
                <a:solidFill>
                  <a:srgbClr val="0070C0"/>
                </a:solidFill>
                <a:latin typeface="Arial"/>
                <a:cs typeface="Arial"/>
              </a:rPr>
              <a:t>point:</a:t>
            </a:r>
            <a:endParaRPr sz="1800">
              <a:latin typeface="Arial"/>
              <a:cs typeface="Arial"/>
            </a:endParaRPr>
          </a:p>
        </p:txBody>
      </p:sp>
      <p:sp>
        <p:nvSpPr>
          <p:cNvPr id="33" name="object 33"/>
          <p:cNvSpPr txBox="1"/>
          <p:nvPr/>
        </p:nvSpPr>
        <p:spPr>
          <a:xfrm>
            <a:off x="3275495" y="2057908"/>
            <a:ext cx="804545" cy="1943100"/>
          </a:xfrm>
          <a:prstGeom prst="rect">
            <a:avLst/>
          </a:prstGeom>
        </p:spPr>
        <p:txBody>
          <a:bodyPr vert="horz" wrap="square" lIns="0" tIns="24130" rIns="0" bIns="0" rtlCol="0">
            <a:spAutoFit/>
          </a:bodyPr>
          <a:lstStyle/>
          <a:p>
            <a:pPr marL="12700" marR="5080">
              <a:lnSpc>
                <a:spcPct val="130200"/>
              </a:lnSpc>
              <a:spcBef>
                <a:spcPts val="190"/>
              </a:spcBef>
            </a:pPr>
            <a:r>
              <a:rPr sz="1600" b="1" spc="-15" dirty="0">
                <a:solidFill>
                  <a:srgbClr val="0070C0"/>
                </a:solidFill>
                <a:latin typeface="Arial"/>
                <a:cs typeface="Arial"/>
              </a:rPr>
              <a:t>AFRO:  </a:t>
            </a:r>
            <a:r>
              <a:rPr sz="1600" b="1" spc="-20" dirty="0">
                <a:solidFill>
                  <a:srgbClr val="0070C0"/>
                </a:solidFill>
                <a:latin typeface="Arial"/>
                <a:cs typeface="Arial"/>
              </a:rPr>
              <a:t>EMRO:  EURO:  </a:t>
            </a:r>
            <a:r>
              <a:rPr sz="1600" b="1" spc="-40" dirty="0">
                <a:solidFill>
                  <a:srgbClr val="0070C0"/>
                </a:solidFill>
                <a:latin typeface="Arial"/>
                <a:cs typeface="Arial"/>
              </a:rPr>
              <a:t>PAHO:  </a:t>
            </a:r>
            <a:r>
              <a:rPr sz="1600" b="1" spc="-20" dirty="0">
                <a:solidFill>
                  <a:srgbClr val="0070C0"/>
                </a:solidFill>
                <a:latin typeface="Arial"/>
                <a:cs typeface="Arial"/>
              </a:rPr>
              <a:t>SEAR</a:t>
            </a:r>
            <a:r>
              <a:rPr sz="1600" b="1" spc="-25" dirty="0">
                <a:solidFill>
                  <a:srgbClr val="0070C0"/>
                </a:solidFill>
                <a:latin typeface="Arial"/>
                <a:cs typeface="Arial"/>
              </a:rPr>
              <a:t>O</a:t>
            </a:r>
            <a:r>
              <a:rPr sz="1600" b="1" dirty="0">
                <a:solidFill>
                  <a:srgbClr val="0070C0"/>
                </a:solidFill>
                <a:latin typeface="Arial"/>
                <a:cs typeface="Arial"/>
              </a:rPr>
              <a:t>:  </a:t>
            </a:r>
            <a:r>
              <a:rPr sz="1600" b="1" spc="-20" dirty="0">
                <a:solidFill>
                  <a:srgbClr val="0070C0"/>
                </a:solidFill>
                <a:latin typeface="Arial"/>
                <a:cs typeface="Arial"/>
              </a:rPr>
              <a:t>WPRO:</a:t>
            </a:r>
            <a:endParaRPr sz="1600">
              <a:latin typeface="Arial"/>
              <a:cs typeface="Arial"/>
            </a:endParaRPr>
          </a:p>
        </p:txBody>
      </p:sp>
      <p:sp>
        <p:nvSpPr>
          <p:cNvPr id="34" name="object 34"/>
          <p:cNvSpPr txBox="1"/>
          <p:nvPr/>
        </p:nvSpPr>
        <p:spPr>
          <a:xfrm>
            <a:off x="4879556" y="2057908"/>
            <a:ext cx="3695700" cy="1943100"/>
          </a:xfrm>
          <a:prstGeom prst="rect">
            <a:avLst/>
          </a:prstGeom>
        </p:spPr>
        <p:txBody>
          <a:bodyPr vert="horz" wrap="square" lIns="0" tIns="24765" rIns="0" bIns="0" rtlCol="0">
            <a:spAutoFit/>
          </a:bodyPr>
          <a:lstStyle/>
          <a:p>
            <a:pPr marL="12700" marR="5080">
              <a:lnSpc>
                <a:spcPct val="130000"/>
              </a:lnSpc>
              <a:spcBef>
                <a:spcPts val="195"/>
              </a:spcBef>
            </a:pPr>
            <a:r>
              <a:rPr sz="1600" b="1" u="heavy" spc="-20" dirty="0">
                <a:solidFill>
                  <a:srgbClr val="0563C1"/>
                </a:solidFill>
                <a:uFill>
                  <a:solidFill>
                    <a:srgbClr val="0563C1"/>
                  </a:solidFill>
                </a:uFill>
                <a:latin typeface="Arial"/>
                <a:cs typeface="Arial"/>
                <a:hlinkClick r:id="rId12"/>
              </a:rPr>
              <a:t>stephenm@who.int </a:t>
            </a:r>
            <a:r>
              <a:rPr sz="1600" b="1" spc="-20" dirty="0">
                <a:solidFill>
                  <a:srgbClr val="0563C1"/>
                </a:solidFill>
                <a:latin typeface="Arial"/>
                <a:cs typeface="Arial"/>
              </a:rPr>
              <a:t> </a:t>
            </a:r>
            <a:r>
              <a:rPr sz="1600" b="1" u="heavy" spc="-20" dirty="0">
                <a:solidFill>
                  <a:srgbClr val="0563C1"/>
                </a:solidFill>
                <a:uFill>
                  <a:solidFill>
                    <a:srgbClr val="0563C1"/>
                  </a:solidFill>
                </a:uFill>
                <a:latin typeface="Arial"/>
                <a:cs typeface="Arial"/>
                <a:hlinkClick r:id="rId13"/>
              </a:rPr>
              <a:t>samhourid@who.int </a:t>
            </a:r>
            <a:r>
              <a:rPr sz="1600" b="1" spc="-20" dirty="0">
                <a:solidFill>
                  <a:srgbClr val="0563C1"/>
                </a:solidFill>
                <a:latin typeface="Arial"/>
                <a:cs typeface="Arial"/>
              </a:rPr>
              <a:t> </a:t>
            </a:r>
            <a:r>
              <a:rPr sz="1600" b="1" u="heavy" spc="-15" dirty="0">
                <a:solidFill>
                  <a:srgbClr val="0563C1"/>
                </a:solidFill>
                <a:uFill>
                  <a:solidFill>
                    <a:srgbClr val="0563C1"/>
                  </a:solidFill>
                </a:uFill>
                <a:latin typeface="Arial"/>
                <a:cs typeface="Arial"/>
              </a:rPr>
              <a:t>schmidtt@who.int</a:t>
            </a:r>
            <a:r>
              <a:rPr sz="1600" b="1" spc="-15" dirty="0">
                <a:solidFill>
                  <a:srgbClr val="0070C0"/>
                </a:solidFill>
                <a:latin typeface="Arial"/>
                <a:cs typeface="Arial"/>
              </a:rPr>
              <a:t>;</a:t>
            </a:r>
            <a:r>
              <a:rPr sz="1600" b="1" spc="-85" dirty="0">
                <a:solidFill>
                  <a:srgbClr val="0070C0"/>
                </a:solidFill>
                <a:latin typeface="Arial"/>
                <a:cs typeface="Arial"/>
              </a:rPr>
              <a:t> </a:t>
            </a:r>
            <a:r>
              <a:rPr sz="1600" b="1" u="heavy" spc="-15" dirty="0">
                <a:solidFill>
                  <a:srgbClr val="0563C1"/>
                </a:solidFill>
                <a:uFill>
                  <a:solidFill>
                    <a:srgbClr val="0563C1"/>
                  </a:solidFill>
                </a:uFill>
                <a:latin typeface="Arial"/>
                <a:cs typeface="Arial"/>
                <a:hlinkClick r:id="rId14"/>
              </a:rPr>
              <a:t>rashforda@who.int </a:t>
            </a:r>
            <a:r>
              <a:rPr sz="1600" b="1" spc="-15" dirty="0">
                <a:solidFill>
                  <a:srgbClr val="0563C1"/>
                </a:solidFill>
                <a:latin typeface="Arial"/>
                <a:cs typeface="Arial"/>
              </a:rPr>
              <a:t> </a:t>
            </a:r>
            <a:r>
              <a:rPr sz="1600" b="1" u="heavy" spc="-15" dirty="0">
                <a:solidFill>
                  <a:srgbClr val="0563C1"/>
                </a:solidFill>
                <a:uFill>
                  <a:solidFill>
                    <a:srgbClr val="0563C1"/>
                  </a:solidFill>
                </a:uFill>
                <a:latin typeface="Arial"/>
                <a:cs typeface="Arial"/>
                <a:hlinkClick r:id="rId15"/>
              </a:rPr>
              <a:t>andragro@paho.org</a:t>
            </a:r>
            <a:endParaRPr sz="1600">
              <a:latin typeface="Arial"/>
              <a:cs typeface="Arial"/>
            </a:endParaRPr>
          </a:p>
          <a:p>
            <a:pPr marL="12700" marR="527050">
              <a:lnSpc>
                <a:spcPct val="130000"/>
              </a:lnSpc>
              <a:spcBef>
                <a:spcPts val="25"/>
              </a:spcBef>
            </a:pPr>
            <a:r>
              <a:rPr sz="1600" b="1" u="heavy" spc="-15" dirty="0">
                <a:solidFill>
                  <a:srgbClr val="0563C1"/>
                </a:solidFill>
                <a:uFill>
                  <a:solidFill>
                    <a:srgbClr val="0563C1"/>
                  </a:solidFill>
                </a:uFill>
                <a:latin typeface="Arial"/>
                <a:cs typeface="Arial"/>
              </a:rPr>
              <a:t>katom@who.int</a:t>
            </a:r>
            <a:r>
              <a:rPr sz="1600" b="1" spc="-15" dirty="0">
                <a:latin typeface="Arial"/>
                <a:cs typeface="Arial"/>
              </a:rPr>
              <a:t>;</a:t>
            </a:r>
            <a:r>
              <a:rPr sz="1600" b="1" spc="-105" dirty="0">
                <a:latin typeface="Arial"/>
                <a:cs typeface="Arial"/>
              </a:rPr>
              <a:t> </a:t>
            </a:r>
            <a:r>
              <a:rPr sz="1600" b="1" u="heavy" spc="-15" dirty="0">
                <a:solidFill>
                  <a:srgbClr val="0563C1"/>
                </a:solidFill>
                <a:uFill>
                  <a:solidFill>
                    <a:srgbClr val="0563C1"/>
                  </a:solidFill>
                </a:uFill>
                <a:latin typeface="Arial"/>
                <a:cs typeface="Arial"/>
                <a:hlinkClick r:id="rId16"/>
              </a:rPr>
              <a:t>htikem@who.int </a:t>
            </a:r>
            <a:r>
              <a:rPr sz="1600" b="1" spc="-15" dirty="0">
                <a:solidFill>
                  <a:srgbClr val="0563C1"/>
                </a:solidFill>
                <a:latin typeface="Arial"/>
                <a:cs typeface="Arial"/>
              </a:rPr>
              <a:t> </a:t>
            </a:r>
            <a:r>
              <a:rPr sz="1600" b="1" u="heavy" spc="-15" dirty="0">
                <a:solidFill>
                  <a:srgbClr val="0563C1"/>
                </a:solidFill>
                <a:uFill>
                  <a:solidFill>
                    <a:srgbClr val="0563C1"/>
                  </a:solidFill>
                </a:uFill>
                <a:latin typeface="Arial"/>
                <a:cs typeface="Arial"/>
              </a:rPr>
              <a:t>eshofoniea@who.int</a:t>
            </a:r>
            <a:r>
              <a:rPr sz="1600" b="1" spc="-15" dirty="0">
                <a:solidFill>
                  <a:srgbClr val="0070C0"/>
                </a:solidFill>
                <a:latin typeface="Arial"/>
                <a:cs typeface="Arial"/>
              </a:rPr>
              <a:t>;</a:t>
            </a:r>
            <a:endParaRPr sz="1600">
              <a:latin typeface="Arial"/>
              <a:cs typeface="Arial"/>
            </a:endParaRPr>
          </a:p>
        </p:txBody>
      </p:sp>
      <p:grpSp>
        <p:nvGrpSpPr>
          <p:cNvPr id="35" name="object 35"/>
          <p:cNvGrpSpPr/>
          <p:nvPr/>
        </p:nvGrpSpPr>
        <p:grpSpPr>
          <a:xfrm>
            <a:off x="4940808" y="4614671"/>
            <a:ext cx="4764405" cy="1892935"/>
            <a:chOff x="4940808" y="4614671"/>
            <a:chExt cx="4764405" cy="1892935"/>
          </a:xfrm>
        </p:grpSpPr>
        <p:sp>
          <p:nvSpPr>
            <p:cNvPr id="36" name="object 36"/>
            <p:cNvSpPr/>
            <p:nvPr/>
          </p:nvSpPr>
          <p:spPr>
            <a:xfrm>
              <a:off x="4940808" y="5236463"/>
              <a:ext cx="911351" cy="935736"/>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7" name="object 37"/>
            <p:cNvSpPr/>
            <p:nvPr/>
          </p:nvSpPr>
          <p:spPr>
            <a:xfrm>
              <a:off x="7540752" y="4614671"/>
              <a:ext cx="2164079" cy="1892808"/>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8" name="object 38"/>
          <p:cNvSpPr txBox="1"/>
          <p:nvPr/>
        </p:nvSpPr>
        <p:spPr>
          <a:xfrm>
            <a:off x="4888650" y="6269228"/>
            <a:ext cx="1012190"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0070C0"/>
                </a:solidFill>
                <a:latin typeface="Arial"/>
                <a:cs typeface="Arial"/>
              </a:rPr>
              <a:t>Scan </a:t>
            </a:r>
            <a:r>
              <a:rPr sz="1200" b="1" spc="5" dirty="0">
                <a:solidFill>
                  <a:srgbClr val="0070C0"/>
                </a:solidFill>
                <a:latin typeface="Arial"/>
                <a:cs typeface="Arial"/>
              </a:rPr>
              <a:t>or</a:t>
            </a:r>
            <a:r>
              <a:rPr sz="1200" b="1" spc="-45" dirty="0">
                <a:solidFill>
                  <a:srgbClr val="0070C0"/>
                </a:solidFill>
                <a:latin typeface="Arial"/>
                <a:cs typeface="Arial"/>
              </a:rPr>
              <a:t> </a:t>
            </a:r>
            <a:r>
              <a:rPr sz="1200" b="1" spc="5" dirty="0">
                <a:solidFill>
                  <a:srgbClr val="0070C0"/>
                </a:solidFill>
                <a:latin typeface="Arial"/>
                <a:cs typeface="Arial"/>
              </a:rPr>
              <a:t>Click</a:t>
            </a:r>
            <a:endParaRPr sz="1200">
              <a:latin typeface="Arial"/>
              <a:cs typeface="Arial"/>
            </a:endParaRPr>
          </a:p>
        </p:txBody>
      </p:sp>
      <p:sp>
        <p:nvSpPr>
          <p:cNvPr id="39" name="object 39"/>
          <p:cNvSpPr txBox="1"/>
          <p:nvPr/>
        </p:nvSpPr>
        <p:spPr>
          <a:xfrm>
            <a:off x="7533478" y="4682476"/>
            <a:ext cx="2167129" cy="536044"/>
          </a:xfrm>
          <a:prstGeom prst="rect">
            <a:avLst/>
          </a:prstGeom>
        </p:spPr>
        <p:txBody>
          <a:bodyPr vert="horz" wrap="square" lIns="0" tIns="22860" rIns="0" bIns="0" rtlCol="0">
            <a:spAutoFit/>
          </a:bodyPr>
          <a:lstStyle/>
          <a:p>
            <a:pPr marL="640080" marR="5080" indent="-628015" algn="ctr">
              <a:lnSpc>
                <a:spcPts val="1900"/>
              </a:lnSpc>
              <a:spcBef>
                <a:spcPts val="180"/>
              </a:spcBef>
            </a:pPr>
            <a:r>
              <a:rPr sz="1600" b="1" spc="-15" dirty="0">
                <a:latin typeface="Arial"/>
                <a:cs typeface="Arial"/>
              </a:rPr>
              <a:t>WHO</a:t>
            </a:r>
            <a:r>
              <a:rPr sz="1600" b="1" spc="-85" dirty="0">
                <a:latin typeface="Arial"/>
                <a:cs typeface="Arial"/>
              </a:rPr>
              <a:t> </a:t>
            </a:r>
            <a:endParaRPr lang="en-US" sz="1600" b="1" spc="-85" dirty="0">
              <a:latin typeface="Arial"/>
              <a:cs typeface="Arial"/>
            </a:endParaRPr>
          </a:p>
          <a:p>
            <a:pPr marL="640080" marR="5080" indent="-628015" algn="ctr">
              <a:lnSpc>
                <a:spcPts val="1900"/>
              </a:lnSpc>
              <a:spcBef>
                <a:spcPts val="180"/>
              </a:spcBef>
            </a:pPr>
            <a:r>
              <a:rPr lang="en-US" sz="1600" b="1" spc="-15" dirty="0">
                <a:latin typeface="Arial"/>
                <a:cs typeface="Arial"/>
              </a:rPr>
              <a:t>Simulation Exercises</a:t>
            </a:r>
            <a:endParaRPr sz="1600" dirty="0">
              <a:latin typeface="Arial"/>
              <a:cs typeface="Arial"/>
            </a:endParaRPr>
          </a:p>
        </p:txBody>
      </p:sp>
      <p:sp>
        <p:nvSpPr>
          <p:cNvPr id="40" name="object 40"/>
          <p:cNvSpPr txBox="1"/>
          <p:nvPr/>
        </p:nvSpPr>
        <p:spPr>
          <a:xfrm>
            <a:off x="8122974" y="5244536"/>
            <a:ext cx="1000760" cy="467995"/>
          </a:xfrm>
          <a:prstGeom prst="rect">
            <a:avLst/>
          </a:prstGeom>
        </p:spPr>
        <p:txBody>
          <a:bodyPr vert="horz" wrap="square" lIns="0" tIns="0" rIns="0" bIns="0" rtlCol="0">
            <a:spAutoFit/>
          </a:bodyPr>
          <a:lstStyle/>
          <a:p>
            <a:pPr>
              <a:lnSpc>
                <a:spcPts val="1755"/>
              </a:lnSpc>
            </a:pPr>
            <a:r>
              <a:rPr sz="1600" b="1" spc="-15" dirty="0">
                <a:latin typeface="Arial"/>
                <a:cs typeface="Arial"/>
              </a:rPr>
              <a:t>s</a:t>
            </a:r>
            <a:r>
              <a:rPr sz="1600" b="1" spc="-10" dirty="0">
                <a:latin typeface="Arial"/>
                <a:cs typeface="Arial"/>
              </a:rPr>
              <a:t>i</a:t>
            </a:r>
            <a:r>
              <a:rPr sz="1600" b="1" spc="-25" dirty="0">
                <a:latin typeface="Arial"/>
                <a:cs typeface="Arial"/>
              </a:rPr>
              <a:t>m</a:t>
            </a:r>
            <a:r>
              <a:rPr sz="1600" b="1" spc="-15" dirty="0">
                <a:latin typeface="Arial"/>
                <a:cs typeface="Arial"/>
              </a:rPr>
              <a:t>u</a:t>
            </a:r>
            <a:r>
              <a:rPr sz="1600" b="1" spc="-10" dirty="0">
                <a:latin typeface="Arial"/>
                <a:cs typeface="Arial"/>
              </a:rPr>
              <a:t>l</a:t>
            </a:r>
            <a:r>
              <a:rPr sz="1600" b="1" spc="-15" dirty="0">
                <a:latin typeface="Arial"/>
                <a:cs typeface="Arial"/>
              </a:rPr>
              <a:t>a</a:t>
            </a:r>
            <a:r>
              <a:rPr sz="1600" b="1" spc="-10" dirty="0">
                <a:latin typeface="Arial"/>
                <a:cs typeface="Arial"/>
              </a:rPr>
              <a:t>ti</a:t>
            </a:r>
            <a:r>
              <a:rPr sz="1600" b="1" spc="-15" dirty="0">
                <a:latin typeface="Arial"/>
                <a:cs typeface="Arial"/>
              </a:rPr>
              <a:t>on</a:t>
            </a:r>
            <a:endParaRPr sz="1600">
              <a:latin typeface="Arial"/>
              <a:cs typeface="Arial"/>
            </a:endParaRPr>
          </a:p>
          <a:p>
            <a:pPr marL="44450">
              <a:lnSpc>
                <a:spcPts val="1910"/>
              </a:lnSpc>
            </a:pPr>
            <a:r>
              <a:rPr sz="1600" b="1" spc="-15" dirty="0">
                <a:latin typeface="Arial"/>
                <a:cs typeface="Arial"/>
              </a:rPr>
              <a:t>exercises</a:t>
            </a:r>
            <a:endParaRPr sz="1600">
              <a:latin typeface="Arial"/>
              <a:cs typeface="Arial"/>
            </a:endParaRPr>
          </a:p>
        </p:txBody>
      </p:sp>
      <p:sp>
        <p:nvSpPr>
          <p:cNvPr id="41" name="object 41"/>
          <p:cNvSpPr/>
          <p:nvPr/>
        </p:nvSpPr>
        <p:spPr>
          <a:xfrm>
            <a:off x="8131823" y="5215997"/>
            <a:ext cx="982214" cy="977042"/>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2" name="object 42"/>
          <p:cNvSpPr txBox="1"/>
          <p:nvPr/>
        </p:nvSpPr>
        <p:spPr>
          <a:xfrm>
            <a:off x="8115723" y="6269228"/>
            <a:ext cx="1012190"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0070C0"/>
                </a:solidFill>
                <a:latin typeface="Arial"/>
                <a:cs typeface="Arial"/>
              </a:rPr>
              <a:t>Scan </a:t>
            </a:r>
            <a:r>
              <a:rPr sz="1200" b="1" spc="5" dirty="0">
                <a:solidFill>
                  <a:srgbClr val="0070C0"/>
                </a:solidFill>
                <a:latin typeface="Arial"/>
                <a:cs typeface="Arial"/>
              </a:rPr>
              <a:t>or</a:t>
            </a:r>
            <a:r>
              <a:rPr sz="1200" b="1" spc="-45" dirty="0">
                <a:solidFill>
                  <a:srgbClr val="0070C0"/>
                </a:solidFill>
                <a:latin typeface="Arial"/>
                <a:cs typeface="Arial"/>
              </a:rPr>
              <a:t> </a:t>
            </a:r>
            <a:r>
              <a:rPr sz="1200" b="1" spc="5" dirty="0">
                <a:solidFill>
                  <a:srgbClr val="0070C0"/>
                </a:solidFill>
                <a:latin typeface="Arial"/>
                <a:cs typeface="Arial"/>
              </a:rPr>
              <a:t>Click</a:t>
            </a:r>
            <a:endParaRPr sz="120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nvSpPr>
        <p:spPr>
          <a:xfrm>
            <a:off x="5347755" y="2976562"/>
            <a:ext cx="5142584" cy="3161157"/>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424110" y="1425447"/>
            <a:ext cx="9848850" cy="4747260"/>
          </a:xfrm>
          <a:prstGeom prst="rect">
            <a:avLst/>
          </a:prstGeom>
        </p:spPr>
        <p:txBody>
          <a:bodyPr vert="horz" wrap="square" lIns="0" tIns="12700" rIns="0" bIns="0" rtlCol="0">
            <a:spAutoFit/>
          </a:bodyPr>
          <a:lstStyle/>
          <a:p>
            <a:pPr marL="1148715">
              <a:lnSpc>
                <a:spcPct val="100000"/>
              </a:lnSpc>
              <a:spcBef>
                <a:spcPts val="100"/>
              </a:spcBef>
            </a:pPr>
            <a:r>
              <a:rPr sz="2500" b="1" spc="-35" dirty="0">
                <a:solidFill>
                  <a:srgbClr val="005D85"/>
                </a:solidFill>
                <a:latin typeface="Arial"/>
                <a:cs typeface="Arial"/>
              </a:rPr>
              <a:t>WHO, </a:t>
            </a:r>
            <a:r>
              <a:rPr sz="2500" b="1" spc="-30" dirty="0">
                <a:solidFill>
                  <a:srgbClr val="005D85"/>
                </a:solidFill>
                <a:latin typeface="Arial"/>
                <a:cs typeface="Arial"/>
              </a:rPr>
              <a:t>providing </a:t>
            </a:r>
            <a:r>
              <a:rPr sz="2500" b="1" spc="-15" dirty="0">
                <a:solidFill>
                  <a:srgbClr val="005D85"/>
                </a:solidFill>
                <a:latin typeface="Arial"/>
                <a:cs typeface="Arial"/>
              </a:rPr>
              <a:t>up </a:t>
            </a:r>
            <a:r>
              <a:rPr sz="2500" b="1" spc="-10" dirty="0">
                <a:solidFill>
                  <a:srgbClr val="005D85"/>
                </a:solidFill>
                <a:latin typeface="Arial"/>
                <a:cs typeface="Arial"/>
              </a:rPr>
              <a:t>to </a:t>
            </a:r>
            <a:r>
              <a:rPr sz="2500" b="1" spc="-25" dirty="0">
                <a:solidFill>
                  <a:srgbClr val="005D85"/>
                </a:solidFill>
                <a:latin typeface="Arial"/>
                <a:cs typeface="Arial"/>
              </a:rPr>
              <a:t>date, accurate</a:t>
            </a:r>
            <a:r>
              <a:rPr sz="2500" b="1" spc="-90" dirty="0">
                <a:solidFill>
                  <a:srgbClr val="005D85"/>
                </a:solidFill>
                <a:latin typeface="Arial"/>
                <a:cs typeface="Arial"/>
              </a:rPr>
              <a:t> </a:t>
            </a:r>
            <a:r>
              <a:rPr sz="2500" b="1" spc="-30" dirty="0">
                <a:solidFill>
                  <a:srgbClr val="005D85"/>
                </a:solidFill>
                <a:latin typeface="Arial"/>
                <a:cs typeface="Arial"/>
              </a:rPr>
              <a:t>advice</a:t>
            </a:r>
            <a:endParaRPr sz="2500">
              <a:latin typeface="Arial"/>
              <a:cs typeface="Arial"/>
            </a:endParaRPr>
          </a:p>
          <a:p>
            <a:pPr>
              <a:lnSpc>
                <a:spcPct val="100000"/>
              </a:lnSpc>
              <a:spcBef>
                <a:spcPts val="15"/>
              </a:spcBef>
            </a:pPr>
            <a:endParaRPr sz="2300">
              <a:latin typeface="Arial"/>
              <a:cs typeface="Arial"/>
            </a:endParaRPr>
          </a:p>
          <a:p>
            <a:pPr marL="12700" marR="5080">
              <a:lnSpc>
                <a:spcPts val="2110"/>
              </a:lnSpc>
            </a:pPr>
            <a:r>
              <a:rPr sz="1800" i="1" spc="-30" dirty="0">
                <a:latin typeface="Arial"/>
                <a:cs typeface="Arial"/>
              </a:rPr>
              <a:t>During </a:t>
            </a:r>
            <a:r>
              <a:rPr sz="1800" i="1" spc="-25" dirty="0">
                <a:latin typeface="Arial"/>
                <a:cs typeface="Arial"/>
              </a:rPr>
              <a:t>health </a:t>
            </a:r>
            <a:r>
              <a:rPr sz="1800" i="1" spc="-30" dirty="0">
                <a:latin typeface="Arial"/>
                <a:cs typeface="Arial"/>
              </a:rPr>
              <a:t>emergencies </a:t>
            </a:r>
            <a:r>
              <a:rPr sz="1800" i="1" spc="-15" dirty="0">
                <a:latin typeface="Arial"/>
                <a:cs typeface="Arial"/>
              </a:rPr>
              <a:t>like </a:t>
            </a:r>
            <a:r>
              <a:rPr sz="1800" i="1" spc="-20" dirty="0">
                <a:latin typeface="Arial"/>
                <a:cs typeface="Arial"/>
              </a:rPr>
              <a:t>the </a:t>
            </a:r>
            <a:r>
              <a:rPr sz="1800" i="1" spc="-30" dirty="0">
                <a:latin typeface="Arial"/>
                <a:cs typeface="Arial"/>
              </a:rPr>
              <a:t>COVID-19 pandemic, </a:t>
            </a:r>
            <a:r>
              <a:rPr sz="1800" i="1" spc="-20" dirty="0">
                <a:latin typeface="Arial"/>
                <a:cs typeface="Arial"/>
              </a:rPr>
              <a:t>one </a:t>
            </a:r>
            <a:r>
              <a:rPr sz="1800" i="1" spc="-15" dirty="0">
                <a:latin typeface="Arial"/>
                <a:cs typeface="Arial"/>
              </a:rPr>
              <a:t>of </a:t>
            </a:r>
            <a:r>
              <a:rPr sz="1800" i="1" spc="-40" dirty="0">
                <a:latin typeface="Arial"/>
                <a:cs typeface="Arial"/>
              </a:rPr>
              <a:t>WHO’s </a:t>
            </a:r>
            <a:r>
              <a:rPr sz="1800" i="1" spc="-30" dirty="0">
                <a:latin typeface="Arial"/>
                <a:cs typeface="Arial"/>
              </a:rPr>
              <a:t>most </a:t>
            </a:r>
            <a:r>
              <a:rPr sz="1800" i="1" spc="-25" dirty="0">
                <a:latin typeface="Arial"/>
                <a:cs typeface="Arial"/>
              </a:rPr>
              <a:t>vital </a:t>
            </a:r>
            <a:r>
              <a:rPr sz="1800" i="1" spc="-20" dirty="0">
                <a:latin typeface="Arial"/>
                <a:cs typeface="Arial"/>
              </a:rPr>
              <a:t>roles </a:t>
            </a:r>
            <a:r>
              <a:rPr sz="1800" i="1" spc="-10" dirty="0">
                <a:latin typeface="Arial"/>
                <a:cs typeface="Arial"/>
              </a:rPr>
              <a:t>is to </a:t>
            </a:r>
            <a:r>
              <a:rPr sz="1800" i="1" spc="-35" dirty="0">
                <a:latin typeface="Arial"/>
                <a:cs typeface="Arial"/>
              </a:rPr>
              <a:t>gather  </a:t>
            </a:r>
            <a:r>
              <a:rPr sz="1800" i="1" spc="-25" dirty="0">
                <a:latin typeface="Arial"/>
                <a:cs typeface="Arial"/>
              </a:rPr>
              <a:t>data </a:t>
            </a:r>
            <a:r>
              <a:rPr sz="1800" i="1" spc="-20" dirty="0">
                <a:latin typeface="Arial"/>
                <a:cs typeface="Arial"/>
              </a:rPr>
              <a:t>and </a:t>
            </a:r>
            <a:r>
              <a:rPr sz="1800" i="1" spc="-30" dirty="0">
                <a:latin typeface="Arial"/>
                <a:cs typeface="Arial"/>
              </a:rPr>
              <a:t>research </a:t>
            </a:r>
            <a:r>
              <a:rPr sz="1800" i="1" spc="-20" dirty="0">
                <a:latin typeface="Arial"/>
                <a:cs typeface="Arial"/>
              </a:rPr>
              <a:t>from </a:t>
            </a:r>
            <a:r>
              <a:rPr sz="1800" i="1" spc="-30" dirty="0">
                <a:latin typeface="Arial"/>
                <a:cs typeface="Arial"/>
              </a:rPr>
              <a:t>around </a:t>
            </a:r>
            <a:r>
              <a:rPr sz="1800" i="1" spc="-20" dirty="0">
                <a:latin typeface="Arial"/>
                <a:cs typeface="Arial"/>
              </a:rPr>
              <a:t>the </a:t>
            </a:r>
            <a:r>
              <a:rPr sz="1800" i="1" spc="-30" dirty="0">
                <a:latin typeface="Arial"/>
                <a:cs typeface="Arial"/>
              </a:rPr>
              <a:t>world, evaluate </a:t>
            </a:r>
            <a:r>
              <a:rPr sz="1800" i="1" spc="-15" dirty="0">
                <a:latin typeface="Arial"/>
                <a:cs typeface="Arial"/>
              </a:rPr>
              <a:t>it, </a:t>
            </a:r>
            <a:r>
              <a:rPr sz="1800" i="1" spc="-20" dirty="0">
                <a:latin typeface="Arial"/>
                <a:cs typeface="Arial"/>
              </a:rPr>
              <a:t>and then </a:t>
            </a:r>
            <a:r>
              <a:rPr sz="1800" i="1" spc="-25" dirty="0">
                <a:latin typeface="Arial"/>
                <a:cs typeface="Arial"/>
              </a:rPr>
              <a:t>advise </a:t>
            </a:r>
            <a:r>
              <a:rPr sz="1800" i="1" spc="-30" dirty="0">
                <a:latin typeface="Arial"/>
                <a:cs typeface="Arial"/>
              </a:rPr>
              <a:t>countries </a:t>
            </a:r>
            <a:r>
              <a:rPr sz="1800" i="1" spc="-15" dirty="0">
                <a:latin typeface="Arial"/>
                <a:cs typeface="Arial"/>
              </a:rPr>
              <a:t>on </a:t>
            </a:r>
            <a:r>
              <a:rPr sz="1800" i="1" spc="-20" dirty="0">
                <a:latin typeface="Arial"/>
                <a:cs typeface="Arial"/>
              </a:rPr>
              <a:t>how </a:t>
            </a:r>
            <a:r>
              <a:rPr sz="1800" i="1" spc="-10" dirty="0">
                <a:latin typeface="Arial"/>
                <a:cs typeface="Arial"/>
              </a:rPr>
              <a:t>to</a:t>
            </a:r>
            <a:r>
              <a:rPr sz="1800" i="1" spc="-290" dirty="0">
                <a:latin typeface="Arial"/>
                <a:cs typeface="Arial"/>
              </a:rPr>
              <a:t> </a:t>
            </a:r>
            <a:r>
              <a:rPr sz="1800" i="1" spc="-30" dirty="0">
                <a:latin typeface="Arial"/>
                <a:cs typeface="Arial"/>
              </a:rPr>
              <a:t>respond.</a:t>
            </a:r>
            <a:endParaRPr sz="1800">
              <a:latin typeface="Arial"/>
              <a:cs typeface="Arial"/>
            </a:endParaRPr>
          </a:p>
          <a:p>
            <a:pPr>
              <a:lnSpc>
                <a:spcPct val="100000"/>
              </a:lnSpc>
            </a:pPr>
            <a:endParaRPr sz="2000">
              <a:latin typeface="Arial"/>
              <a:cs typeface="Arial"/>
            </a:endParaRPr>
          </a:p>
          <a:p>
            <a:pPr marL="55244" marR="5251450" indent="-635" algn="just">
              <a:lnSpc>
                <a:spcPct val="97800"/>
              </a:lnSpc>
              <a:spcBef>
                <a:spcPts val="1764"/>
              </a:spcBef>
            </a:pPr>
            <a:r>
              <a:rPr sz="1800" i="1" spc="-20" dirty="0">
                <a:latin typeface="Arial"/>
                <a:cs typeface="Arial"/>
              </a:rPr>
              <a:t>Since </a:t>
            </a:r>
            <a:r>
              <a:rPr sz="1800" i="1" spc="-30" dirty="0">
                <a:latin typeface="Arial"/>
                <a:cs typeface="Arial"/>
              </a:rPr>
              <a:t>January 2020, WHO </a:t>
            </a:r>
            <a:r>
              <a:rPr sz="1800" i="1" spc="-20" dirty="0">
                <a:latin typeface="Arial"/>
                <a:cs typeface="Arial"/>
              </a:rPr>
              <a:t>has </a:t>
            </a:r>
            <a:r>
              <a:rPr sz="1800" i="1" spc="-30" dirty="0">
                <a:latin typeface="Arial"/>
                <a:cs typeface="Arial"/>
              </a:rPr>
              <a:t>published  </a:t>
            </a:r>
            <a:r>
              <a:rPr sz="1800" i="1" spc="-25" dirty="0">
                <a:latin typeface="Arial"/>
                <a:cs typeface="Arial"/>
              </a:rPr>
              <a:t>more </a:t>
            </a:r>
            <a:r>
              <a:rPr sz="1800" i="1" spc="-20" dirty="0">
                <a:latin typeface="Arial"/>
                <a:cs typeface="Arial"/>
              </a:rPr>
              <a:t>than 100 </a:t>
            </a:r>
            <a:r>
              <a:rPr sz="1800" i="1" spc="-30" dirty="0">
                <a:latin typeface="Arial"/>
                <a:cs typeface="Arial"/>
              </a:rPr>
              <a:t>documents </a:t>
            </a:r>
            <a:r>
              <a:rPr sz="1800" i="1" spc="-25" dirty="0">
                <a:latin typeface="Arial"/>
                <a:cs typeface="Arial"/>
              </a:rPr>
              <a:t>about </a:t>
            </a:r>
            <a:r>
              <a:rPr sz="1800" i="1" spc="-35" dirty="0">
                <a:latin typeface="Arial"/>
                <a:cs typeface="Arial"/>
              </a:rPr>
              <a:t>COVID-19.  </a:t>
            </a:r>
            <a:r>
              <a:rPr sz="1800" i="1" spc="-25" dirty="0">
                <a:latin typeface="Arial"/>
                <a:cs typeface="Arial"/>
              </a:rPr>
              <a:t>Of these, more </a:t>
            </a:r>
            <a:r>
              <a:rPr sz="1800" i="1" spc="-20" dirty="0">
                <a:latin typeface="Arial"/>
                <a:cs typeface="Arial"/>
              </a:rPr>
              <a:t>than half are </a:t>
            </a:r>
            <a:r>
              <a:rPr sz="1800" i="1" spc="-25" dirty="0">
                <a:latin typeface="Arial"/>
                <a:cs typeface="Arial"/>
              </a:rPr>
              <a:t>detailed  technical guidance, </a:t>
            </a:r>
            <a:r>
              <a:rPr sz="1800" i="1" spc="-15" dirty="0">
                <a:latin typeface="Arial"/>
                <a:cs typeface="Arial"/>
              </a:rPr>
              <a:t>on </a:t>
            </a:r>
            <a:r>
              <a:rPr sz="1800" i="1" spc="-20" dirty="0">
                <a:latin typeface="Arial"/>
                <a:cs typeface="Arial"/>
              </a:rPr>
              <a:t>how </a:t>
            </a:r>
            <a:r>
              <a:rPr sz="1800" i="1" spc="-10" dirty="0">
                <a:latin typeface="Arial"/>
                <a:cs typeface="Arial"/>
              </a:rPr>
              <a:t>to </a:t>
            </a:r>
            <a:r>
              <a:rPr sz="1800" i="1" spc="-20" dirty="0">
                <a:latin typeface="Arial"/>
                <a:cs typeface="Arial"/>
              </a:rPr>
              <a:t>find and test  </a:t>
            </a:r>
            <a:r>
              <a:rPr sz="1800" i="1" spc="-25" dirty="0">
                <a:latin typeface="Arial"/>
                <a:cs typeface="Arial"/>
              </a:rPr>
              <a:t>cases, </a:t>
            </a:r>
            <a:r>
              <a:rPr sz="1800" i="1" spc="-20" dirty="0">
                <a:latin typeface="Arial"/>
                <a:cs typeface="Arial"/>
              </a:rPr>
              <a:t>how </a:t>
            </a:r>
            <a:r>
              <a:rPr sz="1800" i="1" spc="-10" dirty="0">
                <a:latin typeface="Arial"/>
                <a:cs typeface="Arial"/>
              </a:rPr>
              <a:t>to </a:t>
            </a:r>
            <a:r>
              <a:rPr sz="1800" i="1" spc="-25" dirty="0">
                <a:latin typeface="Arial"/>
                <a:cs typeface="Arial"/>
              </a:rPr>
              <a:t>provide safe </a:t>
            </a:r>
            <a:r>
              <a:rPr sz="1800" i="1" spc="-20" dirty="0">
                <a:latin typeface="Arial"/>
                <a:cs typeface="Arial"/>
              </a:rPr>
              <a:t>and </a:t>
            </a:r>
            <a:r>
              <a:rPr sz="1800" i="1" spc="-30" dirty="0">
                <a:latin typeface="Arial"/>
                <a:cs typeface="Arial"/>
              </a:rPr>
              <a:t>appropriate  </a:t>
            </a:r>
            <a:r>
              <a:rPr sz="1800" i="1" spc="-25" dirty="0">
                <a:latin typeface="Arial"/>
                <a:cs typeface="Arial"/>
              </a:rPr>
              <a:t>care </a:t>
            </a:r>
            <a:r>
              <a:rPr sz="1800" i="1" spc="-20" dirty="0">
                <a:latin typeface="Arial"/>
                <a:cs typeface="Arial"/>
              </a:rPr>
              <a:t>for </a:t>
            </a:r>
            <a:r>
              <a:rPr sz="1800" i="1" spc="-25" dirty="0">
                <a:latin typeface="Arial"/>
                <a:cs typeface="Arial"/>
              </a:rPr>
              <a:t>people depending </a:t>
            </a:r>
            <a:r>
              <a:rPr sz="1800" i="1" spc="-15" dirty="0">
                <a:latin typeface="Arial"/>
                <a:cs typeface="Arial"/>
              </a:rPr>
              <a:t>on </a:t>
            </a:r>
            <a:r>
              <a:rPr sz="1800" i="1" spc="-20" dirty="0">
                <a:latin typeface="Arial"/>
                <a:cs typeface="Arial"/>
              </a:rPr>
              <a:t>the </a:t>
            </a:r>
            <a:r>
              <a:rPr sz="1800" i="1" spc="-25" dirty="0">
                <a:latin typeface="Arial"/>
                <a:cs typeface="Arial"/>
              </a:rPr>
              <a:t>severity </a:t>
            </a:r>
            <a:r>
              <a:rPr sz="1800" i="1" spc="-30" dirty="0">
                <a:latin typeface="Arial"/>
                <a:cs typeface="Arial"/>
              </a:rPr>
              <a:t>of  </a:t>
            </a:r>
            <a:r>
              <a:rPr sz="1800" i="1" spc="-20" dirty="0">
                <a:latin typeface="Arial"/>
                <a:cs typeface="Arial"/>
              </a:rPr>
              <a:t>their illness, how </a:t>
            </a:r>
            <a:r>
              <a:rPr sz="1800" i="1" spc="-10" dirty="0">
                <a:latin typeface="Arial"/>
                <a:cs typeface="Arial"/>
              </a:rPr>
              <a:t>to </a:t>
            </a:r>
            <a:r>
              <a:rPr sz="1800" i="1" spc="-20" dirty="0">
                <a:latin typeface="Arial"/>
                <a:cs typeface="Arial"/>
              </a:rPr>
              <a:t>trace and </a:t>
            </a:r>
            <a:r>
              <a:rPr sz="1800" i="1" spc="-35" dirty="0">
                <a:latin typeface="Arial"/>
                <a:cs typeface="Arial"/>
              </a:rPr>
              <a:t>quarantine  </a:t>
            </a:r>
            <a:r>
              <a:rPr sz="1800" i="1" spc="-30" dirty="0">
                <a:latin typeface="Arial"/>
                <a:cs typeface="Arial"/>
              </a:rPr>
              <a:t>contacts, </a:t>
            </a:r>
            <a:r>
              <a:rPr sz="1800" i="1" spc="-20" dirty="0">
                <a:latin typeface="Arial"/>
                <a:cs typeface="Arial"/>
              </a:rPr>
              <a:t>how </a:t>
            </a:r>
            <a:r>
              <a:rPr sz="1800" i="1" spc="-10" dirty="0">
                <a:latin typeface="Arial"/>
                <a:cs typeface="Arial"/>
              </a:rPr>
              <a:t>to </a:t>
            </a:r>
            <a:r>
              <a:rPr sz="1800" i="1" spc="-30" dirty="0">
                <a:latin typeface="Arial"/>
                <a:cs typeface="Arial"/>
              </a:rPr>
              <a:t>prevent </a:t>
            </a:r>
            <a:r>
              <a:rPr sz="1800" i="1" spc="-25" dirty="0">
                <a:latin typeface="Arial"/>
                <a:cs typeface="Arial"/>
              </a:rPr>
              <a:t>transmission </a:t>
            </a:r>
            <a:r>
              <a:rPr sz="1800" i="1" spc="-20" dirty="0">
                <a:latin typeface="Arial"/>
                <a:cs typeface="Arial"/>
              </a:rPr>
              <a:t>from  one </a:t>
            </a:r>
            <a:r>
              <a:rPr sz="1800" i="1" spc="-30" dirty="0">
                <a:latin typeface="Arial"/>
                <a:cs typeface="Arial"/>
              </a:rPr>
              <a:t>person </a:t>
            </a:r>
            <a:r>
              <a:rPr sz="1800" i="1" spc="-10" dirty="0">
                <a:latin typeface="Arial"/>
                <a:cs typeface="Arial"/>
              </a:rPr>
              <a:t>to </a:t>
            </a:r>
            <a:r>
              <a:rPr sz="1800" i="1" spc="-40" dirty="0">
                <a:latin typeface="Arial"/>
                <a:cs typeface="Arial"/>
              </a:rPr>
              <a:t>another, </a:t>
            </a:r>
            <a:r>
              <a:rPr sz="1800" i="1" spc="-20" dirty="0">
                <a:latin typeface="Arial"/>
                <a:cs typeface="Arial"/>
              </a:rPr>
              <a:t>how </a:t>
            </a:r>
            <a:r>
              <a:rPr sz="1800" i="1" spc="-10" dirty="0">
                <a:latin typeface="Arial"/>
                <a:cs typeface="Arial"/>
              </a:rPr>
              <a:t>to </a:t>
            </a:r>
            <a:r>
              <a:rPr sz="1800" i="1" spc="-25" dirty="0">
                <a:latin typeface="Arial"/>
                <a:cs typeface="Arial"/>
              </a:rPr>
              <a:t>protect health  care </a:t>
            </a:r>
            <a:r>
              <a:rPr sz="1800" i="1" spc="-30" dirty="0">
                <a:latin typeface="Arial"/>
                <a:cs typeface="Arial"/>
              </a:rPr>
              <a:t>workers, </a:t>
            </a:r>
            <a:r>
              <a:rPr sz="1800" i="1" spc="-20" dirty="0">
                <a:latin typeface="Arial"/>
                <a:cs typeface="Arial"/>
              </a:rPr>
              <a:t>and how </a:t>
            </a:r>
            <a:r>
              <a:rPr sz="1800" i="1" spc="-10" dirty="0">
                <a:latin typeface="Arial"/>
                <a:cs typeface="Arial"/>
              </a:rPr>
              <a:t>to </a:t>
            </a:r>
            <a:r>
              <a:rPr sz="1800" i="1" spc="-20" dirty="0">
                <a:latin typeface="Arial"/>
                <a:cs typeface="Arial"/>
              </a:rPr>
              <a:t>help </a:t>
            </a:r>
            <a:r>
              <a:rPr sz="1800" i="1" spc="-30" dirty="0">
                <a:latin typeface="Arial"/>
                <a:cs typeface="Arial"/>
              </a:rPr>
              <a:t>communities  </a:t>
            </a:r>
            <a:r>
              <a:rPr sz="1800" i="1" spc="-10" dirty="0">
                <a:latin typeface="Arial"/>
                <a:cs typeface="Arial"/>
              </a:rPr>
              <a:t>to </a:t>
            </a:r>
            <a:r>
              <a:rPr sz="1800" i="1" spc="-30" dirty="0">
                <a:latin typeface="Arial"/>
                <a:cs typeface="Arial"/>
              </a:rPr>
              <a:t>respond</a:t>
            </a:r>
            <a:r>
              <a:rPr sz="1800" i="1" spc="-135" dirty="0">
                <a:latin typeface="Arial"/>
                <a:cs typeface="Arial"/>
              </a:rPr>
              <a:t> </a:t>
            </a:r>
            <a:r>
              <a:rPr sz="1800" i="1" spc="-40" dirty="0">
                <a:latin typeface="Arial"/>
                <a:cs typeface="Arial"/>
              </a:rPr>
              <a:t>appropriately.</a:t>
            </a:r>
            <a:endParaRPr sz="1800">
              <a:latin typeface="Arial"/>
              <a:cs typeface="Arial"/>
            </a:endParaRPr>
          </a:p>
        </p:txBody>
      </p:sp>
      <p:sp>
        <p:nvSpPr>
          <p:cNvPr id="8" name="object 8"/>
          <p:cNvSpPr txBox="1">
            <a:spLocks noGrp="1"/>
          </p:cNvSpPr>
          <p:nvPr>
            <p:ph type="title"/>
          </p:nvPr>
        </p:nvSpPr>
        <p:spPr>
          <a:xfrm>
            <a:off x="203048" y="11683"/>
            <a:ext cx="8128000" cy="574040"/>
          </a:xfrm>
          <a:prstGeom prst="rect">
            <a:avLst/>
          </a:prstGeom>
        </p:spPr>
        <p:txBody>
          <a:bodyPr vert="horz" wrap="square" lIns="0" tIns="12700" rIns="0" bIns="0" rtlCol="0">
            <a:spAutoFit/>
          </a:bodyPr>
          <a:lstStyle/>
          <a:p>
            <a:pPr marL="12700">
              <a:lnSpc>
                <a:spcPct val="100000"/>
              </a:lnSpc>
              <a:spcBef>
                <a:spcPts val="100"/>
              </a:spcBef>
            </a:pPr>
            <a:r>
              <a:rPr sz="3600" dirty="0"/>
              <a:t>Guiding </a:t>
            </a:r>
            <a:r>
              <a:rPr sz="3600" spc="-10" dirty="0"/>
              <a:t>Preparedness and</a:t>
            </a:r>
            <a:r>
              <a:rPr sz="3600" spc="-150" dirty="0"/>
              <a:t> </a:t>
            </a:r>
            <a:r>
              <a:rPr sz="3600" spc="-10" dirty="0"/>
              <a:t>Response</a:t>
            </a:r>
            <a:endParaRPr sz="3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1791" y="53340"/>
            <a:ext cx="6878955" cy="513080"/>
          </a:xfrm>
          <a:prstGeom prst="rect">
            <a:avLst/>
          </a:prstGeom>
        </p:spPr>
        <p:txBody>
          <a:bodyPr vert="horz" wrap="square" lIns="0" tIns="12700" rIns="0" bIns="0" rtlCol="0">
            <a:spAutoFit/>
          </a:bodyPr>
          <a:lstStyle/>
          <a:p>
            <a:pPr marL="12700">
              <a:lnSpc>
                <a:spcPct val="100000"/>
              </a:lnSpc>
              <a:spcBef>
                <a:spcPts val="100"/>
              </a:spcBef>
            </a:pPr>
            <a:r>
              <a:rPr sz="3200" spc="-30" dirty="0"/>
              <a:t>What </a:t>
            </a:r>
            <a:r>
              <a:rPr sz="3200" spc="-10" dirty="0"/>
              <a:t>is </a:t>
            </a:r>
            <a:r>
              <a:rPr sz="3200" dirty="0"/>
              <a:t>a </a:t>
            </a:r>
            <a:r>
              <a:rPr sz="3200" spc="-75" dirty="0"/>
              <a:t>Table-Top </a:t>
            </a:r>
            <a:r>
              <a:rPr sz="3200" spc="-20" dirty="0"/>
              <a:t>Exercise</a:t>
            </a:r>
            <a:r>
              <a:rPr sz="3200" spc="-225" dirty="0"/>
              <a:t> </a:t>
            </a:r>
            <a:r>
              <a:rPr sz="3200" spc="-30" dirty="0"/>
              <a:t>(TTX)?</a:t>
            </a:r>
            <a:endParaRPr sz="32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3" name="object 3"/>
          <p:cNvSpPr txBox="1">
            <a:spLocks noGrp="1"/>
          </p:cNvSpPr>
          <p:nvPr>
            <p:ph type="body" idx="1"/>
          </p:nvPr>
        </p:nvSpPr>
        <p:spPr>
          <a:prstGeom prst="rect">
            <a:avLst/>
          </a:prstGeom>
        </p:spPr>
        <p:txBody>
          <a:bodyPr vert="horz" wrap="square" lIns="0" tIns="55244" rIns="0" bIns="0" rtlCol="0">
            <a:spAutoFit/>
          </a:bodyPr>
          <a:lstStyle/>
          <a:p>
            <a:pPr marL="19050" marR="5080" algn="ctr">
              <a:lnSpc>
                <a:spcPct val="88800"/>
              </a:lnSpc>
              <a:spcBef>
                <a:spcPts val="434"/>
              </a:spcBef>
            </a:pPr>
            <a:r>
              <a:rPr dirty="0"/>
              <a:t>A </a:t>
            </a:r>
            <a:r>
              <a:rPr b="1" spc="-40" dirty="0">
                <a:solidFill>
                  <a:srgbClr val="005D85"/>
                </a:solidFill>
                <a:latin typeface="Calibri"/>
                <a:cs typeface="Calibri"/>
              </a:rPr>
              <a:t>tabletop </a:t>
            </a:r>
            <a:r>
              <a:rPr b="1" spc="-55" dirty="0">
                <a:solidFill>
                  <a:srgbClr val="005D85"/>
                </a:solidFill>
                <a:latin typeface="Calibri"/>
                <a:cs typeface="Calibri"/>
              </a:rPr>
              <a:t>exercise </a:t>
            </a:r>
            <a:r>
              <a:rPr b="1" spc="-15" dirty="0">
                <a:solidFill>
                  <a:srgbClr val="005D85"/>
                </a:solidFill>
                <a:latin typeface="Calibri"/>
                <a:cs typeface="Calibri"/>
              </a:rPr>
              <a:t>(TTX) </a:t>
            </a:r>
            <a:r>
              <a:rPr spc="-10" dirty="0"/>
              <a:t>is </a:t>
            </a:r>
            <a:r>
              <a:rPr dirty="0"/>
              <a:t>a </a:t>
            </a:r>
            <a:r>
              <a:rPr spc="-25" dirty="0"/>
              <a:t>discussion based </a:t>
            </a:r>
            <a:r>
              <a:rPr spc="-45" dirty="0"/>
              <a:t>event </a:t>
            </a:r>
            <a:r>
              <a:rPr spc="-30" dirty="0"/>
              <a:t>that </a:t>
            </a:r>
            <a:r>
              <a:rPr spc="-20" dirty="0"/>
              <a:t>uses </a:t>
            </a:r>
            <a:r>
              <a:rPr dirty="0"/>
              <a:t>a  </a:t>
            </a:r>
            <a:r>
              <a:rPr spc="-40" dirty="0"/>
              <a:t>progressive </a:t>
            </a:r>
            <a:r>
              <a:rPr spc="-35" dirty="0"/>
              <a:t>simulated scenario, </a:t>
            </a:r>
            <a:r>
              <a:rPr spc="-40" dirty="0"/>
              <a:t>together </a:t>
            </a:r>
            <a:r>
              <a:rPr spc="-20" dirty="0"/>
              <a:t>with series </a:t>
            </a:r>
            <a:r>
              <a:rPr spc="-15" dirty="0"/>
              <a:t>of </a:t>
            </a:r>
            <a:r>
              <a:rPr spc="-30" dirty="0"/>
              <a:t>scripted</a:t>
            </a:r>
            <a:r>
              <a:rPr spc="-229" dirty="0"/>
              <a:t> </a:t>
            </a:r>
            <a:r>
              <a:rPr spc="-20" dirty="0"/>
              <a:t>injects,  </a:t>
            </a:r>
            <a:r>
              <a:rPr spc="-25" dirty="0"/>
              <a:t>to </a:t>
            </a:r>
            <a:r>
              <a:rPr spc="-60" dirty="0"/>
              <a:t>make </a:t>
            </a:r>
            <a:r>
              <a:rPr spc="-30" dirty="0"/>
              <a:t>participants </a:t>
            </a:r>
            <a:r>
              <a:rPr spc="-25" dirty="0"/>
              <a:t>consider </a:t>
            </a:r>
            <a:r>
              <a:rPr spc="-15" dirty="0"/>
              <a:t>the </a:t>
            </a:r>
            <a:r>
              <a:rPr spc="-25" dirty="0"/>
              <a:t>impact </a:t>
            </a:r>
            <a:r>
              <a:rPr spc="-15" dirty="0"/>
              <a:t>of </a:t>
            </a:r>
            <a:r>
              <a:rPr dirty="0"/>
              <a:t>a </a:t>
            </a:r>
            <a:r>
              <a:rPr spc="-35" dirty="0"/>
              <a:t>potential </a:t>
            </a:r>
            <a:r>
              <a:rPr spc="-25" dirty="0"/>
              <a:t>health  </a:t>
            </a:r>
            <a:r>
              <a:rPr spc="-40" dirty="0"/>
              <a:t>emergency </a:t>
            </a:r>
            <a:r>
              <a:rPr spc="-15" dirty="0"/>
              <a:t>on </a:t>
            </a:r>
            <a:r>
              <a:rPr spc="-35" dirty="0"/>
              <a:t>existing </a:t>
            </a:r>
            <a:r>
              <a:rPr spc="-25" dirty="0"/>
              <a:t>plans, </a:t>
            </a:r>
            <a:r>
              <a:rPr spc="-45" dirty="0"/>
              <a:t>procedures </a:t>
            </a:r>
            <a:r>
              <a:rPr spc="-20" dirty="0"/>
              <a:t>and</a:t>
            </a:r>
            <a:r>
              <a:rPr spc="-114" dirty="0"/>
              <a:t> </a:t>
            </a:r>
            <a:r>
              <a:rPr spc="-25" dirty="0"/>
              <a:t>capacities.</a:t>
            </a:r>
          </a:p>
          <a:p>
            <a:pPr marL="6350">
              <a:lnSpc>
                <a:spcPct val="100000"/>
              </a:lnSpc>
              <a:spcBef>
                <a:spcPts val="15"/>
              </a:spcBef>
            </a:pPr>
            <a:endParaRPr sz="2550"/>
          </a:p>
          <a:p>
            <a:pPr marL="250190" marR="234315" algn="ctr">
              <a:lnSpc>
                <a:spcPts val="2620"/>
              </a:lnSpc>
            </a:pPr>
            <a:r>
              <a:rPr spc="-170" dirty="0"/>
              <a:t>“A </a:t>
            </a:r>
            <a:r>
              <a:rPr dirty="0"/>
              <a:t>TTX </a:t>
            </a:r>
            <a:r>
              <a:rPr b="1" spc="-35" dirty="0">
                <a:solidFill>
                  <a:srgbClr val="005D85"/>
                </a:solidFill>
                <a:latin typeface="Calibri"/>
                <a:cs typeface="Calibri"/>
              </a:rPr>
              <a:t>simulates </a:t>
            </a:r>
            <a:r>
              <a:rPr b="1" spc="-15" dirty="0">
                <a:solidFill>
                  <a:srgbClr val="005D85"/>
                </a:solidFill>
                <a:latin typeface="Calibri"/>
                <a:cs typeface="Calibri"/>
              </a:rPr>
              <a:t>an </a:t>
            </a:r>
            <a:r>
              <a:rPr b="1" spc="-40" dirty="0">
                <a:solidFill>
                  <a:srgbClr val="005D85"/>
                </a:solidFill>
                <a:latin typeface="Calibri"/>
                <a:cs typeface="Calibri"/>
              </a:rPr>
              <a:t>emergency </a:t>
            </a:r>
            <a:r>
              <a:rPr b="1" spc="-30" dirty="0">
                <a:solidFill>
                  <a:srgbClr val="005D85"/>
                </a:solidFill>
                <a:latin typeface="Calibri"/>
                <a:cs typeface="Calibri"/>
              </a:rPr>
              <a:t>situation </a:t>
            </a:r>
            <a:r>
              <a:rPr spc="-10" dirty="0"/>
              <a:t>in </a:t>
            </a:r>
            <a:r>
              <a:rPr spc="-15" dirty="0"/>
              <a:t>an </a:t>
            </a:r>
            <a:r>
              <a:rPr spc="-40" dirty="0"/>
              <a:t>informal,</a:t>
            </a:r>
            <a:r>
              <a:rPr spc="-320" dirty="0"/>
              <a:t> </a:t>
            </a:r>
            <a:r>
              <a:rPr spc="-45" dirty="0"/>
              <a:t>stress-free  </a:t>
            </a:r>
            <a:r>
              <a:rPr spc="-70" dirty="0"/>
              <a:t>environment.”</a:t>
            </a:r>
          </a:p>
        </p:txBody>
      </p:sp>
      <p:sp>
        <p:nvSpPr>
          <p:cNvPr id="4" name="object 4"/>
          <p:cNvSpPr txBox="1"/>
          <p:nvPr/>
        </p:nvSpPr>
        <p:spPr>
          <a:xfrm>
            <a:off x="4155065" y="5259323"/>
            <a:ext cx="2356485" cy="238760"/>
          </a:xfrm>
          <a:prstGeom prst="rect">
            <a:avLst/>
          </a:prstGeom>
        </p:spPr>
        <p:txBody>
          <a:bodyPr vert="horz" wrap="square" lIns="0" tIns="12700" rIns="0" bIns="0" rtlCol="0">
            <a:spAutoFit/>
          </a:bodyPr>
          <a:lstStyle/>
          <a:p>
            <a:pPr marL="12700">
              <a:lnSpc>
                <a:spcPct val="100000"/>
              </a:lnSpc>
              <a:spcBef>
                <a:spcPts val="100"/>
              </a:spcBef>
            </a:pPr>
            <a:r>
              <a:rPr sz="1400" spc="-5" dirty="0">
                <a:latin typeface="Arial"/>
                <a:cs typeface="Arial"/>
              </a:rPr>
              <a:t>-WHO </a:t>
            </a:r>
            <a:r>
              <a:rPr sz="1400" spc="-10" dirty="0">
                <a:latin typeface="Arial"/>
                <a:cs typeface="Arial"/>
              </a:rPr>
              <a:t>Exercise Manual,</a:t>
            </a:r>
            <a:r>
              <a:rPr sz="1400" spc="-90" dirty="0">
                <a:latin typeface="Arial"/>
                <a:cs typeface="Arial"/>
              </a:rPr>
              <a:t> </a:t>
            </a:r>
            <a:r>
              <a:rPr sz="1400" spc="-10" dirty="0">
                <a:latin typeface="Arial"/>
                <a:cs typeface="Arial"/>
              </a:rPr>
              <a:t>2017</a:t>
            </a:r>
            <a:endParaRPr sz="140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6635" y="86868"/>
            <a:ext cx="3468370" cy="513080"/>
          </a:xfrm>
          <a:prstGeom prst="rect">
            <a:avLst/>
          </a:prstGeom>
        </p:spPr>
        <p:txBody>
          <a:bodyPr vert="horz" wrap="square" lIns="0" tIns="12700" rIns="0" bIns="0" rtlCol="0">
            <a:spAutoFit/>
          </a:bodyPr>
          <a:lstStyle/>
          <a:p>
            <a:pPr marL="12700">
              <a:lnSpc>
                <a:spcPct val="100000"/>
              </a:lnSpc>
              <a:spcBef>
                <a:spcPts val="100"/>
              </a:spcBef>
            </a:pPr>
            <a:r>
              <a:rPr sz="3200" spc="-25" dirty="0"/>
              <a:t>Design </a:t>
            </a:r>
            <a:r>
              <a:rPr sz="3200" dirty="0"/>
              <a:t>&amp;</a:t>
            </a:r>
            <a:r>
              <a:rPr sz="3200" spc="-190" dirty="0"/>
              <a:t> </a:t>
            </a:r>
            <a:r>
              <a:rPr sz="3200" spc="-30" dirty="0"/>
              <a:t>Purpose</a:t>
            </a:r>
            <a:endParaRPr sz="3200"/>
          </a:p>
        </p:txBody>
      </p:sp>
      <p:sp>
        <p:nvSpPr>
          <p:cNvPr id="3" name="object 3"/>
          <p:cNvSpPr txBox="1"/>
          <p:nvPr/>
        </p:nvSpPr>
        <p:spPr>
          <a:xfrm>
            <a:off x="192102" y="1041374"/>
            <a:ext cx="5732145" cy="5996000"/>
          </a:xfrm>
          <a:prstGeom prst="rect">
            <a:avLst/>
          </a:prstGeom>
        </p:spPr>
        <p:txBody>
          <a:bodyPr vert="horz" wrap="square" lIns="0" tIns="79375" rIns="0" bIns="0" rtlCol="0">
            <a:spAutoFit/>
          </a:bodyPr>
          <a:lstStyle/>
          <a:p>
            <a:pPr marL="50800">
              <a:lnSpc>
                <a:spcPct val="100000"/>
              </a:lnSpc>
              <a:spcBef>
                <a:spcPts val="625"/>
              </a:spcBef>
            </a:pPr>
            <a:r>
              <a:rPr sz="1900" b="1" spc="5" dirty="0">
                <a:solidFill>
                  <a:srgbClr val="005D85"/>
                </a:solidFill>
                <a:latin typeface="Roboto"/>
                <a:cs typeface="Roboto"/>
              </a:rPr>
              <a:t>Exercise</a:t>
            </a:r>
            <a:r>
              <a:rPr sz="1900" b="1" dirty="0">
                <a:solidFill>
                  <a:srgbClr val="005D85"/>
                </a:solidFill>
                <a:latin typeface="Roboto"/>
                <a:cs typeface="Roboto"/>
              </a:rPr>
              <a:t> </a:t>
            </a:r>
            <a:r>
              <a:rPr sz="1900" b="1" spc="5" dirty="0">
                <a:solidFill>
                  <a:srgbClr val="005D85"/>
                </a:solidFill>
                <a:latin typeface="Roboto"/>
                <a:cs typeface="Roboto"/>
              </a:rPr>
              <a:t>Design</a:t>
            </a:r>
            <a:endParaRPr sz="1900" dirty="0">
              <a:latin typeface="Roboto"/>
              <a:cs typeface="Roboto"/>
            </a:endParaRPr>
          </a:p>
          <a:p>
            <a:pPr marL="50800" marR="509905">
              <a:lnSpc>
                <a:spcPct val="78900"/>
              </a:lnSpc>
              <a:spcBef>
                <a:spcPts val="1010"/>
              </a:spcBef>
            </a:pPr>
            <a:r>
              <a:rPr sz="1900" dirty="0">
                <a:latin typeface="Roboto"/>
                <a:cs typeface="Roboto"/>
              </a:rPr>
              <a:t>This </a:t>
            </a:r>
            <a:r>
              <a:rPr sz="1900" spc="5" dirty="0">
                <a:latin typeface="Roboto"/>
                <a:cs typeface="Roboto"/>
              </a:rPr>
              <a:t>exercise </a:t>
            </a:r>
            <a:r>
              <a:rPr sz="1900" dirty="0">
                <a:latin typeface="Roboto"/>
                <a:cs typeface="Roboto"/>
              </a:rPr>
              <a:t>is </a:t>
            </a:r>
            <a:r>
              <a:rPr sz="1900" spc="10" dirty="0">
                <a:latin typeface="Roboto"/>
                <a:cs typeface="Roboto"/>
              </a:rPr>
              <a:t>based </a:t>
            </a:r>
            <a:r>
              <a:rPr sz="1900" spc="5" dirty="0">
                <a:latin typeface="Roboto"/>
                <a:cs typeface="Roboto"/>
              </a:rPr>
              <a:t>on </a:t>
            </a:r>
            <a:r>
              <a:rPr sz="1900" dirty="0">
                <a:latin typeface="Roboto"/>
                <a:cs typeface="Roboto"/>
              </a:rPr>
              <a:t>the latest </a:t>
            </a:r>
            <a:r>
              <a:rPr sz="1900" spc="10" dirty="0">
                <a:latin typeface="Roboto"/>
                <a:cs typeface="Roboto"/>
              </a:rPr>
              <a:t>WHO PHSM  </a:t>
            </a:r>
            <a:r>
              <a:rPr sz="1900" spc="5" dirty="0">
                <a:latin typeface="Roboto"/>
                <a:cs typeface="Roboto"/>
              </a:rPr>
              <a:t>guidance for COVID-19,</a:t>
            </a:r>
            <a:r>
              <a:rPr sz="1900" spc="-10" dirty="0">
                <a:latin typeface="Roboto"/>
                <a:cs typeface="Roboto"/>
              </a:rPr>
              <a:t> </a:t>
            </a:r>
            <a:r>
              <a:rPr sz="1900" spc="5" dirty="0">
                <a:latin typeface="Roboto"/>
                <a:cs typeface="Roboto"/>
              </a:rPr>
              <a:t>including:</a:t>
            </a:r>
            <a:endParaRPr sz="1900" dirty="0">
              <a:latin typeface="Roboto"/>
              <a:cs typeface="Roboto"/>
            </a:endParaRP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sz="1900" spc="10" dirty="0">
                <a:latin typeface="Roboto"/>
                <a:hlinkClick r:id="rId2"/>
              </a:rPr>
              <a:t>Considerations for implementing and adjusting  public health and social measures in the context  of COVID-19, Interim guidance</a:t>
            </a:r>
            <a:r>
              <a:rPr sz="1900" spc="10" dirty="0">
                <a:latin typeface="Roboto"/>
              </a:rPr>
              <a:t>, 4 November</a:t>
            </a:r>
          </a:p>
          <a:p>
            <a:pPr marL="382270">
              <a:lnSpc>
                <a:spcPct val="100000"/>
              </a:lnSpc>
              <a:spcBef>
                <a:spcPts val="120"/>
              </a:spcBef>
            </a:pPr>
            <a:r>
              <a:rPr sz="1900" spc="10" dirty="0">
                <a:latin typeface="Roboto"/>
              </a:rPr>
              <a:t>2020:</a:t>
            </a:r>
          </a:p>
          <a:p>
            <a:pPr marL="382270" marR="186690" indent="-342900">
              <a:lnSpc>
                <a:spcPts val="2300"/>
              </a:lnSpc>
              <a:spcBef>
                <a:spcPts val="60"/>
              </a:spcBef>
              <a:buClr>
                <a:srgbClr val="000000"/>
              </a:buClr>
              <a:buFont typeface="Wingdings" panose="05000000000000000000" pitchFamily="2" charset="2"/>
              <a:buChar char="§"/>
              <a:tabLst>
                <a:tab pos="382270" algn="l"/>
                <a:tab pos="382905" algn="l"/>
              </a:tabLst>
            </a:pPr>
            <a:r>
              <a:rPr sz="1900" spc="10" dirty="0">
                <a:latin typeface="Roboto"/>
                <a:hlinkClick r:id="rId3"/>
              </a:rPr>
              <a:t>Considerations for school-related public health  measures in the context of COVID-19 </a:t>
            </a:r>
            <a:r>
              <a:rPr sz="1900" spc="10" dirty="0">
                <a:latin typeface="Roboto"/>
              </a:rPr>
              <a:t>Sept 2020</a:t>
            </a:r>
          </a:p>
          <a:p>
            <a:pPr marL="382270" marR="628015" indent="-342900">
              <a:lnSpc>
                <a:spcPts val="2300"/>
              </a:lnSpc>
              <a:spcBef>
                <a:spcPts val="5"/>
              </a:spcBef>
              <a:buClr>
                <a:srgbClr val="000000"/>
              </a:buClr>
              <a:buFont typeface="Wingdings" panose="05000000000000000000" pitchFamily="2" charset="2"/>
              <a:buChar char="§"/>
              <a:tabLst>
                <a:tab pos="382270" algn="l"/>
                <a:tab pos="382905" algn="l"/>
              </a:tabLst>
            </a:pPr>
            <a:r>
              <a:rPr sz="1900" spc="10" dirty="0">
                <a:latin typeface="Roboto"/>
                <a:hlinkClick r:id="rId4"/>
              </a:rPr>
              <a:t>Considerations for public health and social  measures in the workplace in the context of  COVID-19 </a:t>
            </a:r>
            <a:r>
              <a:rPr sz="1900" spc="10" dirty="0">
                <a:latin typeface="Roboto"/>
                <a:cs typeface="Roboto"/>
              </a:rPr>
              <a:t>May</a:t>
            </a:r>
            <a:r>
              <a:rPr sz="1900" spc="-5" dirty="0">
                <a:latin typeface="Roboto"/>
                <a:cs typeface="Roboto"/>
              </a:rPr>
              <a:t> </a:t>
            </a:r>
            <a:r>
              <a:rPr sz="1900" spc="10" dirty="0">
                <a:latin typeface="Roboto"/>
                <a:cs typeface="Roboto"/>
              </a:rPr>
              <a:t>2020</a:t>
            </a:r>
            <a:endParaRPr sz="1900" dirty="0">
              <a:latin typeface="Roboto"/>
              <a:cs typeface="Roboto"/>
            </a:endParaRPr>
          </a:p>
          <a:p>
            <a:pPr>
              <a:lnSpc>
                <a:spcPct val="100000"/>
              </a:lnSpc>
              <a:spcBef>
                <a:spcPts val="45"/>
              </a:spcBef>
            </a:pPr>
            <a:endParaRPr sz="1750" dirty="0">
              <a:latin typeface="Roboto"/>
              <a:cs typeface="Roboto"/>
            </a:endParaRPr>
          </a:p>
          <a:p>
            <a:pPr marL="50800">
              <a:lnSpc>
                <a:spcPct val="100000"/>
              </a:lnSpc>
            </a:pPr>
            <a:r>
              <a:rPr sz="1900" b="1" spc="5" dirty="0">
                <a:solidFill>
                  <a:srgbClr val="005D85"/>
                </a:solidFill>
                <a:latin typeface="Roboto"/>
                <a:cs typeface="Roboto"/>
              </a:rPr>
              <a:t>Purpose</a:t>
            </a:r>
            <a:endParaRPr sz="1900" dirty="0">
              <a:latin typeface="Roboto"/>
              <a:cs typeface="Roboto"/>
            </a:endParaRPr>
          </a:p>
          <a:p>
            <a:pPr marL="50800" marR="43180">
              <a:lnSpc>
                <a:spcPts val="2300"/>
              </a:lnSpc>
              <a:spcBef>
                <a:spcPts val="60"/>
              </a:spcBef>
            </a:pPr>
            <a:r>
              <a:rPr sz="1900" spc="10" dirty="0">
                <a:latin typeface="Roboto"/>
                <a:cs typeface="Roboto"/>
              </a:rPr>
              <a:t>The Purpose </a:t>
            </a:r>
            <a:r>
              <a:rPr sz="1900" spc="5" dirty="0">
                <a:latin typeface="Roboto"/>
                <a:cs typeface="Roboto"/>
              </a:rPr>
              <a:t>of this </a:t>
            </a:r>
            <a:r>
              <a:rPr sz="1900" spc="10" dirty="0">
                <a:latin typeface="Roboto"/>
                <a:cs typeface="Roboto"/>
              </a:rPr>
              <a:t>exercise </a:t>
            </a:r>
            <a:r>
              <a:rPr sz="1900" dirty="0">
                <a:latin typeface="Roboto"/>
                <a:cs typeface="Roboto"/>
              </a:rPr>
              <a:t>is to </a:t>
            </a:r>
            <a:r>
              <a:rPr sz="1900" spc="10" dirty="0">
                <a:latin typeface="Roboto"/>
                <a:cs typeface="Roboto"/>
              </a:rPr>
              <a:t>conceptualize  </a:t>
            </a:r>
            <a:r>
              <a:rPr sz="1900" spc="5" dirty="0">
                <a:latin typeface="Roboto"/>
                <a:cs typeface="Roboto"/>
              </a:rPr>
              <a:t>and </a:t>
            </a:r>
            <a:r>
              <a:rPr sz="1900" spc="10" dirty="0">
                <a:latin typeface="Roboto"/>
                <a:cs typeface="Roboto"/>
              </a:rPr>
              <a:t>manage ongoing </a:t>
            </a:r>
            <a:r>
              <a:rPr sz="1900" spc="5" dirty="0">
                <a:latin typeface="Roboto"/>
                <a:cs typeface="Roboto"/>
              </a:rPr>
              <a:t>(local) </a:t>
            </a:r>
            <a:r>
              <a:rPr sz="1900" spc="10" dirty="0">
                <a:latin typeface="Roboto"/>
                <a:cs typeface="Roboto"/>
              </a:rPr>
              <a:t>COVID-19 outbreaks </a:t>
            </a:r>
            <a:r>
              <a:rPr sz="1900" dirty="0">
                <a:latin typeface="Roboto"/>
                <a:cs typeface="Roboto"/>
              </a:rPr>
              <a:t>in  </a:t>
            </a:r>
            <a:r>
              <a:rPr sz="1900" spc="5" dirty="0">
                <a:latin typeface="Roboto"/>
                <a:cs typeface="Roboto"/>
              </a:rPr>
              <a:t>the country, while minimizing </a:t>
            </a:r>
            <a:r>
              <a:rPr sz="1900" spc="10" dirty="0">
                <a:latin typeface="Roboto"/>
                <a:cs typeface="Roboto"/>
              </a:rPr>
              <a:t>social </a:t>
            </a:r>
            <a:r>
              <a:rPr sz="1900" spc="5" dirty="0">
                <a:latin typeface="Roboto"/>
                <a:cs typeface="Roboto"/>
              </a:rPr>
              <a:t>and </a:t>
            </a:r>
            <a:r>
              <a:rPr sz="1900" spc="10" dirty="0">
                <a:latin typeface="Roboto"/>
                <a:cs typeface="Roboto"/>
              </a:rPr>
              <a:t>economic  </a:t>
            </a:r>
            <a:r>
              <a:rPr sz="1900" spc="5" dirty="0">
                <a:latin typeface="Roboto"/>
                <a:cs typeface="Roboto"/>
              </a:rPr>
              <a:t>disruption </a:t>
            </a:r>
            <a:r>
              <a:rPr sz="1900" spc="10" dirty="0">
                <a:latin typeface="Roboto"/>
                <a:cs typeface="Roboto"/>
              </a:rPr>
              <a:t>through effective </a:t>
            </a:r>
            <a:r>
              <a:rPr sz="1900" spc="5" dirty="0">
                <a:latin typeface="Roboto"/>
                <a:cs typeface="Roboto"/>
              </a:rPr>
              <a:t>public health and</a:t>
            </a:r>
            <a:r>
              <a:rPr sz="1900" spc="85" dirty="0">
                <a:latin typeface="Roboto"/>
                <a:cs typeface="Roboto"/>
              </a:rPr>
              <a:t> </a:t>
            </a:r>
            <a:r>
              <a:rPr sz="1900" spc="10" dirty="0">
                <a:latin typeface="Roboto"/>
                <a:cs typeface="Roboto"/>
              </a:rPr>
              <a:t>social</a:t>
            </a:r>
            <a:endParaRPr sz="1900" dirty="0">
              <a:latin typeface="Roboto"/>
              <a:cs typeface="Roboto"/>
            </a:endParaRPr>
          </a:p>
          <a:p>
            <a:pPr marL="50800">
              <a:lnSpc>
                <a:spcPct val="100000"/>
              </a:lnSpc>
              <a:spcBef>
                <a:spcPts val="55"/>
              </a:spcBef>
            </a:pPr>
            <a:r>
              <a:rPr sz="1900" spc="10" dirty="0">
                <a:latin typeface="Roboto"/>
                <a:cs typeface="Roboto"/>
              </a:rPr>
              <a:t>measures</a:t>
            </a:r>
            <a:r>
              <a:rPr sz="1900" spc="20" dirty="0">
                <a:latin typeface="Roboto"/>
                <a:cs typeface="Roboto"/>
              </a:rPr>
              <a:t> </a:t>
            </a:r>
            <a:r>
              <a:rPr sz="1900" spc="-175" dirty="0">
                <a:latin typeface="Roboto"/>
                <a:cs typeface="Roboto"/>
              </a:rPr>
              <a:t>(PHSM).</a:t>
            </a:r>
            <a:endParaRPr sz="1900" dirty="0">
              <a:latin typeface="Roboto"/>
              <a:cs typeface="Roboto"/>
            </a:endParaRPr>
          </a:p>
        </p:txBody>
      </p:sp>
      <p:grpSp>
        <p:nvGrpSpPr>
          <p:cNvPr id="4" name="object 4"/>
          <p:cNvGrpSpPr/>
          <p:nvPr/>
        </p:nvGrpSpPr>
        <p:grpSpPr>
          <a:xfrm>
            <a:off x="5715000" y="499872"/>
            <a:ext cx="4977765" cy="6297295"/>
            <a:chOff x="5715000" y="499872"/>
            <a:chExt cx="4977765" cy="6297295"/>
          </a:xfrm>
        </p:grpSpPr>
        <p:sp>
          <p:nvSpPr>
            <p:cNvPr id="5" name="object 5"/>
            <p:cNvSpPr/>
            <p:nvPr/>
          </p:nvSpPr>
          <p:spPr>
            <a:xfrm>
              <a:off x="5715000" y="499872"/>
              <a:ext cx="4605528" cy="3066288"/>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5910266" y="694401"/>
              <a:ext cx="4019152" cy="2479250"/>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6096000" y="2484120"/>
              <a:ext cx="4264152" cy="2456687"/>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8"/>
            <p:cNvSpPr/>
            <p:nvPr/>
          </p:nvSpPr>
          <p:spPr>
            <a:xfrm>
              <a:off x="6394704" y="4108704"/>
              <a:ext cx="4297680" cy="2688336"/>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053" y="56388"/>
            <a:ext cx="5649595" cy="513080"/>
          </a:xfrm>
          <a:prstGeom prst="rect">
            <a:avLst/>
          </a:prstGeom>
        </p:spPr>
        <p:txBody>
          <a:bodyPr vert="horz" wrap="square" lIns="0" tIns="12700" rIns="0" bIns="0" rtlCol="0">
            <a:spAutoFit/>
          </a:bodyPr>
          <a:lstStyle/>
          <a:p>
            <a:pPr marL="12700">
              <a:lnSpc>
                <a:spcPct val="100000"/>
              </a:lnSpc>
              <a:spcBef>
                <a:spcPts val="100"/>
              </a:spcBef>
            </a:pPr>
            <a:r>
              <a:rPr sz="3200" spc="-25" dirty="0"/>
              <a:t>General objectives </a:t>
            </a:r>
            <a:r>
              <a:rPr sz="3200" spc="-20" dirty="0"/>
              <a:t>of the</a:t>
            </a:r>
            <a:r>
              <a:rPr sz="3200" spc="-165" dirty="0"/>
              <a:t> </a:t>
            </a:r>
            <a:r>
              <a:rPr sz="3200" spc="-35" dirty="0"/>
              <a:t>TTX</a:t>
            </a:r>
            <a:endParaRPr sz="3200"/>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
        <p:nvSpPr>
          <p:cNvPr id="3" name="object 3"/>
          <p:cNvSpPr txBox="1"/>
          <p:nvPr/>
        </p:nvSpPr>
        <p:spPr>
          <a:xfrm>
            <a:off x="311053" y="781189"/>
            <a:ext cx="9488805" cy="6363335"/>
          </a:xfrm>
          <a:prstGeom prst="rect">
            <a:avLst/>
          </a:prstGeom>
        </p:spPr>
        <p:txBody>
          <a:bodyPr vert="horz" wrap="square" lIns="0" tIns="73660" rIns="0" bIns="0" rtlCol="0">
            <a:spAutoFit/>
          </a:bodyPr>
          <a:lstStyle/>
          <a:p>
            <a:pPr marL="12700">
              <a:lnSpc>
                <a:spcPct val="100000"/>
              </a:lnSpc>
              <a:spcBef>
                <a:spcPts val="580"/>
              </a:spcBef>
            </a:pPr>
            <a:r>
              <a:rPr sz="2100" b="1" dirty="0">
                <a:solidFill>
                  <a:srgbClr val="005D85"/>
                </a:solidFill>
                <a:latin typeface="Roboto"/>
                <a:cs typeface="Roboto"/>
              </a:rPr>
              <a:t>Exercise </a:t>
            </a:r>
            <a:r>
              <a:rPr sz="2100" b="1" spc="-5" dirty="0">
                <a:solidFill>
                  <a:srgbClr val="005D85"/>
                </a:solidFill>
                <a:latin typeface="Roboto"/>
                <a:cs typeface="Roboto"/>
              </a:rPr>
              <a:t>Objectives</a:t>
            </a:r>
            <a:endParaRPr sz="2100">
              <a:latin typeface="Roboto"/>
              <a:cs typeface="Roboto"/>
            </a:endParaRPr>
          </a:p>
          <a:p>
            <a:pPr marL="414020" marR="8255" indent="-401955">
              <a:lnSpc>
                <a:spcPct val="102800"/>
              </a:lnSpc>
              <a:spcBef>
                <a:spcPts val="409"/>
              </a:spcBef>
              <a:buAutoNum type="arabicPeriod"/>
              <a:tabLst>
                <a:tab pos="414020" algn="l"/>
                <a:tab pos="414655" algn="l"/>
                <a:tab pos="2088514" algn="l"/>
                <a:tab pos="2475865" algn="l"/>
                <a:tab pos="3488054" algn="l"/>
                <a:tab pos="4824730" algn="l"/>
                <a:tab pos="5412105" algn="l"/>
                <a:tab pos="6898005" algn="l"/>
                <a:tab pos="8462645" algn="l"/>
              </a:tabLst>
            </a:pPr>
            <a:r>
              <a:rPr sz="2100" spc="5" dirty="0">
                <a:latin typeface="Roboto"/>
                <a:cs typeface="Roboto"/>
              </a:rPr>
              <a:t>C</a:t>
            </a:r>
            <a:r>
              <a:rPr sz="2100" dirty="0">
                <a:latin typeface="Roboto"/>
                <a:cs typeface="Roboto"/>
              </a:rPr>
              <a:t>oordin</a:t>
            </a:r>
            <a:r>
              <a:rPr sz="2100" spc="5" dirty="0">
                <a:latin typeface="Roboto"/>
                <a:cs typeface="Roboto"/>
              </a:rPr>
              <a:t>a</a:t>
            </a:r>
            <a:r>
              <a:rPr sz="2100" dirty="0">
                <a:latin typeface="Roboto"/>
                <a:cs typeface="Roboto"/>
              </a:rPr>
              <a:t>tion	of	</a:t>
            </a:r>
            <a:r>
              <a:rPr sz="2100" spc="5" dirty="0">
                <a:latin typeface="Roboto"/>
                <a:cs typeface="Roboto"/>
              </a:rPr>
              <a:t>va</a:t>
            </a:r>
            <a:r>
              <a:rPr sz="2100" dirty="0">
                <a:latin typeface="Roboto"/>
                <a:cs typeface="Roboto"/>
              </a:rPr>
              <a:t>rio</a:t>
            </a:r>
            <a:r>
              <a:rPr sz="2100" spc="5" dirty="0">
                <a:latin typeface="Roboto"/>
                <a:cs typeface="Roboto"/>
              </a:rPr>
              <a:t>u</a:t>
            </a:r>
            <a:r>
              <a:rPr sz="2100" dirty="0">
                <a:latin typeface="Roboto"/>
                <a:cs typeface="Roboto"/>
              </a:rPr>
              <a:t>s	le</a:t>
            </a:r>
            <a:r>
              <a:rPr sz="2100" spc="-5" dirty="0">
                <a:latin typeface="Roboto"/>
                <a:cs typeface="Roboto"/>
              </a:rPr>
              <a:t>g</a:t>
            </a:r>
            <a:r>
              <a:rPr sz="2100" dirty="0">
                <a:latin typeface="Roboto"/>
                <a:cs typeface="Roboto"/>
              </a:rPr>
              <a:t>isl</a:t>
            </a:r>
            <a:r>
              <a:rPr sz="2100" spc="5" dirty="0">
                <a:latin typeface="Roboto"/>
                <a:cs typeface="Roboto"/>
              </a:rPr>
              <a:t>a</a:t>
            </a:r>
            <a:r>
              <a:rPr sz="2100" dirty="0">
                <a:latin typeface="Roboto"/>
                <a:cs typeface="Roboto"/>
              </a:rPr>
              <a:t>ti</a:t>
            </a:r>
            <a:r>
              <a:rPr sz="2100" spc="5" dirty="0">
                <a:latin typeface="Roboto"/>
                <a:cs typeface="Roboto"/>
              </a:rPr>
              <a:t>v</a:t>
            </a:r>
            <a:r>
              <a:rPr sz="2100" dirty="0">
                <a:latin typeface="Roboto"/>
                <a:cs typeface="Roboto"/>
              </a:rPr>
              <a:t>e	</a:t>
            </a:r>
            <a:r>
              <a:rPr sz="2100" spc="5" dirty="0">
                <a:latin typeface="Roboto"/>
                <a:cs typeface="Roboto"/>
              </a:rPr>
              <a:t>a</a:t>
            </a:r>
            <a:r>
              <a:rPr sz="2100" dirty="0">
                <a:latin typeface="Roboto"/>
                <a:cs typeface="Roboto"/>
              </a:rPr>
              <a:t>nd	o</a:t>
            </a:r>
            <a:r>
              <a:rPr sz="2100" spc="-5" dirty="0">
                <a:latin typeface="Roboto"/>
                <a:cs typeface="Roboto"/>
              </a:rPr>
              <a:t>pe</a:t>
            </a:r>
            <a:r>
              <a:rPr sz="2100" dirty="0">
                <a:latin typeface="Roboto"/>
                <a:cs typeface="Roboto"/>
              </a:rPr>
              <a:t>r</a:t>
            </a:r>
            <a:r>
              <a:rPr sz="2100" spc="5" dirty="0">
                <a:latin typeface="Roboto"/>
                <a:cs typeface="Roboto"/>
              </a:rPr>
              <a:t>a</a:t>
            </a:r>
            <a:r>
              <a:rPr sz="2100" dirty="0">
                <a:latin typeface="Roboto"/>
                <a:cs typeface="Roboto"/>
              </a:rPr>
              <a:t>tion</a:t>
            </a:r>
            <a:r>
              <a:rPr sz="2100" spc="5" dirty="0">
                <a:latin typeface="Roboto"/>
                <a:cs typeface="Roboto"/>
              </a:rPr>
              <a:t>a</a:t>
            </a:r>
            <a:r>
              <a:rPr sz="2100" dirty="0">
                <a:latin typeface="Roboto"/>
                <a:cs typeface="Roboto"/>
              </a:rPr>
              <a:t>l	</a:t>
            </a:r>
            <a:r>
              <a:rPr sz="2100" spc="-5" dirty="0">
                <a:latin typeface="Roboto"/>
                <a:cs typeface="Roboto"/>
              </a:rPr>
              <a:t>f</a:t>
            </a:r>
            <a:r>
              <a:rPr sz="2100" dirty="0">
                <a:latin typeface="Roboto"/>
                <a:cs typeface="Roboto"/>
              </a:rPr>
              <a:t>r</a:t>
            </a:r>
            <a:r>
              <a:rPr sz="2100" spc="5" dirty="0">
                <a:latin typeface="Roboto"/>
                <a:cs typeface="Roboto"/>
              </a:rPr>
              <a:t>am</a:t>
            </a:r>
            <a:r>
              <a:rPr sz="2100" dirty="0">
                <a:latin typeface="Roboto"/>
                <a:cs typeface="Roboto"/>
              </a:rPr>
              <a:t>e</a:t>
            </a:r>
            <a:r>
              <a:rPr sz="2100" spc="5" dirty="0">
                <a:latin typeface="Roboto"/>
                <a:cs typeface="Roboto"/>
              </a:rPr>
              <a:t>w</a:t>
            </a:r>
            <a:r>
              <a:rPr sz="2100" dirty="0">
                <a:latin typeface="Roboto"/>
                <a:cs typeface="Roboto"/>
              </a:rPr>
              <a:t>or</a:t>
            </a:r>
            <a:r>
              <a:rPr sz="2100" spc="-5" dirty="0">
                <a:latin typeface="Roboto"/>
                <a:cs typeface="Roboto"/>
              </a:rPr>
              <a:t>k</a:t>
            </a:r>
            <a:r>
              <a:rPr sz="2100" dirty="0">
                <a:latin typeface="Roboto"/>
                <a:cs typeface="Roboto"/>
              </a:rPr>
              <a:t>s	</a:t>
            </a:r>
            <a:r>
              <a:rPr sz="2100" spc="-5" dirty="0">
                <a:latin typeface="Roboto"/>
                <a:cs typeface="Roboto"/>
              </a:rPr>
              <a:t>be</a:t>
            </a:r>
            <a:r>
              <a:rPr sz="2100" dirty="0">
                <a:latin typeface="Roboto"/>
                <a:cs typeface="Roboto"/>
              </a:rPr>
              <a:t>t</a:t>
            </a:r>
            <a:r>
              <a:rPr sz="2100" spc="10" dirty="0">
                <a:latin typeface="Roboto"/>
                <a:cs typeface="Roboto"/>
              </a:rPr>
              <a:t>w</a:t>
            </a:r>
            <a:r>
              <a:rPr sz="2100" spc="-5" dirty="0">
                <a:latin typeface="Roboto"/>
                <a:cs typeface="Roboto"/>
              </a:rPr>
              <a:t>ee</a:t>
            </a:r>
            <a:r>
              <a:rPr sz="2100" dirty="0">
                <a:latin typeface="Roboto"/>
                <a:cs typeface="Roboto"/>
              </a:rPr>
              <a:t>n  </a:t>
            </a:r>
            <a:r>
              <a:rPr sz="2100" spc="-5" dirty="0">
                <a:latin typeface="Roboto"/>
                <a:cs typeface="Roboto"/>
              </a:rPr>
              <a:t>different</a:t>
            </a:r>
            <a:r>
              <a:rPr sz="2100" dirty="0">
                <a:latin typeface="Roboto"/>
                <a:cs typeface="Roboto"/>
              </a:rPr>
              <a:t> sectors</a:t>
            </a:r>
            <a:endParaRPr sz="2100">
              <a:latin typeface="Roboto"/>
              <a:cs typeface="Roboto"/>
            </a:endParaRPr>
          </a:p>
          <a:p>
            <a:pPr marL="414020" indent="-401955">
              <a:lnSpc>
                <a:spcPct val="100000"/>
              </a:lnSpc>
              <a:spcBef>
                <a:spcPts val="480"/>
              </a:spcBef>
              <a:buAutoNum type="arabicPeriod"/>
              <a:tabLst>
                <a:tab pos="414020" algn="l"/>
                <a:tab pos="414655" algn="l"/>
              </a:tabLst>
            </a:pPr>
            <a:r>
              <a:rPr sz="2100" dirty="0">
                <a:latin typeface="Roboto"/>
                <a:cs typeface="Roboto"/>
              </a:rPr>
              <a:t>Adapting measures </a:t>
            </a:r>
            <a:r>
              <a:rPr sz="2100" spc="-5" dirty="0">
                <a:latin typeface="Roboto"/>
                <a:cs typeface="Roboto"/>
              </a:rPr>
              <a:t>based </a:t>
            </a:r>
            <a:r>
              <a:rPr sz="2100" dirty="0">
                <a:latin typeface="Roboto"/>
                <a:cs typeface="Roboto"/>
              </a:rPr>
              <a:t>on a situational</a:t>
            </a:r>
            <a:r>
              <a:rPr sz="2100" spc="25" dirty="0">
                <a:latin typeface="Roboto"/>
                <a:cs typeface="Roboto"/>
              </a:rPr>
              <a:t> </a:t>
            </a:r>
            <a:r>
              <a:rPr sz="2100" dirty="0">
                <a:latin typeface="Roboto"/>
                <a:cs typeface="Roboto"/>
              </a:rPr>
              <a:t>assessment</a:t>
            </a:r>
            <a:endParaRPr sz="2100">
              <a:latin typeface="Roboto"/>
              <a:cs typeface="Roboto"/>
            </a:endParaRPr>
          </a:p>
          <a:p>
            <a:pPr marL="414020" indent="-401955">
              <a:lnSpc>
                <a:spcPct val="100000"/>
              </a:lnSpc>
              <a:spcBef>
                <a:spcPts val="480"/>
              </a:spcBef>
              <a:buAutoNum type="arabicPeriod"/>
              <a:tabLst>
                <a:tab pos="414020" algn="l"/>
                <a:tab pos="414655" algn="l"/>
              </a:tabLst>
            </a:pPr>
            <a:r>
              <a:rPr sz="2100" dirty="0">
                <a:latin typeface="Roboto"/>
                <a:cs typeface="Roboto"/>
              </a:rPr>
              <a:t>Considerations </a:t>
            </a:r>
            <a:r>
              <a:rPr sz="2100" spc="-5" dirty="0">
                <a:latin typeface="Roboto"/>
                <a:cs typeface="Roboto"/>
              </a:rPr>
              <a:t>for </a:t>
            </a:r>
            <a:r>
              <a:rPr sz="2100" dirty="0">
                <a:latin typeface="Roboto"/>
                <a:cs typeface="Roboto"/>
              </a:rPr>
              <a:t>adjusting localized </a:t>
            </a:r>
            <a:r>
              <a:rPr sz="2100" spc="-5" dirty="0">
                <a:latin typeface="Roboto"/>
                <a:cs typeface="Roboto"/>
              </a:rPr>
              <a:t>public </a:t>
            </a:r>
            <a:r>
              <a:rPr sz="2100" dirty="0">
                <a:latin typeface="Roboto"/>
                <a:cs typeface="Roboto"/>
              </a:rPr>
              <a:t>health and social</a:t>
            </a:r>
            <a:r>
              <a:rPr sz="2100" spc="30" dirty="0">
                <a:latin typeface="Roboto"/>
                <a:cs typeface="Roboto"/>
              </a:rPr>
              <a:t> </a:t>
            </a:r>
            <a:r>
              <a:rPr sz="2100" dirty="0">
                <a:latin typeface="Roboto"/>
                <a:cs typeface="Roboto"/>
              </a:rPr>
              <a:t>measures</a:t>
            </a:r>
            <a:endParaRPr sz="2100">
              <a:latin typeface="Roboto"/>
              <a:cs typeface="Roboto"/>
            </a:endParaRPr>
          </a:p>
          <a:p>
            <a:pPr marL="414020" indent="-401955">
              <a:lnSpc>
                <a:spcPct val="100000"/>
              </a:lnSpc>
              <a:spcBef>
                <a:spcPts val="480"/>
              </a:spcBef>
              <a:buAutoNum type="arabicPeriod"/>
              <a:tabLst>
                <a:tab pos="414020" algn="l"/>
                <a:tab pos="414655" algn="l"/>
              </a:tabLst>
            </a:pPr>
            <a:r>
              <a:rPr sz="2100" dirty="0">
                <a:latin typeface="Roboto"/>
                <a:cs typeface="Roboto"/>
              </a:rPr>
              <a:t>Considerations </a:t>
            </a:r>
            <a:r>
              <a:rPr sz="2100" spc="-5" dirty="0">
                <a:latin typeface="Roboto"/>
                <a:cs typeface="Roboto"/>
              </a:rPr>
              <a:t>for school-related public </a:t>
            </a:r>
            <a:r>
              <a:rPr sz="2100" dirty="0">
                <a:latin typeface="Roboto"/>
                <a:cs typeface="Roboto"/>
              </a:rPr>
              <a:t>health</a:t>
            </a:r>
            <a:r>
              <a:rPr sz="2100" spc="50" dirty="0">
                <a:latin typeface="Roboto"/>
                <a:cs typeface="Roboto"/>
              </a:rPr>
              <a:t> </a:t>
            </a:r>
            <a:r>
              <a:rPr sz="2100" dirty="0">
                <a:latin typeface="Roboto"/>
                <a:cs typeface="Roboto"/>
              </a:rPr>
              <a:t>measures</a:t>
            </a:r>
            <a:endParaRPr sz="2100">
              <a:latin typeface="Roboto"/>
              <a:cs typeface="Roboto"/>
            </a:endParaRPr>
          </a:p>
          <a:p>
            <a:pPr marL="414020" indent="-401955">
              <a:lnSpc>
                <a:spcPct val="100000"/>
              </a:lnSpc>
              <a:spcBef>
                <a:spcPts val="605"/>
              </a:spcBef>
              <a:buAutoNum type="arabicPeriod"/>
              <a:tabLst>
                <a:tab pos="414020" algn="l"/>
                <a:tab pos="414655" algn="l"/>
              </a:tabLst>
            </a:pPr>
            <a:r>
              <a:rPr sz="2100" dirty="0">
                <a:latin typeface="Roboto"/>
                <a:cs typeface="Roboto"/>
              </a:rPr>
              <a:t>Considerations </a:t>
            </a:r>
            <a:r>
              <a:rPr sz="2100" spc="-5" dirty="0">
                <a:latin typeface="Roboto"/>
                <a:cs typeface="Roboto"/>
              </a:rPr>
              <a:t>for public </a:t>
            </a:r>
            <a:r>
              <a:rPr sz="2100" dirty="0">
                <a:latin typeface="Roboto"/>
                <a:cs typeface="Roboto"/>
              </a:rPr>
              <a:t>health and social measures in the</a:t>
            </a:r>
            <a:r>
              <a:rPr sz="2100" spc="50" dirty="0">
                <a:latin typeface="Roboto"/>
                <a:cs typeface="Roboto"/>
              </a:rPr>
              <a:t> </a:t>
            </a:r>
            <a:r>
              <a:rPr sz="2100" dirty="0">
                <a:latin typeface="Roboto"/>
                <a:cs typeface="Roboto"/>
              </a:rPr>
              <a:t>workplace</a:t>
            </a:r>
            <a:endParaRPr sz="2100">
              <a:latin typeface="Roboto"/>
              <a:cs typeface="Roboto"/>
            </a:endParaRPr>
          </a:p>
          <a:p>
            <a:pPr>
              <a:lnSpc>
                <a:spcPct val="100000"/>
              </a:lnSpc>
              <a:spcBef>
                <a:spcPts val="50"/>
              </a:spcBef>
            </a:pPr>
            <a:endParaRPr sz="2600">
              <a:latin typeface="Roboto"/>
              <a:cs typeface="Roboto"/>
            </a:endParaRPr>
          </a:p>
          <a:p>
            <a:pPr marL="13335">
              <a:lnSpc>
                <a:spcPct val="100000"/>
              </a:lnSpc>
            </a:pPr>
            <a:r>
              <a:rPr sz="2100" b="1" dirty="0">
                <a:solidFill>
                  <a:srgbClr val="005D85"/>
                </a:solidFill>
                <a:latin typeface="Roboto"/>
                <a:cs typeface="Roboto"/>
              </a:rPr>
              <a:t>Scope</a:t>
            </a:r>
            <a:endParaRPr sz="2100">
              <a:latin typeface="Roboto"/>
              <a:cs typeface="Roboto"/>
            </a:endParaRPr>
          </a:p>
          <a:p>
            <a:pPr marL="13335" marR="6985">
              <a:lnSpc>
                <a:spcPct val="102800"/>
              </a:lnSpc>
              <a:spcBef>
                <a:spcPts val="409"/>
              </a:spcBef>
            </a:pPr>
            <a:r>
              <a:rPr sz="2100" dirty="0">
                <a:latin typeface="Roboto"/>
                <a:cs typeface="Roboto"/>
              </a:rPr>
              <a:t>The </a:t>
            </a:r>
            <a:r>
              <a:rPr sz="2100" spc="-5" dirty="0">
                <a:latin typeface="Roboto"/>
                <a:cs typeface="Roboto"/>
              </a:rPr>
              <a:t>scope </a:t>
            </a:r>
            <a:r>
              <a:rPr sz="2100" dirty="0">
                <a:latin typeface="Roboto"/>
                <a:cs typeface="Roboto"/>
              </a:rPr>
              <a:t>of the </a:t>
            </a:r>
            <a:r>
              <a:rPr sz="2100" spc="-5" dirty="0">
                <a:latin typeface="Roboto"/>
                <a:cs typeface="Roboto"/>
              </a:rPr>
              <a:t>exercise </a:t>
            </a:r>
            <a:r>
              <a:rPr sz="2100" dirty="0">
                <a:latin typeface="Roboto"/>
                <a:cs typeface="Roboto"/>
              </a:rPr>
              <a:t>encompasses </a:t>
            </a:r>
            <a:r>
              <a:rPr sz="2100" spc="-5" dirty="0">
                <a:latin typeface="Roboto"/>
                <a:cs typeface="Roboto"/>
              </a:rPr>
              <a:t>key </a:t>
            </a:r>
            <a:r>
              <a:rPr sz="2100" dirty="0">
                <a:latin typeface="Roboto"/>
                <a:cs typeface="Roboto"/>
              </a:rPr>
              <a:t>parts of continuous management  of COVID-19. This</a:t>
            </a:r>
            <a:r>
              <a:rPr sz="2100" spc="5" dirty="0">
                <a:latin typeface="Roboto"/>
                <a:cs typeface="Roboto"/>
              </a:rPr>
              <a:t> </a:t>
            </a:r>
            <a:r>
              <a:rPr sz="2100" dirty="0">
                <a:latin typeface="Roboto"/>
                <a:cs typeface="Roboto"/>
              </a:rPr>
              <a:t>includes:</a:t>
            </a:r>
            <a:endParaRPr sz="2100">
              <a:latin typeface="Roboto"/>
              <a:cs typeface="Roboto"/>
            </a:endParaRPr>
          </a:p>
          <a:p>
            <a:pPr marL="356870" indent="-343535">
              <a:lnSpc>
                <a:spcPct val="100000"/>
              </a:lnSpc>
              <a:spcBef>
                <a:spcPts val="480"/>
              </a:spcBef>
              <a:buFont typeface="Arial"/>
              <a:buChar char="•"/>
              <a:tabLst>
                <a:tab pos="356870" algn="l"/>
                <a:tab pos="357505" algn="l"/>
              </a:tabLst>
            </a:pPr>
            <a:r>
              <a:rPr sz="2100" dirty="0">
                <a:latin typeface="Roboto"/>
                <a:cs typeface="Roboto"/>
              </a:rPr>
              <a:t>Governance, particularly legislative and </a:t>
            </a:r>
            <a:r>
              <a:rPr sz="2100" spc="-5" dirty="0">
                <a:latin typeface="Roboto"/>
                <a:cs typeface="Roboto"/>
              </a:rPr>
              <a:t>policy</a:t>
            </a:r>
            <a:r>
              <a:rPr sz="2100" spc="15" dirty="0">
                <a:latin typeface="Roboto"/>
                <a:cs typeface="Roboto"/>
              </a:rPr>
              <a:t> </a:t>
            </a:r>
            <a:r>
              <a:rPr sz="2100" dirty="0">
                <a:latin typeface="Roboto"/>
                <a:cs typeface="Roboto"/>
              </a:rPr>
              <a:t>issues,</a:t>
            </a:r>
            <a:endParaRPr sz="2100">
              <a:latin typeface="Roboto"/>
              <a:cs typeface="Roboto"/>
            </a:endParaRPr>
          </a:p>
          <a:p>
            <a:pPr marL="356870" indent="-343535">
              <a:lnSpc>
                <a:spcPct val="100000"/>
              </a:lnSpc>
              <a:spcBef>
                <a:spcPts val="480"/>
              </a:spcBef>
              <a:buFont typeface="Arial"/>
              <a:buChar char="•"/>
              <a:tabLst>
                <a:tab pos="356870" algn="l"/>
                <a:tab pos="357505" algn="l"/>
              </a:tabLst>
            </a:pPr>
            <a:r>
              <a:rPr sz="2100" dirty="0">
                <a:latin typeface="Roboto"/>
                <a:cs typeface="Roboto"/>
              </a:rPr>
              <a:t>Adapting </a:t>
            </a:r>
            <a:r>
              <a:rPr sz="2100" spc="-5" dirty="0">
                <a:latin typeface="Roboto"/>
                <a:cs typeface="Roboto"/>
              </a:rPr>
              <a:t>public </a:t>
            </a:r>
            <a:r>
              <a:rPr sz="2100" dirty="0">
                <a:latin typeface="Roboto"/>
                <a:cs typeface="Roboto"/>
              </a:rPr>
              <a:t>health and social measures</a:t>
            </a:r>
            <a:r>
              <a:rPr sz="2100" spc="30" dirty="0">
                <a:latin typeface="Roboto"/>
                <a:cs typeface="Roboto"/>
              </a:rPr>
              <a:t> </a:t>
            </a:r>
            <a:r>
              <a:rPr sz="2100" dirty="0">
                <a:latin typeface="Roboto"/>
                <a:cs typeface="Roboto"/>
              </a:rPr>
              <a:t>(PHSM)</a:t>
            </a:r>
            <a:endParaRPr sz="2100">
              <a:latin typeface="Roboto"/>
              <a:cs typeface="Roboto"/>
            </a:endParaRPr>
          </a:p>
          <a:p>
            <a:pPr marL="357505" indent="-344170">
              <a:lnSpc>
                <a:spcPct val="100000"/>
              </a:lnSpc>
              <a:spcBef>
                <a:spcPts val="480"/>
              </a:spcBef>
              <a:buFont typeface="Arial"/>
              <a:buChar char="•"/>
              <a:tabLst>
                <a:tab pos="356870" algn="l"/>
                <a:tab pos="358140" algn="l"/>
              </a:tabLst>
            </a:pPr>
            <a:r>
              <a:rPr sz="2100" dirty="0">
                <a:latin typeface="Roboto"/>
                <a:cs typeface="Roboto"/>
              </a:rPr>
              <a:t>Coordination and ensuring a consistent approach among </a:t>
            </a:r>
            <a:r>
              <a:rPr sz="2100" spc="-5" dirty="0">
                <a:latin typeface="Roboto"/>
                <a:cs typeface="Roboto"/>
              </a:rPr>
              <a:t>different</a:t>
            </a:r>
            <a:r>
              <a:rPr sz="2100" dirty="0">
                <a:latin typeface="Roboto"/>
                <a:cs typeface="Roboto"/>
              </a:rPr>
              <a:t> sectors,</a:t>
            </a:r>
            <a:endParaRPr sz="2100">
              <a:latin typeface="Roboto"/>
              <a:cs typeface="Roboto"/>
            </a:endParaRPr>
          </a:p>
          <a:p>
            <a:pPr marL="357505" indent="-343535">
              <a:lnSpc>
                <a:spcPct val="100000"/>
              </a:lnSpc>
              <a:spcBef>
                <a:spcPts val="575"/>
              </a:spcBef>
              <a:buFont typeface="Arial"/>
              <a:buChar char="•"/>
              <a:tabLst>
                <a:tab pos="357505" algn="l"/>
                <a:tab pos="358140" algn="l"/>
              </a:tabLst>
            </a:pPr>
            <a:r>
              <a:rPr sz="2100" dirty="0">
                <a:latin typeface="Roboto"/>
                <a:cs typeface="Roboto"/>
              </a:rPr>
              <a:t>Management of (local)</a:t>
            </a:r>
            <a:r>
              <a:rPr sz="2100" spc="5" dirty="0">
                <a:latin typeface="Roboto"/>
                <a:cs typeface="Roboto"/>
              </a:rPr>
              <a:t> </a:t>
            </a:r>
            <a:r>
              <a:rPr sz="2100" spc="-5" dirty="0">
                <a:latin typeface="Roboto"/>
                <a:cs typeface="Roboto"/>
              </a:rPr>
              <a:t>outbreaks</a:t>
            </a:r>
            <a:endParaRPr sz="2100">
              <a:latin typeface="Roboto"/>
              <a:cs typeface="Roboto"/>
            </a:endParaRPr>
          </a:p>
          <a:p>
            <a:pPr marL="357505" marR="5080" indent="-343535">
              <a:lnSpc>
                <a:spcPts val="2500"/>
              </a:lnSpc>
              <a:spcBef>
                <a:spcPts val="585"/>
              </a:spcBef>
              <a:buFont typeface="Arial"/>
              <a:buChar char="•"/>
              <a:tabLst>
                <a:tab pos="357505" algn="l"/>
                <a:tab pos="358140" algn="l"/>
                <a:tab pos="2192020" algn="l"/>
                <a:tab pos="2702560" algn="l"/>
                <a:tab pos="3254375" algn="l"/>
                <a:tab pos="4557395" algn="l"/>
                <a:tab pos="6042660" algn="l"/>
                <a:tab pos="7092950" algn="l"/>
                <a:tab pos="7712709" algn="l"/>
                <a:tab pos="9229725" algn="l"/>
              </a:tabLst>
            </a:pPr>
            <a:r>
              <a:rPr sz="2100" spc="5" dirty="0">
                <a:latin typeface="Roboto"/>
                <a:cs typeface="Roboto"/>
              </a:rPr>
              <a:t>C</a:t>
            </a:r>
            <a:r>
              <a:rPr sz="2100" dirty="0">
                <a:latin typeface="Roboto"/>
                <a:cs typeface="Roboto"/>
              </a:rPr>
              <a:t>onsider</a:t>
            </a:r>
            <a:r>
              <a:rPr sz="2100" spc="5" dirty="0">
                <a:latin typeface="Roboto"/>
                <a:cs typeface="Roboto"/>
              </a:rPr>
              <a:t>a</a:t>
            </a:r>
            <a:r>
              <a:rPr sz="2100" dirty="0">
                <a:latin typeface="Roboto"/>
                <a:cs typeface="Roboto"/>
              </a:rPr>
              <a:t>tion	</a:t>
            </a:r>
            <a:r>
              <a:rPr sz="2100" spc="-5" dirty="0">
                <a:latin typeface="Roboto"/>
                <a:cs typeface="Roboto"/>
              </a:rPr>
              <a:t>f</a:t>
            </a:r>
            <a:r>
              <a:rPr sz="2100" dirty="0">
                <a:latin typeface="Roboto"/>
                <a:cs typeface="Roboto"/>
              </a:rPr>
              <a:t>or	t</a:t>
            </a:r>
            <a:r>
              <a:rPr sz="2100" spc="5" dirty="0">
                <a:latin typeface="Roboto"/>
                <a:cs typeface="Roboto"/>
              </a:rPr>
              <a:t>h</a:t>
            </a:r>
            <a:r>
              <a:rPr sz="2100" dirty="0">
                <a:latin typeface="Roboto"/>
                <a:cs typeface="Roboto"/>
              </a:rPr>
              <a:t>e	</a:t>
            </a:r>
            <a:r>
              <a:rPr sz="2100" spc="5" dirty="0">
                <a:latin typeface="Roboto"/>
                <a:cs typeface="Roboto"/>
              </a:rPr>
              <a:t>(</a:t>
            </a:r>
            <a:r>
              <a:rPr sz="2100" spc="-5" dirty="0">
                <a:latin typeface="Roboto"/>
                <a:cs typeface="Roboto"/>
              </a:rPr>
              <a:t>p</a:t>
            </a:r>
            <a:r>
              <a:rPr sz="2100" spc="5" dirty="0">
                <a:latin typeface="Roboto"/>
                <a:cs typeface="Roboto"/>
              </a:rPr>
              <a:t>a</a:t>
            </a:r>
            <a:r>
              <a:rPr sz="2100" dirty="0">
                <a:latin typeface="Roboto"/>
                <a:cs typeface="Roboto"/>
              </a:rPr>
              <a:t>rti</a:t>
            </a:r>
            <a:r>
              <a:rPr sz="2100" spc="5" dirty="0">
                <a:latin typeface="Roboto"/>
                <a:cs typeface="Roboto"/>
              </a:rPr>
              <a:t>a</a:t>
            </a:r>
            <a:r>
              <a:rPr sz="2100" dirty="0">
                <a:latin typeface="Roboto"/>
                <a:cs typeface="Roboto"/>
              </a:rPr>
              <a:t>ll</a:t>
            </a:r>
            <a:r>
              <a:rPr sz="2100" spc="5" dirty="0">
                <a:latin typeface="Roboto"/>
                <a:cs typeface="Roboto"/>
              </a:rPr>
              <a:t>y</a:t>
            </a:r>
            <a:r>
              <a:rPr sz="2100" dirty="0">
                <a:latin typeface="Roboto"/>
                <a:cs typeface="Roboto"/>
              </a:rPr>
              <a:t>)	r</a:t>
            </a:r>
            <a:r>
              <a:rPr sz="2100" spc="-5" dirty="0">
                <a:latin typeface="Roboto"/>
                <a:cs typeface="Roboto"/>
              </a:rPr>
              <a:t>e-</a:t>
            </a:r>
            <a:r>
              <a:rPr sz="2100" dirty="0">
                <a:latin typeface="Roboto"/>
                <a:cs typeface="Roboto"/>
              </a:rPr>
              <a:t>o</a:t>
            </a:r>
            <a:r>
              <a:rPr sz="2100" spc="-5" dirty="0">
                <a:latin typeface="Roboto"/>
                <a:cs typeface="Roboto"/>
              </a:rPr>
              <a:t>pe</a:t>
            </a:r>
            <a:r>
              <a:rPr sz="2100" dirty="0">
                <a:latin typeface="Roboto"/>
                <a:cs typeface="Roboto"/>
              </a:rPr>
              <a:t>nin</a:t>
            </a:r>
            <a:r>
              <a:rPr sz="2100" spc="-5" dirty="0">
                <a:latin typeface="Roboto"/>
                <a:cs typeface="Roboto"/>
              </a:rPr>
              <a:t>g</a:t>
            </a:r>
            <a:r>
              <a:rPr sz="2100" dirty="0">
                <a:latin typeface="Roboto"/>
                <a:cs typeface="Roboto"/>
              </a:rPr>
              <a:t>,	clos</a:t>
            </a:r>
            <a:r>
              <a:rPr sz="2100" spc="5" dirty="0">
                <a:latin typeface="Roboto"/>
                <a:cs typeface="Roboto"/>
              </a:rPr>
              <a:t>u</a:t>
            </a:r>
            <a:r>
              <a:rPr sz="2100" dirty="0">
                <a:latin typeface="Roboto"/>
                <a:cs typeface="Roboto"/>
              </a:rPr>
              <a:t>re	</a:t>
            </a:r>
            <a:r>
              <a:rPr sz="2100" spc="5" dirty="0">
                <a:latin typeface="Roboto"/>
                <a:cs typeface="Roboto"/>
              </a:rPr>
              <a:t>a</a:t>
            </a:r>
            <a:r>
              <a:rPr sz="2100" dirty="0">
                <a:latin typeface="Roboto"/>
                <a:cs typeface="Roboto"/>
              </a:rPr>
              <a:t>nd	</a:t>
            </a:r>
            <a:r>
              <a:rPr sz="2100" spc="-5" dirty="0">
                <a:latin typeface="Roboto"/>
                <a:cs typeface="Roboto"/>
              </a:rPr>
              <a:t>f</a:t>
            </a:r>
            <a:r>
              <a:rPr sz="2100" dirty="0">
                <a:latin typeface="Roboto"/>
                <a:cs typeface="Roboto"/>
              </a:rPr>
              <a:t>unctioning	of  schools, </a:t>
            </a:r>
            <a:r>
              <a:rPr sz="2100" spc="-5" dirty="0">
                <a:latin typeface="Roboto"/>
                <a:cs typeface="Roboto"/>
              </a:rPr>
              <a:t>businesses </a:t>
            </a:r>
            <a:r>
              <a:rPr sz="2100" dirty="0">
                <a:latin typeface="Roboto"/>
                <a:cs typeface="Roboto"/>
              </a:rPr>
              <a:t>and</a:t>
            </a:r>
            <a:r>
              <a:rPr sz="2100" spc="15" dirty="0">
                <a:latin typeface="Roboto"/>
                <a:cs typeface="Roboto"/>
              </a:rPr>
              <a:t> </a:t>
            </a:r>
            <a:r>
              <a:rPr sz="2100" dirty="0">
                <a:latin typeface="Roboto"/>
                <a:cs typeface="Roboto"/>
              </a:rPr>
              <a:t>workplaces</a:t>
            </a:r>
            <a:endParaRPr sz="2100">
              <a:latin typeface="Roboto"/>
              <a:cs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7537" y="16764"/>
            <a:ext cx="3174365" cy="513080"/>
          </a:xfrm>
          <a:prstGeom prst="rect">
            <a:avLst/>
          </a:prstGeom>
        </p:spPr>
        <p:txBody>
          <a:bodyPr vert="horz" wrap="square" lIns="0" tIns="12700" rIns="0" bIns="0" rtlCol="0">
            <a:spAutoFit/>
          </a:bodyPr>
          <a:lstStyle/>
          <a:p>
            <a:pPr marL="12700">
              <a:lnSpc>
                <a:spcPct val="100000"/>
              </a:lnSpc>
              <a:spcBef>
                <a:spcPts val="100"/>
              </a:spcBef>
            </a:pPr>
            <a:r>
              <a:rPr sz="3200" spc="-25" dirty="0"/>
              <a:t>Rules </a:t>
            </a:r>
            <a:r>
              <a:rPr sz="3200" spc="-15" dirty="0"/>
              <a:t>of the</a:t>
            </a:r>
            <a:r>
              <a:rPr sz="3200" spc="-240" dirty="0"/>
              <a:t> </a:t>
            </a:r>
            <a:r>
              <a:rPr sz="3200" spc="-30" dirty="0"/>
              <a:t>TTX</a:t>
            </a:r>
            <a:endParaRPr sz="3200"/>
          </a:p>
        </p:txBody>
      </p:sp>
      <p:sp>
        <p:nvSpPr>
          <p:cNvPr id="3" name="object 3"/>
          <p:cNvSpPr txBox="1"/>
          <p:nvPr/>
        </p:nvSpPr>
        <p:spPr>
          <a:xfrm>
            <a:off x="186902" y="1643888"/>
            <a:ext cx="5257165" cy="4449936"/>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en-US" sz="2100" dirty="0">
                <a:latin typeface="Roboto"/>
                <a:cs typeface="Roboto"/>
              </a:rPr>
              <a:t>This is n</a:t>
            </a:r>
            <a:r>
              <a:rPr sz="2100" dirty="0">
                <a:latin typeface="Roboto"/>
                <a:cs typeface="Roboto"/>
              </a:rPr>
              <a:t>ot an </a:t>
            </a:r>
            <a:r>
              <a:rPr sz="2100" spc="-5" dirty="0">
                <a:latin typeface="Roboto"/>
                <a:cs typeface="Roboto"/>
              </a:rPr>
              <a:t>individual</a:t>
            </a:r>
            <a:r>
              <a:rPr sz="2100" spc="15" dirty="0">
                <a:latin typeface="Roboto"/>
                <a:cs typeface="Roboto"/>
              </a:rPr>
              <a:t> </a:t>
            </a:r>
            <a:r>
              <a:rPr sz="2100" spc="-5" dirty="0">
                <a:latin typeface="Roboto"/>
                <a:cs typeface="Roboto"/>
              </a:rPr>
              <a:t>test</a:t>
            </a:r>
            <a:endParaRPr sz="2100" dirty="0">
              <a:latin typeface="Roboto"/>
              <a:cs typeface="Roboto"/>
            </a:endParaRPr>
          </a:p>
          <a:p>
            <a:pPr>
              <a:lnSpc>
                <a:spcPct val="100000"/>
              </a:lnSpc>
              <a:spcBef>
                <a:spcPts val="20"/>
              </a:spcBef>
              <a:buClr>
                <a:srgbClr val="A24B19"/>
              </a:buClr>
              <a:buFont typeface="Arial"/>
              <a:buChar char="•"/>
            </a:pPr>
            <a:endParaRPr sz="255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sz="2100" spc="-5" dirty="0">
                <a:latin typeface="Roboto"/>
                <a:cs typeface="Roboto"/>
              </a:rPr>
              <a:t>Respect </a:t>
            </a:r>
            <a:r>
              <a:rPr sz="2100" dirty="0">
                <a:latin typeface="Roboto"/>
                <a:cs typeface="Roboto"/>
              </a:rPr>
              <a:t>the </a:t>
            </a:r>
            <a:r>
              <a:rPr sz="2100" spc="-5" dirty="0">
                <a:latin typeface="Roboto"/>
                <a:cs typeface="Roboto"/>
              </a:rPr>
              <a:t>views </a:t>
            </a:r>
            <a:r>
              <a:rPr sz="2100" dirty="0">
                <a:latin typeface="Roboto"/>
                <a:cs typeface="Roboto"/>
              </a:rPr>
              <a:t>of</a:t>
            </a:r>
            <a:r>
              <a:rPr sz="2100" spc="10" dirty="0">
                <a:latin typeface="Roboto"/>
                <a:cs typeface="Roboto"/>
              </a:rPr>
              <a:t> </a:t>
            </a:r>
            <a:r>
              <a:rPr sz="2100" dirty="0">
                <a:latin typeface="Roboto"/>
                <a:cs typeface="Roboto"/>
              </a:rPr>
              <a:t>others</a:t>
            </a:r>
          </a:p>
          <a:p>
            <a:pPr>
              <a:lnSpc>
                <a:spcPct val="100000"/>
              </a:lnSpc>
              <a:spcBef>
                <a:spcPts val="60"/>
              </a:spcBef>
              <a:buClr>
                <a:srgbClr val="A24B19"/>
              </a:buClr>
              <a:buFont typeface="Arial"/>
              <a:buChar char="•"/>
            </a:pPr>
            <a:endParaRPr sz="3050" dirty="0">
              <a:latin typeface="Roboto"/>
              <a:cs typeface="Roboto"/>
            </a:endParaRPr>
          </a:p>
          <a:p>
            <a:pPr marL="362585" marR="947419" indent="-311785">
              <a:lnSpc>
                <a:spcPts val="2500"/>
              </a:lnSpc>
              <a:buClr>
                <a:srgbClr val="A24B19"/>
              </a:buClr>
              <a:buSzPct val="152380"/>
              <a:buFont typeface="Arial"/>
              <a:buChar char="•"/>
              <a:tabLst>
                <a:tab pos="362585" algn="l"/>
                <a:tab pos="363220" algn="l"/>
              </a:tabLst>
            </a:pPr>
            <a:r>
              <a:rPr sz="2100" dirty="0">
                <a:latin typeface="Roboto"/>
                <a:cs typeface="Roboto"/>
              </a:rPr>
              <a:t>Consider the </a:t>
            </a:r>
            <a:r>
              <a:rPr sz="2100" spc="-5" dirty="0">
                <a:latin typeface="Roboto"/>
                <a:cs typeface="Roboto"/>
              </a:rPr>
              <a:t>scenario </a:t>
            </a:r>
            <a:r>
              <a:rPr sz="2100" dirty="0">
                <a:latin typeface="Roboto"/>
                <a:cs typeface="Roboto"/>
              </a:rPr>
              <a:t>as it would  </a:t>
            </a:r>
            <a:r>
              <a:rPr sz="2100" spc="-5" dirty="0">
                <a:latin typeface="Roboto"/>
                <a:cs typeface="Roboto"/>
              </a:rPr>
              <a:t>impact </a:t>
            </a:r>
            <a:r>
              <a:rPr sz="2100" dirty="0">
                <a:latin typeface="Roboto"/>
                <a:cs typeface="Roboto"/>
              </a:rPr>
              <a:t>your assigned</a:t>
            </a:r>
            <a:r>
              <a:rPr sz="2100" spc="-5" dirty="0">
                <a:latin typeface="Roboto"/>
                <a:cs typeface="Roboto"/>
              </a:rPr>
              <a:t> </a:t>
            </a:r>
            <a:r>
              <a:rPr sz="2100" dirty="0">
                <a:latin typeface="Roboto"/>
                <a:cs typeface="Roboto"/>
              </a:rPr>
              <a:t>unit.</a:t>
            </a:r>
          </a:p>
          <a:p>
            <a:pPr>
              <a:lnSpc>
                <a:spcPct val="100000"/>
              </a:lnSpc>
              <a:buClr>
                <a:srgbClr val="A24B19"/>
              </a:buClr>
              <a:buFont typeface="Arial"/>
              <a:buChar char="•"/>
            </a:pPr>
            <a:endParaRPr sz="325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sz="2100" dirty="0">
                <a:latin typeface="Roboto"/>
                <a:cs typeface="Roboto"/>
              </a:rPr>
              <a:t>Use your </a:t>
            </a:r>
            <a:r>
              <a:rPr sz="2100" spc="-5" dirty="0">
                <a:latin typeface="Roboto"/>
                <a:cs typeface="Roboto"/>
              </a:rPr>
              <a:t>existing </a:t>
            </a:r>
            <a:r>
              <a:rPr sz="2100" dirty="0">
                <a:latin typeface="Roboto"/>
                <a:cs typeface="Roboto"/>
              </a:rPr>
              <a:t>plans, guidelines </a:t>
            </a:r>
            <a:r>
              <a:rPr sz="2100" spc="-5" dirty="0">
                <a:latin typeface="Roboto"/>
                <a:cs typeface="Roboto"/>
              </a:rPr>
              <a:t>and  regulations </a:t>
            </a:r>
            <a:r>
              <a:rPr sz="2100" dirty="0">
                <a:latin typeface="Roboto"/>
                <a:cs typeface="Roboto"/>
              </a:rPr>
              <a:t>to </a:t>
            </a:r>
            <a:r>
              <a:rPr sz="2100" spc="-5" dirty="0">
                <a:latin typeface="Roboto"/>
                <a:cs typeface="Roboto"/>
              </a:rPr>
              <a:t>inform </a:t>
            </a:r>
            <a:r>
              <a:rPr sz="2100" dirty="0">
                <a:latin typeface="Roboto"/>
                <a:cs typeface="Roboto"/>
              </a:rPr>
              <a:t>your</a:t>
            </a:r>
            <a:r>
              <a:rPr sz="2100" spc="25" dirty="0">
                <a:latin typeface="Roboto"/>
                <a:cs typeface="Roboto"/>
              </a:rPr>
              <a:t> </a:t>
            </a:r>
            <a:r>
              <a:rPr sz="2100" spc="-5" dirty="0">
                <a:latin typeface="Roboto"/>
                <a:cs typeface="Roboto"/>
              </a:rPr>
              <a:t>responses</a:t>
            </a:r>
            <a:endParaRPr sz="2100" dirty="0">
              <a:latin typeface="Roboto"/>
              <a:cs typeface="Roboto"/>
            </a:endParaRPr>
          </a:p>
          <a:p>
            <a:pPr>
              <a:lnSpc>
                <a:spcPct val="100000"/>
              </a:lnSpc>
              <a:spcBef>
                <a:spcPts val="65"/>
              </a:spcBef>
              <a:buClr>
                <a:srgbClr val="A24B19"/>
              </a:buClr>
              <a:buFont typeface="Arial"/>
              <a:buChar char="•"/>
            </a:pPr>
            <a:endParaRPr sz="265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sz="2100" dirty="0">
                <a:latin typeface="Roboto"/>
                <a:cs typeface="Roboto"/>
              </a:rPr>
              <a:t>Focus on solutions </a:t>
            </a:r>
            <a:r>
              <a:rPr sz="2100" spc="-5" dirty="0">
                <a:latin typeface="Roboto"/>
                <a:cs typeface="Roboto"/>
              </a:rPr>
              <a:t>and forward</a:t>
            </a:r>
            <a:r>
              <a:rPr sz="2100" spc="-40" dirty="0">
                <a:latin typeface="Roboto"/>
                <a:cs typeface="Roboto"/>
              </a:rPr>
              <a:t> </a:t>
            </a:r>
            <a:r>
              <a:rPr sz="2100" spc="-5" dirty="0">
                <a:latin typeface="Roboto"/>
                <a:cs typeface="Roboto"/>
              </a:rPr>
              <a:t>planning</a:t>
            </a:r>
            <a:r>
              <a:rPr sz="2500" spc="-5" dirty="0">
                <a:latin typeface="Arial"/>
                <a:cs typeface="Arial"/>
              </a:rPr>
              <a:t>.</a:t>
            </a:r>
            <a:endParaRPr sz="2500" dirty="0">
              <a:latin typeface="Arial"/>
              <a:cs typeface="Arial"/>
            </a:endParaRPr>
          </a:p>
        </p:txBody>
      </p:sp>
      <p:sp>
        <p:nvSpPr>
          <p:cNvPr id="4" name="object 4"/>
          <p:cNvSpPr/>
          <p:nvPr/>
        </p:nvSpPr>
        <p:spPr>
          <a:xfrm>
            <a:off x="5241493" y="1128361"/>
            <a:ext cx="4831963" cy="3225272"/>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12700">
              <a:lnSpc>
                <a:spcPts val="1315"/>
              </a:lnSpc>
            </a:pPr>
            <a:r>
              <a:rPr spc="-45" dirty="0"/>
              <a:t>SIMULATION</a:t>
            </a:r>
            <a:r>
              <a:rPr spc="-125" dirty="0"/>
              <a:t> </a:t>
            </a:r>
            <a:r>
              <a:rPr spc="-40" dirty="0"/>
              <a:t>EXERCISE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6832600" cy="558800"/>
          </a:xfrm>
          <a:prstGeom prst="rect">
            <a:avLst/>
          </a:prstGeom>
        </p:spPr>
        <p:txBody>
          <a:bodyPr vert="horz" wrap="square" lIns="0" tIns="12700" rIns="0" bIns="0" rtlCol="0">
            <a:spAutoFit/>
          </a:bodyPr>
          <a:lstStyle/>
          <a:p>
            <a:pPr marL="12700">
              <a:lnSpc>
                <a:spcPct val="100000"/>
              </a:lnSpc>
              <a:spcBef>
                <a:spcPts val="100"/>
              </a:spcBef>
            </a:pPr>
            <a:r>
              <a:rPr sz="3500" spc="-60" dirty="0"/>
              <a:t>Table-Top </a:t>
            </a:r>
            <a:r>
              <a:rPr sz="3500" dirty="0"/>
              <a:t>Exercise: How </a:t>
            </a:r>
            <a:r>
              <a:rPr sz="3500" spc="-5" dirty="0"/>
              <a:t>to</a:t>
            </a:r>
            <a:r>
              <a:rPr sz="3500" spc="-45" dirty="0"/>
              <a:t> </a:t>
            </a:r>
            <a:r>
              <a:rPr sz="3500" dirty="0"/>
              <a:t>Play</a:t>
            </a:r>
            <a:endParaRPr sz="3500"/>
          </a:p>
        </p:txBody>
      </p:sp>
      <p:sp>
        <p:nvSpPr>
          <p:cNvPr id="19" name="object 19"/>
          <p:cNvSpPr/>
          <p:nvPr/>
        </p:nvSpPr>
        <p:spPr>
          <a:xfrm>
            <a:off x="7438100" y="1292597"/>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a:p>
        </p:txBody>
      </p:sp>
      <p:sp>
        <p:nvSpPr>
          <p:cNvPr id="20" name="object 20"/>
          <p:cNvSpPr txBox="1"/>
          <p:nvPr/>
        </p:nvSpPr>
        <p:spPr>
          <a:xfrm>
            <a:off x="7566552" y="1884679"/>
            <a:ext cx="3013075" cy="662940"/>
          </a:xfrm>
          <a:prstGeom prst="rect">
            <a:avLst/>
          </a:prstGeom>
        </p:spPr>
        <p:txBody>
          <a:bodyPr vert="horz" wrap="square" lIns="0" tIns="25400" rIns="0" bIns="0" rtlCol="0">
            <a:spAutoFit/>
          </a:bodyPr>
          <a:lstStyle/>
          <a:p>
            <a:pPr marL="233045" marR="5080" indent="-220979">
              <a:lnSpc>
                <a:spcPts val="2500"/>
              </a:lnSpc>
              <a:spcBef>
                <a:spcPts val="200"/>
              </a:spcBef>
            </a:pPr>
            <a:r>
              <a:rPr sz="2100" dirty="0">
                <a:solidFill>
                  <a:srgbClr val="FFFFFF"/>
                </a:solidFill>
                <a:latin typeface="Arial"/>
                <a:cs typeface="Arial"/>
              </a:rPr>
              <a:t>This </a:t>
            </a:r>
            <a:r>
              <a:rPr sz="2100" spc="-5" dirty="0">
                <a:solidFill>
                  <a:srgbClr val="FFFFFF"/>
                </a:solidFill>
                <a:latin typeface="Arial"/>
                <a:cs typeface="Arial"/>
              </a:rPr>
              <a:t>is </a:t>
            </a:r>
            <a:r>
              <a:rPr sz="2100" dirty="0">
                <a:solidFill>
                  <a:srgbClr val="FFFFFF"/>
                </a:solidFill>
                <a:latin typeface="Arial"/>
                <a:cs typeface="Arial"/>
              </a:rPr>
              <a:t>a closed</a:t>
            </a:r>
            <a:r>
              <a:rPr sz="2100" spc="-55" dirty="0">
                <a:solidFill>
                  <a:srgbClr val="FFFFFF"/>
                </a:solidFill>
                <a:latin typeface="Arial"/>
                <a:cs typeface="Arial"/>
              </a:rPr>
              <a:t> </a:t>
            </a:r>
            <a:r>
              <a:rPr sz="2100" dirty="0">
                <a:solidFill>
                  <a:srgbClr val="FFFFFF"/>
                </a:solidFill>
                <a:latin typeface="Arial"/>
                <a:cs typeface="Arial"/>
              </a:rPr>
              <a:t>exercise,  designed just for</a:t>
            </a:r>
            <a:r>
              <a:rPr sz="2100" spc="-20" dirty="0">
                <a:solidFill>
                  <a:srgbClr val="FFFFFF"/>
                </a:solidFill>
                <a:latin typeface="Arial"/>
                <a:cs typeface="Arial"/>
              </a:rPr>
              <a:t> </a:t>
            </a:r>
            <a:r>
              <a:rPr sz="2100" dirty="0">
                <a:solidFill>
                  <a:srgbClr val="FFFFFF"/>
                </a:solidFill>
                <a:latin typeface="Arial"/>
                <a:cs typeface="Arial"/>
              </a:rPr>
              <a:t>you.</a:t>
            </a:r>
            <a:endParaRPr sz="2100">
              <a:latin typeface="Arial"/>
              <a:cs typeface="Arial"/>
            </a:endParaRPr>
          </a:p>
        </p:txBody>
      </p:sp>
      <p:sp>
        <p:nvSpPr>
          <p:cNvPr id="21" name="object 21"/>
          <p:cNvSpPr txBox="1"/>
          <p:nvPr/>
        </p:nvSpPr>
        <p:spPr>
          <a:xfrm>
            <a:off x="7564952" y="2835732"/>
            <a:ext cx="3015615" cy="1312545"/>
          </a:xfrm>
          <a:prstGeom prst="rect">
            <a:avLst/>
          </a:prstGeom>
        </p:spPr>
        <p:txBody>
          <a:bodyPr vert="horz" wrap="square" lIns="0" tIns="10160" rIns="0" bIns="0" rtlCol="0">
            <a:spAutoFit/>
          </a:bodyPr>
          <a:lstStyle/>
          <a:p>
            <a:pPr marL="12700" marR="5080" indent="-635" algn="ctr">
              <a:lnSpc>
                <a:spcPct val="100699"/>
              </a:lnSpc>
              <a:spcBef>
                <a:spcPts val="80"/>
              </a:spcBef>
            </a:pPr>
            <a:r>
              <a:rPr sz="2100" dirty="0">
                <a:solidFill>
                  <a:srgbClr val="FFFFFF"/>
                </a:solidFill>
                <a:latin typeface="Arial"/>
                <a:cs typeface="Arial"/>
              </a:rPr>
              <a:t>The facilitators </a:t>
            </a:r>
            <a:r>
              <a:rPr sz="2100" spc="-5" dirty="0">
                <a:solidFill>
                  <a:srgbClr val="FFFFFF"/>
                </a:solidFill>
                <a:latin typeface="Arial"/>
                <a:cs typeface="Arial"/>
              </a:rPr>
              <a:t>will </a:t>
            </a:r>
            <a:r>
              <a:rPr sz="2100" dirty="0">
                <a:solidFill>
                  <a:srgbClr val="FFFFFF"/>
                </a:solidFill>
                <a:latin typeface="Arial"/>
                <a:cs typeface="Arial"/>
              </a:rPr>
              <a:t>guide  you through a series of  discussions focused on</a:t>
            </a:r>
            <a:r>
              <a:rPr sz="2100" spc="-50" dirty="0">
                <a:solidFill>
                  <a:srgbClr val="FFFFFF"/>
                </a:solidFill>
                <a:latin typeface="Arial"/>
                <a:cs typeface="Arial"/>
              </a:rPr>
              <a:t> </a:t>
            </a:r>
            <a:r>
              <a:rPr sz="2100" dirty="0">
                <a:solidFill>
                  <a:srgbClr val="FFFFFF"/>
                </a:solidFill>
                <a:latin typeface="Arial"/>
                <a:cs typeface="Arial"/>
              </a:rPr>
              <a:t>a  COVID-19</a:t>
            </a:r>
            <a:r>
              <a:rPr sz="2100" spc="-5" dirty="0">
                <a:solidFill>
                  <a:srgbClr val="FFFFFF"/>
                </a:solidFill>
                <a:latin typeface="Arial"/>
                <a:cs typeface="Arial"/>
              </a:rPr>
              <a:t> </a:t>
            </a:r>
            <a:r>
              <a:rPr sz="2100" dirty="0">
                <a:solidFill>
                  <a:srgbClr val="FFFFFF"/>
                </a:solidFill>
                <a:latin typeface="Arial"/>
                <a:cs typeface="Arial"/>
              </a:rPr>
              <a:t>outbreak.</a:t>
            </a:r>
            <a:endParaRPr sz="2100">
              <a:latin typeface="Arial"/>
              <a:cs typeface="Arial"/>
            </a:endParaRPr>
          </a:p>
        </p:txBody>
      </p:sp>
      <p:sp>
        <p:nvSpPr>
          <p:cNvPr id="22" name="object 22"/>
          <p:cNvSpPr txBox="1"/>
          <p:nvPr/>
        </p:nvSpPr>
        <p:spPr>
          <a:xfrm>
            <a:off x="7857128" y="4436364"/>
            <a:ext cx="2436495" cy="997585"/>
          </a:xfrm>
          <a:prstGeom prst="rect">
            <a:avLst/>
          </a:prstGeom>
        </p:spPr>
        <p:txBody>
          <a:bodyPr vert="horz" wrap="square" lIns="0" tIns="31750" rIns="0" bIns="0" rtlCol="0">
            <a:spAutoFit/>
          </a:bodyPr>
          <a:lstStyle/>
          <a:p>
            <a:pPr marL="12700" marR="5080" indent="269875">
              <a:lnSpc>
                <a:spcPts val="3810"/>
              </a:lnSpc>
              <a:spcBef>
                <a:spcPts val="250"/>
              </a:spcBef>
            </a:pPr>
            <a:r>
              <a:rPr sz="3200" b="1" spc="-55" dirty="0">
                <a:solidFill>
                  <a:srgbClr val="FFFFFF"/>
                </a:solidFill>
                <a:latin typeface="Arial"/>
                <a:cs typeface="Arial"/>
              </a:rPr>
              <a:t>We </a:t>
            </a:r>
            <a:r>
              <a:rPr sz="3200" b="1" spc="-15" dirty="0">
                <a:solidFill>
                  <a:srgbClr val="FFFFFF"/>
                </a:solidFill>
                <a:latin typeface="Arial"/>
                <a:cs typeface="Arial"/>
              </a:rPr>
              <a:t>are all  </a:t>
            </a:r>
            <a:r>
              <a:rPr sz="3200" b="1" spc="-20" dirty="0">
                <a:solidFill>
                  <a:srgbClr val="FFFFFF"/>
                </a:solidFill>
                <a:latin typeface="Arial"/>
                <a:cs typeface="Arial"/>
              </a:rPr>
              <a:t>here </a:t>
            </a:r>
            <a:r>
              <a:rPr sz="3200" b="1" spc="-10" dirty="0">
                <a:solidFill>
                  <a:srgbClr val="FFFFFF"/>
                </a:solidFill>
                <a:latin typeface="Arial"/>
                <a:cs typeface="Arial"/>
              </a:rPr>
              <a:t>to</a:t>
            </a:r>
            <a:r>
              <a:rPr sz="3200" b="1" spc="-130" dirty="0">
                <a:solidFill>
                  <a:srgbClr val="FFFFFF"/>
                </a:solidFill>
                <a:latin typeface="Arial"/>
                <a:cs typeface="Arial"/>
              </a:rPr>
              <a:t> </a:t>
            </a:r>
            <a:r>
              <a:rPr sz="3200" b="1" spc="-20" dirty="0">
                <a:solidFill>
                  <a:srgbClr val="FFFFFF"/>
                </a:solidFill>
                <a:latin typeface="Arial"/>
                <a:cs typeface="Arial"/>
              </a:rPr>
              <a:t>learn</a:t>
            </a:r>
            <a:endParaRPr sz="3200">
              <a:latin typeface="Arial"/>
              <a:cs typeface="Arial"/>
            </a:endParaRPr>
          </a:p>
        </p:txBody>
      </p:sp>
      <p:sp>
        <p:nvSpPr>
          <p:cNvPr id="23" name="object 23"/>
          <p:cNvSpPr/>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24" name="object 24"/>
          <p:cNvSpPr txBox="1"/>
          <p:nvPr/>
        </p:nvSpPr>
        <p:spPr>
          <a:xfrm>
            <a:off x="904515" y="5144516"/>
            <a:ext cx="1060450" cy="299720"/>
          </a:xfrm>
          <a:prstGeom prst="rect">
            <a:avLst/>
          </a:prstGeom>
        </p:spPr>
        <p:txBody>
          <a:bodyPr vert="horz" wrap="square" lIns="0" tIns="12700" rIns="0" bIns="0" rtlCol="0">
            <a:spAutoFit/>
          </a:bodyPr>
          <a:lstStyle/>
          <a:p>
            <a:pPr marL="12700">
              <a:lnSpc>
                <a:spcPct val="100000"/>
              </a:lnSpc>
              <a:spcBef>
                <a:spcPts val="100"/>
              </a:spcBef>
            </a:pPr>
            <a:r>
              <a:rPr sz="1800" b="1" spc="-40" dirty="0">
                <a:solidFill>
                  <a:srgbClr val="FFFFFF"/>
                </a:solidFill>
                <a:latin typeface="Arial"/>
                <a:cs typeface="Arial"/>
              </a:rPr>
              <a:t>H</a:t>
            </a:r>
            <a:r>
              <a:rPr sz="1800" b="1" spc="-25" dirty="0">
                <a:solidFill>
                  <a:srgbClr val="FFFFFF"/>
                </a:solidFill>
                <a:latin typeface="Arial"/>
                <a:cs typeface="Arial"/>
              </a:rPr>
              <a:t>o</a:t>
            </a:r>
            <a:r>
              <a:rPr sz="1800" b="1" spc="-15" dirty="0">
                <a:solidFill>
                  <a:srgbClr val="FFFFFF"/>
                </a:solidFill>
                <a:latin typeface="Arial"/>
                <a:cs typeface="Arial"/>
              </a:rPr>
              <a:t>t-</a:t>
            </a:r>
            <a:r>
              <a:rPr sz="1800" b="1" spc="-114" dirty="0">
                <a:solidFill>
                  <a:srgbClr val="FFFFFF"/>
                </a:solidFill>
                <a:latin typeface="Arial"/>
                <a:cs typeface="Arial"/>
              </a:rPr>
              <a:t>W</a:t>
            </a:r>
            <a:r>
              <a:rPr sz="1800" b="1" spc="-30" dirty="0">
                <a:solidFill>
                  <a:srgbClr val="FFFFFF"/>
                </a:solidFill>
                <a:latin typeface="Arial"/>
                <a:cs typeface="Arial"/>
              </a:rPr>
              <a:t>as</a:t>
            </a:r>
            <a:r>
              <a:rPr sz="1800" b="1" dirty="0">
                <a:solidFill>
                  <a:srgbClr val="FFFFFF"/>
                </a:solidFill>
                <a:latin typeface="Arial"/>
                <a:cs typeface="Arial"/>
              </a:rPr>
              <a:t>h</a:t>
            </a:r>
            <a:endParaRPr sz="1800">
              <a:latin typeface="Arial"/>
              <a:cs typeface="Arial"/>
            </a:endParaRPr>
          </a:p>
        </p:txBody>
      </p:sp>
      <p:grpSp>
        <p:nvGrpSpPr>
          <p:cNvPr id="25" name="object 25"/>
          <p:cNvGrpSpPr/>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28" name="object 28"/>
          <p:cNvSpPr txBox="1"/>
          <p:nvPr/>
        </p:nvSpPr>
        <p:spPr>
          <a:xfrm>
            <a:off x="2902885" y="5025644"/>
            <a:ext cx="1132205" cy="541020"/>
          </a:xfrm>
          <a:prstGeom prst="rect">
            <a:avLst/>
          </a:prstGeom>
        </p:spPr>
        <p:txBody>
          <a:bodyPr vert="horz" wrap="square" lIns="0" tIns="48260" rIns="0" bIns="0" rtlCol="0">
            <a:spAutoFit/>
          </a:bodyPr>
          <a:lstStyle/>
          <a:p>
            <a:pPr marL="12700" marR="5080">
              <a:lnSpc>
                <a:spcPts val="1900"/>
              </a:lnSpc>
              <a:spcBef>
                <a:spcPts val="380"/>
              </a:spcBef>
            </a:pPr>
            <a:r>
              <a:rPr sz="1800" b="1" spc="-25" dirty="0">
                <a:solidFill>
                  <a:srgbClr val="FFFFFF"/>
                </a:solidFill>
                <a:latin typeface="Arial"/>
                <a:cs typeface="Arial"/>
              </a:rPr>
              <a:t>F</a:t>
            </a:r>
            <a:r>
              <a:rPr sz="1800" b="1" spc="-30" dirty="0">
                <a:solidFill>
                  <a:srgbClr val="FFFFFF"/>
                </a:solidFill>
                <a:latin typeface="Arial"/>
                <a:cs typeface="Arial"/>
              </a:rPr>
              <a:t>ac</a:t>
            </a:r>
            <a:r>
              <a:rPr sz="1800" b="1" spc="-15" dirty="0">
                <a:solidFill>
                  <a:srgbClr val="FFFFFF"/>
                </a:solidFill>
                <a:latin typeface="Arial"/>
                <a:cs typeface="Arial"/>
              </a:rPr>
              <a:t>ilit</a:t>
            </a:r>
            <a:r>
              <a:rPr sz="1800" b="1" spc="-30" dirty="0">
                <a:solidFill>
                  <a:srgbClr val="FFFFFF"/>
                </a:solidFill>
                <a:latin typeface="Arial"/>
                <a:cs typeface="Arial"/>
              </a:rPr>
              <a:t>a</a:t>
            </a:r>
            <a:r>
              <a:rPr sz="1800" b="1" spc="-15" dirty="0">
                <a:solidFill>
                  <a:srgbClr val="FFFFFF"/>
                </a:solidFill>
                <a:latin typeface="Arial"/>
                <a:cs typeface="Arial"/>
              </a:rPr>
              <a:t>t</a:t>
            </a:r>
            <a:r>
              <a:rPr sz="1800" b="1" spc="-30" dirty="0">
                <a:solidFill>
                  <a:srgbClr val="FFFFFF"/>
                </a:solidFill>
                <a:latin typeface="Arial"/>
                <a:cs typeface="Arial"/>
              </a:rPr>
              <a:t>e</a:t>
            </a:r>
            <a:r>
              <a:rPr sz="1800" b="1" dirty="0">
                <a:solidFill>
                  <a:srgbClr val="FFFFFF"/>
                </a:solidFill>
                <a:latin typeface="Arial"/>
                <a:cs typeface="Arial"/>
              </a:rPr>
              <a:t>d  </a:t>
            </a:r>
            <a:r>
              <a:rPr sz="1800" b="1" spc="-40" dirty="0">
                <a:solidFill>
                  <a:srgbClr val="FFFFFF"/>
                </a:solidFill>
                <a:latin typeface="Arial"/>
                <a:cs typeface="Arial"/>
              </a:rPr>
              <a:t>D</a:t>
            </a:r>
            <a:r>
              <a:rPr sz="1800" b="1" spc="-30" dirty="0">
                <a:solidFill>
                  <a:srgbClr val="FFFFFF"/>
                </a:solidFill>
                <a:latin typeface="Arial"/>
                <a:cs typeface="Arial"/>
              </a:rPr>
              <a:t>e</a:t>
            </a:r>
            <a:r>
              <a:rPr sz="1800" b="1" spc="-25" dirty="0">
                <a:solidFill>
                  <a:srgbClr val="FFFFFF"/>
                </a:solidFill>
                <a:latin typeface="Arial"/>
                <a:cs typeface="Arial"/>
              </a:rPr>
              <a:t>b</a:t>
            </a:r>
            <a:r>
              <a:rPr sz="1800" b="1" spc="-15" dirty="0">
                <a:solidFill>
                  <a:srgbClr val="FFFFFF"/>
                </a:solidFill>
                <a:latin typeface="Arial"/>
                <a:cs typeface="Arial"/>
              </a:rPr>
              <a:t>ri</a:t>
            </a:r>
            <a:r>
              <a:rPr sz="1800" b="1" spc="-30" dirty="0">
                <a:solidFill>
                  <a:srgbClr val="FFFFFF"/>
                </a:solidFill>
                <a:latin typeface="Arial"/>
                <a:cs typeface="Arial"/>
              </a:rPr>
              <a:t>e</a:t>
            </a:r>
            <a:r>
              <a:rPr sz="1800" b="1" spc="-15" dirty="0">
                <a:solidFill>
                  <a:srgbClr val="FFFFFF"/>
                </a:solidFill>
                <a:latin typeface="Arial"/>
                <a:cs typeface="Arial"/>
              </a:rPr>
              <a:t>fi</a:t>
            </a:r>
            <a:r>
              <a:rPr sz="1800" b="1" spc="-25" dirty="0">
                <a:solidFill>
                  <a:srgbClr val="FFFFFF"/>
                </a:solidFill>
                <a:latin typeface="Arial"/>
                <a:cs typeface="Arial"/>
              </a:rPr>
              <a:t>n</a:t>
            </a:r>
            <a:r>
              <a:rPr sz="1800" b="1" dirty="0">
                <a:solidFill>
                  <a:srgbClr val="FFFFFF"/>
                </a:solidFill>
                <a:latin typeface="Arial"/>
                <a:cs typeface="Arial"/>
              </a:rPr>
              <a:t>g</a:t>
            </a:r>
            <a:endParaRPr sz="1800">
              <a:latin typeface="Arial"/>
              <a:cs typeface="Arial"/>
            </a:endParaRPr>
          </a:p>
        </p:txBody>
      </p:sp>
      <p:grpSp>
        <p:nvGrpSpPr>
          <p:cNvPr id="29" name="object 29"/>
          <p:cNvGrpSpPr/>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32" name="object 32"/>
          <p:cNvSpPr txBox="1"/>
          <p:nvPr/>
        </p:nvSpPr>
        <p:spPr>
          <a:xfrm>
            <a:off x="4910849" y="5025644"/>
            <a:ext cx="968375" cy="541020"/>
          </a:xfrm>
          <a:prstGeom prst="rect">
            <a:avLst/>
          </a:prstGeom>
        </p:spPr>
        <p:txBody>
          <a:bodyPr vert="horz" wrap="square" lIns="0" tIns="48260" rIns="0" bIns="0" rtlCol="0">
            <a:spAutoFit/>
          </a:bodyPr>
          <a:lstStyle/>
          <a:p>
            <a:pPr marL="12700" marR="5080" indent="124460">
              <a:lnSpc>
                <a:spcPts val="1900"/>
              </a:lnSpc>
              <a:spcBef>
                <a:spcPts val="380"/>
              </a:spcBef>
            </a:pPr>
            <a:r>
              <a:rPr sz="1800" b="1" spc="-25" dirty="0">
                <a:solidFill>
                  <a:srgbClr val="FFFFFF"/>
                </a:solidFill>
                <a:latin typeface="Arial"/>
                <a:cs typeface="Arial"/>
              </a:rPr>
              <a:t>Action  </a:t>
            </a:r>
            <a:r>
              <a:rPr sz="1800" b="1" spc="-30" dirty="0">
                <a:solidFill>
                  <a:srgbClr val="FFFFFF"/>
                </a:solidFill>
                <a:latin typeface="Arial"/>
                <a:cs typeface="Arial"/>
              </a:rPr>
              <a:t>P</a:t>
            </a:r>
            <a:r>
              <a:rPr sz="1800" b="1" spc="-15" dirty="0">
                <a:solidFill>
                  <a:srgbClr val="FFFFFF"/>
                </a:solidFill>
                <a:latin typeface="Arial"/>
                <a:cs typeface="Arial"/>
              </a:rPr>
              <a:t>l</a:t>
            </a:r>
            <a:r>
              <a:rPr sz="1800" b="1" spc="-30" dirty="0">
                <a:solidFill>
                  <a:srgbClr val="FFFFFF"/>
                </a:solidFill>
                <a:latin typeface="Arial"/>
                <a:cs typeface="Arial"/>
              </a:rPr>
              <a:t>ann</a:t>
            </a:r>
            <a:r>
              <a:rPr sz="1800" b="1" spc="-15" dirty="0">
                <a:solidFill>
                  <a:srgbClr val="FFFFFF"/>
                </a:solidFill>
                <a:latin typeface="Arial"/>
                <a:cs typeface="Arial"/>
              </a:rPr>
              <a:t>i</a:t>
            </a:r>
            <a:r>
              <a:rPr sz="1800" b="1" spc="-30" dirty="0">
                <a:solidFill>
                  <a:srgbClr val="FFFFFF"/>
                </a:solidFill>
                <a:latin typeface="Arial"/>
                <a:cs typeface="Arial"/>
              </a:rPr>
              <a:t>ng</a:t>
            </a:r>
            <a:endParaRPr sz="1800">
              <a:latin typeface="Arial"/>
              <a:cs typeface="Arial"/>
            </a:endParaRPr>
          </a:p>
        </p:txBody>
      </p:sp>
      <p:sp>
        <p:nvSpPr>
          <p:cNvPr id="33" name="object 33"/>
          <p:cNvSpPr/>
          <p:nvPr/>
        </p:nvSpPr>
        <p:spPr>
          <a:xfrm>
            <a:off x="352026" y="1579974"/>
            <a:ext cx="6200872" cy="3402540"/>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4" name="object 34"/>
          <p:cNvSpPr txBox="1"/>
          <p:nvPr/>
        </p:nvSpPr>
        <p:spPr>
          <a:xfrm>
            <a:off x="530017" y="3431540"/>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sz="1800" spc="-25" dirty="0">
                <a:latin typeface="Arial"/>
                <a:cs typeface="Arial"/>
              </a:rPr>
              <a:t>Questions  </a:t>
            </a:r>
            <a:r>
              <a:rPr sz="1800" dirty="0">
                <a:latin typeface="Arial"/>
                <a:cs typeface="Arial"/>
              </a:rPr>
              <a:t>&amp;      </a:t>
            </a:r>
            <a:r>
              <a:rPr sz="1800" spc="-40" dirty="0">
                <a:latin typeface="Arial"/>
                <a:cs typeface="Arial"/>
              </a:rPr>
              <a:t>D</a:t>
            </a:r>
            <a:r>
              <a:rPr sz="1800" spc="-15" dirty="0">
                <a:latin typeface="Arial"/>
                <a:cs typeface="Arial"/>
              </a:rPr>
              <a:t>i</a:t>
            </a:r>
            <a:r>
              <a:rPr sz="1800" spc="-25" dirty="0">
                <a:latin typeface="Arial"/>
                <a:cs typeface="Arial"/>
              </a:rPr>
              <a:t>sc</a:t>
            </a:r>
            <a:r>
              <a:rPr sz="1800" spc="-30" dirty="0">
                <a:latin typeface="Arial"/>
                <a:cs typeface="Arial"/>
              </a:rPr>
              <a:t>u</a:t>
            </a:r>
            <a:r>
              <a:rPr sz="1800" spc="-25" dirty="0">
                <a:latin typeface="Arial"/>
                <a:cs typeface="Arial"/>
              </a:rPr>
              <a:t>ss</a:t>
            </a:r>
            <a:r>
              <a:rPr sz="1800" spc="-15" dirty="0">
                <a:latin typeface="Arial"/>
                <a:cs typeface="Arial"/>
              </a:rPr>
              <a:t>i</a:t>
            </a:r>
            <a:r>
              <a:rPr sz="1800" spc="-30" dirty="0">
                <a:latin typeface="Arial"/>
                <a:cs typeface="Arial"/>
              </a:rPr>
              <a:t>o</a:t>
            </a:r>
            <a:r>
              <a:rPr sz="1800" dirty="0">
                <a:latin typeface="Arial"/>
                <a:cs typeface="Arial"/>
              </a:rPr>
              <a:t>n  </a:t>
            </a:r>
            <a:r>
              <a:rPr sz="1800" spc="-15" dirty="0">
                <a:latin typeface="Arial"/>
                <a:cs typeface="Arial"/>
              </a:rPr>
              <a:t>(5)</a:t>
            </a:r>
            <a:endParaRPr sz="1800">
              <a:latin typeface="Arial"/>
              <a:cs typeface="Arial"/>
            </a:endParaRPr>
          </a:p>
        </p:txBody>
      </p:sp>
      <p:sp>
        <p:nvSpPr>
          <p:cNvPr id="42" name="object 42"/>
          <p:cNvSpPr txBox="1"/>
          <p:nvPr/>
        </p:nvSpPr>
        <p:spPr>
          <a:xfrm>
            <a:off x="10061770" y="7297940"/>
            <a:ext cx="450850"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114" dirty="0">
                <a:solidFill>
                  <a:srgbClr val="FFFFFF"/>
                </a:solidFill>
                <a:latin typeface="Arial"/>
                <a:cs typeface="Arial"/>
              </a:rPr>
              <a:t> </a:t>
            </a:r>
            <a:r>
              <a:rPr sz="1100" b="1" dirty="0">
                <a:solidFill>
                  <a:srgbClr val="FFFFFF"/>
                </a:solidFill>
                <a:latin typeface="Arial"/>
                <a:cs typeface="Arial"/>
              </a:rPr>
              <a:t>9</a:t>
            </a:r>
            <a:endParaRPr sz="1100">
              <a:latin typeface="Arial"/>
              <a:cs typeface="Arial"/>
            </a:endParaRPr>
          </a:p>
        </p:txBody>
      </p:sp>
      <p:sp>
        <p:nvSpPr>
          <p:cNvPr id="43" name="object 43"/>
          <p:cNvSpPr txBox="1"/>
          <p:nvPr/>
        </p:nvSpPr>
        <p:spPr>
          <a:xfrm>
            <a:off x="76573" y="7316241"/>
            <a:ext cx="156718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SIMULATION</a:t>
            </a:r>
            <a:r>
              <a:rPr sz="1100" b="1" spc="-105" dirty="0">
                <a:solidFill>
                  <a:srgbClr val="FFFFFF"/>
                </a:solidFill>
                <a:latin typeface="Arial"/>
                <a:cs typeface="Arial"/>
              </a:rPr>
              <a:t> </a:t>
            </a:r>
            <a:r>
              <a:rPr sz="1100" b="1" spc="-35" dirty="0">
                <a:solidFill>
                  <a:srgbClr val="FFFFFF"/>
                </a:solidFill>
                <a:latin typeface="Arial"/>
                <a:cs typeface="Arial"/>
              </a:rPr>
              <a:t>EXERCISE</a:t>
            </a:r>
            <a:endParaRPr sz="1100">
              <a:latin typeface="Arial"/>
              <a:cs typeface="Arial"/>
            </a:endParaRPr>
          </a:p>
        </p:txBody>
      </p:sp>
      <p:sp>
        <p:nvSpPr>
          <p:cNvPr id="44" name="object 44"/>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NOVEL </a:t>
            </a:r>
            <a:r>
              <a:rPr sz="1100" b="1" spc="-35" dirty="0">
                <a:solidFill>
                  <a:srgbClr val="FFFFFF"/>
                </a:solidFill>
                <a:latin typeface="Arial"/>
                <a:cs typeface="Arial"/>
              </a:rPr>
              <a:t>CORONAVIRUS</a:t>
            </a:r>
            <a:r>
              <a:rPr sz="1100" b="1" spc="-90" dirty="0">
                <a:solidFill>
                  <a:srgbClr val="FFFFFF"/>
                </a:solidFill>
                <a:latin typeface="Arial"/>
                <a:cs typeface="Arial"/>
              </a:rPr>
              <a:t> </a:t>
            </a:r>
            <a:r>
              <a:rPr sz="1100" b="1" spc="-30" dirty="0">
                <a:solidFill>
                  <a:srgbClr val="FFFFFF"/>
                </a:solidFill>
                <a:latin typeface="Arial"/>
                <a:cs typeface="Arial"/>
              </a:rPr>
              <a:t>(COVID-19)</a:t>
            </a:r>
            <a:endParaRPr sz="1100">
              <a:latin typeface="Arial"/>
              <a:cs typeface="Arial"/>
            </a:endParaRPr>
          </a:p>
        </p:txBody>
      </p:sp>
      <p:sp>
        <p:nvSpPr>
          <p:cNvPr id="45" name="object 45"/>
          <p:cNvSpPr txBox="1"/>
          <p:nvPr/>
        </p:nvSpPr>
        <p:spPr>
          <a:xfrm>
            <a:off x="4886794" y="7343673"/>
            <a:ext cx="1200150" cy="181610"/>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25 </a:t>
            </a:r>
            <a:r>
              <a:rPr sz="1100" b="1" spc="-30" dirty="0">
                <a:solidFill>
                  <a:srgbClr val="FFFFFF"/>
                </a:solidFill>
                <a:latin typeface="Arial"/>
                <a:cs typeface="Arial"/>
              </a:rPr>
              <a:t>November</a:t>
            </a:r>
            <a:r>
              <a:rPr sz="1100" b="1" spc="-135" dirty="0">
                <a:solidFill>
                  <a:srgbClr val="FFFFFF"/>
                </a:solidFill>
                <a:latin typeface="Arial"/>
                <a:cs typeface="Arial"/>
              </a:rPr>
              <a:t> </a:t>
            </a:r>
            <a:r>
              <a:rPr sz="1100" b="1" spc="-25" dirty="0">
                <a:solidFill>
                  <a:srgbClr val="FFFFFF"/>
                </a:solidFill>
                <a:latin typeface="Arial"/>
                <a:cs typeface="Arial"/>
              </a:rPr>
              <a:t>2020</a:t>
            </a:r>
            <a:endParaRPr sz="1100">
              <a:latin typeface="Arial"/>
              <a:cs typeface="Arial"/>
            </a:endParaRPr>
          </a:p>
        </p:txBody>
      </p:sp>
      <p:sp>
        <p:nvSpPr>
          <p:cNvPr id="35" name="object 35"/>
          <p:cNvSpPr txBox="1"/>
          <p:nvPr/>
        </p:nvSpPr>
        <p:spPr>
          <a:xfrm>
            <a:off x="2113364" y="3419347"/>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sz="1800" spc="-25" dirty="0">
                <a:latin typeface="Arial"/>
                <a:cs typeface="Arial"/>
              </a:rPr>
              <a:t>Questions  </a:t>
            </a:r>
            <a:r>
              <a:rPr sz="1800" dirty="0">
                <a:latin typeface="Arial"/>
                <a:cs typeface="Arial"/>
              </a:rPr>
              <a:t>&amp;      </a:t>
            </a:r>
            <a:r>
              <a:rPr sz="1800" spc="-40" dirty="0">
                <a:latin typeface="Arial"/>
                <a:cs typeface="Arial"/>
              </a:rPr>
              <a:t>D</a:t>
            </a:r>
            <a:r>
              <a:rPr sz="1800" spc="-15" dirty="0">
                <a:latin typeface="Arial"/>
                <a:cs typeface="Arial"/>
              </a:rPr>
              <a:t>i</a:t>
            </a:r>
            <a:r>
              <a:rPr sz="1800" spc="-25" dirty="0">
                <a:latin typeface="Arial"/>
                <a:cs typeface="Arial"/>
              </a:rPr>
              <a:t>sc</a:t>
            </a:r>
            <a:r>
              <a:rPr sz="1800" spc="-30" dirty="0">
                <a:latin typeface="Arial"/>
                <a:cs typeface="Arial"/>
              </a:rPr>
              <a:t>u</a:t>
            </a:r>
            <a:r>
              <a:rPr sz="1800" spc="-25" dirty="0">
                <a:latin typeface="Arial"/>
                <a:cs typeface="Arial"/>
              </a:rPr>
              <a:t>ss</a:t>
            </a:r>
            <a:r>
              <a:rPr sz="1800" spc="-15" dirty="0">
                <a:latin typeface="Arial"/>
                <a:cs typeface="Arial"/>
              </a:rPr>
              <a:t>i</a:t>
            </a:r>
            <a:r>
              <a:rPr sz="1800" spc="-30" dirty="0">
                <a:latin typeface="Arial"/>
                <a:cs typeface="Arial"/>
              </a:rPr>
              <a:t>o</a:t>
            </a:r>
            <a:r>
              <a:rPr sz="1800" dirty="0">
                <a:latin typeface="Arial"/>
                <a:cs typeface="Arial"/>
              </a:rPr>
              <a:t>n  </a:t>
            </a:r>
            <a:r>
              <a:rPr sz="1800" spc="-15" dirty="0">
                <a:latin typeface="Arial"/>
                <a:cs typeface="Arial"/>
              </a:rPr>
              <a:t>(4)</a:t>
            </a:r>
            <a:endParaRPr sz="1800">
              <a:latin typeface="Arial"/>
              <a:cs typeface="Arial"/>
            </a:endParaRPr>
          </a:p>
        </p:txBody>
      </p:sp>
      <p:sp>
        <p:nvSpPr>
          <p:cNvPr id="36" name="object 36"/>
          <p:cNvSpPr txBox="1"/>
          <p:nvPr/>
        </p:nvSpPr>
        <p:spPr>
          <a:xfrm>
            <a:off x="3762361" y="3672332"/>
            <a:ext cx="972185" cy="541020"/>
          </a:xfrm>
          <a:prstGeom prst="rect">
            <a:avLst/>
          </a:prstGeom>
        </p:spPr>
        <p:txBody>
          <a:bodyPr vert="horz" wrap="square" lIns="0" tIns="48260" rIns="0" bIns="0" rtlCol="0">
            <a:spAutoFit/>
          </a:bodyPr>
          <a:lstStyle/>
          <a:p>
            <a:pPr marL="118110" marR="5080" indent="-106045">
              <a:lnSpc>
                <a:spcPts val="1900"/>
              </a:lnSpc>
              <a:spcBef>
                <a:spcPts val="380"/>
              </a:spcBef>
            </a:pPr>
            <a:r>
              <a:rPr sz="1800" b="1" spc="-30" dirty="0">
                <a:latin typeface="Arial"/>
                <a:cs typeface="Arial"/>
              </a:rPr>
              <a:t>Scena</a:t>
            </a:r>
            <a:r>
              <a:rPr sz="1800" b="1" spc="-15" dirty="0">
                <a:latin typeface="Arial"/>
                <a:cs typeface="Arial"/>
              </a:rPr>
              <a:t>ri</a:t>
            </a:r>
            <a:r>
              <a:rPr sz="1800" b="1" dirty="0">
                <a:latin typeface="Arial"/>
                <a:cs typeface="Arial"/>
              </a:rPr>
              <a:t>o  </a:t>
            </a:r>
            <a:r>
              <a:rPr sz="1800" b="1" spc="-20" dirty="0">
                <a:latin typeface="Arial"/>
                <a:cs typeface="Arial"/>
              </a:rPr>
              <a:t>update</a:t>
            </a:r>
            <a:endParaRPr sz="1800">
              <a:latin typeface="Arial"/>
              <a:cs typeface="Arial"/>
            </a:endParaRPr>
          </a:p>
        </p:txBody>
      </p:sp>
      <p:sp>
        <p:nvSpPr>
          <p:cNvPr id="37" name="object 37"/>
          <p:cNvSpPr txBox="1"/>
          <p:nvPr/>
        </p:nvSpPr>
        <p:spPr>
          <a:xfrm>
            <a:off x="5275289" y="3431540"/>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sz="1800" spc="-25" dirty="0">
                <a:latin typeface="Arial"/>
                <a:cs typeface="Arial"/>
              </a:rPr>
              <a:t>Questions  </a:t>
            </a:r>
            <a:r>
              <a:rPr sz="1800" dirty="0">
                <a:latin typeface="Arial"/>
                <a:cs typeface="Arial"/>
              </a:rPr>
              <a:t>&amp;      </a:t>
            </a:r>
            <a:r>
              <a:rPr sz="1800" spc="-40" dirty="0">
                <a:latin typeface="Arial"/>
                <a:cs typeface="Arial"/>
              </a:rPr>
              <a:t>D</a:t>
            </a:r>
            <a:r>
              <a:rPr sz="1800" spc="-15" dirty="0">
                <a:latin typeface="Arial"/>
                <a:cs typeface="Arial"/>
              </a:rPr>
              <a:t>i</a:t>
            </a:r>
            <a:r>
              <a:rPr sz="1800" spc="-25" dirty="0">
                <a:latin typeface="Arial"/>
                <a:cs typeface="Arial"/>
              </a:rPr>
              <a:t>sc</a:t>
            </a:r>
            <a:r>
              <a:rPr sz="1800" spc="-30" dirty="0">
                <a:latin typeface="Arial"/>
                <a:cs typeface="Arial"/>
              </a:rPr>
              <a:t>u</a:t>
            </a:r>
            <a:r>
              <a:rPr sz="1800" spc="-25" dirty="0">
                <a:latin typeface="Arial"/>
                <a:cs typeface="Arial"/>
              </a:rPr>
              <a:t>ss</a:t>
            </a:r>
            <a:r>
              <a:rPr sz="1800" spc="-15" dirty="0">
                <a:latin typeface="Arial"/>
                <a:cs typeface="Arial"/>
              </a:rPr>
              <a:t>i</a:t>
            </a:r>
            <a:r>
              <a:rPr sz="1800" spc="-30" dirty="0">
                <a:latin typeface="Arial"/>
                <a:cs typeface="Arial"/>
              </a:rPr>
              <a:t>o</a:t>
            </a:r>
            <a:r>
              <a:rPr sz="1800" dirty="0">
                <a:latin typeface="Arial"/>
                <a:cs typeface="Arial"/>
              </a:rPr>
              <a:t>n  </a:t>
            </a:r>
            <a:r>
              <a:rPr sz="1800" spc="-15" dirty="0">
                <a:latin typeface="Arial"/>
                <a:cs typeface="Arial"/>
              </a:rPr>
              <a:t>(3)</a:t>
            </a:r>
            <a:endParaRPr sz="1800">
              <a:latin typeface="Arial"/>
              <a:cs typeface="Arial"/>
            </a:endParaRPr>
          </a:p>
        </p:txBody>
      </p:sp>
      <p:sp>
        <p:nvSpPr>
          <p:cNvPr id="38" name="object 38"/>
          <p:cNvSpPr txBox="1"/>
          <p:nvPr/>
        </p:nvSpPr>
        <p:spPr>
          <a:xfrm>
            <a:off x="5275988" y="1776476"/>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sz="1800" spc="-25" dirty="0">
                <a:latin typeface="Arial"/>
                <a:cs typeface="Arial"/>
              </a:rPr>
              <a:t>Questions  </a:t>
            </a:r>
            <a:r>
              <a:rPr sz="1800" dirty="0">
                <a:latin typeface="Arial"/>
                <a:cs typeface="Arial"/>
              </a:rPr>
              <a:t>&amp;      </a:t>
            </a:r>
            <a:r>
              <a:rPr sz="1800" spc="-40" dirty="0">
                <a:latin typeface="Arial"/>
                <a:cs typeface="Arial"/>
              </a:rPr>
              <a:t>D</a:t>
            </a:r>
            <a:r>
              <a:rPr sz="1800" spc="-15" dirty="0">
                <a:latin typeface="Arial"/>
                <a:cs typeface="Arial"/>
              </a:rPr>
              <a:t>i</a:t>
            </a:r>
            <a:r>
              <a:rPr sz="1800" spc="-25" dirty="0">
                <a:latin typeface="Arial"/>
                <a:cs typeface="Arial"/>
              </a:rPr>
              <a:t>sc</a:t>
            </a:r>
            <a:r>
              <a:rPr sz="1800" spc="-30" dirty="0">
                <a:latin typeface="Arial"/>
                <a:cs typeface="Arial"/>
              </a:rPr>
              <a:t>u</a:t>
            </a:r>
            <a:r>
              <a:rPr sz="1800" spc="-25" dirty="0">
                <a:latin typeface="Arial"/>
                <a:cs typeface="Arial"/>
              </a:rPr>
              <a:t>ss</a:t>
            </a:r>
            <a:r>
              <a:rPr sz="1800" spc="-15" dirty="0">
                <a:latin typeface="Arial"/>
                <a:cs typeface="Arial"/>
              </a:rPr>
              <a:t>i</a:t>
            </a:r>
            <a:r>
              <a:rPr sz="1800" spc="-30" dirty="0">
                <a:latin typeface="Arial"/>
                <a:cs typeface="Arial"/>
              </a:rPr>
              <a:t>o</a:t>
            </a:r>
            <a:r>
              <a:rPr sz="1800" dirty="0">
                <a:latin typeface="Arial"/>
                <a:cs typeface="Arial"/>
              </a:rPr>
              <a:t>n  </a:t>
            </a:r>
            <a:r>
              <a:rPr sz="1800" spc="-15" dirty="0">
                <a:latin typeface="Arial"/>
                <a:cs typeface="Arial"/>
              </a:rPr>
              <a:t>(2)</a:t>
            </a:r>
            <a:endParaRPr sz="1800">
              <a:latin typeface="Arial"/>
              <a:cs typeface="Arial"/>
            </a:endParaRPr>
          </a:p>
        </p:txBody>
      </p:sp>
      <p:sp>
        <p:nvSpPr>
          <p:cNvPr id="39" name="object 39"/>
          <p:cNvSpPr txBox="1"/>
          <p:nvPr/>
        </p:nvSpPr>
        <p:spPr>
          <a:xfrm>
            <a:off x="3767893" y="2017267"/>
            <a:ext cx="972185" cy="541020"/>
          </a:xfrm>
          <a:prstGeom prst="rect">
            <a:avLst/>
          </a:prstGeom>
        </p:spPr>
        <p:txBody>
          <a:bodyPr vert="horz" wrap="square" lIns="0" tIns="48260" rIns="0" bIns="0" rtlCol="0">
            <a:spAutoFit/>
          </a:bodyPr>
          <a:lstStyle/>
          <a:p>
            <a:pPr marL="118110" marR="5080" indent="-106045">
              <a:lnSpc>
                <a:spcPts val="1900"/>
              </a:lnSpc>
              <a:spcBef>
                <a:spcPts val="380"/>
              </a:spcBef>
            </a:pPr>
            <a:r>
              <a:rPr sz="1800" b="1" spc="-30" dirty="0">
                <a:latin typeface="Arial"/>
                <a:cs typeface="Arial"/>
              </a:rPr>
              <a:t>Scena</a:t>
            </a:r>
            <a:r>
              <a:rPr sz="1800" b="1" spc="-15" dirty="0">
                <a:latin typeface="Arial"/>
                <a:cs typeface="Arial"/>
              </a:rPr>
              <a:t>ri</a:t>
            </a:r>
            <a:r>
              <a:rPr sz="1800" b="1" dirty="0">
                <a:latin typeface="Arial"/>
                <a:cs typeface="Arial"/>
              </a:rPr>
              <a:t>o  </a:t>
            </a:r>
            <a:r>
              <a:rPr sz="1800" b="1" spc="-20" dirty="0">
                <a:latin typeface="Arial"/>
                <a:cs typeface="Arial"/>
              </a:rPr>
              <a:t>update</a:t>
            </a:r>
            <a:endParaRPr sz="1800">
              <a:latin typeface="Arial"/>
              <a:cs typeface="Arial"/>
            </a:endParaRPr>
          </a:p>
        </p:txBody>
      </p:sp>
      <p:sp>
        <p:nvSpPr>
          <p:cNvPr id="40" name="object 40"/>
          <p:cNvSpPr txBox="1"/>
          <p:nvPr/>
        </p:nvSpPr>
        <p:spPr>
          <a:xfrm>
            <a:off x="2121730" y="1776476"/>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sz="1800" spc="-25" dirty="0">
                <a:latin typeface="Arial"/>
                <a:cs typeface="Arial"/>
              </a:rPr>
              <a:t>Questions  </a:t>
            </a:r>
            <a:r>
              <a:rPr sz="1800" dirty="0">
                <a:latin typeface="Arial"/>
                <a:cs typeface="Arial"/>
              </a:rPr>
              <a:t>&amp;      </a:t>
            </a:r>
            <a:r>
              <a:rPr sz="1800" spc="-40" dirty="0">
                <a:latin typeface="Arial"/>
                <a:cs typeface="Arial"/>
              </a:rPr>
              <a:t>D</a:t>
            </a:r>
            <a:r>
              <a:rPr sz="1800" spc="-15" dirty="0">
                <a:latin typeface="Arial"/>
                <a:cs typeface="Arial"/>
              </a:rPr>
              <a:t>i</a:t>
            </a:r>
            <a:r>
              <a:rPr sz="1800" spc="-25" dirty="0">
                <a:latin typeface="Arial"/>
                <a:cs typeface="Arial"/>
              </a:rPr>
              <a:t>sc</a:t>
            </a:r>
            <a:r>
              <a:rPr sz="1800" spc="-30" dirty="0">
                <a:latin typeface="Arial"/>
                <a:cs typeface="Arial"/>
              </a:rPr>
              <a:t>u</a:t>
            </a:r>
            <a:r>
              <a:rPr sz="1800" spc="-25" dirty="0">
                <a:latin typeface="Arial"/>
                <a:cs typeface="Arial"/>
              </a:rPr>
              <a:t>ss</a:t>
            </a:r>
            <a:r>
              <a:rPr sz="1800" spc="-15" dirty="0">
                <a:latin typeface="Arial"/>
                <a:cs typeface="Arial"/>
              </a:rPr>
              <a:t>i</a:t>
            </a:r>
            <a:r>
              <a:rPr sz="1800" spc="-30" dirty="0">
                <a:latin typeface="Arial"/>
                <a:cs typeface="Arial"/>
              </a:rPr>
              <a:t>o</a:t>
            </a:r>
            <a:r>
              <a:rPr sz="1800" dirty="0">
                <a:latin typeface="Arial"/>
                <a:cs typeface="Arial"/>
              </a:rPr>
              <a:t>n  </a:t>
            </a:r>
            <a:r>
              <a:rPr sz="1800" spc="-15" dirty="0">
                <a:latin typeface="Arial"/>
                <a:cs typeface="Arial"/>
              </a:rPr>
              <a:t>(1)</a:t>
            </a:r>
            <a:endParaRPr sz="1800">
              <a:latin typeface="Arial"/>
              <a:cs typeface="Arial"/>
            </a:endParaRPr>
          </a:p>
        </p:txBody>
      </p:sp>
      <p:sp>
        <p:nvSpPr>
          <p:cNvPr id="41" name="object 41"/>
          <p:cNvSpPr txBox="1"/>
          <p:nvPr/>
        </p:nvSpPr>
        <p:spPr>
          <a:xfrm>
            <a:off x="595734" y="2136140"/>
            <a:ext cx="972185" cy="299720"/>
          </a:xfrm>
          <a:prstGeom prst="rect">
            <a:avLst/>
          </a:prstGeom>
        </p:spPr>
        <p:txBody>
          <a:bodyPr vert="horz" wrap="square" lIns="0" tIns="12700" rIns="0" bIns="0" rtlCol="0">
            <a:spAutoFit/>
          </a:bodyPr>
          <a:lstStyle/>
          <a:p>
            <a:pPr marL="12700">
              <a:lnSpc>
                <a:spcPct val="100000"/>
              </a:lnSpc>
              <a:spcBef>
                <a:spcPts val="100"/>
              </a:spcBef>
            </a:pPr>
            <a:r>
              <a:rPr sz="1800" b="1" spc="-25" dirty="0">
                <a:latin typeface="Arial"/>
                <a:cs typeface="Arial"/>
              </a:rPr>
              <a:t>Scenario</a:t>
            </a:r>
            <a:endParaRPr sz="180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601159-1D50-4283-8A58-2E0E604B0DC2}">
  <ds:schemaRefs>
    <ds:schemaRef ds:uri="http://purl.org/dc/terms/"/>
    <ds:schemaRef ds:uri="http://schemas.microsoft.com/office/2006/metadata/properties"/>
    <ds:schemaRef ds:uri="http://schemas.microsoft.com/office/2006/documentManagement/types"/>
    <ds:schemaRef ds:uri="http://purl.org/dc/elements/1.1/"/>
    <ds:schemaRef ds:uri="a1d858d0-9300-440e-863b-088bced39a33"/>
    <ds:schemaRef ds:uri="http://schemas.microsoft.com/office/infopath/2007/PartnerControls"/>
    <ds:schemaRef ds:uri="http://schemas.openxmlformats.org/package/2006/metadata/core-properties"/>
    <ds:schemaRef ds:uri="537a4c0a-028d-41b0-9193-6635ca5775f6"/>
    <ds:schemaRef ds:uri="http://www.w3.org/XML/1998/namespace"/>
    <ds:schemaRef ds:uri="http://purl.org/dc/dcmitype/"/>
  </ds:schemaRefs>
</ds:datastoreItem>
</file>

<file path=customXml/itemProps2.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3.xml><?xml version="1.0" encoding="utf-8"?>
<ds:datastoreItem xmlns:ds="http://schemas.openxmlformats.org/officeDocument/2006/customXml" ds:itemID="{C584405B-3AA7-4E90-AC34-A9A9F0147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420</TotalTime>
  <Words>4958</Words>
  <Application>Microsoft Office PowerPoint</Application>
  <PresentationFormat>Custom</PresentationFormat>
  <Paragraphs>518</Paragraphs>
  <Slides>35</Slides>
  <Notes>15</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35</vt:i4>
      </vt:variant>
    </vt:vector>
  </HeadingPairs>
  <TitlesOfParts>
    <vt:vector size="45" baseType="lpstr">
      <vt:lpstr>Arial</vt:lpstr>
      <vt:lpstr>Arial Black</vt:lpstr>
      <vt:lpstr>Calibri</vt:lpstr>
      <vt:lpstr>Roboto</vt:lpstr>
      <vt:lpstr>Roboto Medium</vt:lpstr>
      <vt:lpstr>Roboto-Medium</vt:lpstr>
      <vt:lpstr>Wingdings</vt:lpstr>
      <vt:lpstr>Office Theme</vt:lpstr>
      <vt:lpstr>1_Office Theme</vt:lpstr>
      <vt:lpstr>2_Office Theme</vt:lpstr>
      <vt:lpstr>NOVEL  CORONAVIRUS  (COVID-19)</vt:lpstr>
      <vt:lpstr>Suggested Agenda</vt:lpstr>
      <vt:lpstr>Latest WHO Situation Report</vt:lpstr>
      <vt:lpstr>Guiding Preparedness and Response</vt:lpstr>
      <vt:lpstr>What is a Table-Top Exercise (TTX)?</vt:lpstr>
      <vt:lpstr>Design &amp; Purpose</vt:lpstr>
      <vt:lpstr>General objectives of the TTX</vt:lpstr>
      <vt:lpstr>Rules of the TTX</vt:lpstr>
      <vt:lpstr>Table-Top Exercise: How to Play</vt:lpstr>
      <vt:lpstr>Questions</vt:lpstr>
      <vt:lpstr>PowerPoint Presentation</vt:lpstr>
      <vt:lpstr>Scenario</vt:lpstr>
      <vt:lpstr>Session 1</vt:lpstr>
      <vt:lpstr>PowerPoint Presentation</vt:lpstr>
      <vt:lpstr>PHSM Background</vt:lpstr>
      <vt:lpstr>Situational Assessment</vt:lpstr>
      <vt:lpstr>Session 2</vt:lpstr>
      <vt:lpstr>PowerPoint Presentation</vt:lpstr>
      <vt:lpstr>Scenario Update</vt:lpstr>
      <vt:lpstr>Session 3</vt:lpstr>
      <vt:lpstr>PowerPoint Presentation</vt:lpstr>
      <vt:lpstr>Scenario Update</vt:lpstr>
      <vt:lpstr> </vt:lpstr>
      <vt:lpstr>PowerPoint Presentation</vt:lpstr>
      <vt:lpstr>Scenario Update</vt:lpstr>
      <vt:lpstr>Session 5</vt:lpstr>
      <vt:lpstr>Summary &amp;  Next Steps</vt:lpstr>
      <vt:lpstr>COVID-19 SPRP</vt:lpstr>
      <vt:lpstr>Strengths and gaps analysis</vt:lpstr>
      <vt:lpstr>PowerPoint Presentation</vt:lpstr>
      <vt:lpstr>Action Plan</vt:lpstr>
      <vt:lpstr>Consolidation</vt:lpstr>
      <vt:lpstr>Participants’ feedback form</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cp:lastModifiedBy>COPPER, Frederik Anton</cp:lastModifiedBy>
  <cp:revision>4</cp:revision>
  <dcterms:created xsi:type="dcterms:W3CDTF">2020-11-25T12:11:13Z</dcterms:created>
  <dcterms:modified xsi:type="dcterms:W3CDTF">2020-12-02T13:56:20Z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