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1" r:id="rId15"/>
    <p:sldId id="267" r:id="rId16"/>
    <p:sldId id="292" r:id="rId17"/>
    <p:sldId id="269" r:id="rId18"/>
    <p:sldId id="270" r:id="rId19"/>
    <p:sldId id="271" r:id="rId20"/>
    <p:sldId id="272" r:id="rId21"/>
    <p:sldId id="274" r:id="rId22"/>
    <p:sldId id="275" r:id="rId23"/>
    <p:sldId id="273" r:id="rId24"/>
    <p:sldId id="293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IGANE, Landry Ndriko" initials="MN" lastIdx="1" clrIdx="0">
    <p:extLst/>
  </p:cmAuthor>
  <p:cmAuthor id="2" name="Denis" initials="D" lastIdx="5" clrIdx="1">
    <p:extLst/>
  </p:cmAuthor>
  <p:cmAuthor id="3" name="COPPER, Frederik Anton" initials="CFA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E"/>
    <a:srgbClr val="008DCF"/>
    <a:srgbClr val="008DC9"/>
    <a:srgbClr val="D86422"/>
    <a:srgbClr val="A24B19"/>
    <a:srgbClr val="006A97"/>
    <a:srgbClr val="005D8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060E0-F16F-4D00-BB8F-3BB71B9282EB}" v="7" dt="2020-11-02T11:02:42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, Frederik Anton" userId="0f901088-783c-438a-8209-1f3e953b174f" providerId="ADAL" clId="{11D43D38-7B07-4DD9-8914-26535C61B801}"/>
    <pc:docChg chg="modSld">
      <pc:chgData name="COPPER, Frederik Anton" userId="0f901088-783c-438a-8209-1f3e953b174f" providerId="ADAL" clId="{11D43D38-7B07-4DD9-8914-26535C61B801}" dt="2020-11-02T11:02:42.756" v="11"/>
      <pc:docMkLst>
        <pc:docMk/>
      </pc:docMkLst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484333711" sldId="256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501223377" sldId="257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382875014" sldId="258"/>
        </pc:sldMkLst>
      </pc:sldChg>
      <pc:sldChg chg="addSp modSp modTransition modNotesTx">
        <pc:chgData name="COPPER, Frederik Anton" userId="0f901088-783c-438a-8209-1f3e953b174f" providerId="ADAL" clId="{11D43D38-7B07-4DD9-8914-26535C61B801}" dt="2020-11-02T11:02:42.756" v="11"/>
        <pc:sldMkLst>
          <pc:docMk/>
          <pc:sldMk cId="1327707323" sldId="259"/>
        </pc:sldMkLst>
        <pc:spChg chg="add mod">
          <ac:chgData name="COPPER, Frederik Anton" userId="0f901088-783c-438a-8209-1f3e953b174f" providerId="ADAL" clId="{11D43D38-7B07-4DD9-8914-26535C61B801}" dt="2020-11-02T11:00:33.854" v="7" actId="1076"/>
          <ac:spMkLst>
            <pc:docMk/>
            <pc:sldMk cId="1327707323" sldId="259"/>
            <ac:spMk id="3" creationId="{A71100FC-9929-49A8-85DD-6D9E395F6ED7}"/>
          </ac:spMkLst>
        </pc:spChg>
        <pc:spChg chg="mod">
          <ac:chgData name="COPPER, Frederik Anton" userId="0f901088-783c-438a-8209-1f3e953b174f" providerId="ADAL" clId="{11D43D38-7B07-4DD9-8914-26535C61B801}" dt="2020-11-02T11:00:28.466" v="5" actId="20577"/>
          <ac:spMkLst>
            <pc:docMk/>
            <pc:sldMk cId="1327707323" sldId="259"/>
            <ac:spMk id="10" creationId="{04F871DA-2632-4765-A38B-969A64757D61}"/>
          </ac:spMkLst>
        </pc:spChg>
        <pc:picChg chg="add mod">
          <ac:chgData name="COPPER, Frederik Anton" userId="0f901088-783c-438a-8209-1f3e953b174f" providerId="ADAL" clId="{11D43D38-7B07-4DD9-8914-26535C61B801}" dt="2020-11-02T11:01:19.949" v="9" actId="1076"/>
          <ac:picMkLst>
            <pc:docMk/>
            <pc:sldMk cId="1327707323" sldId="259"/>
            <ac:picMk id="6" creationId="{23FD6A53-C462-40CA-9447-A5A749D4ED8B}"/>
          </ac:picMkLst>
        </pc:picChg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460285828" sldId="260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328896159" sldId="261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620013446" sldId="262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4177313348" sldId="263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497104308" sldId="264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4011791954" sldId="265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851002573" sldId="267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257342258" sldId="269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950530205" sldId="270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248423452" sldId="271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296722580" sldId="272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4290403360" sldId="273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949337505" sldId="274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48801003" sldId="275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919693967" sldId="277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292485193" sldId="280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687634468" sldId="281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4196556778" sldId="282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215018328" sldId="283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9885617" sldId="284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303228248" sldId="285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263521505" sldId="286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578592237" sldId="287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801552253" sldId="288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979113756" sldId="289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869836773" sldId="290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313529890" sldId="291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2647748765" sldId="292"/>
        </pc:sldMkLst>
      </pc:sldChg>
      <pc:sldChg chg="modTransition">
        <pc:chgData name="COPPER, Frederik Anton" userId="0f901088-783c-438a-8209-1f3e953b174f" providerId="ADAL" clId="{11D43D38-7B07-4DD9-8914-26535C61B801}" dt="2020-11-02T11:02:42.756" v="11"/>
        <pc:sldMkLst>
          <pc:docMk/>
          <pc:sldMk cId="1026751422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7265F-E012-4C18-976D-749F94978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049D7-50E2-499B-969D-4D62B25AA5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81BD-5526-4445-8380-17D27E8DAE2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86127-1702-4FB4-9084-D779231D2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82CD-0304-411A-A86B-D935595FF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966A-2D82-447F-9A17-BCE9AF876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8A83-ACC6-4B15-A034-17B5DF5D97A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61A72-6C7D-49E1-A69D-B1543F4FD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0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AJUSTE O TEMPO DE ACORDO COM A SUA</a:t>
            </a:r>
            <a:r>
              <a:rPr lang="en-US" baseline="0" dirty="0"/>
              <a:t> PRÓPRIA </a:t>
            </a:r>
            <a:r>
              <a:rPr lang="en-US" dirty="0"/>
              <a:t>AGENDA, MAS CERTIIFIQUE-SE DE QUE RESERVA TEMPO SUFICIENTE PARA A PARTE 2. ESTA </a:t>
            </a:r>
            <a:r>
              <a:rPr lang="en-US" dirty="0" err="1"/>
              <a:t>É</a:t>
            </a:r>
            <a:r>
              <a:rPr lang="en-US" dirty="0"/>
              <a:t> A PARTE MAIS IMPORTANTE DO SIMEX!!!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Divisão em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Priorização dos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deverá apresentar um resumo de 5 minutos sobre os resultados do grupo.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Divisão em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Priorização dos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deverá apresentar um resumo de 5 minutos sobre os resultados do grupo.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noProof="0" dirty="0"/>
              <a:t>A situação está a evoluir rapidamente.</a:t>
            </a:r>
          </a:p>
          <a:p>
            <a:endParaRPr lang="pt-PT" b="1" u="none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u="none" noProof="0" dirty="0"/>
              <a:t>Obter informação no </a:t>
            </a:r>
            <a:r>
              <a:rPr lang="pt-PT" sz="1200" b="1" noProof="0" dirty="0"/>
              <a:t>último relatório de situação da da OMS.</a:t>
            </a:r>
            <a:endParaRPr lang="pt-PT" b="1" u="none" noProof="0" dirty="0"/>
          </a:p>
          <a:p>
            <a:endParaRPr lang="pt-PT" b="1" u="none" noProof="0" dirty="0"/>
          </a:p>
          <a:p>
            <a:r>
              <a:rPr lang="pt-PT" b="1" u="none" noProof="0" dirty="0"/>
              <a:t>Se clicar na imagem, será conduzido para o relatório da situação na página </a:t>
            </a:r>
            <a:r>
              <a:rPr lang="pt-PT" b="1" u="none" noProof="0" dirty="0" err="1"/>
              <a:t>web</a:t>
            </a:r>
            <a:r>
              <a:rPr lang="pt-PT" b="1" u="none" noProof="0" dirty="0"/>
              <a:t> da OMS</a:t>
            </a:r>
          </a:p>
          <a:p>
            <a:endParaRPr lang="pt-PT" b="1" u="none" noProof="0" dirty="0"/>
          </a:p>
          <a:p>
            <a:r>
              <a:rPr lang="pt-PT" b="1" u="none" noProof="0" dirty="0"/>
              <a:t>Poderá também distribuir cópias impressas</a:t>
            </a:r>
          </a:p>
          <a:p>
            <a:endParaRPr lang="en-US" b="1" u="sng" dirty="0"/>
          </a:p>
          <a:p>
            <a:r>
              <a:rPr lang="en-US" b="1" u="sng" dirty="0" err="1"/>
              <a:t>Recurso</a:t>
            </a:r>
            <a:r>
              <a:rPr lang="en-US" b="1" u="sng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www.who.int</a:t>
            </a:r>
            <a:r>
              <a:rPr lang="en-US" dirty="0"/>
              <a:t>/emergencies/diseases/novel-coronavirus-2019/situation-reports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i="1" dirty="0">
                <a:cs typeface="Arial"/>
              </a:rPr>
              <a:t>As equipas da OMS colaboram com peritos </a:t>
            </a:r>
            <a:r>
              <a:rPr lang="pt-PT" sz="1200" i="1" spc="-5" dirty="0">
                <a:cs typeface="Arial"/>
              </a:rPr>
              <a:t>de todo o mundo na </a:t>
            </a:r>
            <a:r>
              <a:rPr lang="pt-PT" sz="1200" i="1" dirty="0">
                <a:cs typeface="Arial"/>
              </a:rPr>
              <a:t>elaboração das orientações. </a:t>
            </a:r>
            <a:r>
              <a:rPr lang="pt-PT" sz="1200" i="1" spc="-40" dirty="0">
                <a:cs typeface="Arial"/>
              </a:rPr>
              <a:t>Em conjunto, analisam relatórios, estudos</a:t>
            </a:r>
            <a:r>
              <a:rPr lang="pt-PT" sz="1200" i="1" spc="-5" dirty="0">
                <a:cs typeface="Arial"/>
              </a:rPr>
              <a:t> e apresentações feitas pelos países, analisam as tendências, </a:t>
            </a:r>
            <a:r>
              <a:rPr lang="pt-PT" sz="1200" i="1" dirty="0">
                <a:cs typeface="Arial"/>
              </a:rPr>
              <a:t>consultam outros grupos de peritos e finalmente decidem sobre as melhores abordagens</a:t>
            </a:r>
            <a:r>
              <a:rPr lang="pt-PT" sz="1200" i="1" spc="-5" dirty="0">
                <a:cs typeface="Arial"/>
              </a:rPr>
              <a:t>. </a:t>
            </a:r>
            <a:r>
              <a:rPr lang="pt-PT" sz="1200" i="1" dirty="0">
                <a:cs typeface="Arial"/>
              </a:rPr>
              <a:t>As orientações destinam-se aos decisores da área da saúde, que adaptam a </a:t>
            </a:r>
            <a:r>
              <a:rPr lang="pt-PT" sz="1200" i="1" spc="-5" dirty="0">
                <a:cs typeface="Arial"/>
              </a:rPr>
              <a:t>informação ao contexto dos seus países. À medida que surgem novos conhecimentos científicos, os documentos são atualizados.</a:t>
            </a:r>
            <a:endParaRPr lang="pt-PT" sz="1200" dirty="0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/>
              <a:t>WHO Technical advice is available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u="sng" dirty="0">
                <a:solidFill>
                  <a:schemeClr val="accent5"/>
                </a:solidFill>
              </a:rPr>
              <a:t>https://www.who.int/emergencies/diseases/novel-coronavirus-2019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/>
              <a:t>Countries should place particular emphasis on reducing human infection, prevention of secondary transmission and international spread and contributing to the international response though multi-sectoral communication and collaboration and active participation in increasing knowledge on the virus and the disease, as well as advancing research.</a:t>
            </a:r>
            <a:r>
              <a:rPr lang="en-Z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indent="-635" algn="ctr">
              <a:lnSpc>
                <a:spcPct val="90200"/>
              </a:lnSpc>
              <a:spcBef>
                <a:spcPts val="430"/>
              </a:spcBef>
            </a:pPr>
            <a:r>
              <a:rPr lang="pt-PT" dirty="0">
                <a:latin typeface="+mn-lt"/>
                <a:cs typeface="Calibri"/>
              </a:rPr>
              <a:t>Um </a:t>
            </a:r>
            <a:r>
              <a:rPr lang="pt-PT" b="0" spc="-15" dirty="0">
                <a:solidFill>
                  <a:srgbClr val="005D85"/>
                </a:solidFill>
                <a:latin typeface="+mn-lt"/>
                <a:cs typeface="Calibri"/>
              </a:rPr>
              <a:t>exercício teórico </a:t>
            </a:r>
            <a:r>
              <a:rPr lang="pt-PT" b="0" spc="5" dirty="0">
                <a:solidFill>
                  <a:srgbClr val="005D85"/>
                </a:solidFill>
                <a:latin typeface="+mn-lt"/>
                <a:cs typeface="Calibri"/>
              </a:rPr>
              <a:t>(TTX) </a:t>
            </a:r>
            <a:r>
              <a:rPr lang="pt-PT" spc="-5" dirty="0">
                <a:latin typeface="+mn-lt"/>
                <a:cs typeface="Calibri"/>
              </a:rPr>
              <a:t>consiste numa discussão baseada num cenário simulado</a:t>
            </a:r>
            <a:r>
              <a:rPr lang="pt-PT" spc="-20" dirty="0">
                <a:latin typeface="+mn-lt"/>
                <a:cs typeface="Calibri"/>
              </a:rPr>
              <a:t> e </a:t>
            </a:r>
            <a:r>
              <a:rPr lang="pt-PT" spc="-5" dirty="0">
                <a:cs typeface="Calibri"/>
              </a:rPr>
              <a:t>progressivo</a:t>
            </a:r>
            <a:r>
              <a:rPr lang="pt-PT" spc="-10" dirty="0">
                <a:latin typeface="+mn-lt"/>
                <a:cs typeface="Calibri"/>
              </a:rPr>
              <a:t>, </a:t>
            </a:r>
            <a:r>
              <a:rPr lang="pt-PT" spc="-15" dirty="0">
                <a:latin typeface="+mn-lt"/>
                <a:cs typeface="Calibri"/>
              </a:rPr>
              <a:t>juntamente com uma série de inserções planeadas</a:t>
            </a:r>
            <a:r>
              <a:rPr lang="pt-PT" spc="-5" dirty="0">
                <a:latin typeface="+mn-lt"/>
                <a:cs typeface="Calibri"/>
              </a:rPr>
              <a:t> para que os participantes possam considerar o impacto de uma eventual emergência sanitária </a:t>
            </a:r>
            <a:r>
              <a:rPr lang="pt-PT" spc="-10" dirty="0">
                <a:latin typeface="+mn-lt"/>
                <a:cs typeface="Calibri"/>
              </a:rPr>
              <a:t>sobre os planos, procedimentos e capacidades existentes</a:t>
            </a:r>
            <a:r>
              <a:rPr lang="pt-PT" spc="-5" dirty="0">
                <a:latin typeface="+mn-lt"/>
                <a:cs typeface="Calibri"/>
              </a:rPr>
              <a:t>.</a:t>
            </a:r>
            <a:endParaRPr lang="pt-PT" dirty="0">
              <a:latin typeface="+mn-lt"/>
              <a:cs typeface="Calibri"/>
            </a:endParaRPr>
          </a:p>
          <a:p>
            <a:r>
              <a:rPr lang="pt-PT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finalidade de um TTX é reforçar a prontidão para gerir uma emergência sanitária, através de discussões em grupo facilitadas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TTX can be used to: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or review a response plan 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Familiarize participants with their roles and responsibilities 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solve problems through a facilitated and open discussion.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2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A “Lista de verificação da OMS para a monitorização da implementação da resposta à COVID-19” deverá ter sido impressa e distribuída a todos os participantes.</a:t>
            </a:r>
          </a:p>
          <a:p>
            <a:endParaRPr lang="pt-PT" noProof="0" dirty="0"/>
          </a:p>
          <a:p>
            <a:r>
              <a:rPr lang="pt-PT" noProof="0" dirty="0"/>
              <a:t>Informar os participantes de que se encontra nos seus documentos de referência.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AJUSTE O TEMPO DE ACORDO COM A SUA</a:t>
            </a:r>
            <a:r>
              <a:rPr lang="en-US" baseline="0" dirty="0"/>
              <a:t> PRÓPRIA </a:t>
            </a:r>
            <a:r>
              <a:rPr lang="en-US" dirty="0"/>
              <a:t>AGENDA, MAS CERTIIFIQUE-SE DE QUE RESERVA TEMPO SUFICIENTE PARA A PARTE 2. ESTA </a:t>
            </a:r>
            <a:r>
              <a:rPr lang="en-US" dirty="0" err="1"/>
              <a:t>É</a:t>
            </a:r>
            <a:r>
              <a:rPr lang="en-US" dirty="0"/>
              <a:t> A PARTE MAIS IMPORTANTE DO SIMEX!!!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7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Divisão em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Priorização dos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deverá apresentar um resumo de 5 minutos sobre os resultados do grupo.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Divisão em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Priorização dos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deverá apresentar um resumo de 5 minutos sobre os resultados do grupo.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4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Divisão em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Priorização dos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deverá apresentar um resumo de 5 minutos sobre os resultados do grupo.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6294-37B3-4995-BE91-9C6C464A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595DE-3A16-4932-BC4D-DDDDD9C4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82F3-6972-445A-9156-1830E66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F9FF-5787-4BB9-B379-3E1AF82053C2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B8E0-078A-42F4-BFBA-CB463A3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6604-E921-479A-B4F0-970436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C50-6BD8-41F4-B352-615D6C14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DDDED-85B9-4AD5-AEA5-DC859B4BA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C637-3C0D-4960-9B58-6FCC0D3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8AA-65C9-46C6-81D3-B520C07EBF23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CB05-E59E-4005-A8C5-D8F34904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D4C0-835F-4E57-9895-83314FE2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F5D2A-2BA4-4485-9428-AB7EFB9F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BF92-762A-4CC0-9D0C-6845FF15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C5B-2D8B-4F54-ADF4-BBB947A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9414-5020-4E9C-A6BC-434BEC69E2A8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DEDE-C0D3-45EF-99FE-31C0591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9294-C607-4695-9BC8-2E40986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DF22B-4087-446B-9436-FCFDC545A396}"/>
              </a:ext>
            </a:extLst>
          </p:cNvPr>
          <p:cNvSpPr/>
          <p:nvPr userDrawn="1"/>
        </p:nvSpPr>
        <p:spPr>
          <a:xfrm>
            <a:off x="-7612" y="-1466"/>
            <a:ext cx="12199612" cy="612875"/>
          </a:xfrm>
          <a:prstGeom prst="rect">
            <a:avLst/>
          </a:prstGeom>
          <a:solidFill>
            <a:srgbClr val="008F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06D7-96EC-4E2E-A5CA-6B984281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0515600" cy="58134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C5F9-76DC-45B5-AC33-CF52E93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6"/>
            <a:ext cx="10515600" cy="5159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32FB2-0AB8-45F4-B706-F0A1C2E86402}"/>
              </a:ext>
            </a:extLst>
          </p:cNvPr>
          <p:cNvSpPr/>
          <p:nvPr userDrawn="1"/>
        </p:nvSpPr>
        <p:spPr>
          <a:xfrm>
            <a:off x="6056" y="6605265"/>
            <a:ext cx="12192000" cy="266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103C554-2422-4905-9D17-03B3D8E1D52A}"/>
              </a:ext>
            </a:extLst>
          </p:cNvPr>
          <p:cNvSpPr/>
          <p:nvPr userDrawn="1"/>
        </p:nvSpPr>
        <p:spPr>
          <a:xfrm>
            <a:off x="3093983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14CC0BFA-DE7B-4499-829A-6B71AD36FF35}"/>
              </a:ext>
            </a:extLst>
          </p:cNvPr>
          <p:cNvSpPr/>
          <p:nvPr userDrawn="1"/>
        </p:nvSpPr>
        <p:spPr>
          <a:xfrm>
            <a:off x="2890327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rgbClr val="008F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047D5B3D-F74C-4020-B7F9-DB80540E35DA}"/>
              </a:ext>
            </a:extLst>
          </p:cNvPr>
          <p:cNvSpPr/>
          <p:nvPr userDrawn="1"/>
        </p:nvSpPr>
        <p:spPr>
          <a:xfrm>
            <a:off x="1232707" y="6599209"/>
            <a:ext cx="4177873" cy="258506"/>
          </a:xfrm>
          <a:prstGeom prst="snip1Rect">
            <a:avLst>
              <a:gd name="adj" fmla="val 50000"/>
            </a:avLst>
          </a:prstGeom>
          <a:solidFill>
            <a:srgbClr val="006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214AEB6-3194-4940-93D4-8D2575863847}"/>
              </a:ext>
            </a:extLst>
          </p:cNvPr>
          <p:cNvSpPr/>
          <p:nvPr userDrawn="1"/>
        </p:nvSpPr>
        <p:spPr>
          <a:xfrm>
            <a:off x="1011795" y="6599209"/>
            <a:ext cx="4177873" cy="248879"/>
          </a:xfrm>
          <a:prstGeom prst="snip1Rect">
            <a:avLst>
              <a:gd name="adj" fmla="val 50000"/>
            </a:avLst>
          </a:prstGeom>
          <a:solidFill>
            <a:srgbClr val="005D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21FAAE0-36C9-4D28-BF79-478A2708E0A5}"/>
              </a:ext>
            </a:extLst>
          </p:cNvPr>
          <p:cNvSpPr/>
          <p:nvPr userDrawn="1"/>
        </p:nvSpPr>
        <p:spPr>
          <a:xfrm>
            <a:off x="205387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D864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A1D2115-0E25-422E-9023-B51F9C211431}"/>
              </a:ext>
            </a:extLst>
          </p:cNvPr>
          <p:cNvSpPr/>
          <p:nvPr userDrawn="1"/>
        </p:nvSpPr>
        <p:spPr>
          <a:xfrm>
            <a:off x="0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A24B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844BC-5D7B-41E7-A4E3-BAF42FC8DDD6}"/>
              </a:ext>
            </a:extLst>
          </p:cNvPr>
          <p:cNvSpPr/>
          <p:nvPr userDrawn="1"/>
        </p:nvSpPr>
        <p:spPr>
          <a:xfrm>
            <a:off x="-2471" y="6604956"/>
            <a:ext cx="2262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DE SIMULAÇÃO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952AD-10AE-4031-9F83-57256D9173D3}"/>
              </a:ext>
            </a:extLst>
          </p:cNvPr>
          <p:cNvSpPr/>
          <p:nvPr userDrawn="1"/>
        </p:nvSpPr>
        <p:spPr>
          <a:xfrm>
            <a:off x="2296187" y="6604957"/>
            <a:ext cx="38437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CORONAVÍRUS (COVID-19)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A4ED-9ABC-4282-9787-04C348BE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3769418" cy="365125"/>
          </a:xfrm>
          <a:ln>
            <a:noFill/>
          </a:ln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A682B2-33C9-4D4F-9A18-C7D5F7FE275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91A0-70AF-46B2-AEC7-03AEA54B4139}"/>
              </a:ext>
            </a:extLst>
          </p:cNvPr>
          <p:cNvSpPr txBox="1"/>
          <p:nvPr userDrawn="1"/>
        </p:nvSpPr>
        <p:spPr>
          <a:xfrm>
            <a:off x="10431711" y="6587799"/>
            <a:ext cx="164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B4E33A6-6130-4A49-BBD8-DE9BC3CBE6A3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8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xmlns:p14="http://schemas.microsoft.com/office/powerpoint/2010/main"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2A2-79C3-4E46-8D84-3C5BE975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37BA-145B-4F48-A7D5-AD8A8A8E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594E-1554-441A-A730-7F11E9A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88E3-2E99-4010-9005-3AE6BE90366B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6ACD-1C77-409E-8D05-0D230C93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11F2-DA08-47AD-B578-270D119B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49C-B98F-4AD9-A980-354EFFAD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5BA-D0A4-426E-8A1A-83DF48EA2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CC8B4-5613-43B0-A1F5-FE7A4941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E513-79F0-4D34-96E8-B4CBBAA3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AB1E-4CFE-4ED8-8F44-E87A048AF566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80DF-4624-49EB-AD45-B01ACC3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C5F0-237C-44B3-A759-155F42DD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3F5-5FFB-4329-90E5-0F80C024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07E4-94DA-4DE8-94C5-1D2AE356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DBF6-6815-44F5-9AB5-EFBD9BD8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C279-CBF6-45A6-B38D-A29F5D8B6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68A65-D072-4DD1-ABA3-9D1342A55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B7829-95ED-4775-A08D-ADEDA493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9B768-7658-4655-820F-3897DDDA858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B4AEC-971D-4C2D-8DBF-4EF59181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6BDF-5653-4655-9DDB-832FE32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C95-0A9C-4615-BBA7-78ED8056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F8EF-14C3-4629-A249-780DA3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AB82-4D19-4318-9416-B30A9028B20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AFF5-1A8E-47AC-AA75-0298062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9C6F-E290-4CAC-84F0-AE7CB05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C9CA1-2206-4D7C-9F5B-CF5DE20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EB09-67DE-4AC4-8F82-A9E2C7346857}" type="datetime3">
              <a:rPr lang="en-US" smtClean="0"/>
              <a:t>2 November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49297-0B1C-4FD7-8F9F-96B7CEEA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5379-5467-4F83-9BD1-EAD1746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93B6-58EF-4180-946B-7037CEAD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2CD4-177E-4A98-AC6C-8CF24AEA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17428-D72F-4322-B37C-55735F18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3F8E-EC06-4A66-A8C3-B040637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2935-E33C-46C3-B289-962BF46A36D4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416E-E946-489D-A444-253E37CC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18C1-8457-4348-ABE5-FB2E235D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1F8-0E58-48D6-8BC1-8F89D08F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B21C-C1D1-4D5F-9765-6C691BDF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01DE-4FFD-4524-845D-A2F9C015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5215-3CDC-4608-BE45-8BDA626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73E5-582A-4E6D-9C75-775D62104A6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2398-BF67-46AA-A3C9-FDC363BB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D748A-4E4A-48D7-B7D8-77B9BBA4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DD77B-566F-448A-9CAD-E164B7BE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3DE5-5AD1-42FA-94DC-665554C01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5C32-7B69-4DA5-88E8-C04252DD1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8ADE-BA35-494E-BE53-3C61C716429B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A2D0-8FE2-4491-B917-DEF4DA1AC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525B-CEDB-4ACB-8BB8-53AE29222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CBD7-AED4-4E2D-B1A1-CD42AAD87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who.int/docs/default-source/coronaviruse/covid-19-sprp-unct-guidelines.pdf?sfvrsn=81ff43d8_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situation-repo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hkatom@who.int" TargetMode="External"/><Relationship Id="rId13" Type="http://schemas.openxmlformats.org/officeDocument/2006/relationships/hyperlink" Target="https://www.who.int/health-topics/coronavirus" TargetMode="External"/><Relationship Id="rId3" Type="http://schemas.openxmlformats.org/officeDocument/2006/relationships/hyperlink" Target="mailto:stephenm@who.int" TargetMode="External"/><Relationship Id="rId7" Type="http://schemas.openxmlformats.org/officeDocument/2006/relationships/hyperlink" Target="mailto:andragro@paho.org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shforda@who.int" TargetMode="External"/><Relationship Id="rId11" Type="http://schemas.openxmlformats.org/officeDocument/2006/relationships/hyperlink" Target="https://www.who.int/emergencies/diseases/novel-coronavirus-2019" TargetMode="External"/><Relationship Id="rId5" Type="http://schemas.openxmlformats.org/officeDocument/2006/relationships/hyperlink" Target="mailto:schmidtt@who.int" TargetMode="External"/><Relationship Id="rId15" Type="http://schemas.openxmlformats.org/officeDocument/2006/relationships/hyperlink" Target="https://www.who.int/ihr/procedures/simulation-exercise/en/" TargetMode="External"/><Relationship Id="rId10" Type="http://schemas.openxmlformats.org/officeDocument/2006/relationships/hyperlink" Target="mailto:eshofoniea@who.int" TargetMode="External"/><Relationship Id="rId4" Type="http://schemas.openxmlformats.org/officeDocument/2006/relationships/hyperlink" Target="mailto:samhourid@who.int" TargetMode="External"/><Relationship Id="rId9" Type="http://schemas.openxmlformats.org/officeDocument/2006/relationships/hyperlink" Target="mailto:htikem@who.int" TargetMode="External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632DC68-F97A-CB45-BE95-B84D1CDD1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96" y="0"/>
            <a:ext cx="1218741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1865376"/>
            <a:ext cx="6096000" cy="2186798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CORONAVÍRUS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(COVID-19)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243" y="4756628"/>
            <a:ext cx="4306277" cy="1065066"/>
          </a:xfrm>
        </p:spPr>
        <p:txBody>
          <a:bodyPr/>
          <a:lstStyle/>
          <a:p>
            <a:r>
              <a:rPr lang="en-US" sz="3600" b="1" dirty="0">
                <a:solidFill>
                  <a:srgbClr val="0092CB"/>
                </a:solidFill>
              </a:rPr>
              <a:t>NOME DO PAÍS</a:t>
            </a:r>
            <a:endParaRPr lang="en-US" sz="3600" dirty="0">
              <a:solidFill>
                <a:srgbClr val="0092CB"/>
              </a:solidFill>
            </a:endParaRPr>
          </a:p>
          <a:p>
            <a:r>
              <a:rPr lang="en-US" sz="2000" b="1" dirty="0">
                <a:solidFill>
                  <a:srgbClr val="0092CB"/>
                </a:solidFill>
              </a:rPr>
              <a:t>Data e local</a:t>
            </a:r>
            <a:endParaRPr lang="en-US" sz="2000" dirty="0">
              <a:solidFill>
                <a:srgbClr val="0092C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7450667" y="3602466"/>
            <a:ext cx="4568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D86422"/>
                </a:solidFill>
                <a:latin typeface="Roboto"/>
                <a:cs typeface="Roboto"/>
              </a:rPr>
              <a:t>EXERCÍCIO DE SIMULAÇÃO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PREPARAÇÃO PARA</a:t>
            </a:r>
          </a:p>
          <a:p>
            <a:pPr algn="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</a:p>
          <a:p>
            <a:pPr algn="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SANITÁRIAS</a:t>
            </a:r>
            <a:b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/>
        </p:blipFill>
        <p:spPr bwMode="auto"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pc="-5" dirty="0"/>
              <a:t>Regras do </a:t>
            </a:r>
            <a:r>
              <a:rPr lang="pt-PT" dirty="0"/>
              <a:t>TTX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CAFB73-DFEB-4ED8-A5B3-D287B5B9E082}"/>
              </a:ext>
            </a:extLst>
          </p:cNvPr>
          <p:cNvSpPr/>
          <p:nvPr/>
        </p:nvSpPr>
        <p:spPr>
          <a:xfrm>
            <a:off x="0" y="649224"/>
            <a:ext cx="9171432" cy="5952292"/>
          </a:xfrm>
          <a:custGeom>
            <a:avLst/>
            <a:gdLst>
              <a:gd name="connsiteX0" fmla="*/ 0 w 9171432"/>
              <a:gd name="connsiteY0" fmla="*/ 1 h 6028424"/>
              <a:gd name="connsiteX1" fmla="*/ 2267712 w 9171432"/>
              <a:gd name="connsiteY1" fmla="*/ 1 h 6028424"/>
              <a:gd name="connsiteX2" fmla="*/ 2267712 w 9171432"/>
              <a:gd name="connsiteY2" fmla="*/ 6028424 h 6028424"/>
              <a:gd name="connsiteX3" fmla="*/ 0 w 9171432"/>
              <a:gd name="connsiteY3" fmla="*/ 6028424 h 6028424"/>
              <a:gd name="connsiteX4" fmla="*/ 2276856 w 9171432"/>
              <a:gd name="connsiteY4" fmla="*/ 0 h 6028424"/>
              <a:gd name="connsiteX5" fmla="*/ 9171432 w 9171432"/>
              <a:gd name="connsiteY5" fmla="*/ 6028424 h 6028424"/>
              <a:gd name="connsiteX6" fmla="*/ 2276856 w 9171432"/>
              <a:gd name="connsiteY6" fmla="*/ 6028424 h 602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1432" h="6028424">
                <a:moveTo>
                  <a:pt x="0" y="1"/>
                </a:moveTo>
                <a:lnTo>
                  <a:pt x="2267712" y="1"/>
                </a:lnTo>
                <a:lnTo>
                  <a:pt x="2267712" y="6028424"/>
                </a:lnTo>
                <a:lnTo>
                  <a:pt x="0" y="6028424"/>
                </a:lnTo>
                <a:close/>
                <a:moveTo>
                  <a:pt x="2276856" y="0"/>
                </a:moveTo>
                <a:lnTo>
                  <a:pt x="9171432" y="6028424"/>
                </a:lnTo>
                <a:lnTo>
                  <a:pt x="2276856" y="6028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6" y="1380744"/>
            <a:ext cx="5266999" cy="2048256"/>
          </a:xfrm>
        </p:spPr>
        <p:txBody>
          <a:bodyPr>
            <a:noAutofit/>
          </a:bodyPr>
          <a:lstStyle/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pt-PT">
                <a:latin typeface="+mj-lt"/>
                <a:cs typeface="Calibri" panose="020F0502020204030204" pitchFamily="34" charset="0"/>
              </a:rPr>
              <a:t>Não se trata de um teste individual </a:t>
            </a:r>
            <a:endParaRPr lang="pt-PT" sz="1400">
              <a:latin typeface="+mj-lt"/>
              <a:cs typeface="Calibri" panose="020F0502020204030204" pitchFamily="34" charset="0"/>
            </a:endParaRPr>
          </a:p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pt-PT">
                <a:latin typeface="+mj-lt"/>
                <a:cs typeface="Calibri" panose="020F0502020204030204" pitchFamily="34" charset="0"/>
              </a:rPr>
              <a:t>Respeitar as opiniões dos outros</a:t>
            </a:r>
          </a:p>
          <a:p>
            <a:pPr marL="447675" lvl="0" indent="-3556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  <a:tabLst>
                <a:tab pos="447675" algn="l"/>
              </a:tabLst>
            </a:pPr>
            <a:endParaRPr lang="pt-PT" sz="26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064E8-C042-42BB-AF4E-6DF533F42EDF}"/>
              </a:ext>
            </a:extLst>
          </p:cNvPr>
          <p:cNvSpPr/>
          <p:nvPr/>
        </p:nvSpPr>
        <p:spPr>
          <a:xfrm>
            <a:off x="88772" y="2871284"/>
            <a:ext cx="5251324" cy="1720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275" indent="-457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pt-PT" sz="1600" dirty="0">
              <a:cs typeface="Calibri" panose="020F0502020204030204" pitchFamily="34" charset="0"/>
            </a:endParaRPr>
          </a:p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pt-PT" sz="2800" dirty="0">
                <a:cs typeface="Calibri" panose="020F0502020204030204" pitchFamily="34" charset="0"/>
              </a:rPr>
              <a:t>Responder como faria na vida real e permitir que os outros façam o mesmo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380E7-D614-49B3-BF88-86FB25F1FAB5}"/>
              </a:ext>
            </a:extLst>
          </p:cNvPr>
          <p:cNvSpPr/>
          <p:nvPr/>
        </p:nvSpPr>
        <p:spPr>
          <a:xfrm>
            <a:off x="73097" y="4717371"/>
            <a:ext cx="9993086" cy="17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t-PT" sz="2800">
                <a:cs typeface="Calibri" panose="020F0502020204030204" pitchFamily="34" charset="0"/>
              </a:rPr>
              <a:t>Usar os seus planos, orientações e regras para informar as suas respostas</a:t>
            </a:r>
          </a:p>
          <a:p>
            <a:pPr marL="920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pt-PT" sz="1400">
                <a:cs typeface="Calibri" panose="020F0502020204030204" pitchFamily="34" charset="0"/>
              </a:rPr>
              <a:t> </a:t>
            </a:r>
          </a:p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t-PT" sz="2800">
                <a:cs typeface="Calibri" panose="020F0502020204030204" pitchFamily="34" charset="0"/>
              </a:rPr>
              <a:t>Concentrar-se nas soluções</a:t>
            </a:r>
          </a:p>
        </p:txBody>
      </p:sp>
      <p:pic>
        <p:nvPicPr>
          <p:cNvPr id="6" name="Picture 5" descr="Two people standing in a room&#10;&#10;Description automatically generated">
            <a:extLst>
              <a:ext uri="{FF2B5EF4-FFF2-40B4-BE49-F238E27FC236}">
                <a16:creationId xmlns:a16="http://schemas.microsoft.com/office/drawing/2014/main" id="{3156FC2B-3736-CF4E-9B0D-48570D444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038" y="721182"/>
            <a:ext cx="5765800" cy="38481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01179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4F7-B0B1-4F91-B549-742A7089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Exercício</a:t>
            </a:r>
            <a:r>
              <a:rPr lang="en-US" dirty="0"/>
              <a:t> </a:t>
            </a:r>
            <a:r>
              <a:rPr lang="en-US" dirty="0" err="1"/>
              <a:t>teórico</a:t>
            </a:r>
            <a:r>
              <a:rPr lang="en-US" dirty="0"/>
              <a:t>: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proceder</a:t>
            </a:r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744F97-E788-4F04-8EA4-6A6ED13C2739}"/>
              </a:ext>
            </a:extLst>
          </p:cNvPr>
          <p:cNvSpPr/>
          <p:nvPr/>
        </p:nvSpPr>
        <p:spPr>
          <a:xfrm>
            <a:off x="8480494" y="591381"/>
            <a:ext cx="3728243" cy="604995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pPr algn="ctr"/>
            <a:endParaRPr lang="pt-PT" sz="2200" dirty="0">
              <a:solidFill>
                <a:schemeClr val="bg1"/>
              </a:solidFill>
            </a:endParaRPr>
          </a:p>
          <a:p>
            <a:pPr lvl="0" algn="ctr">
              <a:buClr>
                <a:srgbClr val="FFFFFF"/>
              </a:buClr>
              <a:buSzPts val="2400"/>
            </a:pPr>
            <a:r>
              <a:rPr lang="pt-PT" sz="22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Este é um exercício fechado, concebido só para si.</a:t>
            </a:r>
          </a:p>
          <a:p>
            <a:pPr lvl="0" algn="ctr">
              <a:buClr>
                <a:srgbClr val="FFFFFF"/>
              </a:buClr>
              <a:buSzPts val="2400"/>
            </a:pPr>
            <a:endParaRPr lang="pt-PT" sz="2200" dirty="0">
              <a:solidFill>
                <a:srgbClr val="FFFFFF"/>
              </a:solidFill>
            </a:endParaRPr>
          </a:p>
          <a:p>
            <a:pPr lvl="0" algn="ctr">
              <a:buClr>
                <a:srgbClr val="FFFFFF"/>
              </a:buClr>
              <a:buSzPts val="2400"/>
            </a:pPr>
            <a:r>
              <a:rPr lang="pt-PT" sz="22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Pode decidir omitir um diapositivo ou acrescentar outro</a:t>
            </a:r>
            <a:endParaRPr lang="pt-PT" sz="2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2400"/>
            </a:pPr>
            <a:endParaRPr lang="pt-PT" sz="220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FFFFFF"/>
              </a:buClr>
              <a:buSzPts val="2400"/>
            </a:pPr>
            <a:r>
              <a:rPr lang="pt-PT" sz="220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Isso ajudará a orientá-lo através de uma série de discussões centradas num caso importado de</a:t>
            </a:r>
            <a:endParaRPr lang="pt-PT" sz="2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FFFFFF"/>
              </a:buClr>
              <a:buSzPts val="2400"/>
            </a:pPr>
            <a:r>
              <a:rPr lang="pt-PT" sz="2200" dirty="0">
                <a:solidFill>
                  <a:schemeClr val="bg1"/>
                </a:solidFill>
              </a:rPr>
              <a:t>COVID-2019</a:t>
            </a:r>
          </a:p>
          <a:p>
            <a:pPr lvl="0" algn="ctr">
              <a:buClr>
                <a:srgbClr val="FFFFFF"/>
              </a:buClr>
              <a:buSzPts val="2400"/>
            </a:pPr>
            <a:endParaRPr lang="pt-PT" sz="2000" dirty="0">
              <a:solidFill>
                <a:schemeClr val="bg1"/>
              </a:solidFill>
              <a:sym typeface="Arial"/>
            </a:endParaRPr>
          </a:p>
          <a:p>
            <a:pPr lvl="0" algn="ctr">
              <a:buClr>
                <a:srgbClr val="FFFFFF"/>
              </a:buClr>
              <a:buSzPts val="3600"/>
            </a:pPr>
            <a:r>
              <a:rPr lang="pt-PT" sz="2400" b="1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Estamos todos aqui para aprender</a:t>
            </a:r>
            <a:endParaRPr lang="pt-PT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2348F17-2C36-9C48-A10D-E081AECD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36" y="1209196"/>
            <a:ext cx="6725401" cy="4746212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1352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B917-3229-4660-8749-5FF9B65A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Perguntas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36417-AA2B-426E-B5FF-2EF63BBF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567" y="1415228"/>
            <a:ext cx="3136393" cy="4027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4E6CB-1E3F-4FE9-BBE9-86C1A7BC0133}"/>
              </a:ext>
            </a:extLst>
          </p:cNvPr>
          <p:cNvSpPr txBox="1"/>
          <p:nvPr/>
        </p:nvSpPr>
        <p:spPr>
          <a:xfrm>
            <a:off x="1676400" y="2084832"/>
            <a:ext cx="4011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449070" algn="r">
              <a:lnSpc>
                <a:spcPct val="100000"/>
              </a:lnSpc>
              <a:spcBef>
                <a:spcPts val="100"/>
              </a:spcBef>
            </a:pPr>
            <a:r>
              <a:rPr lang="pt-PT" sz="4000" b="1" spc="-5" dirty="0">
                <a:solidFill>
                  <a:srgbClr val="0070C0"/>
                </a:solidFill>
                <a:latin typeface="Roboto"/>
                <a:cs typeface="Roboto"/>
              </a:rPr>
              <a:t>HÁ DÚVIDAS ANTES DE COMEÇARMOS</a:t>
            </a:r>
            <a:endParaRPr lang="pt-PT" sz="4000" dirty="0">
              <a:latin typeface="Roboto"/>
              <a:cs typeface="Roboto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85100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DED4AEE-2748-8148-8147-A6B46BDE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91"/>
            <a:ext cx="12189706" cy="68592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2680597"/>
            <a:ext cx="6096000" cy="2186798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CORONAVÍRUS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(COVID-19) </a:t>
            </a: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243" y="4756628"/>
            <a:ext cx="4306277" cy="1065066"/>
          </a:xfrm>
        </p:spPr>
        <p:txBody>
          <a:bodyPr/>
          <a:lstStyle/>
          <a:p>
            <a:r>
              <a:rPr lang="en-US" sz="3600" b="1" dirty="0">
                <a:solidFill>
                  <a:srgbClr val="0092CB"/>
                </a:solidFill>
              </a:rPr>
              <a:t>NOME DO PAÍS</a:t>
            </a:r>
            <a:endParaRPr lang="en-US" sz="3600" dirty="0">
              <a:solidFill>
                <a:srgbClr val="0092CB"/>
              </a:solidFill>
            </a:endParaRPr>
          </a:p>
          <a:p>
            <a:r>
              <a:rPr lang="en-US" sz="2000" b="1" dirty="0">
                <a:solidFill>
                  <a:srgbClr val="0092CB"/>
                </a:solidFill>
              </a:rPr>
              <a:t>Data e local</a:t>
            </a:r>
            <a:endParaRPr lang="en-US" sz="2000" dirty="0">
              <a:solidFill>
                <a:srgbClr val="0092C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7712945" y="3602466"/>
            <a:ext cx="4306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D86422"/>
                </a:solidFill>
                <a:latin typeface="Roboto"/>
                <a:cs typeface="Roboto"/>
              </a:rPr>
              <a:t>EXERCÍCIO DE SIMULAÇÃO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PREPARAÇÃO PARA</a:t>
            </a:r>
          </a:p>
          <a:p>
            <a:pPr algn="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EMERGÊNCIAS</a:t>
            </a:r>
          </a:p>
          <a:p>
            <a:pPr algn="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SANITÁRIAS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/>
        </p:blipFill>
        <p:spPr bwMode="auto"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Cenário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5" y="607689"/>
            <a:ext cx="6384991" cy="584754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1800" dirty="0">
                <a:latin typeface="+mj-lt"/>
                <a:cs typeface="Calibri"/>
              </a:rPr>
              <a:t>No início de 2020, especialmente entre Março e Maio, o número de casos de COVID-19 disparou, enquanto os países se debatiam para lidar com a emergência de um novo vírus pandémico.</a:t>
            </a:r>
          </a:p>
          <a:p>
            <a:pPr>
              <a:lnSpc>
                <a:spcPct val="100000"/>
              </a:lnSpc>
            </a:pPr>
            <a:r>
              <a:rPr lang="pt-PT" sz="1800" dirty="0">
                <a:latin typeface="+mj-lt"/>
                <a:cs typeface="Calibri"/>
              </a:rPr>
              <a:t>As comunidades mudaram a sua forma de trabalhar e as populações ajustaram-se a variadas medidas de saúde pública e sociais  </a:t>
            </a:r>
            <a:endParaRPr lang="pt-PT" sz="18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800" dirty="0">
                <a:latin typeface="+mj-lt"/>
                <a:cs typeface="Calibri"/>
              </a:rPr>
              <a:t>Até meados do ano, os casos diminuíram e alguns governos começaram a retirar algumas das medidas  tomadas no início da pandemia, para aliviar a pressão sobre a economia e a população</a:t>
            </a:r>
          </a:p>
          <a:p>
            <a:pPr>
              <a:lnSpc>
                <a:spcPct val="100000"/>
              </a:lnSpc>
            </a:pPr>
            <a:r>
              <a:rPr lang="pt-PT" sz="1800" dirty="0">
                <a:latin typeface="+mj-lt"/>
                <a:cs typeface="Calibri"/>
              </a:rPr>
              <a:t>©</a:t>
            </a:r>
            <a:r>
              <a:rPr lang="pt-PT" sz="1800" dirty="0" err="1">
                <a:latin typeface="+mj-lt"/>
                <a:cs typeface="Calibri"/>
              </a:rPr>
              <a:t>om</a:t>
            </a:r>
            <a:r>
              <a:rPr lang="pt-PT" sz="1800" dirty="0">
                <a:latin typeface="+mj-lt"/>
                <a:cs typeface="Calibri"/>
              </a:rPr>
              <a:t> a aproximação do inverno no hemisfério norte, os casos começaram mais uma vez a aumentar. Contudo, os serviços de saúde têm agora mais conhecimentos sobre a doença e os laboratórios estão a melhorar as suas capacidades de testagem</a:t>
            </a:r>
            <a:endParaRPr lang="pt-PT" dirty="0"/>
          </a:p>
          <a:p>
            <a:pPr>
              <a:lnSpc>
                <a:spcPct val="100000"/>
              </a:lnSpc>
            </a:pPr>
            <a:r>
              <a:rPr lang="pt-PT" sz="1800" dirty="0">
                <a:latin typeface="+mj-lt"/>
                <a:cs typeface="Calibri"/>
              </a:rPr>
              <a:t>À medida que os casos aumentam e os governos tentam adaptar as referidas medidas de saúde pública e sociais, estão simultaneamente a surgir problemas relacionados com a </a:t>
            </a:r>
            <a:r>
              <a:rPr lang="pt-PT" sz="1800" dirty="0" err="1">
                <a:latin typeface="+mj-lt"/>
                <a:cs typeface="Calibri"/>
              </a:rPr>
              <a:t>reacção</a:t>
            </a:r>
            <a:r>
              <a:rPr lang="pt-PT" sz="1800" dirty="0">
                <a:latin typeface="+mj-lt"/>
                <a:cs typeface="Calibri"/>
              </a:rPr>
              <a:t> das populações à mudança da situação.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3" y="104238"/>
            <a:ext cx="315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APENAS SIMULAÇÃO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7A2031-021D-5541-87D9-0E836914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847" y="740230"/>
            <a:ext cx="4417271" cy="2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B1BAA866-7D55-2F40-B4AA-BBAC1879AF46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847" y="3757462"/>
            <a:ext cx="4398462" cy="2697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255F10-5865-0948-935C-86072CE29A3D}"/>
              </a:ext>
            </a:extLst>
          </p:cNvPr>
          <p:cNvSpPr txBox="1"/>
          <p:nvPr/>
        </p:nvSpPr>
        <p:spPr>
          <a:xfrm>
            <a:off x="10140784" y="6246451"/>
            <a:ext cx="1382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1100" b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Data: 01/10/2020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2573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1ª </a:t>
            </a:r>
            <a:r>
              <a:rPr lang="en-US" dirty="0" err="1"/>
              <a:t>sessão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1600" b="1" dirty="0">
                <a:solidFill>
                  <a:schemeClr val="accent3"/>
                </a:solidFill>
              </a:rPr>
              <a:t>Perguntas para discussão</a:t>
            </a:r>
          </a:p>
          <a:p>
            <a:endParaRPr lang="pt-PT" sz="1600" dirty="0"/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Como está a gerir a atual situação?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Que planos, procedimentos e recursos adoptou para o ajudarem a responder a esta situação?   Qual é a diferença em relação aos anteriores planos (os planos que usou no início da pandemia)?  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Os seus planos consideram o impacto económico e social da pandemia?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Como é que os seus planos contemplam a mudança da situação, consoante o aumento ou decréscimo dos casos?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Os seus planos consideram surtos locais?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000" dirty="0"/>
              <a:t>Os seus planos permitem que as decisões sejam tomadas pelas autoridades locais?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342554"/>
            <a:ext cx="1935192" cy="749356"/>
            <a:chOff x="9978391" y="5342554"/>
            <a:chExt cx="1935192" cy="7493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80" y="5522976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30 min.</a:t>
              </a:r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95053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Atualização</a:t>
            </a:r>
            <a:r>
              <a:rPr lang="en-US" dirty="0"/>
              <a:t> do </a:t>
            </a:r>
            <a:r>
              <a:rPr lang="en-US" dirty="0" err="1"/>
              <a:t>cenário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3" y="104238"/>
            <a:ext cx="315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APENAS SIMULAÇÃO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4" y="760327"/>
            <a:ext cx="7286717" cy="555338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PT" sz="2400" dirty="0">
                <a:latin typeface="+mj-lt"/>
                <a:cs typeface="Calibri"/>
              </a:rPr>
              <a:t>O número de casos está a aumentar, desde o seu ponto mais baixo no mês de Julho, na sequência do alívio de algumas das medidas de saúde pública e sociais  </a:t>
            </a:r>
          </a:p>
          <a:p>
            <a:pPr>
              <a:lnSpc>
                <a:spcPct val="100000"/>
              </a:lnSpc>
            </a:pPr>
            <a:r>
              <a:rPr lang="pt-PT" sz="2400" dirty="0">
                <a:latin typeface="+mj-lt"/>
                <a:cs typeface="Calibri"/>
              </a:rPr>
              <a:t>Algumas autoridades locais e comunidades queixam-se por sentirem que não deveriam ser incluídas nas medidas aplicadas a nível nacional, quando o seu número de seus casos é muito baixo.</a:t>
            </a:r>
          </a:p>
          <a:p>
            <a:pPr>
              <a:lnSpc>
                <a:spcPct val="100000"/>
              </a:lnSpc>
            </a:pPr>
            <a:r>
              <a:rPr lang="pt-PT" sz="2400" dirty="0">
                <a:latin typeface="+mj-lt"/>
                <a:cs typeface="Calibri"/>
              </a:rPr>
              <a:t>Existem procedimentos de testagem e rastreio de contactos, mas colocam-se questões acerca da capacidade laboratorial e do alcance dos sistemas de testagem.  Existe ainda a preocupação de que as pessoas estejam a evitar o rastreio com receio de perderem o emprego.</a:t>
            </a:r>
          </a:p>
        </p:txBody>
      </p:sp>
      <p:pic>
        <p:nvPicPr>
          <p:cNvPr id="4098" name="Picture 2" descr="The Hon. Minister of Health and Sanitation, Dr Wurie, the WHO Representative Mr Liyosi and officials inspecting the consignment that was donated to the Ministry of Health and Sanitation">
            <a:extLst>
              <a:ext uri="{FF2B5EF4-FFF2-40B4-BE49-F238E27FC236}">
                <a16:creationId xmlns:a16="http://schemas.microsoft.com/office/drawing/2014/main" id="{36EB9C86-066B-E541-860D-A218E901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079" y="841248"/>
            <a:ext cx="383044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does test and trace work? All you need to know about ...">
            <a:extLst>
              <a:ext uri="{FF2B5EF4-FFF2-40B4-BE49-F238E27FC236}">
                <a16:creationId xmlns:a16="http://schemas.microsoft.com/office/drawing/2014/main" id="{44310344-FD6B-E542-B58F-95443294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079" y="3824274"/>
            <a:ext cx="3831151" cy="2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24842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2ª </a:t>
            </a:r>
            <a:r>
              <a:rPr lang="en-US" dirty="0" err="1"/>
              <a:t>sessão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82B2-33C9-4D4F-9A18-C7D5F7FE275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>
                <a:solidFill>
                  <a:schemeClr val="accent3"/>
                </a:solidFill>
              </a:rPr>
              <a:t>Perguntas para discussão</a:t>
            </a:r>
          </a:p>
          <a:p>
            <a:endParaRPr lang="pt-PT" dirty="0"/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pt-PT" dirty="0"/>
              <a:t>Que ações são </a:t>
            </a:r>
            <a:r>
              <a:rPr lang="pt-PT" dirty="0" err="1"/>
              <a:t>especifidadas</a:t>
            </a:r>
            <a:r>
              <a:rPr lang="pt-PT" dirty="0"/>
              <a:t> no seu plano para gerir a situação?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pt-PT" dirty="0"/>
              <a:t>Como é que comunica as suas decisões ao público?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pt-PT" dirty="0"/>
              <a:t>Como é que responde às preocupações locais?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pt-PT" dirty="0"/>
              <a:t>Como é que está a gerir os testes e o rastreio de contactos?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pt-PT" dirty="0"/>
              <a:t>Como é que está a fazer cumprir as políticas nacionais?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10406017" y="5427607"/>
            <a:ext cx="1865472" cy="749356"/>
            <a:chOff x="10213211" y="5342554"/>
            <a:chExt cx="1865472" cy="7493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3211" y="5342554"/>
              <a:ext cx="784098" cy="7493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833480" y="5517605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30 min.</a:t>
              </a:r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 txBox="1">
            <a:spLocks/>
          </p:cNvSpPr>
          <p:nvPr/>
        </p:nvSpPr>
        <p:spPr>
          <a:xfrm>
            <a:off x="5481868" y="6560893"/>
            <a:ext cx="2671532" cy="3651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29672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F182BF34-D40E-4D63-9929-583C8DCE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448" y="608658"/>
            <a:ext cx="5256363" cy="6000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Intervalo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371600" y="1809134"/>
            <a:ext cx="3740208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</a:rPr>
              <a:t>Pausa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para</a:t>
            </a:r>
            <a:r>
              <a:rPr lang="en-US" sz="3600" b="1" dirty="0">
                <a:solidFill>
                  <a:schemeClr val="accent1"/>
                </a:solidFill>
              </a:rPr>
              <a:t> café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(15 min.)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9493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Atualização</a:t>
            </a:r>
            <a:r>
              <a:rPr lang="en-US" dirty="0"/>
              <a:t> do </a:t>
            </a:r>
            <a:r>
              <a:rPr lang="en-US" dirty="0" err="1"/>
              <a:t>cenário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3" y="104238"/>
            <a:ext cx="315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APENAS SIMULAÇÃO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1" y="883139"/>
            <a:ext cx="6694334" cy="5502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just"/>
            <a:r>
              <a:rPr lang="pt-PT" sz="2400" dirty="0">
                <a:latin typeface="Arial"/>
                <a:cs typeface="Arial"/>
              </a:rPr>
              <a:t>Estão a surgir outras doenças respiratórias sazonais no seio da população.</a:t>
            </a:r>
            <a:endParaRPr lang="pt-PT" dirty="0"/>
          </a:p>
          <a:p>
            <a:pPr algn="just"/>
            <a:r>
              <a:rPr lang="pt-PT" sz="2400" dirty="0">
                <a:latin typeface="Arial"/>
                <a:cs typeface="Arial"/>
              </a:rPr>
              <a:t>Algumas escolas fecharam com receio de surtos de COVID-19 que, afinal, eram surtos de constipações comuns. Ambas as doenças causam sintomas semelhantes.   </a:t>
            </a:r>
          </a:p>
          <a:p>
            <a:pPr algn="just"/>
            <a:r>
              <a:rPr lang="pt-PT" sz="2400" dirty="0">
                <a:latin typeface="Arial"/>
                <a:cs typeface="Arial"/>
              </a:rPr>
              <a:t>Alguns pais estão preocupados pelo facto de os seus filhos estarem a ser mandados para casa sem necessidade.</a:t>
            </a:r>
          </a:p>
          <a:p>
            <a:pPr algn="just"/>
            <a:r>
              <a:rPr lang="pt-PT" sz="2400" dirty="0">
                <a:latin typeface="Arial"/>
                <a:cs typeface="Arial"/>
              </a:rPr>
              <a:t>Os casos de gripe continuam a ser escassos  mas os médicos especialistas recomendam que a população seja vacinada com a vacina da gripe sazonal.</a:t>
            </a:r>
          </a:p>
          <a:p>
            <a:pPr lvl="0" algn="just"/>
            <a:r>
              <a:rPr lang="pt-PT" sz="2400" dirty="0">
                <a:latin typeface="Arial"/>
                <a:cs typeface="Arial"/>
              </a:rPr>
              <a:t>O aumento de pedidos de testes estão a exercer pressão sobre a capacidade laboratorial</a:t>
            </a:r>
          </a:p>
        </p:txBody>
      </p:sp>
      <p:pic>
        <p:nvPicPr>
          <p:cNvPr id="5122" name="Picture 2" descr="A laboratory in Kyiv, Ukraine performing PCR tests.">
            <a:extLst>
              <a:ext uri="{FF2B5EF4-FFF2-40B4-BE49-F238E27FC236}">
                <a16:creationId xmlns:a16="http://schemas.microsoft.com/office/drawing/2014/main" id="{3C8C826B-223B-4541-B71B-394A89FE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161" y="883139"/>
            <a:ext cx="5002712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y this year's bad flu season is good for the flu vaccine">
            <a:extLst>
              <a:ext uri="{FF2B5EF4-FFF2-40B4-BE49-F238E27FC236}">
                <a16:creationId xmlns:a16="http://schemas.microsoft.com/office/drawing/2014/main" id="{73A84E22-40F8-AF42-9B57-B4E07702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161" y="4370394"/>
            <a:ext cx="3022163" cy="20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4880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Ordem</a:t>
            </a:r>
            <a:r>
              <a:rPr lang="en-US" dirty="0"/>
              <a:t> do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sugerida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33272"/>
            <a:ext cx="5779211" cy="401830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pt-PT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Parte 1:</a:t>
            </a:r>
          </a:p>
          <a:p>
            <a:pPr defTabSz="1252538"/>
            <a:r>
              <a:rPr lang="pt-PT" sz="2000" i="1" dirty="0">
                <a:latin typeface="+mj-lt"/>
              </a:rPr>
              <a:t>08:45	Registo</a:t>
            </a:r>
          </a:p>
          <a:p>
            <a:pPr defTabSz="1252538"/>
            <a:r>
              <a:rPr lang="pt-PT" sz="2000" i="1" dirty="0">
                <a:latin typeface="+mj-lt"/>
              </a:rPr>
              <a:t>09:00   	Introdução</a:t>
            </a:r>
            <a:endParaRPr lang="pt-PT" sz="2000" dirty="0">
              <a:latin typeface="+mj-lt"/>
            </a:endParaRPr>
          </a:p>
          <a:p>
            <a:pPr defTabSz="1252538"/>
            <a:r>
              <a:rPr lang="pt-PT" sz="2000" i="1" dirty="0">
                <a:latin typeface="+mj-lt"/>
              </a:rPr>
              <a:t>09:10 	Objetivos do exercício e como 	proceder</a:t>
            </a:r>
            <a:endParaRPr lang="pt-PT" sz="2000" dirty="0">
              <a:latin typeface="+mj-lt"/>
            </a:endParaRPr>
          </a:p>
          <a:p>
            <a:pPr defTabSz="1252538"/>
            <a:r>
              <a:rPr lang="pt-PT" sz="2000" i="1" dirty="0">
                <a:latin typeface="+mj-lt"/>
              </a:rPr>
              <a:t>09:15   	Simulação teórica</a:t>
            </a:r>
          </a:p>
          <a:p>
            <a:pPr defTabSz="1252538"/>
            <a:r>
              <a:rPr lang="pt-PT" sz="2000" i="1" dirty="0">
                <a:latin typeface="+mj-lt"/>
              </a:rPr>
              <a:t>10:45	Pausa para café (15 min.)</a:t>
            </a:r>
            <a:endParaRPr lang="pt-PT" sz="2000" dirty="0">
              <a:latin typeface="+mj-lt"/>
            </a:endParaRPr>
          </a:p>
          <a:p>
            <a:pPr defTabSz="1252538"/>
            <a:r>
              <a:rPr lang="pt-PT" sz="2000" i="1" dirty="0">
                <a:latin typeface="+mj-lt"/>
              </a:rPr>
              <a:t>11:00	</a:t>
            </a:r>
            <a:r>
              <a:rPr lang="pt-PT" sz="2000" i="1" dirty="0"/>
              <a:t>Simulação teórica</a:t>
            </a:r>
            <a:r>
              <a:rPr lang="pt-PT" sz="2000" i="1" dirty="0">
                <a:latin typeface="+mj-lt"/>
              </a:rPr>
              <a:t> </a:t>
            </a:r>
          </a:p>
          <a:p>
            <a:pPr defTabSz="1252538"/>
            <a:r>
              <a:rPr lang="pt-PT" sz="2000" i="1" dirty="0">
                <a:latin typeface="+mj-lt"/>
              </a:rPr>
              <a:t>12:30	Balanço</a:t>
            </a:r>
            <a:endParaRPr lang="pt-PT" sz="2000" dirty="0">
              <a:latin typeface="+mj-lt"/>
            </a:endParaRPr>
          </a:p>
          <a:p>
            <a:pPr defTabSz="1252538"/>
            <a:r>
              <a:rPr lang="pt-PT" sz="2000" i="1" dirty="0">
                <a:latin typeface="+mj-lt"/>
              </a:rPr>
              <a:t>13:00 	Encerramento da parte 1</a:t>
            </a:r>
          </a:p>
          <a:p>
            <a:pPr defTabSz="1252538"/>
            <a:r>
              <a:rPr lang="pt-PT" sz="2000" i="1" dirty="0">
                <a:latin typeface="+mj-lt"/>
              </a:rPr>
              <a:t>13:00	Almoço</a:t>
            </a:r>
            <a:endParaRPr lang="pt-PT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78" y="1033272"/>
            <a:ext cx="5628088" cy="428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Parte 2: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09:00  	Recapitulação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09:15   	Análise das lacunas e planeamento das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	ações </a:t>
            </a:r>
            <a:r>
              <a:rPr lang="pt-PT" i="1" dirty="0">
                <a:solidFill>
                  <a:srgbClr val="383838"/>
                </a:solidFill>
                <a:cs typeface="Calibri" panose="020F0502020204030204" pitchFamily="34" charset="0"/>
              </a:rPr>
              <a:t>(trabalho de grupo)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10:30   	Pausa para café (15 min.)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10:45   	Continuação do planeamento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	das ações </a:t>
            </a:r>
            <a:r>
              <a:rPr lang="pt-PT" i="1" dirty="0">
                <a:solidFill>
                  <a:srgbClr val="383838"/>
                </a:solidFill>
                <a:cs typeface="Calibri" panose="020F0502020204030204" pitchFamily="34" charset="0"/>
              </a:rPr>
              <a:t>(trabalho de grupo) </a:t>
            </a:r>
            <a:endParaRPr lang="pt-PT" sz="2000" i="1" dirty="0">
              <a:solidFill>
                <a:srgbClr val="383838"/>
              </a:solidFill>
              <a:cs typeface="Calibri" panose="020F0502020204030204" pitchFamily="34" charset="0"/>
            </a:endParaRP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11:30	Consolidação em plenário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12:00   	Balanço e passos seguintes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dirty="0">
                <a:solidFill>
                  <a:srgbClr val="383838"/>
                </a:solidFill>
                <a:cs typeface="Calibri" panose="020F0502020204030204" pitchFamily="34" charset="0"/>
              </a:rPr>
              <a:t>12:30   	Encerramento</a:t>
            </a:r>
          </a:p>
          <a:p>
            <a:endParaRPr lang="pt-PT" sz="20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FE309E-CD75-4C2F-817D-B24489667C9A}"/>
              </a:ext>
            </a:extLst>
          </p:cNvPr>
          <p:cNvCxnSpPr>
            <a:cxnSpLocks/>
          </p:cNvCxnSpPr>
          <p:nvPr/>
        </p:nvCxnSpPr>
        <p:spPr>
          <a:xfrm>
            <a:off x="5963767" y="1033272"/>
            <a:ext cx="0" cy="401830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2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3ª </a:t>
            </a:r>
            <a:r>
              <a:rPr lang="en-US" dirty="0" err="1"/>
              <a:t>sessão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PT" sz="1800" b="1" dirty="0">
                <a:solidFill>
                  <a:schemeClr val="accent3"/>
                </a:solidFill>
                <a:latin typeface="Arial"/>
                <a:cs typeface="Arial"/>
              </a:rPr>
              <a:t>Perguntas para discussão</a:t>
            </a:r>
            <a:endParaRPr lang="pt-PT" sz="1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Como confirma se um doente tem COVID-19, uma constipação comum ou gripe?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Que laboratório faz o teste? O laboratório tem o equipamento adequado, incluindo EPI? </a:t>
            </a:r>
            <a:endParaRPr lang="pt-PT" sz="1800" dirty="0"/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Quanto tempo demora a confirmação?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Como partilha os dados sobre os casos de COVID-19 a nível nacional e internacional?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A partilha de dados está abrangida pelos seus processos de planeamento?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Quem deve ser informado dos resultados?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Tem instalações laboratoriais adequadas e que planos estão previstos para aumentar a capacidade, se necessário?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sz="1800" dirty="0">
                <a:latin typeface="Arial"/>
                <a:cs typeface="Arial"/>
              </a:rPr>
              <a:t>Como gere os casos de gripe e outras doenças sazonais?  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pt-PT" sz="1800" dirty="0">
                <a:latin typeface="Arial"/>
                <a:cs typeface="Arial"/>
              </a:rPr>
              <a:t>Que orientações transmite ao público para diferenciar a COVID-19 das doenças sazonais?</a:t>
            </a:r>
            <a:endParaRPr lang="pt-PT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4967876"/>
            <a:ext cx="1935192" cy="749356"/>
            <a:chOff x="9978391" y="5342554"/>
            <a:chExt cx="1935192" cy="7493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80" y="5522976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30 min.</a:t>
              </a:r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29040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Atualização</a:t>
            </a:r>
            <a:r>
              <a:rPr lang="en-US" dirty="0"/>
              <a:t> do </a:t>
            </a:r>
            <a:r>
              <a:rPr lang="en-US" dirty="0" err="1"/>
              <a:t>cenário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3" y="104238"/>
            <a:ext cx="315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APENAS SIMULAÇÃO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1" y="883139"/>
            <a:ext cx="6694334" cy="5502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just"/>
            <a:r>
              <a:rPr lang="pt-PT" sz="2400" dirty="0">
                <a:latin typeface="Arial"/>
                <a:cs typeface="Calibri"/>
              </a:rPr>
              <a:t>Tem sido muito discutida a questão de nova  imposição de medidas de saúde pública e sociais para controlar o aumento de casos, mas, tanto a população em geral como a comunidade empresarial, receiam que não seja feito o suficiente para proteger os empregos e evitar o encerramento das empresas.</a:t>
            </a:r>
            <a:endParaRPr lang="pt-PT" dirty="0">
              <a:latin typeface="Arial"/>
              <a:cs typeface="Calibri"/>
            </a:endParaRPr>
          </a:p>
          <a:p>
            <a:pPr algn="just"/>
            <a:r>
              <a:rPr lang="pt-PT" sz="2400" dirty="0">
                <a:latin typeface="Arial"/>
                <a:cs typeface="Calibri"/>
              </a:rPr>
              <a:t>Algumas pessoas estão a recusar adoptar medidas básicas, tais como o distanciamento físico de, pelo menos, um metro, as medidas básicas de higiene, o uso de máscaras, evitar multidões ou fazer viagens desnecessárias</a:t>
            </a:r>
          </a:p>
          <a:p>
            <a:pPr algn="just"/>
            <a:r>
              <a:rPr lang="pt-PT" sz="2400" dirty="0">
                <a:latin typeface="Arial"/>
                <a:cs typeface="Arial"/>
              </a:rPr>
              <a:t>Os média estão a ser cada vez mais críticos da resposta governamental, rotulando-a de demasiado simplista na sua abordagem.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897C4BF-7073-FC45-82DA-443479E5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0573" y="3537858"/>
            <a:ext cx="4604693" cy="24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nti mask protest: Psychologists explain why some refuse ...">
            <a:extLst>
              <a:ext uri="{FF2B5EF4-FFF2-40B4-BE49-F238E27FC236}">
                <a16:creationId xmlns:a16="http://schemas.microsoft.com/office/drawing/2014/main" id="{A34D0E37-274B-9F4E-AEFF-0058CBB3D44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248399" y="805817"/>
            <a:ext cx="2775583" cy="27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85B0D-4AFC-5444-B19C-8CDAACC3CB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091" y="897947"/>
            <a:ext cx="2434811" cy="2422196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239FE84-DD47-E345-9233-79B3522E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6206" y="897947"/>
            <a:ext cx="2043727" cy="24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02675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4ª </a:t>
            </a:r>
            <a:r>
              <a:rPr lang="en-US" dirty="0" err="1"/>
              <a:t>sessão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82B2-33C9-4D4F-9A18-C7D5F7FE2751}" type="datetime3">
              <a:rPr lang="en-US" smtClean="0"/>
              <a:t>2 November 2020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PT" b="1" dirty="0">
                <a:solidFill>
                  <a:schemeClr val="accent3"/>
                </a:solidFill>
              </a:rPr>
              <a:t>Perguntas para discussão</a:t>
            </a:r>
            <a:endParaRPr lang="pt-PT" dirty="0"/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dirty="0">
                <a:latin typeface="Arial"/>
                <a:cs typeface="Arial"/>
              </a:rPr>
              <a:t>Quem é que lidera a comunicação dos riscos?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dirty="0"/>
              <a:t>Que comunicação deve ser feita? A quem?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dirty="0"/>
              <a:t>Qual é a sua estratégia para a comunicação à imprensa?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pt-PT" dirty="0"/>
              <a:t>Qual o mecanismo para uma rápida disseminação de mensagens e materiais de comunicação em devido tempo e transparentes?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pt-PT" dirty="0"/>
              <a:t>Como é que a informação e a comunicação é coordenada entre os ministérios e os parceiros e entre os diferentes níveis do governo?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t-PT" dirty="0">
                <a:latin typeface="Arial"/>
                <a:cs typeface="Arial"/>
              </a:rPr>
              <a:t>Que medidas está a tomar para promover o cumprimento das medidas de saúde pública e sociais?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332997" y="5246885"/>
            <a:ext cx="1935192" cy="749356"/>
            <a:chOff x="9978391" y="5342554"/>
            <a:chExt cx="1935192" cy="7493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80" y="5522976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30 min.</a:t>
              </a:r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 txBox="1">
            <a:spLocks/>
          </p:cNvSpPr>
          <p:nvPr/>
        </p:nvSpPr>
        <p:spPr>
          <a:xfrm>
            <a:off x="5481868" y="6560893"/>
            <a:ext cx="2671532" cy="3651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 de Outubro de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Balanço</a:t>
            </a:r>
            <a:endParaRPr lang="en-US" dirty="0"/>
          </a:p>
        </p:txBody>
      </p:sp>
      <p:pic>
        <p:nvPicPr>
          <p:cNvPr id="10" name="image9.png" descr="drawing_light_bulb_with_pen_1600_clr.png">
            <a:extLst>
              <a:ext uri="{FF2B5EF4-FFF2-40B4-BE49-F238E27FC236}">
                <a16:creationId xmlns:a16="http://schemas.microsoft.com/office/drawing/2014/main" id="{BE1C5A5E-B8B6-4E35-940D-F3C9E11A8E9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68" y="1944805"/>
            <a:ext cx="2737133" cy="288317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2047164" y="2628688"/>
            <a:ext cx="4380931" cy="28235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pt-PT" sz="3200" b="1" dirty="0"/>
              <a:t>Feedback inicial dos participantes sobre </a:t>
            </a:r>
            <a:r>
              <a:rPr lang="pt-PT" sz="3200" b="1"/>
              <a:t>o TTX</a:t>
            </a:r>
            <a:endParaRPr lang="pt-PT" sz="32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121E52-4A50-4F4A-83AF-5C0983ECE7FA}"/>
              </a:ext>
            </a:extLst>
          </p:cNvPr>
          <p:cNvCxnSpPr>
            <a:cxnSpLocks/>
          </p:cNvCxnSpPr>
          <p:nvPr/>
        </p:nvCxnSpPr>
        <p:spPr>
          <a:xfrm>
            <a:off x="6571399" y="2804614"/>
            <a:ext cx="0" cy="1351129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29248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7515616" y="601010"/>
            <a:ext cx="4676384" cy="6004746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noAutofit/>
          </a:bodyPr>
          <a:lstStyle/>
          <a:p>
            <a:pPr algn="r"/>
            <a:endParaRPr lang="pt-PT" sz="3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F46E6-760F-43DE-BCC8-26BAFDC05A9D}"/>
              </a:ext>
            </a:extLst>
          </p:cNvPr>
          <p:cNvSpPr/>
          <p:nvPr/>
        </p:nvSpPr>
        <p:spPr>
          <a:xfrm>
            <a:off x="7515616" y="903743"/>
            <a:ext cx="4489480" cy="1323439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sz="40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Resumo </a:t>
            </a:r>
            <a:r>
              <a:rPr lang="pt-PT" sz="4000" b="1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PT" sz="4000" b="1">
                <a:solidFill>
                  <a:schemeClr val="bg1"/>
                </a:solidFill>
              </a:rPr>
              <a:t>passos seguintes</a:t>
            </a:r>
            <a:endParaRPr lang="pt-PT" sz="4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444B19-C2EE-4E64-AC58-E33AAEB9FDA5}"/>
              </a:ext>
            </a:extLst>
          </p:cNvPr>
          <p:cNvSpPr/>
          <p:nvPr/>
        </p:nvSpPr>
        <p:spPr>
          <a:xfrm>
            <a:off x="7835022" y="2653304"/>
            <a:ext cx="3769417" cy="348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Pct val="100000"/>
            </a:pPr>
            <a:r>
              <a:rPr lang="pt-P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II: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Pct val="100000"/>
            </a:pPr>
            <a:endParaRPr lang="pt-PT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Análise GAP : Debate em grupo de reflexão para analisar os indicadores de prontidão</a:t>
            </a:r>
          </a:p>
          <a:p>
            <a:pPr marL="457200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Planeamento das ações</a:t>
            </a:r>
          </a:p>
          <a:p>
            <a:pPr marL="457200" indent="-228600">
              <a:lnSpc>
                <a:spcPct val="90000"/>
              </a:lnSpc>
              <a:spcAft>
                <a:spcPts val="1200"/>
              </a:spcAft>
              <a:buClr>
                <a:srgbClr val="0090D0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Formulário de avaliação para o participante</a:t>
            </a:r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D5A3D6A-A096-6349-AE2A-E0F9CC424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1" y="1582963"/>
            <a:ext cx="5537200" cy="396255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68763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Parte 2 da </a:t>
            </a:r>
            <a:r>
              <a:rPr lang="en-US" dirty="0" err="1"/>
              <a:t>ordem</a:t>
            </a:r>
            <a:r>
              <a:rPr lang="en-US" dirty="0"/>
              <a:t> do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408603" y="1749779"/>
            <a:ext cx="7226593" cy="3490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 b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Parte 2: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09:00	Recapitulação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09:15	Análise dos pontos fortes e lacunas </a:t>
            </a:r>
            <a:r>
              <a:rPr lang="pt-PT" i="1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(trabalho de grupo) 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10:30  	Pausa para café (15 min.)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10:45  	Planeamento das ações </a:t>
            </a:r>
            <a:r>
              <a:rPr lang="pt-PT" i="1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(trabalho de grupo) </a:t>
            </a:r>
            <a:endParaRPr lang="pt-PT" sz="2000" i="1">
              <a:solidFill>
                <a:srgbClr val="383838"/>
              </a:solidFill>
              <a:latin typeface="+mj-lt"/>
              <a:cs typeface="Calibri" panose="020F0502020204030204" pitchFamily="34" charset="0"/>
            </a:endParaRP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11:30	Consolidação em plenário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12:00	Balanço e passos seguintes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pt-PT" sz="2000">
                <a:solidFill>
                  <a:srgbClr val="383838"/>
                </a:solidFill>
                <a:latin typeface="+mj-lt"/>
                <a:cs typeface="Calibri" panose="020F0502020204030204" pitchFamily="34" charset="0"/>
              </a:rPr>
              <a:t>12:30	Encerramento</a:t>
            </a:r>
          </a:p>
          <a:p>
            <a:endParaRPr lang="pt-PT" sz="200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DD38-C76C-4D2F-9480-0059C5557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862" y="2028418"/>
            <a:ext cx="4562939" cy="303292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19655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COVID-19 SPRP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3533-94C3-42AF-A3DF-5547AE17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6"/>
            <a:ext cx="7522029" cy="51596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2400" dirty="0">
                <a:latin typeface="+mn-lt"/>
                <a:cs typeface="Calibri" panose="020F0502020204030204" pitchFamily="34" charset="0"/>
              </a:rPr>
              <a:t>O</a:t>
            </a:r>
            <a:r>
              <a:rPr lang="pt-PT" sz="2400" b="1" dirty="0">
                <a:latin typeface="+mn-lt"/>
                <a:cs typeface="Calibri" panose="020F0502020204030204" pitchFamily="34" charset="0"/>
              </a:rPr>
              <a:t>          	 </a:t>
            </a:r>
            <a:r>
              <a:rPr lang="pt-PT" sz="2400" b="1" dirty="0">
                <a:latin typeface="+mn-lt"/>
                <a:cs typeface="Calibri" panose="020F0502020204030204" pitchFamily="34" charset="0"/>
                <a:hlinkClick r:id="rId2"/>
              </a:rPr>
              <a:t>“</a:t>
            </a:r>
            <a:r>
              <a:rPr lang="pt-PT" sz="2400" dirty="0">
                <a:latin typeface="+mn-lt"/>
                <a:hlinkClick r:id="rId2"/>
              </a:rPr>
              <a:t>Plano Estratégico de Preparação e Resposta à COVID-19 (SPRP)” </a:t>
            </a:r>
            <a:r>
              <a:rPr lang="pt-PT" sz="2400" dirty="0">
                <a:latin typeface="+mn-lt"/>
                <a:cs typeface="Calibri" panose="020F0502020204030204" pitchFamily="34" charset="0"/>
              </a:rPr>
              <a:t>indica as medidas a tomar a nível de país para conter o vírus e será atualizado com novas medidas quando e se a situação epidemiológica mudar. </a:t>
            </a:r>
          </a:p>
          <a:p>
            <a:pPr>
              <a:lnSpc>
                <a:spcPct val="100000"/>
              </a:lnSpc>
            </a:pPr>
            <a:r>
              <a:rPr lang="pt-PT" sz="2400" b="1" dirty="0">
                <a:latin typeface="+mn-lt"/>
                <a:cs typeface="Calibri" panose="020F0502020204030204" pitchFamily="34" charset="0"/>
              </a:rPr>
              <a:t>Permitirá o aperfeiçoamento seletivo de determinadas capacidades. </a:t>
            </a:r>
          </a:p>
          <a:p>
            <a:pPr marL="0" indent="0">
              <a:buNone/>
            </a:pPr>
            <a:endParaRPr lang="pt-PT" sz="2400" dirty="0">
              <a:latin typeface="+mn-lt"/>
              <a:cs typeface="Calibri" panose="020F0502020204030204" pitchFamily="34" charset="0"/>
            </a:endParaRPr>
          </a:p>
          <a:p>
            <a:r>
              <a:rPr lang="pt-PT" sz="2400" u="sng" dirty="0">
                <a:latin typeface="+mn-lt"/>
                <a:cs typeface="Calibri" panose="020F0502020204030204" pitchFamily="34" charset="0"/>
              </a:rPr>
              <a:t>Esta informação ajudará as autoridades nacionais a</a:t>
            </a:r>
          </a:p>
          <a:p>
            <a:pPr marL="342900" indent="-342900"/>
            <a:r>
              <a:rPr lang="pt-PT" sz="2400" dirty="0">
                <a:latin typeface="+mn-lt"/>
                <a:cs typeface="Calibri" panose="020F0502020204030204" pitchFamily="34" charset="0"/>
              </a:rPr>
              <a:t>identificar as principais lacunas</a:t>
            </a:r>
          </a:p>
          <a:p>
            <a:pPr marL="342900" indent="-342900"/>
            <a:r>
              <a:rPr lang="pt-PT" sz="2400" dirty="0">
                <a:latin typeface="+mn-lt"/>
                <a:cs typeface="Calibri" panose="020F0502020204030204" pitchFamily="34" charset="0"/>
              </a:rPr>
              <a:t>realizar a avaliação de riscos e </a:t>
            </a:r>
          </a:p>
          <a:p>
            <a:pPr marL="342900" indent="-342900"/>
            <a:r>
              <a:rPr lang="pt-PT" sz="2400" dirty="0">
                <a:latin typeface="+mn-lt"/>
                <a:cs typeface="Calibri" panose="020F0502020204030204" pitchFamily="34" charset="0"/>
              </a:rPr>
              <a:t>planear as ações de resposta e controlo.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40A15A-C45F-CA49-BDEF-48A678D1D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0229" y="715843"/>
            <a:ext cx="3658976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21501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Análise dos pontos fortes e das lacunas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7A0E9-096C-4A41-9A11-6F78DDD52E07}"/>
              </a:ext>
            </a:extLst>
          </p:cNvPr>
          <p:cNvSpPr/>
          <p:nvPr/>
        </p:nvSpPr>
        <p:spPr>
          <a:xfrm>
            <a:off x="388225" y="5660071"/>
            <a:ext cx="4817660" cy="7677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PLANO DE AÇÃO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08E76C2F-ACDA-41BF-B5D5-4F2B6F3316EB}"/>
              </a:ext>
            </a:extLst>
          </p:cNvPr>
          <p:cNvSpPr/>
          <p:nvPr/>
        </p:nvSpPr>
        <p:spPr>
          <a:xfrm>
            <a:off x="388225" y="3740296"/>
            <a:ext cx="4817660" cy="2019058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3200">
                <a:solidFill>
                  <a:schemeClr val="tx1"/>
                </a:solidFill>
              </a:rPr>
              <a:t>Propor ideias para melhorar os sistemas, planos e procedimentos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79B8B67E-8274-4744-97F0-91637BA7A559}"/>
              </a:ext>
            </a:extLst>
          </p:cNvPr>
          <p:cNvSpPr/>
          <p:nvPr/>
        </p:nvSpPr>
        <p:spPr>
          <a:xfrm>
            <a:off x="388225" y="2342740"/>
            <a:ext cx="4817660" cy="1474280"/>
          </a:xfrm>
          <a:prstGeom prst="flowChartOffpageConnector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3200">
                <a:solidFill>
                  <a:schemeClr val="tx1"/>
                </a:solidFill>
              </a:rPr>
              <a:t>Verificar pressupostos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D7F5B448-CFCC-47F0-A53A-961C9A8A21DE}"/>
              </a:ext>
            </a:extLst>
          </p:cNvPr>
          <p:cNvSpPr/>
          <p:nvPr/>
        </p:nvSpPr>
        <p:spPr>
          <a:xfrm>
            <a:off x="388225" y="914568"/>
            <a:ext cx="4817660" cy="1474280"/>
          </a:xfrm>
          <a:prstGeom prst="flowChartOffpageConnector">
            <a:avLst/>
          </a:prstGeom>
          <a:solidFill>
            <a:schemeClr val="bg2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>
                <a:solidFill>
                  <a:schemeClr val="tx1"/>
                </a:solidFill>
              </a:rPr>
              <a:t>Analisar pontos fortes e lacunas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38A6C-2F8F-4154-AD53-AC19193B93C6}"/>
              </a:ext>
            </a:extLst>
          </p:cNvPr>
          <p:cNvSpPr/>
          <p:nvPr/>
        </p:nvSpPr>
        <p:spPr>
          <a:xfrm>
            <a:off x="5841242" y="1098647"/>
            <a:ext cx="5559361" cy="45719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pt-PT" b="1" u="sng" dirty="0">
                <a:latin typeface="+mj-lt"/>
                <a:cs typeface="Calibri" panose="020F0502020204030204" pitchFamily="34" charset="0"/>
              </a:rPr>
              <a:t>TAREFAS: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dirty="0">
                <a:latin typeface="+mj-lt"/>
                <a:cs typeface="Calibri" panose="020F0502020204030204" pitchFamily="34" charset="0"/>
              </a:rPr>
              <a:t>Em grupos, dividir uma folha de papel em três secções.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pt-PT" dirty="0">
                <a:latin typeface="+mj-lt"/>
                <a:cs typeface="Calibri" panose="020F0502020204030204" pitchFamily="34" charset="0"/>
              </a:rPr>
              <a:t>Examinar a Lista de Verificação da Prontidão, os seus planos e notas do seu TTX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t-PT" dirty="0">
                <a:latin typeface="+mj-lt"/>
                <a:cs typeface="Calibri" panose="020F0502020204030204" pitchFamily="34" charset="0"/>
              </a:rPr>
              <a:t>Discutir e anotar os seus pontos em cada uma das secções, para responder ao seguinte:</a:t>
            </a:r>
            <a:endParaRPr lang="pt-PT" b="1" dirty="0">
              <a:latin typeface="+mj-lt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  <a:cs typeface="Calibri" panose="020F0502020204030204" pitchFamily="34" charset="0"/>
              </a:rPr>
              <a:t>O que funcionou bem? (Realizações)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  <a:cs typeface="Calibri" panose="020F0502020204030204" pitchFamily="34" charset="0"/>
              </a:rPr>
              <a:t>O que foi problemático? (Desafios)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  <a:cs typeface="Calibri" panose="020F0502020204030204" pitchFamily="34" charset="0"/>
              </a:rPr>
              <a:t>Recomendações? (e priorizar, para  identificar as suas 3 principais prioridades)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01FD9-3E22-4D05-AB5A-E42D4E841735}"/>
              </a:ext>
            </a:extLst>
          </p:cNvPr>
          <p:cNvGrpSpPr/>
          <p:nvPr/>
        </p:nvGrpSpPr>
        <p:grpSpPr>
          <a:xfrm>
            <a:off x="9763730" y="701580"/>
            <a:ext cx="1935192" cy="749356"/>
            <a:chOff x="9978391" y="5342554"/>
            <a:chExt cx="1935192" cy="7493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B950D-E0EA-4CF9-914C-A9343E4B7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C1043-CB9B-46D4-B470-C7E83CDEBCC2}"/>
                </a:ext>
              </a:extLst>
            </p:cNvPr>
            <p:cNvSpPr txBox="1"/>
            <p:nvPr/>
          </p:nvSpPr>
          <p:spPr>
            <a:xfrm>
              <a:off x="10668380" y="5522976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75 min.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BB288C-3A71-44A7-A69E-8D16D8551DF0}"/>
              </a:ext>
            </a:extLst>
          </p:cNvPr>
          <p:cNvCxnSpPr/>
          <p:nvPr/>
        </p:nvCxnSpPr>
        <p:spPr>
          <a:xfrm>
            <a:off x="5575110" y="5534167"/>
            <a:ext cx="622866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B964DD-F08B-438A-B1C8-E8CDC9A289C8}"/>
              </a:ext>
            </a:extLst>
          </p:cNvPr>
          <p:cNvSpPr txBox="1"/>
          <p:nvPr/>
        </p:nvSpPr>
        <p:spPr>
          <a:xfrm>
            <a:off x="6434920" y="5966533"/>
            <a:ext cx="4892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sz="1400" i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Nota: o plano de ação será elaborado na sessão seguinte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988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Intervalo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066800" y="1809134"/>
            <a:ext cx="4415068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</a:rPr>
              <a:t>Pausa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para</a:t>
            </a:r>
            <a:r>
              <a:rPr lang="en-US" sz="3600" b="1" dirty="0">
                <a:solidFill>
                  <a:schemeClr val="accent1"/>
                </a:solidFill>
              </a:rPr>
              <a:t> café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(15 min.)</a:t>
            </a:r>
          </a:p>
        </p:txBody>
      </p:sp>
      <p:pic>
        <p:nvPicPr>
          <p:cNvPr id="8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40D55979-E3C8-4FF8-8E59-A1BD7A07A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448" y="608658"/>
            <a:ext cx="5256363" cy="600095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30322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Plano de </a:t>
            </a:r>
            <a:r>
              <a:rPr lang="en-US" dirty="0" err="1"/>
              <a:t>ação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2A816A-70D3-48BC-BE06-C4284701AC98}"/>
              </a:ext>
            </a:extLst>
          </p:cNvPr>
          <p:cNvGrpSpPr/>
          <p:nvPr/>
        </p:nvGrpSpPr>
        <p:grpSpPr>
          <a:xfrm>
            <a:off x="1445420" y="5643350"/>
            <a:ext cx="1935192" cy="749356"/>
            <a:chOff x="9978391" y="5342554"/>
            <a:chExt cx="1935192" cy="7493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F79309-2284-4C6C-8B8E-00FB51F64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FD4572-B504-4819-B475-93A622443C5B}"/>
                </a:ext>
              </a:extLst>
            </p:cNvPr>
            <p:cNvSpPr txBox="1"/>
            <p:nvPr/>
          </p:nvSpPr>
          <p:spPr>
            <a:xfrm>
              <a:off x="10668380" y="5522976"/>
              <a:ext cx="1245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45 min.</a:t>
              </a: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092CC0-BC73-104B-8C26-117A3FA4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35" y="1905435"/>
            <a:ext cx="3005101" cy="3047130"/>
          </a:xfrm>
          <a:prstGeom prst="rect">
            <a:avLst/>
          </a:prstGeom>
        </p:spPr>
      </p:pic>
      <p:pic>
        <p:nvPicPr>
          <p:cNvPr id="8" name="Picture 7" descr="Table, calendar&#10;&#10;Description automatically generated">
            <a:extLst>
              <a:ext uri="{FF2B5EF4-FFF2-40B4-BE49-F238E27FC236}">
                <a16:creationId xmlns:a16="http://schemas.microsoft.com/office/drawing/2014/main" id="{6D994D60-444B-E740-9212-1094D672C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284" y="1484334"/>
            <a:ext cx="7106434" cy="3889332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26352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C4FB458-8FA3-4BC1-8A0D-FC385CD0C4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661" y="5651615"/>
            <a:ext cx="1819796" cy="745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Último</a:t>
            </a:r>
            <a:r>
              <a:rPr lang="en-US" dirty="0"/>
              <a:t> </a:t>
            </a:r>
            <a:r>
              <a:rPr lang="en-US" dirty="0" err="1"/>
              <a:t>relatório</a:t>
            </a:r>
            <a:r>
              <a:rPr lang="en-US" dirty="0"/>
              <a:t> de </a:t>
            </a:r>
            <a:r>
              <a:rPr lang="en-US" dirty="0" err="1"/>
              <a:t>situação</a:t>
            </a:r>
            <a:r>
              <a:rPr lang="en-US" dirty="0"/>
              <a:t> da OMS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252291" y="2598003"/>
            <a:ext cx="8742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/>
              <a:t>A situação está a evoluir rapidamente.</a:t>
            </a:r>
          </a:p>
          <a:p>
            <a:r>
              <a:rPr lang="pt-PT" sz="2800" dirty="0"/>
              <a:t>Olhemos para o último relatório de situação da da OMS.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B4298F1-BA16-8C44-8468-8F758BBD2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578" y="1372267"/>
            <a:ext cx="4338581" cy="41134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38287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Consolidação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AD7759-B5A2-482F-A7FD-AD82059F22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357" y="1292037"/>
            <a:ext cx="3760096" cy="2048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E8E30-4541-49CC-95C0-A89E91DC80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40" y="2036660"/>
            <a:ext cx="3760096" cy="2048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D8DEF-FCD3-4AC2-B786-898C4ED788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69" y="2595596"/>
            <a:ext cx="3760096" cy="20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Formulário</a:t>
            </a:r>
            <a:r>
              <a:rPr lang="en-US" dirty="0"/>
              <a:t> de feedback  dos </a:t>
            </a:r>
            <a:r>
              <a:rPr lang="en-US" dirty="0" err="1"/>
              <a:t>participantes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82B2-33C9-4D4F-9A18-C7D5F7FE2751}" type="datetime3">
              <a:rPr lang="en-US" smtClean="0"/>
              <a:t>2 November 2020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18967-1504-466D-B993-22C06F961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72" y="1062607"/>
            <a:ext cx="3884491" cy="5154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2B40BA-F069-46EB-80AD-1DA680739316}"/>
              </a:ext>
            </a:extLst>
          </p:cNvPr>
          <p:cNvSpPr/>
          <p:nvPr/>
        </p:nvSpPr>
        <p:spPr>
          <a:xfrm>
            <a:off x="6172765" y="2184611"/>
            <a:ext cx="4799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PT" sz="2800" i="1">
                <a:latin typeface="Arial" panose="020B0604020202020204" pitchFamily="34" charset="0"/>
                <a:ea typeface="Calibri" panose="020F0502020204030204" pitchFamily="34" charset="0"/>
              </a:rPr>
              <a:t>O seu feedback ajudar-nos-á a manter e até melhorar a qualidade e relevância de futuros EXERCÍCIOS DE SIMULAÇÃO.</a:t>
            </a:r>
            <a:endParaRPr lang="pt-PT" sz="32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E6510-CC81-4105-9D35-20E4BF56DD55}"/>
              </a:ext>
            </a:extLst>
          </p:cNvPr>
          <p:cNvGrpSpPr/>
          <p:nvPr/>
        </p:nvGrpSpPr>
        <p:grpSpPr>
          <a:xfrm>
            <a:off x="7730214" y="4687651"/>
            <a:ext cx="1764021" cy="749356"/>
            <a:chOff x="9978391" y="5342554"/>
            <a:chExt cx="1764021" cy="7493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EC829-C3FA-4328-99AA-B40E0032A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1F5717-065B-4919-AD00-736B6FD64B1C}"/>
                </a:ext>
              </a:extLst>
            </p:cNvPr>
            <p:cNvSpPr txBox="1"/>
            <p:nvPr/>
          </p:nvSpPr>
          <p:spPr>
            <a:xfrm>
              <a:off x="10668380" y="5522976"/>
              <a:ext cx="1074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en-US" sz="2400" b="1" dirty="0">
                  <a:solidFill>
                    <a:srgbClr val="0070C0"/>
                  </a:solidFill>
                  <a:latin typeface="+mj-lt"/>
                  <a:cs typeface="Calibri" panose="020F0502020204030204" pitchFamily="34" charset="0"/>
                </a:rPr>
                <a:t>5 min.</a:t>
              </a: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 txBox="1">
            <a:spLocks/>
          </p:cNvSpPr>
          <p:nvPr/>
        </p:nvSpPr>
        <p:spPr>
          <a:xfrm>
            <a:off x="5481868" y="6560893"/>
            <a:ext cx="2671532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27 de Outubro de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5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e </a:t>
            </a:r>
            <a:r>
              <a:rPr lang="en-US" dirty="0" err="1"/>
              <a:t>balanço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0FD45-150F-4024-82DC-29A8CF80C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9557">
            <a:off x="1928217" y="1162881"/>
            <a:ext cx="7850404" cy="45009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6B248-6FCC-4C4D-B5C7-8F13B04B80AF}"/>
              </a:ext>
            </a:extLst>
          </p:cNvPr>
          <p:cNvSpPr txBox="1"/>
          <p:nvPr/>
        </p:nvSpPr>
        <p:spPr>
          <a:xfrm>
            <a:off x="1878508" y="4578825"/>
            <a:ext cx="79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PASSOS SEGUINTES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9791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RECURSOS DA 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0" y="-1015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48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MUITO OBRIGADO!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6E5A8-EA35-4F91-A6BE-270512AABBE5}"/>
              </a:ext>
            </a:extLst>
          </p:cNvPr>
          <p:cNvSpPr txBox="1"/>
          <p:nvPr/>
        </p:nvSpPr>
        <p:spPr>
          <a:xfrm>
            <a:off x="8426813" y="5920021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Ler</a:t>
            </a:r>
            <a:r>
              <a:rPr lang="en-US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ou</a:t>
            </a:r>
            <a:r>
              <a:rPr lang="en-US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clicar</a:t>
            </a:r>
            <a:endParaRPr lang="en-US" sz="14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2409847" y="5946454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Ler</a:t>
            </a:r>
            <a:r>
              <a:rPr lang="en-US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ou</a:t>
            </a:r>
            <a:r>
              <a:rPr lang="en-US" sz="14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clicar</a:t>
            </a:r>
            <a:endParaRPr lang="en-US" sz="14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0" y="733317"/>
            <a:ext cx="12192000" cy="3029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sz="2000" b="1" dirty="0">
                <a:solidFill>
                  <a:srgbClr val="0070C0"/>
                </a:solidFill>
                <a:latin typeface="+mj-lt"/>
                <a:cs typeface="Calibri"/>
              </a:rPr>
              <a:t>Para apoio técnico ao </a:t>
            </a:r>
            <a:r>
              <a:rPr lang="pt-PT" sz="2000" b="1" dirty="0" err="1">
                <a:solidFill>
                  <a:srgbClr val="0070C0"/>
                </a:solidFill>
                <a:latin typeface="+mj-lt"/>
                <a:cs typeface="Calibri"/>
              </a:rPr>
              <a:t>SimEx</a:t>
            </a:r>
            <a:r>
              <a:rPr lang="pt-PT" sz="2000" b="1" dirty="0">
                <a:solidFill>
                  <a:srgbClr val="0070C0"/>
                </a:solidFill>
                <a:latin typeface="+mj-lt"/>
                <a:cs typeface="Calibri"/>
              </a:rPr>
              <a:t>,</a:t>
            </a:r>
          </a:p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sz="2000" b="1" dirty="0">
                <a:solidFill>
                  <a:srgbClr val="0070C0"/>
                </a:solidFill>
                <a:latin typeface="+mj-lt"/>
                <a:cs typeface="Calibri"/>
              </a:rPr>
              <a:t>queira contactar o seu escritório nacional da OMS ou o ponto focal do escritório regional :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sz="2000" b="1" dirty="0">
                <a:solidFill>
                  <a:srgbClr val="0070C0"/>
                </a:solidFill>
                <a:latin typeface="+mj-lt"/>
                <a:cs typeface="Calibri"/>
              </a:rPr>
              <a:t>				</a:t>
            </a:r>
            <a:r>
              <a:rPr lang="pt-PT" b="1" dirty="0">
                <a:solidFill>
                  <a:srgbClr val="0070C0"/>
                </a:solidFill>
                <a:latin typeface="+mj-lt"/>
                <a:cs typeface="Calibri"/>
              </a:rPr>
              <a:t>AFRO: 		</a:t>
            </a:r>
            <a:r>
              <a:rPr lang="pt-PT" b="1" dirty="0">
                <a:solidFill>
                  <a:srgbClr val="0070C0"/>
                </a:solidFill>
                <a:latin typeface="+mj-lt"/>
                <a:cs typeface="Calibri"/>
                <a:hlinkClick r:id="rId3"/>
              </a:rPr>
              <a:t>stephenm@who.int</a:t>
            </a:r>
            <a:r>
              <a:rPr lang="pt-PT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				EMRO: 		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4"/>
              </a:rPr>
              <a:t>samhourid@who.int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  <a:endParaRPr lang="en-US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				EURO: 		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5"/>
              </a:rPr>
              <a:t>schmidtt@who.int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; 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6"/>
              </a:rPr>
              <a:t>rashforda@who.int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 </a:t>
            </a:r>
            <a:endParaRPr lang="en-US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				PAHO: 		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7"/>
              </a:rPr>
              <a:t>andragro@paho.org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 </a:t>
            </a:r>
            <a:endParaRPr lang="en-US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				SEARO: 	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8"/>
              </a:rPr>
              <a:t>h</a:t>
            </a:r>
            <a:r>
              <a:rPr lang="en-US" b="1" dirty="0">
                <a:ea typeface="+mn-lt"/>
                <a:cs typeface="+mn-lt"/>
                <a:hlinkClick r:id="rId8"/>
              </a:rPr>
              <a:t>katom@who.int</a:t>
            </a:r>
            <a:r>
              <a:rPr lang="en-US" b="1" dirty="0">
                <a:ea typeface="+mn-lt"/>
                <a:cs typeface="+mn-lt"/>
              </a:rPr>
              <a:t>; </a:t>
            </a:r>
            <a:r>
              <a:rPr lang="en-US" b="1" dirty="0">
                <a:solidFill>
                  <a:srgbClr val="0070C0"/>
                </a:solidFill>
                <a:ea typeface="+mn-lt"/>
                <a:cs typeface="Calibri"/>
                <a:hlinkClick r:id="rId9"/>
              </a:rPr>
              <a:t>htikem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9"/>
              </a:rPr>
              <a:t>@who.int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  </a:t>
            </a:r>
            <a:endParaRPr lang="en-US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				WPRO: 		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  <a:hlinkClick r:id="rId10"/>
              </a:rPr>
              <a:t>eshofoniea@who.int</a:t>
            </a:r>
            <a:r>
              <a:rPr lang="en-US" b="1" dirty="0">
                <a:solidFill>
                  <a:srgbClr val="0070C0"/>
                </a:solidFill>
                <a:latin typeface="+mj-lt"/>
                <a:cs typeface="Calibri"/>
              </a:rPr>
              <a:t>;  </a:t>
            </a:r>
            <a:endParaRPr lang="en-GB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C02F54-C5C9-4AAE-989F-E0251D25B74C}"/>
              </a:ext>
            </a:extLst>
          </p:cNvPr>
          <p:cNvSpPr/>
          <p:nvPr/>
        </p:nvSpPr>
        <p:spPr>
          <a:xfrm>
            <a:off x="1239599" y="4381796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 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Emergency webpage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501E17-B874-4ACA-A650-19C5E2EA3F95}"/>
              </a:ext>
            </a:extLst>
          </p:cNvPr>
          <p:cNvSpPr/>
          <p:nvPr/>
        </p:nvSpPr>
        <p:spPr>
          <a:xfrm>
            <a:off x="4918924" y="4381796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information on coronavirus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469339-1616-4159-9DBF-50657DAF1CF0}"/>
              </a:ext>
            </a:extLst>
          </p:cNvPr>
          <p:cNvSpPr/>
          <p:nvPr/>
        </p:nvSpPr>
        <p:spPr>
          <a:xfrm>
            <a:off x="8598249" y="4381795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 resources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simulation exercises</a:t>
            </a:r>
          </a:p>
        </p:txBody>
      </p:sp>
      <p:pic>
        <p:nvPicPr>
          <p:cNvPr id="20" name="Picture 19">
            <a:hlinkClick r:id="rId11"/>
            <a:extLst>
              <a:ext uri="{FF2B5EF4-FFF2-40B4-BE49-F238E27FC236}">
                <a16:creationId xmlns:a16="http://schemas.microsoft.com/office/drawing/2014/main" id="{53FE7F31-BD51-4414-B5AB-8D45279E351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82" y="5104106"/>
            <a:ext cx="1043875" cy="1063135"/>
          </a:xfrm>
          <a:prstGeom prst="rect">
            <a:avLst/>
          </a:prstGeom>
        </p:spPr>
      </p:pic>
      <p:pic>
        <p:nvPicPr>
          <p:cNvPr id="21" name="Picture 20">
            <a:hlinkClick r:id="rId13"/>
            <a:extLst>
              <a:ext uri="{FF2B5EF4-FFF2-40B4-BE49-F238E27FC236}">
                <a16:creationId xmlns:a16="http://schemas.microsoft.com/office/drawing/2014/main" id="{E746C535-D029-46CE-8F15-606AC5ED887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59" y="5104106"/>
            <a:ext cx="1036171" cy="1063135"/>
          </a:xfrm>
          <a:prstGeom prst="rect">
            <a:avLst/>
          </a:prstGeom>
        </p:spPr>
      </p:pic>
      <p:pic>
        <p:nvPicPr>
          <p:cNvPr id="22" name="Picture 21">
            <a:hlinkClick r:id="rId15"/>
            <a:extLst>
              <a:ext uri="{FF2B5EF4-FFF2-40B4-BE49-F238E27FC236}">
                <a16:creationId xmlns:a16="http://schemas.microsoft.com/office/drawing/2014/main" id="{FC4207D3-061B-440D-88C8-B9CCCA93B7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1436" y="5078686"/>
            <a:ext cx="1119866" cy="1113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8DCEA6-388E-434D-8799-676DE5CDA654}"/>
              </a:ext>
            </a:extLst>
          </p:cNvPr>
          <p:cNvSpPr txBox="1"/>
          <p:nvPr/>
        </p:nvSpPr>
        <p:spPr>
          <a:xfrm>
            <a:off x="1773272" y="6227799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Scan or Click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7B8D32-2424-44E1-A035-8178B7935351}"/>
              </a:ext>
            </a:extLst>
          </p:cNvPr>
          <p:cNvSpPr txBox="1"/>
          <p:nvPr/>
        </p:nvSpPr>
        <p:spPr>
          <a:xfrm>
            <a:off x="5452597" y="6227798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Scan or Click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C797FC-91E8-40C6-9EEF-18E3DE93D040}"/>
              </a:ext>
            </a:extLst>
          </p:cNvPr>
          <p:cNvSpPr txBox="1"/>
          <p:nvPr/>
        </p:nvSpPr>
        <p:spPr>
          <a:xfrm>
            <a:off x="9131922" y="6227798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Scan or Click</a:t>
            </a:r>
          </a:p>
        </p:txBody>
      </p:sp>
    </p:spTree>
    <p:extLst>
      <p:ext uri="{BB962C8B-B14F-4D97-AF65-F5344CB8AC3E}">
        <p14:creationId xmlns:p14="http://schemas.microsoft.com/office/powerpoint/2010/main" val="286983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2039220" cy="5813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Orientar</a:t>
            </a:r>
            <a:r>
              <a:rPr lang="en-US" dirty="0"/>
              <a:t> a </a:t>
            </a:r>
            <a:r>
              <a:rPr lang="en-US" dirty="0" err="1"/>
              <a:t>preparação</a:t>
            </a:r>
            <a:r>
              <a:rPr lang="en-US" dirty="0"/>
              <a:t> e </a:t>
            </a:r>
            <a:r>
              <a:rPr lang="en-US" dirty="0" err="1"/>
              <a:t>resposta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152780" y="873948"/>
            <a:ext cx="118258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PT" sz="2800" b="1" spc="-5" dirty="0">
                <a:solidFill>
                  <a:srgbClr val="005D85"/>
                </a:solidFill>
                <a:cs typeface="Arial"/>
              </a:rPr>
              <a:t>A OMS presta aconselhamento atualizado </a:t>
            </a:r>
            <a:r>
              <a:rPr lang="pt-PT" sz="2800" b="1" dirty="0">
                <a:solidFill>
                  <a:srgbClr val="005D85"/>
                </a:solidFill>
                <a:cs typeface="Arial"/>
              </a:rPr>
              <a:t>e rigoroso</a:t>
            </a:r>
            <a:endParaRPr lang="pt-PT" sz="2800" dirty="0">
              <a:cs typeface="Arial"/>
            </a:endParaRPr>
          </a:p>
          <a:p>
            <a:endParaRPr lang="pt-PT" sz="2800" b="1" dirty="0"/>
          </a:p>
          <a:p>
            <a:pPr marL="12700" marR="5080" algn="just">
              <a:lnSpc>
                <a:spcPct val="100000"/>
              </a:lnSpc>
            </a:pPr>
            <a:r>
              <a:rPr lang="pt-PT" sz="2000" i="1" spc="-5" dirty="0">
                <a:cs typeface="Arial"/>
              </a:rPr>
              <a:t>Durante emergências sanitárias como a pandemia da COVID-19</a:t>
            </a:r>
            <a:r>
              <a:rPr lang="pt-PT" sz="2000" i="1" dirty="0">
                <a:cs typeface="Arial"/>
              </a:rPr>
              <a:t>, um dos papéis mais importantes da OMS é recolher dados e investigação </a:t>
            </a:r>
            <a:r>
              <a:rPr lang="pt-PT" sz="2000" i="1" spc="-5" dirty="0">
                <a:cs typeface="Arial"/>
              </a:rPr>
              <a:t>de todo o mundo, avaliá-los e depois aconselhar os países sobre o modo de responder.</a:t>
            </a:r>
            <a:endParaRPr lang="pt-PT" sz="2000" dirty="0">
              <a:cs typeface="Arial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100FC-9929-49A8-85DD-6D9E395F6ED7}"/>
              </a:ext>
            </a:extLst>
          </p:cNvPr>
          <p:cNvSpPr/>
          <p:nvPr/>
        </p:nvSpPr>
        <p:spPr>
          <a:xfrm>
            <a:off x="137984" y="291720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 algn="just"/>
            <a:r>
              <a:rPr lang="pt-PT" sz="2000" i="1" dirty="0">
                <a:solidFill>
                  <a:prstClr val="black"/>
                </a:solidFill>
                <a:cs typeface="Arial"/>
              </a:rPr>
              <a:t>Desde Janeiro de 2020</a:t>
            </a:r>
            <a:r>
              <a:rPr lang="pt-PT" sz="2000" i="1" spc="-5" dirty="0">
                <a:solidFill>
                  <a:prstClr val="black"/>
                </a:solidFill>
                <a:cs typeface="Arial"/>
              </a:rPr>
              <a:t>, </a:t>
            </a:r>
            <a:r>
              <a:rPr lang="pt-PT" sz="2000" i="1" dirty="0">
                <a:solidFill>
                  <a:prstClr val="black"/>
                </a:solidFill>
                <a:cs typeface="Arial"/>
              </a:rPr>
              <a:t>a OMS publicou mais de 100 </a:t>
            </a:r>
            <a:r>
              <a:rPr lang="pt-PT" sz="2000" i="1" spc="-5" dirty="0">
                <a:solidFill>
                  <a:prstClr val="black"/>
                </a:solidFill>
                <a:cs typeface="Arial"/>
              </a:rPr>
              <a:t>documentos s</a:t>
            </a:r>
            <a:r>
              <a:rPr lang="pt-PT" sz="2000" i="1" dirty="0">
                <a:solidFill>
                  <a:prstClr val="black"/>
                </a:solidFill>
                <a:cs typeface="Arial"/>
              </a:rPr>
              <a:t>obre a </a:t>
            </a:r>
            <a:r>
              <a:rPr lang="pt-PT" sz="2000" i="1" spc="-5" dirty="0">
                <a:solidFill>
                  <a:prstClr val="black"/>
                </a:solidFill>
                <a:cs typeface="Arial"/>
              </a:rPr>
              <a:t>COVID-19. Destes, mais de metade contêm orientações técnicas pormenorizadas sobre a forma de encontrar e testar casos</a:t>
            </a:r>
            <a:r>
              <a:rPr lang="pt-PT" sz="2000" i="1" dirty="0">
                <a:solidFill>
                  <a:prstClr val="black"/>
                </a:solidFill>
                <a:cs typeface="Arial"/>
              </a:rPr>
              <a:t>, a  forma de prestar cuidados seguros e apropriados aos doentes, consoante o grau de gravidade da doença, como rastrear os contactos e colocá-los de quarentena, como evitar a transmissão de pessoa a pessoa</a:t>
            </a:r>
            <a:r>
              <a:rPr lang="pt-PT" sz="2000" i="1" spc="-20" dirty="0">
                <a:solidFill>
                  <a:prstClr val="black"/>
                </a:solidFill>
                <a:cs typeface="Arial"/>
              </a:rPr>
              <a:t>, </a:t>
            </a:r>
            <a:r>
              <a:rPr lang="pt-PT" sz="2000" i="1" dirty="0">
                <a:solidFill>
                  <a:prstClr val="black"/>
                </a:solidFill>
                <a:cs typeface="Arial"/>
              </a:rPr>
              <a:t>como proteger os profissionais de saúde </a:t>
            </a:r>
            <a:r>
              <a:rPr lang="pt-PT" sz="2000" i="1" spc="-5" dirty="0">
                <a:solidFill>
                  <a:prstClr val="black"/>
                </a:solidFill>
                <a:cs typeface="Arial"/>
              </a:rPr>
              <a:t>e como ajudar as comunidades a darem uma resposta apropriada</a:t>
            </a:r>
            <a:r>
              <a:rPr lang="pt-PT" sz="2000" i="1" spc="-15" dirty="0">
                <a:solidFill>
                  <a:prstClr val="black"/>
                </a:solidFill>
                <a:cs typeface="Arial"/>
              </a:rPr>
              <a:t>.</a:t>
            </a:r>
            <a:endParaRPr lang="pt-PT" sz="20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D6A53-C462-40CA-9447-A5A749D4E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4" r="10013"/>
          <a:stretch/>
        </p:blipFill>
        <p:spPr>
          <a:xfrm>
            <a:off x="6647618" y="2653377"/>
            <a:ext cx="5863279" cy="36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46B6-1766-4618-AB37-69C62D8F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pc="-5" dirty="0"/>
              <a:t>O que é um exercício teórico</a:t>
            </a:r>
            <a:r>
              <a:rPr lang="pt-PT" spc="40" dirty="0"/>
              <a:t> </a:t>
            </a:r>
            <a:r>
              <a:rPr lang="en-US" dirty="0"/>
              <a:t>(TTX)?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7005-D0A1-4AC3-9669-670EA17D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indent="-635" algn="ctr">
              <a:lnSpc>
                <a:spcPct val="90200"/>
              </a:lnSpc>
              <a:spcBef>
                <a:spcPts val="430"/>
              </a:spcBef>
            </a:pPr>
            <a:r>
              <a:rPr lang="pt-PT" dirty="0">
                <a:latin typeface="Calibri"/>
                <a:cs typeface="Calibri"/>
              </a:rPr>
              <a:t>Um </a:t>
            </a:r>
            <a:r>
              <a:rPr lang="pt-PT" b="1" spc="-15" dirty="0">
                <a:solidFill>
                  <a:srgbClr val="005D85"/>
                </a:solidFill>
                <a:latin typeface="Calibri"/>
                <a:cs typeface="Calibri"/>
              </a:rPr>
              <a:t>exercício teórico </a:t>
            </a:r>
            <a:r>
              <a:rPr lang="pt-PT" b="1" spc="5" dirty="0">
                <a:solidFill>
                  <a:srgbClr val="005D85"/>
                </a:solidFill>
                <a:latin typeface="Calibri"/>
                <a:cs typeface="Calibri"/>
              </a:rPr>
              <a:t>(TTX) </a:t>
            </a:r>
            <a:r>
              <a:rPr lang="pt-PT" spc="-5" dirty="0">
                <a:latin typeface="Calibri"/>
                <a:cs typeface="Calibri"/>
              </a:rPr>
              <a:t>consiste numa discussão baseada num cenário simulado</a:t>
            </a:r>
            <a:r>
              <a:rPr lang="pt-PT" spc="-20" dirty="0">
                <a:latin typeface="Calibri"/>
                <a:cs typeface="Calibri"/>
              </a:rPr>
              <a:t> e </a:t>
            </a:r>
            <a:r>
              <a:rPr lang="pt-PT" spc="-5" dirty="0">
                <a:cs typeface="Calibri"/>
              </a:rPr>
              <a:t>progressivo</a:t>
            </a:r>
            <a:r>
              <a:rPr lang="pt-PT" spc="-10" dirty="0">
                <a:latin typeface="Calibri"/>
                <a:cs typeface="Calibri"/>
              </a:rPr>
              <a:t>, </a:t>
            </a:r>
            <a:r>
              <a:rPr lang="pt-PT" spc="-15" dirty="0">
                <a:latin typeface="Calibri"/>
                <a:cs typeface="Calibri"/>
              </a:rPr>
              <a:t>juntamente com uma série de inserções planeadas</a:t>
            </a:r>
            <a:r>
              <a:rPr lang="pt-PT" spc="-5" dirty="0">
                <a:latin typeface="Calibri"/>
                <a:cs typeface="Calibri"/>
              </a:rPr>
              <a:t> para que os participantes possam considerar o impacto de uma eventual emergência sanitária </a:t>
            </a:r>
            <a:r>
              <a:rPr lang="pt-PT" spc="-10" dirty="0">
                <a:latin typeface="Calibri"/>
                <a:cs typeface="Calibri"/>
              </a:rPr>
              <a:t>sobre os planos, procedimentos e capacidades existentes</a:t>
            </a:r>
            <a:r>
              <a:rPr lang="pt-PT" spc="-5" dirty="0">
                <a:latin typeface="Calibri"/>
                <a:cs typeface="Calibri"/>
              </a:rPr>
              <a:t>.</a:t>
            </a:r>
            <a:endParaRPr lang="pt-PT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pt-PT" sz="3550" dirty="0">
              <a:latin typeface="Calibri"/>
              <a:cs typeface="Calibri"/>
            </a:endParaRPr>
          </a:p>
          <a:p>
            <a:pPr marL="254635" marR="246379" algn="ctr">
              <a:lnSpc>
                <a:spcPts val="3000"/>
              </a:lnSpc>
            </a:pPr>
            <a:r>
              <a:rPr lang="pt-PT" spc="-120" dirty="0">
                <a:latin typeface="Calibri"/>
                <a:cs typeface="Calibri"/>
              </a:rPr>
              <a:t>“Um </a:t>
            </a:r>
            <a:r>
              <a:rPr lang="pt-PT" spc="10" dirty="0">
                <a:latin typeface="Calibri"/>
                <a:cs typeface="Calibri"/>
              </a:rPr>
              <a:t>TTX </a:t>
            </a:r>
            <a:r>
              <a:rPr lang="pt-PT" b="1" spc="-10" dirty="0">
                <a:solidFill>
                  <a:srgbClr val="005D85"/>
                </a:solidFill>
                <a:latin typeface="Calibri"/>
                <a:cs typeface="Calibri"/>
              </a:rPr>
              <a:t>simula uma situação de emergência </a:t>
            </a:r>
            <a:r>
              <a:rPr lang="pt-PT" spc="-5" dirty="0">
                <a:latin typeface="Calibri"/>
                <a:cs typeface="Calibri"/>
              </a:rPr>
              <a:t>num ambiente </a:t>
            </a:r>
            <a:r>
              <a:rPr lang="pt-PT" spc="-15" dirty="0">
                <a:latin typeface="Calibri"/>
                <a:cs typeface="Calibri"/>
              </a:rPr>
              <a:t>informal e descontraído</a:t>
            </a:r>
            <a:r>
              <a:rPr lang="pt-PT" spc="-30" dirty="0">
                <a:latin typeface="Calibri"/>
                <a:cs typeface="Calibri"/>
              </a:rPr>
              <a:t>”</a:t>
            </a:r>
            <a:r>
              <a:rPr lang="pt-PT" spc="-30" dirty="0">
                <a:cs typeface="Calibri"/>
              </a:rPr>
              <a:t>.</a:t>
            </a:r>
            <a:endParaRPr lang="pt-PT" dirty="0">
              <a:latin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 dirty="0">
              <a:solidFill>
                <a:srgbClr val="0070C0"/>
              </a:solidFill>
              <a:latin typeface="Calibri" charset="0"/>
              <a:ea typeface="Arial" charset="0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 dirty="0">
              <a:solidFill>
                <a:srgbClr val="0070C0"/>
              </a:solidFill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bject 4"/>
          <p:cNvSpPr txBox="1"/>
          <p:nvPr/>
        </p:nvSpPr>
        <p:spPr>
          <a:xfrm>
            <a:off x="4267200" y="4691664"/>
            <a:ext cx="3429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lang="pt-PT" sz="1600" spc="-5" dirty="0">
                <a:latin typeface="Arial"/>
                <a:cs typeface="Arial"/>
              </a:rPr>
              <a:t>Manual de Exercícios da OMS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602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F212-D0A6-4214-B3AF-B6321358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pc="-5" dirty="0"/>
              <a:t>Estrutura e finalidade</a:t>
            </a:r>
            <a:endParaRPr lang="en-US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CE674F-954A-4D0E-90FA-4EB88E0C98B6}"/>
              </a:ext>
            </a:extLst>
          </p:cNvPr>
          <p:cNvSpPr/>
          <p:nvPr/>
        </p:nvSpPr>
        <p:spPr>
          <a:xfrm>
            <a:off x="152780" y="698874"/>
            <a:ext cx="8140320" cy="51090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PT" sz="3600" b="1" spc="-5" dirty="0">
                <a:solidFill>
                  <a:srgbClr val="005D85"/>
                </a:solidFill>
                <a:latin typeface="Roboto"/>
                <a:cs typeface="Roboto"/>
              </a:rPr>
              <a:t>Estrutura e finalidade do exercício</a:t>
            </a:r>
            <a:endParaRPr lang="pt-PT" sz="3600" dirty="0">
              <a:latin typeface="Roboto"/>
              <a:cs typeface="Roboto"/>
            </a:endParaRPr>
          </a:p>
          <a:p>
            <a:endParaRPr lang="pt-PT" sz="1000" b="1" dirty="0">
              <a:solidFill>
                <a:schemeClr val="accent3"/>
              </a:solidFill>
            </a:endParaRPr>
          </a:p>
          <a:p>
            <a:pPr algn="just"/>
            <a:r>
              <a:rPr lang="pt-PT" sz="2000" dirty="0"/>
              <a:t>Com base no Plano Estratégico de Preparação e Resposta à COVID-19 (SPRP), este exercício desafia os países e os agentes da saúde pública a avaliarem os planos de saúde pública e as estruturas de planeamento necessárias para preparar e responder aos atuais e futuros surtos de COVID-19. </a:t>
            </a:r>
            <a:endParaRPr lang="pt-PT" sz="2000" dirty="0">
              <a:cs typeface="Arial"/>
            </a:endParaRPr>
          </a:p>
          <a:p>
            <a:pPr algn="just"/>
            <a:endParaRPr lang="pt-PT" sz="2000" dirty="0">
              <a:cs typeface="Arial"/>
            </a:endParaRPr>
          </a:p>
          <a:p>
            <a:pPr algn="just"/>
            <a:r>
              <a:rPr lang="pt-PT" sz="2000" dirty="0"/>
              <a:t>O exercício utiliza aquilo que aprendemos até agora sobre o vírus e pede aos participantes que avaliem os seus esforços de preparação e resposta.</a:t>
            </a:r>
            <a:endParaRPr lang="pt-PT" sz="2000" dirty="0">
              <a:cs typeface="Arial"/>
            </a:endParaRPr>
          </a:p>
          <a:p>
            <a:pPr algn="just"/>
            <a:endParaRPr lang="pt-PT" sz="2000" dirty="0">
              <a:cs typeface="Arial"/>
            </a:endParaRPr>
          </a:p>
          <a:p>
            <a:pPr algn="just"/>
            <a:r>
              <a:rPr lang="pt-PT" sz="2000" dirty="0"/>
              <a:t>Os resultados irão traduzir-se em ações estratégicas que podem guiar os esforços de todos os parceiros nacionais e internacionais na elaboração e aperfeiçoamento dos planos operacionais nacionais e regionais específicos dos contextos.</a:t>
            </a:r>
            <a:endParaRPr lang="pt-PT" sz="2000" dirty="0">
              <a:cs typeface="Arial"/>
            </a:endParaRPr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AEA338B0-3F80-434E-B8FA-2672D4B16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048" y="935536"/>
            <a:ext cx="3273469" cy="5114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2300" y="67183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endParaRPr lang="en-US" sz="20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3288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Objetivos gerais do</a:t>
            </a:r>
            <a:r>
              <a:rPr lang="pt-PT" spc="-60" dirty="0"/>
              <a:t> </a:t>
            </a:r>
            <a:r>
              <a:rPr lang="pt-PT" spc="-5" dirty="0"/>
              <a:t>TTX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17346"/>
            <a:ext cx="10960608" cy="5159617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lang="pt-PT" sz="3200" b="1" dirty="0">
                <a:solidFill>
                  <a:srgbClr val="005D85"/>
                </a:solidFill>
                <a:latin typeface="Roboto"/>
                <a:cs typeface="Roboto"/>
              </a:rPr>
              <a:t>Objetivos gerais</a:t>
            </a:r>
            <a:endParaRPr lang="pt-PT" sz="3200" dirty="0">
              <a:latin typeface="Roboto"/>
              <a:cs typeface="Roboto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t-PT" spc="-5" dirty="0">
                <a:solidFill>
                  <a:srgbClr val="008FCE"/>
                </a:solidFill>
                <a:latin typeface="Roboto"/>
                <a:cs typeface="Roboto"/>
              </a:rPr>
              <a:t>Partilhar informação</a:t>
            </a:r>
            <a:r>
              <a:rPr lang="pt-PT" dirty="0">
                <a:solidFill>
                  <a:srgbClr val="008FCE"/>
                </a:solidFill>
                <a:latin typeface="Roboto"/>
                <a:cs typeface="Roboto"/>
              </a:rPr>
              <a:t> </a:t>
            </a:r>
            <a:r>
              <a:rPr lang="pt-PT" dirty="0">
                <a:latin typeface="Roboto"/>
                <a:cs typeface="Roboto"/>
              </a:rPr>
              <a:t>sobre </a:t>
            </a:r>
            <a:r>
              <a:rPr lang="pt-PT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os progressos da sua preparação, </a:t>
            </a:r>
            <a:r>
              <a:rPr lang="pt-PT" sz="24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incluindo</a:t>
            </a:r>
            <a:r>
              <a:rPr lang="pt-PT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 as capacidades de resposta, planos e procedimentos para dar resposta aos atuais e futuros surtos de COVID-19 no seu país.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t-PT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Identificar áreas de interdependência </a:t>
            </a:r>
            <a:r>
              <a:rPr lang="pt-PT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entre agentes do sector da saúde e de outros sectores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t-PT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Proceder a uma análise das lacunas com </a:t>
            </a:r>
            <a:r>
              <a:rPr lang="pt-PT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base no Plano Estratégico de Preparação e Resposta à COVID-19 (SPRP)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t-PT" dirty="0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Elaborar um plano de ação para melhorar o seu nível de prontidão</a:t>
            </a:r>
            <a:r>
              <a:rPr lang="pt-PT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, com base no SPRP.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pt-PT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SzPct val="100000"/>
            </a:pPr>
            <a:endParaRPr lang="pt-PT" sz="3200" dirty="0">
              <a:latin typeface="+mj-lt"/>
            </a:endParaRPr>
          </a:p>
          <a:p>
            <a:endParaRPr lang="pt-PT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2293" y="211694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700"/>
              </a:spcBef>
              <a:buClr>
                <a:srgbClr val="DD8047"/>
              </a:buClr>
              <a:buSzPct val="60000"/>
            </a:pPr>
            <a:endParaRPr lang="en-US" sz="20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362001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Âmbito</a:t>
            </a:r>
            <a:r>
              <a:rPr lang="en-US" dirty="0"/>
              <a:t> do TTX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34118"/>
            <a:ext cx="11844148" cy="5465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pt-PT" sz="2600" b="1">
              <a:solidFill>
                <a:schemeClr val="accent5"/>
              </a:solidFill>
              <a:latin typeface="+mj-lt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O âmbito deste TTX inclui: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pt-PT" sz="2400" b="1">
              <a:solidFill>
                <a:schemeClr val="accent5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Analisar</a:t>
            </a:r>
            <a:r>
              <a:rPr lang="pt-PT" sz="2400">
                <a:latin typeface="+mj-lt"/>
                <a:cs typeface="Calibri" panose="020F0502020204030204" pitchFamily="34" charset="0"/>
              </a:rPr>
              <a:t> o processo de gestão das operações para o tratamento dos casos suspeitos e confirmados de </a:t>
            </a:r>
            <a:r>
              <a:rPr lang="pt-PT" sz="2400">
                <a:solidFill>
                  <a:prstClr val="black"/>
                </a:solidFill>
                <a:cs typeface="Calibri" panose="020F0502020204030204" pitchFamily="34" charset="0"/>
              </a:rPr>
              <a:t>COVID-19</a:t>
            </a:r>
            <a:r>
              <a:rPr lang="pt-PT" sz="2400"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Confirmar os procedimentos </a:t>
            </a:r>
            <a:r>
              <a:rPr lang="pt-PT" sz="2400">
                <a:latin typeface="+mj-lt"/>
                <a:cs typeface="Calibri" panose="020F0502020204030204" pitchFamily="34" charset="0"/>
              </a:rPr>
              <a:t>relacionados com os testes e a capacidade laboratorial. 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Analisar </a:t>
            </a:r>
            <a:r>
              <a:rPr lang="pt-PT" sz="2400">
                <a:latin typeface="+mj-lt"/>
                <a:cs typeface="Calibri" panose="020F0502020204030204" pitchFamily="34" charset="0"/>
              </a:rPr>
              <a:t>o funcionamento das medidas de saúde pública e de rastreio dos contactos.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/>
              </a:rPr>
              <a:t>Analisar os planos </a:t>
            </a:r>
            <a:r>
              <a:rPr lang="pt-PT" sz="2400">
                <a:latin typeface="+mj-lt"/>
                <a:cs typeface="Calibri"/>
              </a:rPr>
              <a:t>para esclarecer as linhas de responsabilização (papéis e responsabilidades) e a colaboração multissectorial para permitir uma resposta rápida, devidamente coordenada e eficaz.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</a:pPr>
            <a:r>
              <a:rPr lang="pt-PT" sz="2400" b="1">
                <a:solidFill>
                  <a:schemeClr val="accent5"/>
                </a:solidFill>
                <a:latin typeface="+mj-lt"/>
                <a:cs typeface="Calibri" panose="020F0502020204030204" pitchFamily="34" charset="0"/>
              </a:rPr>
              <a:t>Analisar os planos de comunicação dos riscos e dos média</a:t>
            </a:r>
            <a:r>
              <a:rPr lang="pt-PT" sz="2400">
                <a:latin typeface="+mj-lt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417731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Equipa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gestão</a:t>
            </a:r>
            <a:r>
              <a:rPr lang="en-US" dirty="0">
                <a:latin typeface="Arial"/>
                <a:cs typeface="Arial"/>
              </a:rPr>
              <a:t> do </a:t>
            </a:r>
            <a:r>
              <a:rPr lang="en-US" dirty="0" err="1">
                <a:latin typeface="Arial"/>
                <a:cs typeface="Arial"/>
              </a:rPr>
              <a:t>exercício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34118"/>
            <a:ext cx="11880724" cy="546575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en-US" sz="2600" dirty="0">
              <a:latin typeface="+mj-lt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pt-PT" sz="2600" b="1" dirty="0">
                <a:solidFill>
                  <a:schemeClr val="accent3"/>
                </a:solidFill>
                <a:latin typeface="+mj-lt"/>
                <a:cs typeface="Calibri" panose="020F0502020204030204" pitchFamily="34" charset="0"/>
              </a:rPr>
              <a:t>Papéis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pt-PT" sz="2600" dirty="0">
                <a:latin typeface="+mj-lt"/>
                <a:cs typeface="Calibri" panose="020F0502020204030204" pitchFamily="34" charset="0"/>
              </a:rPr>
              <a:t>Facilitação: (introduzir nome/s)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pt-PT" sz="2600" dirty="0">
                <a:latin typeface="+mj-lt"/>
                <a:cs typeface="Calibri" panose="020F0502020204030204" pitchFamily="34" charset="0"/>
              </a:rPr>
              <a:t>Relatores: (</a:t>
            </a:r>
            <a:r>
              <a:rPr lang="pt-PT" sz="2600" dirty="0">
                <a:cs typeface="Calibri" panose="020F0502020204030204" pitchFamily="34" charset="0"/>
              </a:rPr>
              <a:t>introduzir nome/s</a:t>
            </a:r>
            <a:r>
              <a:rPr lang="pt-PT" sz="2600" dirty="0">
                <a:latin typeface="+mj-lt"/>
                <a:cs typeface="Calibri" panose="020F0502020204030204" pitchFamily="34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r>
              <a:rPr lang="pt-PT" sz="2600" dirty="0">
                <a:latin typeface="+mj-lt"/>
                <a:cs typeface="Calibri" panose="020F0502020204030204" pitchFamily="34" charset="0"/>
              </a:rPr>
              <a:t>Observadores: (se aplicável)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en-US" sz="2600" dirty="0">
              <a:latin typeface="+mj-lt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Pct val="100000"/>
              <a:buNone/>
            </a:pPr>
            <a:endParaRPr lang="en-US" sz="2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2671532" cy="365125"/>
          </a:xfrm>
        </p:spPr>
        <p:txBody>
          <a:bodyPr/>
          <a:lstStyle/>
          <a:p>
            <a:r>
              <a:rPr lang="en-US" dirty="0"/>
              <a:t>27 de </a:t>
            </a:r>
            <a:r>
              <a:rPr lang="en-US" dirty="0" err="1"/>
              <a:t>Outubro</a:t>
            </a:r>
            <a:r>
              <a:rPr lang="en-US" dirty="0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49710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A24B19"/>
      </a:accent1>
      <a:accent2>
        <a:srgbClr val="D86422"/>
      </a:accent2>
      <a:accent3>
        <a:srgbClr val="005D85"/>
      </a:accent3>
      <a:accent4>
        <a:srgbClr val="006A97"/>
      </a:accent4>
      <a:accent5>
        <a:srgbClr val="008FCE"/>
      </a:accent5>
      <a:accent6>
        <a:srgbClr val="9DC3C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spcBef>
            <a:spcPts val="700"/>
          </a:spcBef>
          <a:buClr>
            <a:srgbClr val="DD8047"/>
          </a:buClr>
          <a:buSzPct val="60000"/>
          <a:defRPr sz="2000" b="1" dirty="0" smtClean="0">
            <a:solidFill>
              <a:srgbClr val="0070C0"/>
            </a:solidFill>
            <a:latin typeface="+mj-lt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5FCD04D76B4F9E83E1FFDAAD0434" ma:contentTypeVersion="12" ma:contentTypeDescription="Create a new document." ma:contentTypeScope="" ma:versionID="bf8e85f3622c27d67cc3cbd27cc3a127">
  <xsd:schema xmlns:xsd="http://www.w3.org/2001/XMLSchema" xmlns:xs="http://www.w3.org/2001/XMLSchema" xmlns:p="http://schemas.microsoft.com/office/2006/metadata/properties" xmlns:ns2="a1d858d0-9300-440e-863b-088bced39a33" xmlns:ns3="537a4c0a-028d-41b0-9193-6635ca5775f6" targetNamespace="http://schemas.microsoft.com/office/2006/metadata/properties" ma:root="true" ma:fieldsID="dff9a7b1e994b620ba838fd5a29bea04" ns2:_="" ns3:_="">
    <xsd:import namespace="a1d858d0-9300-440e-863b-088bced39a33"/>
    <xsd:import namespace="537a4c0a-028d-41b0-9193-6635ca577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58d0-9300-440e-863b-088bced39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4c0a-028d-41b0-9193-6635ca577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7a4c0a-028d-41b0-9193-6635ca5775f6">
      <UserInfo>
        <DisplayName>COPPER, Frederik Anton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20739C-A117-4B6A-BA44-8E6B1484C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858d0-9300-440e-863b-088bced39a33"/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58DDD0-0FFB-4F57-A737-ADBE5E3709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A9802-686C-4537-A4EF-3D12C1362DDC}">
  <ds:schemaRefs>
    <ds:schemaRef ds:uri="http://schemas.microsoft.com/office/2006/metadata/properties"/>
    <ds:schemaRef ds:uri="http://purl.org/dc/terms/"/>
    <ds:schemaRef ds:uri="http://purl.org/dc/dcmitype/"/>
    <ds:schemaRef ds:uri="537a4c0a-028d-41b0-9193-6635ca5775f6"/>
    <ds:schemaRef ds:uri="a1d858d0-9300-440e-863b-088bced39a33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2243</Words>
  <Application>Microsoft Office PowerPoint</Application>
  <PresentationFormat>Widescreen</PresentationFormat>
  <Paragraphs>352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Roboto</vt:lpstr>
      <vt:lpstr>Office Theme</vt:lpstr>
      <vt:lpstr>NOVO CORONAVÍRUS  (COVID-19)</vt:lpstr>
      <vt:lpstr>Ordem do dia sugerida</vt:lpstr>
      <vt:lpstr>Último relatório de situação da OMS</vt:lpstr>
      <vt:lpstr>Orientar a preparação e resposta</vt:lpstr>
      <vt:lpstr>O que é um exercício teórico (TTX)?</vt:lpstr>
      <vt:lpstr>Estrutura e finalidade</vt:lpstr>
      <vt:lpstr>Objetivos gerais do TTX</vt:lpstr>
      <vt:lpstr>Âmbito do TTX</vt:lpstr>
      <vt:lpstr>Equipa de gestão do exercício</vt:lpstr>
      <vt:lpstr>Regras do TTX</vt:lpstr>
      <vt:lpstr>Exercício teórico: como proceder</vt:lpstr>
      <vt:lpstr>Perguntas</vt:lpstr>
      <vt:lpstr>NOVO CORONAVÍRUS  (COVID-19)   Atualização de Outubro</vt:lpstr>
      <vt:lpstr>Cenário</vt:lpstr>
      <vt:lpstr>1ª sessão</vt:lpstr>
      <vt:lpstr>Atualização do cenário</vt:lpstr>
      <vt:lpstr>2ª sessão</vt:lpstr>
      <vt:lpstr>Intervalo</vt:lpstr>
      <vt:lpstr>Atualização do cenário</vt:lpstr>
      <vt:lpstr>3ª sessão</vt:lpstr>
      <vt:lpstr>Atualização do cenário</vt:lpstr>
      <vt:lpstr>4ª sessão</vt:lpstr>
      <vt:lpstr>Balanço</vt:lpstr>
      <vt:lpstr>PowerPoint Presentation</vt:lpstr>
      <vt:lpstr>Parte 2 da ordem do dia</vt:lpstr>
      <vt:lpstr>COVID-19 SPRP</vt:lpstr>
      <vt:lpstr>Análise dos pontos fortes e das lacunas</vt:lpstr>
      <vt:lpstr>Intervalo</vt:lpstr>
      <vt:lpstr>Plano de ação</vt:lpstr>
      <vt:lpstr>Consolidação</vt:lpstr>
      <vt:lpstr>Formulário de feedback  dos participantes</vt:lpstr>
      <vt:lpstr>Passos seguintes e balanço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  (2019-nCoV)</dc:title>
  <dc:creator>Denis Charles</dc:creator>
  <cp:lastModifiedBy>COPPER, Frederik Anton</cp:lastModifiedBy>
  <cp:revision>53</cp:revision>
  <dcterms:created xsi:type="dcterms:W3CDTF">2020-01-31T13:21:16Z</dcterms:created>
  <dcterms:modified xsi:type="dcterms:W3CDTF">2020-11-02T11:02:51Z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0x0101004B8C5FCD04D76B4F9E83E1FFDAAD0434</vt:lpwstr>
  </property>
</Properties>
</file>