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8" r:id="rId6"/>
  </p:sldMasterIdLst>
  <p:notesMasterIdLst>
    <p:notesMasterId r:id="rId31"/>
  </p:notesMasterIdLst>
  <p:sldIdLst>
    <p:sldId id="256" r:id="rId7"/>
    <p:sldId id="297" r:id="rId8"/>
    <p:sldId id="296"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94" r:id="rId26"/>
    <p:sldId id="290" r:id="rId27"/>
    <p:sldId id="292" r:id="rId28"/>
    <p:sldId id="293" r:id="rId29"/>
    <p:sldId id="295" r:id="rId3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A7601-48EB-40C2-8128-4F54F6C28EC0}" v="25" dt="2020-11-04T13:57:34.8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664" autoAdjust="0"/>
  </p:normalViewPr>
  <p:slideViewPr>
    <p:cSldViewPr>
      <p:cViewPr varScale="1">
        <p:scale>
          <a:sx n="97" d="100"/>
          <a:sy n="97" d="100"/>
        </p:scale>
        <p:origin x="107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7D8C922D-047E-4F53-BE25-BC40D7F6792B}"/>
    <pc:docChg chg="undo custSel delSld modSld sldOrd">
      <pc:chgData name="COPPER, Frederik Anton" userId="0f901088-783c-438a-8209-1f3e953b174f" providerId="ADAL" clId="{7D8C922D-047E-4F53-BE25-BC40D7F6792B}" dt="2020-10-27T10:05:08.430" v="436" actId="20577"/>
      <pc:docMkLst>
        <pc:docMk/>
      </pc:docMkLst>
      <pc:sldChg chg="ord">
        <pc:chgData name="COPPER, Frederik Anton" userId="0f901088-783c-438a-8209-1f3e953b174f" providerId="ADAL" clId="{7D8C922D-047E-4F53-BE25-BC40D7F6792B}" dt="2020-10-27T09:48:32.789" v="1"/>
        <pc:sldMkLst>
          <pc:docMk/>
          <pc:sldMk cId="0" sldId="263"/>
        </pc:sldMkLst>
      </pc:sldChg>
      <pc:sldChg chg="delSp modSp">
        <pc:chgData name="COPPER, Frederik Anton" userId="0f901088-783c-438a-8209-1f3e953b174f" providerId="ADAL" clId="{7D8C922D-047E-4F53-BE25-BC40D7F6792B}" dt="2020-10-27T09:56:01.330" v="254" actId="14100"/>
        <pc:sldMkLst>
          <pc:docMk/>
          <pc:sldMk cId="0" sldId="267"/>
        </pc:sldMkLst>
        <pc:spChg chg="mod">
          <ac:chgData name="COPPER, Frederik Anton" userId="0f901088-783c-438a-8209-1f3e953b174f" providerId="ADAL" clId="{7D8C922D-047E-4F53-BE25-BC40D7F6792B}" dt="2020-10-27T09:48:55.586" v="2" actId="14100"/>
          <ac:spMkLst>
            <pc:docMk/>
            <pc:sldMk cId="0" sldId="267"/>
            <ac:spMk id="3" creationId="{00000000-0000-0000-0000-000000000000}"/>
          </ac:spMkLst>
        </pc:spChg>
        <pc:spChg chg="del">
          <ac:chgData name="COPPER, Frederik Anton" userId="0f901088-783c-438a-8209-1f3e953b174f" providerId="ADAL" clId="{7D8C922D-047E-4F53-BE25-BC40D7F6792B}" dt="2020-10-27T09:52:29.100" v="121" actId="478"/>
          <ac:spMkLst>
            <pc:docMk/>
            <pc:sldMk cId="0" sldId="267"/>
            <ac:spMk id="4" creationId="{00000000-0000-0000-0000-000000000000}"/>
          </ac:spMkLst>
        </pc:spChg>
        <pc:spChg chg="del">
          <ac:chgData name="COPPER, Frederik Anton" userId="0f901088-783c-438a-8209-1f3e953b174f" providerId="ADAL" clId="{7D8C922D-047E-4F53-BE25-BC40D7F6792B}" dt="2020-10-27T09:52:30.687" v="122" actId="478"/>
          <ac:spMkLst>
            <pc:docMk/>
            <pc:sldMk cId="0" sldId="267"/>
            <ac:spMk id="5" creationId="{00000000-0000-0000-0000-000000000000}"/>
          </ac:spMkLst>
        </pc:spChg>
        <pc:spChg chg="del mod">
          <ac:chgData name="COPPER, Frederik Anton" userId="0f901088-783c-438a-8209-1f3e953b174f" providerId="ADAL" clId="{7D8C922D-047E-4F53-BE25-BC40D7F6792B}" dt="2020-10-27T09:54:12.829" v="211" actId="478"/>
          <ac:spMkLst>
            <pc:docMk/>
            <pc:sldMk cId="0" sldId="267"/>
            <ac:spMk id="6" creationId="{00000000-0000-0000-0000-000000000000}"/>
          </ac:spMkLst>
        </pc:spChg>
        <pc:spChg chg="del">
          <ac:chgData name="COPPER, Frederik Anton" userId="0f901088-783c-438a-8209-1f3e953b174f" providerId="ADAL" clId="{7D8C922D-047E-4F53-BE25-BC40D7F6792B}" dt="2020-10-27T09:53:12.349" v="139" actId="478"/>
          <ac:spMkLst>
            <pc:docMk/>
            <pc:sldMk cId="0" sldId="267"/>
            <ac:spMk id="7" creationId="{00000000-0000-0000-0000-000000000000}"/>
          </ac:spMkLst>
        </pc:spChg>
        <pc:spChg chg="del mod">
          <ac:chgData name="COPPER, Frederik Anton" userId="0f901088-783c-438a-8209-1f3e953b174f" providerId="ADAL" clId="{7D8C922D-047E-4F53-BE25-BC40D7F6792B}" dt="2020-10-27T09:51:27.873" v="45" actId="478"/>
          <ac:spMkLst>
            <pc:docMk/>
            <pc:sldMk cId="0" sldId="267"/>
            <ac:spMk id="8" creationId="{00000000-0000-0000-0000-000000000000}"/>
          </ac:spMkLst>
        </pc:spChg>
        <pc:spChg chg="mod">
          <ac:chgData name="COPPER, Frederik Anton" userId="0f901088-783c-438a-8209-1f3e953b174f" providerId="ADAL" clId="{7D8C922D-047E-4F53-BE25-BC40D7F6792B}" dt="2020-10-27T09:56:01.330" v="254" actId="14100"/>
          <ac:spMkLst>
            <pc:docMk/>
            <pc:sldMk cId="0" sldId="267"/>
            <ac:spMk id="9" creationId="{00000000-0000-0000-0000-000000000000}"/>
          </ac:spMkLst>
        </pc:spChg>
        <pc:spChg chg="del">
          <ac:chgData name="COPPER, Frederik Anton" userId="0f901088-783c-438a-8209-1f3e953b174f" providerId="ADAL" clId="{7D8C922D-047E-4F53-BE25-BC40D7F6792B}" dt="2020-10-27T09:51:25.745" v="43" actId="478"/>
          <ac:spMkLst>
            <pc:docMk/>
            <pc:sldMk cId="0" sldId="267"/>
            <ac:spMk id="10" creationId="{00000000-0000-0000-0000-000000000000}"/>
          </ac:spMkLst>
        </pc:spChg>
        <pc:spChg chg="mod">
          <ac:chgData name="COPPER, Frederik Anton" userId="0f901088-783c-438a-8209-1f3e953b174f" providerId="ADAL" clId="{7D8C922D-047E-4F53-BE25-BC40D7F6792B}" dt="2020-10-27T09:55:53.842" v="253" actId="1076"/>
          <ac:spMkLst>
            <pc:docMk/>
            <pc:sldMk cId="0" sldId="267"/>
            <ac:spMk id="11" creationId="{00000000-0000-0000-0000-000000000000}"/>
          </ac:spMkLst>
        </pc:spChg>
        <pc:spChg chg="mod">
          <ac:chgData name="COPPER, Frederik Anton" userId="0f901088-783c-438a-8209-1f3e953b174f" providerId="ADAL" clId="{7D8C922D-047E-4F53-BE25-BC40D7F6792B}" dt="2020-10-27T09:55:53.842" v="253" actId="1076"/>
          <ac:spMkLst>
            <pc:docMk/>
            <pc:sldMk cId="0" sldId="267"/>
            <ac:spMk id="12" creationId="{00000000-0000-0000-0000-000000000000}"/>
          </ac:spMkLst>
        </pc:spChg>
      </pc:sldChg>
      <pc:sldChg chg="delSp modSp">
        <pc:chgData name="COPPER, Frederik Anton" userId="0f901088-783c-438a-8209-1f3e953b174f" providerId="ADAL" clId="{7D8C922D-047E-4F53-BE25-BC40D7F6792B}" dt="2020-10-27T09:59:37.209" v="361"/>
        <pc:sldMkLst>
          <pc:docMk/>
          <pc:sldMk cId="0" sldId="269"/>
        </pc:sldMkLst>
        <pc:spChg chg="mod">
          <ac:chgData name="COPPER, Frederik Anton" userId="0f901088-783c-438a-8209-1f3e953b174f" providerId="ADAL" clId="{7D8C922D-047E-4F53-BE25-BC40D7F6792B}" dt="2020-10-27T09:57:12.046" v="255" actId="14100"/>
          <ac:spMkLst>
            <pc:docMk/>
            <pc:sldMk cId="0" sldId="269"/>
            <ac:spMk id="3" creationId="{00000000-0000-0000-0000-000000000000}"/>
          </ac:spMkLst>
        </pc:spChg>
        <pc:spChg chg="del mod">
          <ac:chgData name="COPPER, Frederik Anton" userId="0f901088-783c-438a-8209-1f3e953b174f" providerId="ADAL" clId="{7D8C922D-047E-4F53-BE25-BC40D7F6792B}" dt="2020-10-27T09:59:37.209" v="361"/>
          <ac:spMkLst>
            <pc:docMk/>
            <pc:sldMk cId="0" sldId="269"/>
            <ac:spMk id="4" creationId="{00000000-0000-0000-0000-000000000000}"/>
          </ac:spMkLst>
        </pc:spChg>
        <pc:spChg chg="mod">
          <ac:chgData name="COPPER, Frederik Anton" userId="0f901088-783c-438a-8209-1f3e953b174f" providerId="ADAL" clId="{7D8C922D-047E-4F53-BE25-BC40D7F6792B}" dt="2020-10-27T09:59:26.998" v="359" actId="1076"/>
          <ac:spMkLst>
            <pc:docMk/>
            <pc:sldMk cId="0" sldId="269"/>
            <ac:spMk id="5" creationId="{00000000-0000-0000-0000-000000000000}"/>
          </ac:spMkLst>
        </pc:spChg>
        <pc:spChg chg="del mod">
          <ac:chgData name="COPPER, Frederik Anton" userId="0f901088-783c-438a-8209-1f3e953b174f" providerId="ADAL" clId="{7D8C922D-047E-4F53-BE25-BC40D7F6792B}" dt="2020-10-27T09:58:29.872" v="324" actId="478"/>
          <ac:spMkLst>
            <pc:docMk/>
            <pc:sldMk cId="0" sldId="269"/>
            <ac:spMk id="6" creationId="{00000000-0000-0000-0000-000000000000}"/>
          </ac:spMkLst>
        </pc:spChg>
      </pc:sldChg>
      <pc:sldChg chg="modSp">
        <pc:chgData name="COPPER, Frederik Anton" userId="0f901088-783c-438a-8209-1f3e953b174f" providerId="ADAL" clId="{7D8C922D-047E-4F53-BE25-BC40D7F6792B}" dt="2020-10-27T09:59:48.735" v="362" actId="14100"/>
        <pc:sldMkLst>
          <pc:docMk/>
          <pc:sldMk cId="0" sldId="272"/>
        </pc:sldMkLst>
        <pc:spChg chg="mod">
          <ac:chgData name="COPPER, Frederik Anton" userId="0f901088-783c-438a-8209-1f3e953b174f" providerId="ADAL" clId="{7D8C922D-047E-4F53-BE25-BC40D7F6792B}" dt="2020-10-27T09:59:48.735" v="362" actId="14100"/>
          <ac:spMkLst>
            <pc:docMk/>
            <pc:sldMk cId="0" sldId="272"/>
            <ac:spMk id="3" creationId="{00000000-0000-0000-0000-000000000000}"/>
          </ac:spMkLst>
        </pc:spChg>
      </pc:sldChg>
      <pc:sldChg chg="modSp">
        <pc:chgData name="COPPER, Frederik Anton" userId="0f901088-783c-438a-8209-1f3e953b174f" providerId="ADAL" clId="{7D8C922D-047E-4F53-BE25-BC40D7F6792B}" dt="2020-10-27T10:05:08.430" v="436" actId="20577"/>
        <pc:sldMkLst>
          <pc:docMk/>
          <pc:sldMk cId="0" sldId="293"/>
        </pc:sldMkLst>
        <pc:spChg chg="mod">
          <ac:chgData name="COPPER, Frederik Anton" userId="0f901088-783c-438a-8209-1f3e953b174f" providerId="ADAL" clId="{7D8C922D-047E-4F53-BE25-BC40D7F6792B}" dt="2020-10-27T10:05:08.430" v="436" actId="20577"/>
          <ac:spMkLst>
            <pc:docMk/>
            <pc:sldMk cId="0" sldId="293"/>
            <ac:spMk id="3" creationId="{00000000-0000-0000-0000-000000000000}"/>
          </ac:spMkLst>
        </pc:spChg>
      </pc:sldChg>
    </pc:docChg>
  </pc:docChgLst>
  <pc:docChgLst>
    <pc:chgData name="COPPER, Frederik Anton" userId="0f901088-783c-438a-8209-1f3e953b174f" providerId="ADAL" clId="{064A7601-48EB-40C2-8128-4F54F6C28EC0}"/>
    <pc:docChg chg="delSld modSld">
      <pc:chgData name="COPPER, Frederik Anton" userId="0f901088-783c-438a-8209-1f3e953b174f" providerId="ADAL" clId="{064A7601-48EB-40C2-8128-4F54F6C28EC0}" dt="2020-11-04T13:29:36.644" v="53" actId="2696"/>
      <pc:docMkLst>
        <pc:docMk/>
      </pc:docMkLst>
      <pc:sldChg chg="del">
        <pc:chgData name="COPPER, Frederik Anton" userId="0f901088-783c-438a-8209-1f3e953b174f" providerId="ADAL" clId="{064A7601-48EB-40C2-8128-4F54F6C28EC0}" dt="2020-11-04T13:29:36.644" v="53" actId="2696"/>
        <pc:sldMkLst>
          <pc:docMk/>
          <pc:sldMk cId="0" sldId="257"/>
        </pc:sldMkLst>
      </pc:sldChg>
      <pc:sldChg chg="modNotesTx">
        <pc:chgData name="COPPER, Frederik Anton" userId="0f901088-783c-438a-8209-1f3e953b174f" providerId="ADAL" clId="{064A7601-48EB-40C2-8128-4F54F6C28EC0}" dt="2020-11-04T10:53:06.372" v="26" actId="6549"/>
        <pc:sldMkLst>
          <pc:docMk/>
          <pc:sldMk cId="0" sldId="260"/>
        </pc:sldMkLst>
      </pc:sldChg>
      <pc:sldChg chg="modNotesTx">
        <pc:chgData name="COPPER, Frederik Anton" userId="0f901088-783c-438a-8209-1f3e953b174f" providerId="ADAL" clId="{064A7601-48EB-40C2-8128-4F54F6C28EC0}" dt="2020-11-04T10:54:33.094" v="50" actId="20577"/>
        <pc:sldMkLst>
          <pc:docMk/>
          <pc:sldMk cId="0" sldId="272"/>
        </pc:sldMkLst>
      </pc:sldChg>
      <pc:sldChg chg="modNotesTx">
        <pc:chgData name="COPPER, Frederik Anton" userId="0f901088-783c-438a-8209-1f3e953b174f" providerId="ADAL" clId="{064A7601-48EB-40C2-8128-4F54F6C28EC0}" dt="2020-10-29T08:36:15.280" v="2" actId="6549"/>
        <pc:sldMkLst>
          <pc:docMk/>
          <pc:sldMk cId="0" sldId="293"/>
        </pc:sldMkLst>
      </pc:sldChg>
      <pc:sldChg chg="modTransition">
        <pc:chgData name="COPPER, Frederik Anton" userId="0f901088-783c-438a-8209-1f3e953b174f" providerId="ADAL" clId="{064A7601-48EB-40C2-8128-4F54F6C28EC0}" dt="2020-11-04T11:07:06.214" v="51"/>
        <pc:sldMkLst>
          <pc:docMk/>
          <pc:sldMk cId="3055923511" sldId="294"/>
        </pc:sldMkLst>
      </pc:sldChg>
      <pc:sldChg chg="modTransition">
        <pc:chgData name="COPPER, Frederik Anton" userId="0f901088-783c-438a-8209-1f3e953b174f" providerId="ADAL" clId="{064A7601-48EB-40C2-8128-4F54F6C28EC0}" dt="2020-11-04T11:07:47.272" v="52"/>
        <pc:sldMkLst>
          <pc:docMk/>
          <pc:sldMk cId="308803726"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5C25C17-F952-47F8-A974-37AF4649584C}" type="datetimeFigureOut">
              <a:rPr lang="en-GB" smtClean="0"/>
              <a:t>04/11/2020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49F16F5-C288-4E2C-825D-23EB01EA855B}" type="slidenum">
              <a:rPr lang="en-GB" smtClean="0"/>
              <a:t>‹#›</a:t>
            </a:fld>
            <a:endParaRPr lang="en-GB"/>
          </a:p>
        </p:txBody>
      </p:sp>
    </p:spTree>
    <p:extLst>
      <p:ext uri="{BB962C8B-B14F-4D97-AF65-F5344CB8AC3E}">
        <p14:creationId xmlns:p14="http://schemas.microsoft.com/office/powerpoint/2010/main" val="200814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teams work with experts from around the world to develop this guidance. Together, the experts  review reports, studies, presentations by countries, they </a:t>
            </a:r>
            <a:r>
              <a:rPr lang="en-US" dirty="0" err="1"/>
              <a:t>analyse</a:t>
            </a:r>
            <a:r>
              <a:rPr lang="en-US" dirty="0"/>
              <a:t> trends, consult further expert groups  and then agree on the best approach. The guidance is meant for health decision makers who adapt the  information for their country and context. As new scientific knowledge emerges, the documents are  updated.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FF109-5F8C-46C5-B013-3B4098F5F7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available:</a:t>
            </a:r>
          </a:p>
          <a:p>
            <a:r>
              <a:rPr lang="en-US" dirty="0"/>
              <a:t>•	the Health Care Facility assessment tool - https://www.who.int/publications/i/item/WHO-2019-nCoV-HCF_assessment-IPC-2020.1 </a:t>
            </a:r>
          </a:p>
          <a:p>
            <a:r>
              <a:rPr lang="en-US" dirty="0"/>
              <a:t>•	the Health Care Facility Safe Environments assessment tool  - https://www.who.int/publications/i/item/WHO-2019-nCoV-HCF_assessment-Safe_environment-2020.1 </a:t>
            </a:r>
          </a:p>
          <a:p>
            <a:endParaRPr lang="en-GB" dirty="0"/>
          </a:p>
        </p:txBody>
      </p:sp>
      <p:sp>
        <p:nvSpPr>
          <p:cNvPr id="4" name="Slide Number Placeholder 3"/>
          <p:cNvSpPr>
            <a:spLocks noGrp="1"/>
          </p:cNvSpPr>
          <p:nvPr>
            <p:ph type="sldNum" sz="quarter" idx="5"/>
          </p:nvPr>
        </p:nvSpPr>
        <p:spPr/>
        <p:txBody>
          <a:bodyPr/>
          <a:lstStyle/>
          <a:p>
            <a:fld id="{449F16F5-C288-4E2C-825D-23EB01EA855B}" type="slidenum">
              <a:rPr lang="en-GB" smtClean="0"/>
              <a:t>5</a:t>
            </a:fld>
            <a:endParaRPr lang="en-GB"/>
          </a:p>
        </p:txBody>
      </p:sp>
    </p:spTree>
    <p:extLst>
      <p:ext uri="{BB962C8B-B14F-4D97-AF65-F5344CB8AC3E}">
        <p14:creationId xmlns:p14="http://schemas.microsoft.com/office/powerpoint/2010/main" val="152275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available:</a:t>
            </a:r>
          </a:p>
          <a:p>
            <a:r>
              <a:rPr lang="en-US" dirty="0"/>
              <a:t>the Management of Infected Health Workers document, also included in this document are screening considerations that participants may want to consider in their local contexts - https://www.who.int/publications/i/item/10665-336265</a:t>
            </a:r>
            <a:endParaRPr lang="en-GB" dirty="0"/>
          </a:p>
        </p:txBody>
      </p:sp>
      <p:sp>
        <p:nvSpPr>
          <p:cNvPr id="4" name="Slide Number Placeholder 3"/>
          <p:cNvSpPr>
            <a:spLocks noGrp="1"/>
          </p:cNvSpPr>
          <p:nvPr>
            <p:ph type="sldNum" sz="quarter" idx="5"/>
          </p:nvPr>
        </p:nvSpPr>
        <p:spPr/>
        <p:txBody>
          <a:bodyPr/>
          <a:lstStyle/>
          <a:p>
            <a:fld id="{449F16F5-C288-4E2C-825D-23EB01EA855B}" type="slidenum">
              <a:rPr lang="en-GB" smtClean="0"/>
              <a:t>17</a:t>
            </a:fld>
            <a:endParaRPr lang="en-GB"/>
          </a:p>
        </p:txBody>
      </p:sp>
    </p:spTree>
    <p:extLst>
      <p:ext uri="{BB962C8B-B14F-4D97-AF65-F5344CB8AC3E}">
        <p14:creationId xmlns:p14="http://schemas.microsoft.com/office/powerpoint/2010/main" val="52218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Kindly inform the WHO Simulations/Preparedness focal point in your country once you have conducted the exercise and share the exercise report.  </a:t>
            </a:r>
          </a:p>
          <a:p>
            <a:r>
              <a:rPr lang="en-US" dirty="0"/>
              <a:t> </a:t>
            </a:r>
          </a:p>
          <a:p>
            <a:r>
              <a:rPr lang="en-US" dirty="0"/>
              <a:t>Email address of WHO Preparedness/Simulation focal point is; XXXXX </a:t>
            </a:r>
          </a:p>
          <a:p>
            <a:r>
              <a:rPr lang="en-US" dirty="0"/>
              <a:t>Phone number; XXXX </a:t>
            </a:r>
          </a:p>
          <a:p>
            <a:endParaRPr lang="en-GB" dirty="0"/>
          </a:p>
        </p:txBody>
      </p:sp>
      <p:sp>
        <p:nvSpPr>
          <p:cNvPr id="4" name="Slide Number Placeholder 3"/>
          <p:cNvSpPr>
            <a:spLocks noGrp="1"/>
          </p:cNvSpPr>
          <p:nvPr>
            <p:ph type="sldNum" sz="quarter" idx="5"/>
          </p:nvPr>
        </p:nvSpPr>
        <p:spPr/>
        <p:txBody>
          <a:bodyPr/>
          <a:lstStyle/>
          <a:p>
            <a:fld id="{449F16F5-C288-4E2C-825D-23EB01EA855B}" type="slidenum">
              <a:rPr lang="en-GB" smtClean="0"/>
              <a:t>23</a:t>
            </a:fld>
            <a:endParaRPr lang="en-GB"/>
          </a:p>
        </p:txBody>
      </p:sp>
    </p:spTree>
    <p:extLst>
      <p:ext uri="{BB962C8B-B14F-4D97-AF65-F5344CB8AC3E}">
        <p14:creationId xmlns:p14="http://schemas.microsoft.com/office/powerpoint/2010/main" val="136215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4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8812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4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01278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4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16645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4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43491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4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90364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4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688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4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3069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07041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9021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379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6239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522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4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05759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a:solidFill>
                  <a:schemeClr val="bg1"/>
                </a:solidFill>
                <a:latin typeface="Arial" panose="020B0604020202020204" pitchFamily="34" charset="0"/>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4 November 2020</a:t>
            </a:fld>
            <a:endParaRPr lang="en-US"/>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458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4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55926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4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92328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sp>
        <p:nvSpPr>
          <p:cNvPr id="17" name="bg object 17"/>
          <p:cNvSpPr/>
          <p:nvPr/>
        </p:nvSpPr>
        <p:spPr>
          <a:xfrm>
            <a:off x="0" y="6580631"/>
            <a:ext cx="12188952" cy="27736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19" name="bg object 19"/>
          <p:cNvSpPr/>
          <p:nvPr/>
        </p:nvSpPr>
        <p:spPr>
          <a:xfrm>
            <a:off x="3069335" y="6580631"/>
            <a:ext cx="4191000" cy="27736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g object 20"/>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21" name="bg object 21"/>
          <p:cNvSpPr/>
          <p:nvPr/>
        </p:nvSpPr>
        <p:spPr>
          <a:xfrm>
            <a:off x="2865120" y="6580631"/>
            <a:ext cx="4191000" cy="27736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bg object 22"/>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23" name="bg object 23"/>
          <p:cNvSpPr/>
          <p:nvPr/>
        </p:nvSpPr>
        <p:spPr>
          <a:xfrm>
            <a:off x="1207008" y="6574535"/>
            <a:ext cx="4282440" cy="28346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bg object 24"/>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25" name="bg object 25"/>
          <p:cNvSpPr/>
          <p:nvPr/>
        </p:nvSpPr>
        <p:spPr>
          <a:xfrm>
            <a:off x="987552" y="6574535"/>
            <a:ext cx="4282440" cy="283464"/>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bg object 26"/>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27" name="bg object 27"/>
          <p:cNvSpPr/>
          <p:nvPr/>
        </p:nvSpPr>
        <p:spPr>
          <a:xfrm>
            <a:off x="179831" y="6574535"/>
            <a:ext cx="2109216" cy="283464"/>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bg object 28"/>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29" name="bg object 29"/>
          <p:cNvSpPr/>
          <p:nvPr/>
        </p:nvSpPr>
        <p:spPr>
          <a:xfrm>
            <a:off x="0" y="6574535"/>
            <a:ext cx="2084832" cy="283464"/>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bg object 30"/>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2" name="Holder 2"/>
          <p:cNvSpPr>
            <a:spLocks noGrp="1"/>
          </p:cNvSpPr>
          <p:nvPr>
            <p:ph type="title"/>
          </p:nvPr>
        </p:nvSpPr>
        <p:spPr>
          <a:xfrm>
            <a:off x="4175664" y="-79755"/>
            <a:ext cx="3840670" cy="756920"/>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441811" y="2080767"/>
            <a:ext cx="10570845" cy="3238500"/>
          </a:xfrm>
          <a:prstGeom prst="rect">
            <a:avLst/>
          </a:prstGeom>
        </p:spPr>
        <p:txBody>
          <a:bodyPr wrap="square" lIns="0" tIns="0" rIns="0" bIns="0">
            <a:spAutoFit/>
          </a:bodyPr>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a:xfrm>
            <a:off x="76269" y="6652472"/>
            <a:ext cx="1776730"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11401037" y="6634184"/>
            <a:ext cx="617854"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4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24949849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49179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jpg"/><Relationship Id="rId5" Type="http://schemas.openxmlformats.org/officeDocument/2006/relationships/image" Target="../media/image4.png"/><Relationship Id="rId10" Type="http://schemas.openxmlformats.org/officeDocument/2006/relationships/image" Target="../media/image26.jpg"/><Relationship Id="rId4" Type="http://schemas.openxmlformats.org/officeDocument/2006/relationships/image" Target="../media/image3.png"/><Relationship Id="rId9"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hkatom@who.int" TargetMode="External"/><Relationship Id="rId4" Type="http://schemas.openxmlformats.org/officeDocument/2006/relationships/image" Target="../media/image35.png"/><Relationship Id="rId9" Type="http://schemas.openxmlformats.org/officeDocument/2006/relationships/hyperlink" Target="mailto:andragro@paho.org" TargetMode="External"/><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publications/i/item/WHO-2019-nCoV-IPC-202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hyperlink" Target="https://www.who.int/publications/i/item/infection-prevention-and-control-for-the-safe-management-of-a-dead-body-in-the-context-of-covid-19-interim-guid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699004"/>
            <a:ext cx="4999355" cy="1290320"/>
          </a:xfrm>
          <a:prstGeom prst="rect">
            <a:avLst/>
          </a:prstGeom>
        </p:spPr>
        <p:txBody>
          <a:bodyPr vert="horz" wrap="square" lIns="0" tIns="95885" rIns="0" bIns="0" rtlCol="0">
            <a:spAutoFit/>
          </a:bodyPr>
          <a:lstStyle/>
          <a:p>
            <a:pPr marL="12700" marR="5080">
              <a:lnSpc>
                <a:spcPts val="4680"/>
              </a:lnSpc>
              <a:spcBef>
                <a:spcPts val="755"/>
              </a:spcBef>
            </a:pPr>
            <a:r>
              <a:rPr sz="4400" spc="-5" dirty="0">
                <a:latin typeface="Roboto"/>
                <a:cs typeface="Roboto"/>
              </a:rPr>
              <a:t>Coronavirus  disease</a:t>
            </a:r>
            <a:r>
              <a:rPr sz="4400" spc="-45" dirty="0">
                <a:latin typeface="Roboto"/>
                <a:cs typeface="Roboto"/>
              </a:rPr>
              <a:t> </a:t>
            </a:r>
            <a:r>
              <a:rPr sz="4400" spc="-5" dirty="0">
                <a:latin typeface="Roboto"/>
                <a:cs typeface="Roboto"/>
              </a:rPr>
              <a:t>(COVID-19)</a:t>
            </a:r>
            <a:endParaRPr sz="4400">
              <a:latin typeface="Roboto"/>
              <a:cs typeface="Roboto"/>
            </a:endParaRPr>
          </a:p>
        </p:txBody>
      </p:sp>
      <p:sp>
        <p:nvSpPr>
          <p:cNvPr id="3" name="object 3"/>
          <p:cNvSpPr txBox="1"/>
          <p:nvPr/>
        </p:nvSpPr>
        <p:spPr>
          <a:xfrm>
            <a:off x="8544295" y="3849116"/>
            <a:ext cx="3395345" cy="748030"/>
          </a:xfrm>
          <a:prstGeom prst="rect">
            <a:avLst/>
          </a:prstGeom>
        </p:spPr>
        <p:txBody>
          <a:bodyPr vert="horz" wrap="square" lIns="0" tIns="31750" rIns="0" bIns="0" rtlCol="0">
            <a:spAutoFit/>
          </a:bodyPr>
          <a:lstStyle/>
          <a:p>
            <a:pPr marL="107950" marR="5080" indent="-95250">
              <a:lnSpc>
                <a:spcPts val="2810"/>
              </a:lnSpc>
              <a:spcBef>
                <a:spcPts val="250"/>
              </a:spcBef>
            </a:pPr>
            <a:r>
              <a:rPr sz="2400" b="1" dirty="0">
                <a:solidFill>
                  <a:srgbClr val="D86422"/>
                </a:solidFill>
                <a:latin typeface="Roboto"/>
                <a:cs typeface="Roboto"/>
              </a:rPr>
              <a:t>IPC &amp; HEALTH</a:t>
            </a:r>
            <a:r>
              <a:rPr sz="2400" b="1" spc="-55" dirty="0">
                <a:solidFill>
                  <a:srgbClr val="D86422"/>
                </a:solidFill>
                <a:latin typeface="Roboto"/>
                <a:cs typeface="Roboto"/>
              </a:rPr>
              <a:t> </a:t>
            </a:r>
            <a:r>
              <a:rPr sz="2400" b="1" spc="-5" dirty="0">
                <a:solidFill>
                  <a:srgbClr val="D86422"/>
                </a:solidFill>
                <a:latin typeface="Roboto"/>
                <a:cs typeface="Roboto"/>
              </a:rPr>
              <a:t>FACILITY  SIMULATION</a:t>
            </a:r>
            <a:r>
              <a:rPr sz="2400" b="1" spc="-55" dirty="0">
                <a:solidFill>
                  <a:srgbClr val="D86422"/>
                </a:solidFill>
                <a:latin typeface="Roboto"/>
                <a:cs typeface="Roboto"/>
              </a:rPr>
              <a:t> </a:t>
            </a:r>
            <a:r>
              <a:rPr sz="2400" b="1" dirty="0">
                <a:solidFill>
                  <a:srgbClr val="D86422"/>
                </a:solidFill>
                <a:latin typeface="Roboto"/>
                <a:cs typeface="Roboto"/>
              </a:rPr>
              <a:t>EXERCISE</a:t>
            </a:r>
            <a:endParaRPr sz="2400">
              <a:latin typeface="Roboto"/>
              <a:cs typeface="Roboto"/>
            </a:endParaRPr>
          </a:p>
        </p:txBody>
      </p:sp>
      <p:grpSp>
        <p:nvGrpSpPr>
          <p:cNvPr id="4" name="object 4"/>
          <p:cNvGrpSpPr/>
          <p:nvPr/>
        </p:nvGrpSpPr>
        <p:grpSpPr>
          <a:xfrm>
            <a:off x="133369" y="6317180"/>
            <a:ext cx="12052935" cy="411480"/>
            <a:chOff x="133369" y="6317180"/>
            <a:chExt cx="12052935" cy="411480"/>
          </a:xfrm>
        </p:grpSpPr>
        <p:sp>
          <p:nvSpPr>
            <p:cNvPr id="5" name="object 5"/>
            <p:cNvSpPr/>
            <p:nvPr/>
          </p:nvSpPr>
          <p:spPr>
            <a:xfrm>
              <a:off x="133369" y="6317180"/>
              <a:ext cx="1290701" cy="4114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919683" y="6329159"/>
              <a:ext cx="1266446" cy="3874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699004"/>
            <a:ext cx="4999355" cy="1290320"/>
          </a:xfrm>
          <a:prstGeom prst="rect">
            <a:avLst/>
          </a:prstGeom>
        </p:spPr>
        <p:txBody>
          <a:bodyPr vert="horz" wrap="square" lIns="0" tIns="95885" rIns="0" bIns="0" rtlCol="0">
            <a:spAutoFit/>
          </a:bodyPr>
          <a:lstStyle/>
          <a:p>
            <a:pPr marL="12700" marR="5080">
              <a:lnSpc>
                <a:spcPts val="4680"/>
              </a:lnSpc>
              <a:spcBef>
                <a:spcPts val="755"/>
              </a:spcBef>
            </a:pPr>
            <a:r>
              <a:rPr sz="4400" spc="-5" dirty="0">
                <a:latin typeface="Roboto"/>
                <a:cs typeface="Roboto"/>
              </a:rPr>
              <a:t>Coronavirus  disease</a:t>
            </a:r>
            <a:r>
              <a:rPr sz="4400" spc="-45" dirty="0">
                <a:latin typeface="Roboto"/>
                <a:cs typeface="Roboto"/>
              </a:rPr>
              <a:t> </a:t>
            </a:r>
            <a:r>
              <a:rPr sz="4400" spc="-5" dirty="0">
                <a:latin typeface="Roboto"/>
                <a:cs typeface="Roboto"/>
              </a:rPr>
              <a:t>(COVID-19)</a:t>
            </a:r>
            <a:endParaRPr sz="4400">
              <a:latin typeface="Roboto"/>
              <a:cs typeface="Roboto"/>
            </a:endParaRPr>
          </a:p>
        </p:txBody>
      </p:sp>
      <p:sp>
        <p:nvSpPr>
          <p:cNvPr id="3" name="object 3"/>
          <p:cNvSpPr txBox="1"/>
          <p:nvPr/>
        </p:nvSpPr>
        <p:spPr>
          <a:xfrm>
            <a:off x="8544295" y="3839971"/>
            <a:ext cx="3395345" cy="748030"/>
          </a:xfrm>
          <a:prstGeom prst="rect">
            <a:avLst/>
          </a:prstGeom>
        </p:spPr>
        <p:txBody>
          <a:bodyPr vert="horz" wrap="square" lIns="0" tIns="31750" rIns="0" bIns="0" rtlCol="0">
            <a:spAutoFit/>
          </a:bodyPr>
          <a:lstStyle/>
          <a:p>
            <a:pPr marL="107950" marR="5080" indent="-95250">
              <a:lnSpc>
                <a:spcPts val="2810"/>
              </a:lnSpc>
              <a:spcBef>
                <a:spcPts val="250"/>
              </a:spcBef>
            </a:pPr>
            <a:r>
              <a:rPr sz="2400" b="1" dirty="0">
                <a:solidFill>
                  <a:srgbClr val="D86422"/>
                </a:solidFill>
                <a:latin typeface="Roboto"/>
                <a:cs typeface="Roboto"/>
              </a:rPr>
              <a:t>IPC &amp; HEALTH</a:t>
            </a:r>
            <a:r>
              <a:rPr sz="2400" b="1" spc="-55" dirty="0">
                <a:solidFill>
                  <a:srgbClr val="D86422"/>
                </a:solidFill>
                <a:latin typeface="Roboto"/>
                <a:cs typeface="Roboto"/>
              </a:rPr>
              <a:t> </a:t>
            </a:r>
            <a:r>
              <a:rPr sz="2400" b="1" spc="-5" dirty="0">
                <a:solidFill>
                  <a:srgbClr val="D86422"/>
                </a:solidFill>
                <a:latin typeface="Roboto"/>
                <a:cs typeface="Roboto"/>
              </a:rPr>
              <a:t>FACILITY  SIMULATION</a:t>
            </a:r>
            <a:r>
              <a:rPr sz="2400" b="1" spc="-55" dirty="0">
                <a:solidFill>
                  <a:srgbClr val="D86422"/>
                </a:solidFill>
                <a:latin typeface="Roboto"/>
                <a:cs typeface="Roboto"/>
              </a:rPr>
              <a:t> </a:t>
            </a:r>
            <a:r>
              <a:rPr sz="2400" b="1" dirty="0">
                <a:solidFill>
                  <a:srgbClr val="D86422"/>
                </a:solidFill>
                <a:latin typeface="Roboto"/>
                <a:cs typeface="Roboto"/>
              </a:rPr>
              <a:t>EXERCISE</a:t>
            </a:r>
            <a:endParaRPr sz="2400">
              <a:latin typeface="Roboto"/>
              <a:cs typeface="Roboto"/>
            </a:endParaRPr>
          </a:p>
        </p:txBody>
      </p:sp>
      <p:grpSp>
        <p:nvGrpSpPr>
          <p:cNvPr id="4" name="object 4"/>
          <p:cNvGrpSpPr/>
          <p:nvPr/>
        </p:nvGrpSpPr>
        <p:grpSpPr>
          <a:xfrm>
            <a:off x="133369" y="6317180"/>
            <a:ext cx="12052935" cy="411480"/>
            <a:chOff x="133369" y="6317180"/>
            <a:chExt cx="12052935" cy="411480"/>
          </a:xfrm>
        </p:grpSpPr>
        <p:sp>
          <p:nvSpPr>
            <p:cNvPr id="5" name="object 5"/>
            <p:cNvSpPr/>
            <p:nvPr/>
          </p:nvSpPr>
          <p:spPr>
            <a:xfrm>
              <a:off x="133369" y="6317180"/>
              <a:ext cx="1290701" cy="4114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919683" y="6329159"/>
              <a:ext cx="1266446" cy="3874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610870"/>
          </a:xfrm>
          <a:prstGeom prst="rect">
            <a:avLst/>
          </a:prstGeom>
        </p:spPr>
        <p:txBody>
          <a:bodyPr vert="horz" wrap="square" lIns="0" tIns="0" rIns="0" bIns="0" rtlCol="0">
            <a:spAutoFit/>
          </a:bodyPr>
          <a:lstStyle/>
          <a:p>
            <a:pPr marL="243840">
              <a:lnSpc>
                <a:spcPts val="4095"/>
              </a:lnSpc>
            </a:pPr>
            <a:r>
              <a:rPr sz="3600" spc="-5" dirty="0"/>
              <a:t>Scenario</a:t>
            </a:r>
            <a:endParaRPr sz="3600"/>
          </a:p>
        </p:txBody>
      </p:sp>
      <p:sp>
        <p:nvSpPr>
          <p:cNvPr id="3" name="object 3"/>
          <p:cNvSpPr/>
          <p:nvPr/>
        </p:nvSpPr>
        <p:spPr>
          <a:xfrm>
            <a:off x="483895" y="914400"/>
            <a:ext cx="7287259" cy="5500370"/>
          </a:xfrm>
          <a:custGeom>
            <a:avLst/>
            <a:gdLst/>
            <a:ahLst/>
            <a:cxnLst/>
            <a:rect l="l" t="t" r="r" b="b"/>
            <a:pathLst>
              <a:path w="7287259" h="5500370">
                <a:moveTo>
                  <a:pt x="7286716" y="0"/>
                </a:moveTo>
                <a:lnTo>
                  <a:pt x="0" y="0"/>
                </a:lnTo>
                <a:lnTo>
                  <a:pt x="0" y="5500254"/>
                </a:lnTo>
                <a:lnTo>
                  <a:pt x="7286716" y="5500254"/>
                </a:lnTo>
                <a:lnTo>
                  <a:pt x="7286716" y="0"/>
                </a:lnTo>
                <a:close/>
              </a:path>
            </a:pathLst>
          </a:custGeom>
          <a:solidFill>
            <a:srgbClr val="DEDEDE"/>
          </a:solidFill>
        </p:spPr>
        <p:txBody>
          <a:bodyPr wrap="square" lIns="0" tIns="0" rIns="0" bIns="0" rtlCol="0"/>
          <a:lstStyle/>
          <a:p>
            <a:endParaRPr/>
          </a:p>
        </p:txBody>
      </p:sp>
      <p:sp>
        <p:nvSpPr>
          <p:cNvPr id="4" name="object 4"/>
          <p:cNvSpPr txBox="1"/>
          <p:nvPr/>
        </p:nvSpPr>
        <p:spPr>
          <a:xfrm>
            <a:off x="562635" y="1100835"/>
            <a:ext cx="7129145" cy="5097780"/>
          </a:xfrm>
          <a:prstGeom prst="rect">
            <a:avLst/>
          </a:prstGeom>
        </p:spPr>
        <p:txBody>
          <a:bodyPr vert="horz" wrap="square" lIns="0" tIns="10795" rIns="0" bIns="0" rtlCol="0">
            <a:spAutoFit/>
          </a:bodyPr>
          <a:lstStyle/>
          <a:p>
            <a:pPr marL="241300" marR="5715" indent="-228600" algn="just">
              <a:lnSpc>
                <a:spcPct val="100499"/>
              </a:lnSpc>
              <a:spcBef>
                <a:spcPts val="85"/>
              </a:spcBef>
              <a:buFont typeface="Arial"/>
              <a:buChar char="•"/>
              <a:tabLst>
                <a:tab pos="241300" algn="l"/>
              </a:tabLst>
            </a:pPr>
            <a:r>
              <a:rPr sz="2200" spc="-5" dirty="0">
                <a:latin typeface="Roboto"/>
                <a:cs typeface="Roboto"/>
              </a:rPr>
              <a:t>Heroes Hospital </a:t>
            </a:r>
            <a:r>
              <a:rPr sz="2200" dirty="0">
                <a:latin typeface="Roboto"/>
                <a:cs typeface="Roboto"/>
              </a:rPr>
              <a:t>is a 300-bed </a:t>
            </a:r>
            <a:r>
              <a:rPr sz="2200" spc="-5" dirty="0">
                <a:latin typeface="Roboto"/>
                <a:cs typeface="Roboto"/>
              </a:rPr>
              <a:t>tertiary facility </a:t>
            </a:r>
            <a:r>
              <a:rPr sz="2200" dirty="0">
                <a:latin typeface="Roboto"/>
                <a:cs typeface="Roboto"/>
              </a:rPr>
              <a:t>in </a:t>
            </a:r>
            <a:r>
              <a:rPr sz="2200" spc="-5" dirty="0">
                <a:latin typeface="Roboto"/>
                <a:cs typeface="Roboto"/>
              </a:rPr>
              <a:t>the  capital with </a:t>
            </a:r>
            <a:r>
              <a:rPr sz="2200" dirty="0">
                <a:latin typeface="Roboto"/>
                <a:cs typeface="Roboto"/>
              </a:rPr>
              <a:t>18 ICU </a:t>
            </a:r>
            <a:r>
              <a:rPr sz="2200" spc="-5" dirty="0">
                <a:latin typeface="Roboto"/>
                <a:cs typeface="Roboto"/>
              </a:rPr>
              <a:t>beds. The hospital operates on  average </a:t>
            </a:r>
            <a:r>
              <a:rPr sz="2200" dirty="0">
                <a:latin typeface="Roboto"/>
                <a:cs typeface="Roboto"/>
              </a:rPr>
              <a:t>at 90-95% </a:t>
            </a:r>
            <a:r>
              <a:rPr sz="2200" spc="-5" dirty="0">
                <a:latin typeface="Roboto"/>
                <a:cs typeface="Roboto"/>
              </a:rPr>
              <a:t>capacity (floor </a:t>
            </a:r>
            <a:r>
              <a:rPr sz="2200" dirty="0">
                <a:latin typeface="Roboto"/>
                <a:cs typeface="Roboto"/>
              </a:rPr>
              <a:t>plan in</a:t>
            </a:r>
            <a:r>
              <a:rPr sz="2200" spc="10" dirty="0">
                <a:latin typeface="Roboto"/>
                <a:cs typeface="Roboto"/>
              </a:rPr>
              <a:t> </a:t>
            </a:r>
            <a:r>
              <a:rPr sz="2200" spc="-5" dirty="0">
                <a:latin typeface="Roboto"/>
                <a:cs typeface="Roboto"/>
              </a:rPr>
              <a:t>handouts.)</a:t>
            </a:r>
            <a:endParaRPr sz="2200">
              <a:latin typeface="Roboto"/>
              <a:cs typeface="Roboto"/>
            </a:endParaRPr>
          </a:p>
          <a:p>
            <a:pPr marL="241300" marR="5080" indent="-228600" algn="just">
              <a:lnSpc>
                <a:spcPct val="100499"/>
              </a:lnSpc>
              <a:spcBef>
                <a:spcPts val="944"/>
              </a:spcBef>
              <a:buFont typeface="Arial"/>
              <a:buChar char="•"/>
              <a:tabLst>
                <a:tab pos="241300" algn="l"/>
              </a:tabLst>
            </a:pPr>
            <a:r>
              <a:rPr sz="2200" spc="-5" dirty="0">
                <a:latin typeface="Roboto"/>
                <a:cs typeface="Roboto"/>
              </a:rPr>
              <a:t>The hospital was </a:t>
            </a:r>
            <a:r>
              <a:rPr sz="2200" dirty="0">
                <a:latin typeface="Roboto"/>
                <a:cs typeface="Roboto"/>
              </a:rPr>
              <a:t>highly </a:t>
            </a:r>
            <a:r>
              <a:rPr sz="2200" spc="-5" dirty="0">
                <a:latin typeface="Roboto"/>
                <a:cs typeface="Roboto"/>
              </a:rPr>
              <a:t>impacted during the first  </a:t>
            </a:r>
            <a:r>
              <a:rPr sz="2200" dirty="0">
                <a:latin typeface="Roboto"/>
                <a:cs typeface="Roboto"/>
              </a:rPr>
              <a:t>COVID-19 </a:t>
            </a:r>
            <a:r>
              <a:rPr sz="2200" spc="-5" dirty="0">
                <a:latin typeface="Roboto"/>
                <a:cs typeface="Roboto"/>
              </a:rPr>
              <a:t>outbreak from </a:t>
            </a:r>
            <a:r>
              <a:rPr sz="2200" dirty="0">
                <a:latin typeface="Roboto"/>
                <a:cs typeface="Roboto"/>
              </a:rPr>
              <a:t>March-April 2020. </a:t>
            </a:r>
            <a:r>
              <a:rPr sz="2200" spc="-5" dirty="0">
                <a:latin typeface="Roboto"/>
                <a:cs typeface="Roboto"/>
              </a:rPr>
              <a:t>During that  period, </a:t>
            </a:r>
            <a:r>
              <a:rPr sz="2200" dirty="0">
                <a:latin typeface="Roboto"/>
                <a:cs typeface="Roboto"/>
              </a:rPr>
              <a:t>347 </a:t>
            </a:r>
            <a:r>
              <a:rPr sz="2200" spc="-5" dirty="0">
                <a:latin typeface="Roboto"/>
                <a:cs typeface="Roboto"/>
              </a:rPr>
              <a:t>patients were hospitalized with </a:t>
            </a:r>
            <a:r>
              <a:rPr sz="2200" dirty="0">
                <a:latin typeface="Roboto"/>
                <a:cs typeface="Roboto"/>
              </a:rPr>
              <a:t>COVID-19,  </a:t>
            </a:r>
            <a:r>
              <a:rPr sz="2200" spc="-5" dirty="0">
                <a:latin typeface="Roboto"/>
                <a:cs typeface="Roboto"/>
              </a:rPr>
              <a:t>of which </a:t>
            </a:r>
            <a:r>
              <a:rPr sz="2200" dirty="0">
                <a:latin typeface="Roboto"/>
                <a:cs typeface="Roboto"/>
              </a:rPr>
              <a:t>29 </a:t>
            </a:r>
            <a:r>
              <a:rPr sz="2200" spc="-5" dirty="0">
                <a:latin typeface="Roboto"/>
                <a:cs typeface="Roboto"/>
              </a:rPr>
              <a:t>died, including </a:t>
            </a:r>
            <a:r>
              <a:rPr sz="2200" dirty="0">
                <a:latin typeface="Roboto"/>
                <a:cs typeface="Roboto"/>
              </a:rPr>
              <a:t>2 </a:t>
            </a:r>
            <a:r>
              <a:rPr sz="2200" spc="-5" dirty="0">
                <a:latin typeface="Roboto"/>
                <a:cs typeface="Roboto"/>
              </a:rPr>
              <a:t>children with underlying  health</a:t>
            </a:r>
            <a:r>
              <a:rPr sz="2200" dirty="0">
                <a:latin typeface="Roboto"/>
                <a:cs typeface="Roboto"/>
              </a:rPr>
              <a:t> </a:t>
            </a:r>
            <a:r>
              <a:rPr sz="2200" spc="-5" dirty="0">
                <a:latin typeface="Roboto"/>
                <a:cs typeface="Roboto"/>
              </a:rPr>
              <a:t>conditions.</a:t>
            </a:r>
            <a:endParaRPr sz="2200">
              <a:latin typeface="Roboto"/>
              <a:cs typeface="Roboto"/>
            </a:endParaRPr>
          </a:p>
          <a:p>
            <a:pPr marL="241300" marR="5080" indent="-228600" algn="just">
              <a:lnSpc>
                <a:spcPct val="100499"/>
              </a:lnSpc>
              <a:spcBef>
                <a:spcPts val="950"/>
              </a:spcBef>
              <a:buFont typeface="Arial"/>
              <a:buChar char="•"/>
              <a:tabLst>
                <a:tab pos="241300" algn="l"/>
              </a:tabLst>
            </a:pPr>
            <a:r>
              <a:rPr sz="2200" spc="-5" dirty="0">
                <a:latin typeface="Roboto"/>
                <a:cs typeface="Roboto"/>
              </a:rPr>
              <a:t>Since then, the government </a:t>
            </a:r>
            <a:r>
              <a:rPr sz="2200" dirty="0">
                <a:latin typeface="Roboto"/>
                <a:cs typeface="Roboto"/>
              </a:rPr>
              <a:t>has </a:t>
            </a:r>
            <a:r>
              <a:rPr sz="2200" spc="-5" dirty="0">
                <a:latin typeface="Roboto"/>
                <a:cs typeface="Roboto"/>
              </a:rPr>
              <a:t>implemented strict  </a:t>
            </a:r>
            <a:r>
              <a:rPr sz="2200" dirty="0">
                <a:latin typeface="Roboto"/>
                <a:cs typeface="Roboto"/>
              </a:rPr>
              <a:t>public </a:t>
            </a:r>
            <a:r>
              <a:rPr sz="2200" spc="-5" dirty="0">
                <a:latin typeface="Roboto"/>
                <a:cs typeface="Roboto"/>
              </a:rPr>
              <a:t>health and social measures, which </a:t>
            </a:r>
            <a:r>
              <a:rPr sz="2200" dirty="0">
                <a:latin typeface="Roboto"/>
                <a:cs typeface="Roboto"/>
              </a:rPr>
              <a:t>in </a:t>
            </a:r>
            <a:r>
              <a:rPr sz="2200" spc="-5" dirty="0">
                <a:latin typeface="Roboto"/>
                <a:cs typeface="Roboto"/>
              </a:rPr>
              <a:t>effect have  decreased the number of </a:t>
            </a:r>
            <a:r>
              <a:rPr sz="2200" dirty="0">
                <a:latin typeface="Roboto"/>
                <a:cs typeface="Roboto"/>
              </a:rPr>
              <a:t>COVID-19</a:t>
            </a:r>
            <a:r>
              <a:rPr sz="2200" spc="25" dirty="0">
                <a:latin typeface="Roboto"/>
                <a:cs typeface="Roboto"/>
              </a:rPr>
              <a:t> </a:t>
            </a:r>
            <a:r>
              <a:rPr sz="2200" spc="-5" dirty="0">
                <a:latin typeface="Roboto"/>
                <a:cs typeface="Roboto"/>
              </a:rPr>
              <a:t>patients.</a:t>
            </a:r>
            <a:endParaRPr sz="2200">
              <a:latin typeface="Roboto"/>
              <a:cs typeface="Roboto"/>
            </a:endParaRPr>
          </a:p>
          <a:p>
            <a:pPr marL="241300" marR="5715" indent="-228600" algn="just">
              <a:lnSpc>
                <a:spcPct val="100000"/>
              </a:lnSpc>
              <a:spcBef>
                <a:spcPts val="960"/>
              </a:spcBef>
              <a:buFont typeface="Arial"/>
              <a:buChar char="•"/>
              <a:tabLst>
                <a:tab pos="241300" algn="l"/>
              </a:tabLst>
            </a:pPr>
            <a:r>
              <a:rPr sz="2200" spc="-5" dirty="0">
                <a:latin typeface="Roboto"/>
                <a:cs typeface="Roboto"/>
              </a:rPr>
              <a:t>Over the </a:t>
            </a:r>
            <a:r>
              <a:rPr sz="2200" dirty="0">
                <a:latin typeface="Roboto"/>
                <a:cs typeface="Roboto"/>
              </a:rPr>
              <a:t>past </a:t>
            </a:r>
            <a:r>
              <a:rPr sz="2200" spc="-5" dirty="0">
                <a:latin typeface="Roboto"/>
                <a:cs typeface="Roboto"/>
              </a:rPr>
              <a:t>few months easing of restrictions </a:t>
            </a:r>
            <a:r>
              <a:rPr sz="2200" dirty="0">
                <a:latin typeface="Roboto"/>
                <a:cs typeface="Roboto"/>
              </a:rPr>
              <a:t>has </a:t>
            </a:r>
            <a:r>
              <a:rPr sz="2200" spc="-5" dirty="0">
                <a:latin typeface="Roboto"/>
                <a:cs typeface="Roboto"/>
              </a:rPr>
              <a:t>led  to </a:t>
            </a:r>
            <a:r>
              <a:rPr sz="2200" dirty="0">
                <a:latin typeface="Roboto"/>
                <a:cs typeface="Roboto"/>
              </a:rPr>
              <a:t>an </a:t>
            </a:r>
            <a:r>
              <a:rPr sz="2200" spc="-5" dirty="0">
                <a:latin typeface="Roboto"/>
                <a:cs typeface="Roboto"/>
              </a:rPr>
              <a:t>increase </a:t>
            </a:r>
            <a:r>
              <a:rPr sz="2200" dirty="0">
                <a:latin typeface="Roboto"/>
                <a:cs typeface="Roboto"/>
              </a:rPr>
              <a:t>in </a:t>
            </a:r>
            <a:r>
              <a:rPr sz="2200" spc="-5" dirty="0">
                <a:latin typeface="Roboto"/>
                <a:cs typeface="Roboto"/>
              </a:rPr>
              <a:t>infections and this </a:t>
            </a:r>
            <a:r>
              <a:rPr sz="2200" dirty="0">
                <a:latin typeface="Roboto"/>
                <a:cs typeface="Roboto"/>
              </a:rPr>
              <a:t>has </a:t>
            </a:r>
            <a:r>
              <a:rPr sz="2200" spc="-5" dirty="0">
                <a:latin typeface="Roboto"/>
                <a:cs typeface="Roboto"/>
              </a:rPr>
              <a:t>been reflected  </a:t>
            </a:r>
            <a:r>
              <a:rPr sz="2200" dirty="0">
                <a:latin typeface="Roboto"/>
                <a:cs typeface="Roboto"/>
              </a:rPr>
              <a:t>by an </a:t>
            </a:r>
            <a:r>
              <a:rPr sz="2200" spc="-5" dirty="0">
                <a:latin typeface="Roboto"/>
                <a:cs typeface="Roboto"/>
              </a:rPr>
              <a:t>increase of </a:t>
            </a:r>
            <a:r>
              <a:rPr sz="2200" dirty="0">
                <a:latin typeface="Roboto"/>
                <a:cs typeface="Roboto"/>
              </a:rPr>
              <a:t>COVID-19</a:t>
            </a:r>
            <a:r>
              <a:rPr sz="2200" spc="5" dirty="0">
                <a:latin typeface="Roboto"/>
                <a:cs typeface="Roboto"/>
              </a:rPr>
              <a:t> </a:t>
            </a:r>
            <a:r>
              <a:rPr sz="2200" spc="-5" dirty="0">
                <a:latin typeface="Roboto"/>
                <a:cs typeface="Roboto"/>
              </a:rPr>
              <a:t>patients.</a:t>
            </a:r>
            <a:endParaRPr sz="2200">
              <a:latin typeface="Roboto"/>
              <a:cs typeface="Roboto"/>
            </a:endParaRPr>
          </a:p>
        </p:txBody>
      </p:sp>
      <p:grpSp>
        <p:nvGrpSpPr>
          <p:cNvPr id="5" name="object 5"/>
          <p:cNvGrpSpPr/>
          <p:nvPr/>
        </p:nvGrpSpPr>
        <p:grpSpPr>
          <a:xfrm>
            <a:off x="7690104" y="0"/>
            <a:ext cx="4502150" cy="634365"/>
            <a:chOff x="7690104" y="0"/>
            <a:chExt cx="4502150" cy="634365"/>
          </a:xfrm>
        </p:grpSpPr>
        <p:sp>
          <p:nvSpPr>
            <p:cNvPr id="6" name="object 6"/>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8" name="object 8"/>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040623" y="896"/>
            <a:ext cx="3881754" cy="610870"/>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sz="2000" spc="-20" dirty="0">
                <a:solidFill>
                  <a:srgbClr val="FFFFFF"/>
                </a:solidFill>
                <a:latin typeface="Arial Black"/>
                <a:cs typeface="Arial Black"/>
              </a:rPr>
              <a:t>SIMULATION</a:t>
            </a:r>
            <a:r>
              <a:rPr sz="2000" spc="-25" dirty="0">
                <a:solidFill>
                  <a:srgbClr val="FFFFFF"/>
                </a:solidFill>
                <a:latin typeface="Arial Black"/>
                <a:cs typeface="Arial Black"/>
              </a:rPr>
              <a:t> </a:t>
            </a:r>
            <a:r>
              <a:rPr sz="2000" spc="-45" dirty="0">
                <a:solidFill>
                  <a:srgbClr val="FFFFFF"/>
                </a:solidFill>
                <a:latin typeface="Arial Black"/>
                <a:cs typeface="Arial Black"/>
              </a:rPr>
              <a:t>ONLY</a:t>
            </a:r>
            <a:endParaRPr sz="2000">
              <a:latin typeface="Arial Black"/>
              <a:cs typeface="Arial Black"/>
            </a:endParaRPr>
          </a:p>
        </p:txBody>
      </p:sp>
      <p:sp>
        <p:nvSpPr>
          <p:cNvPr id="11" name="object 11"/>
          <p:cNvSpPr/>
          <p:nvPr/>
        </p:nvSpPr>
        <p:spPr>
          <a:xfrm>
            <a:off x="8040622" y="1823699"/>
            <a:ext cx="3925614" cy="3030298"/>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11</a:t>
            </a:fld>
            <a:endParaRPr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14" name="object 14"/>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5" name="object 15"/>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sz="3600" spc="-5" dirty="0"/>
              <a:t>Session</a:t>
            </a:r>
            <a:r>
              <a:rPr sz="3600" spc="-90" dirty="0"/>
              <a:t> </a:t>
            </a:r>
            <a:r>
              <a:rPr sz="3600" dirty="0"/>
              <a:t>1</a:t>
            </a:r>
            <a:endParaRPr sz="3600"/>
          </a:p>
        </p:txBody>
      </p:sp>
      <p:sp>
        <p:nvSpPr>
          <p:cNvPr id="3" name="object 3"/>
          <p:cNvSpPr txBox="1"/>
          <p:nvPr/>
        </p:nvSpPr>
        <p:spPr>
          <a:xfrm>
            <a:off x="707619" y="689355"/>
            <a:ext cx="4473981" cy="360680"/>
          </a:xfrm>
          <a:prstGeom prst="rect">
            <a:avLst/>
          </a:prstGeom>
        </p:spPr>
        <p:txBody>
          <a:bodyPr vert="horz" wrap="square" lIns="0" tIns="12700" rIns="0" bIns="0" rtlCol="0">
            <a:spAutoFit/>
          </a:bodyPr>
          <a:lstStyle/>
          <a:p>
            <a:pPr marL="12700">
              <a:lnSpc>
                <a:spcPct val="100000"/>
              </a:lnSpc>
              <a:spcBef>
                <a:spcPts val="100"/>
              </a:spcBef>
            </a:pPr>
            <a:r>
              <a:rPr sz="2200" b="1" spc="-5" dirty="0">
                <a:solidFill>
                  <a:srgbClr val="005D85"/>
                </a:solidFill>
                <a:latin typeface="Roboto"/>
                <a:cs typeface="Roboto"/>
              </a:rPr>
              <a:t>Questions </a:t>
            </a:r>
            <a:r>
              <a:rPr sz="2200" b="1" dirty="0">
                <a:solidFill>
                  <a:srgbClr val="005D85"/>
                </a:solidFill>
                <a:latin typeface="Roboto"/>
                <a:cs typeface="Roboto"/>
              </a:rPr>
              <a:t>for</a:t>
            </a:r>
            <a:r>
              <a:rPr sz="2200" b="1" spc="-65" dirty="0">
                <a:solidFill>
                  <a:srgbClr val="005D85"/>
                </a:solidFill>
                <a:latin typeface="Roboto"/>
                <a:cs typeface="Roboto"/>
              </a:rPr>
              <a:t> </a:t>
            </a:r>
            <a:r>
              <a:rPr sz="2200" b="1" spc="-5" dirty="0">
                <a:solidFill>
                  <a:srgbClr val="005D85"/>
                </a:solidFill>
                <a:latin typeface="Roboto"/>
                <a:cs typeface="Roboto"/>
              </a:rPr>
              <a:t>discussion</a:t>
            </a:r>
            <a:endParaRPr sz="2200" dirty="0">
              <a:latin typeface="Roboto"/>
              <a:cs typeface="Roboto"/>
            </a:endParaRPr>
          </a:p>
        </p:txBody>
      </p:sp>
      <p:sp>
        <p:nvSpPr>
          <p:cNvPr id="9" name="object 9"/>
          <p:cNvSpPr txBox="1"/>
          <p:nvPr/>
        </p:nvSpPr>
        <p:spPr>
          <a:xfrm>
            <a:off x="201186" y="1078219"/>
            <a:ext cx="12981414" cy="5509200"/>
          </a:xfrm>
          <a:prstGeom prst="rect">
            <a:avLst/>
          </a:prstGeom>
        </p:spPr>
        <p:txBody>
          <a:bodyPr vert="horz" wrap="square" lIns="0" tIns="119380" rIns="0" bIns="0" rtlCol="0">
            <a:spAutoFit/>
          </a:bodyPr>
          <a:lstStyle/>
          <a:p>
            <a:pPr marL="526415" marR="1847850" indent="-514350">
              <a:lnSpc>
                <a:spcPct val="68200"/>
              </a:lnSpc>
              <a:spcBef>
                <a:spcPts val="940"/>
              </a:spcBef>
              <a:buAutoNum type="arabicPeriod"/>
              <a:tabLst>
                <a:tab pos="526415" algn="l"/>
                <a:tab pos="527050" algn="l"/>
              </a:tabLst>
            </a:pPr>
            <a:r>
              <a:rPr sz="2200" dirty="0">
                <a:latin typeface="Roboto"/>
                <a:cs typeface="Roboto"/>
              </a:rPr>
              <a:t>Based </a:t>
            </a:r>
            <a:r>
              <a:rPr sz="2200" spc="-5" dirty="0">
                <a:latin typeface="Roboto"/>
                <a:cs typeface="Roboto"/>
              </a:rPr>
              <a:t>on your </a:t>
            </a:r>
            <a:r>
              <a:rPr sz="2200" dirty="0">
                <a:latin typeface="Roboto"/>
                <a:cs typeface="Roboto"/>
              </a:rPr>
              <a:t>plan </a:t>
            </a:r>
            <a:r>
              <a:rPr sz="2200" spc="-5" dirty="0">
                <a:latin typeface="Roboto"/>
                <a:cs typeface="Roboto"/>
              </a:rPr>
              <a:t>and procedures what screening and triage  procedures should </a:t>
            </a:r>
            <a:r>
              <a:rPr sz="2200" dirty="0">
                <a:latin typeface="Roboto"/>
                <a:cs typeface="Roboto"/>
              </a:rPr>
              <a:t>be in place in </a:t>
            </a:r>
            <a:r>
              <a:rPr sz="2200" spc="-5" dirty="0">
                <a:latin typeface="Roboto"/>
                <a:cs typeface="Roboto"/>
              </a:rPr>
              <a:t>this hospital? And </a:t>
            </a:r>
            <a:r>
              <a:rPr sz="2200" dirty="0">
                <a:latin typeface="Roboto"/>
                <a:cs typeface="Roboto"/>
              </a:rPr>
              <a:t>is it</a:t>
            </a:r>
            <a:r>
              <a:rPr sz="2200" spc="40" dirty="0">
                <a:latin typeface="Roboto"/>
                <a:cs typeface="Roboto"/>
              </a:rPr>
              <a:t> </a:t>
            </a:r>
            <a:r>
              <a:rPr sz="2200" spc="-5" dirty="0">
                <a:latin typeface="Roboto"/>
                <a:cs typeface="Roboto"/>
              </a:rPr>
              <a:t>enough?</a:t>
            </a:r>
            <a:endParaRPr sz="2200" dirty="0">
              <a:latin typeface="Roboto"/>
              <a:cs typeface="Roboto"/>
            </a:endParaRPr>
          </a:p>
          <a:p>
            <a:pPr marL="526415" marR="1847850" indent="-514350">
              <a:lnSpc>
                <a:spcPct val="68200"/>
              </a:lnSpc>
              <a:spcBef>
                <a:spcPts val="940"/>
              </a:spcBef>
              <a:buAutoNum type="arabicPeriod"/>
              <a:tabLst>
                <a:tab pos="526415" algn="l"/>
                <a:tab pos="527050" algn="l"/>
              </a:tabLst>
            </a:pPr>
            <a:endParaRPr lang="en-US" sz="1600" dirty="0">
              <a:latin typeface="Roboto"/>
            </a:endParaRPr>
          </a:p>
          <a:p>
            <a:pPr marL="526415" marR="1847850" indent="-514350">
              <a:lnSpc>
                <a:spcPct val="68200"/>
              </a:lnSpc>
              <a:spcBef>
                <a:spcPts val="940"/>
              </a:spcBef>
              <a:buAutoNum type="arabicPeriod"/>
              <a:tabLst>
                <a:tab pos="526415" algn="l"/>
                <a:tab pos="527050" algn="l"/>
              </a:tabLst>
            </a:pPr>
            <a:r>
              <a:rPr sz="2200" dirty="0">
                <a:latin typeface="Roboto"/>
              </a:rPr>
              <a:t>As the SARS-CoV-2 virus is likely to stay with us for a long time, what would be</a:t>
            </a:r>
            <a:r>
              <a:rPr lang="en-US" sz="2200" dirty="0">
                <a:latin typeface="Roboto"/>
              </a:rPr>
              <a:t> the IPC recommendations for staff and patients?</a:t>
            </a:r>
            <a:endParaRPr sz="2200" dirty="0">
              <a:latin typeface="Roboto"/>
            </a:endParaRPr>
          </a:p>
          <a:p>
            <a:pPr marL="526415" marR="1847850" indent="-514350">
              <a:lnSpc>
                <a:spcPct val="68200"/>
              </a:lnSpc>
              <a:spcBef>
                <a:spcPts val="940"/>
              </a:spcBef>
              <a:buAutoNum type="arabicPeriod"/>
              <a:tabLst>
                <a:tab pos="526415" algn="l"/>
                <a:tab pos="527050" algn="l"/>
              </a:tabLst>
            </a:pPr>
            <a:endParaRPr lang="en-US" sz="1600" dirty="0">
              <a:latin typeface="Roboto"/>
            </a:endParaRPr>
          </a:p>
          <a:p>
            <a:pPr marL="526415" marR="1847850" indent="-514350">
              <a:lnSpc>
                <a:spcPct val="68200"/>
              </a:lnSpc>
              <a:spcBef>
                <a:spcPts val="940"/>
              </a:spcBef>
              <a:buAutoNum type="arabicPeriod"/>
              <a:tabLst>
                <a:tab pos="526415" algn="l"/>
                <a:tab pos="527050" algn="l"/>
              </a:tabLst>
            </a:pPr>
            <a:r>
              <a:rPr sz="2200" dirty="0">
                <a:latin typeface="Roboto"/>
              </a:rPr>
              <a:t>What isolation and cohorting measures should be in place to manage</a:t>
            </a:r>
            <a:r>
              <a:rPr lang="en-US" sz="2200" dirty="0">
                <a:latin typeface="Roboto"/>
              </a:rPr>
              <a:t> infectious patients?</a:t>
            </a:r>
            <a:endParaRPr sz="2200" dirty="0">
              <a:latin typeface="Roboto"/>
            </a:endParaRPr>
          </a:p>
          <a:p>
            <a:pPr marL="526415" marR="1847850" indent="-514350">
              <a:lnSpc>
                <a:spcPct val="68200"/>
              </a:lnSpc>
              <a:spcBef>
                <a:spcPts val="940"/>
              </a:spcBef>
              <a:buAutoNum type="arabicPeriod"/>
              <a:tabLst>
                <a:tab pos="526415" algn="l"/>
                <a:tab pos="527050" algn="l"/>
              </a:tabLst>
            </a:pPr>
            <a:endParaRPr lang="en-US" sz="1600" dirty="0">
              <a:latin typeface="Roboto"/>
            </a:endParaRPr>
          </a:p>
          <a:p>
            <a:pPr marL="526415" marR="1847850" indent="-514350">
              <a:lnSpc>
                <a:spcPct val="68200"/>
              </a:lnSpc>
              <a:spcBef>
                <a:spcPts val="940"/>
              </a:spcBef>
              <a:buAutoNum type="arabicPeriod"/>
              <a:tabLst>
                <a:tab pos="526415" algn="l"/>
                <a:tab pos="527050" algn="l"/>
              </a:tabLst>
            </a:pPr>
            <a:r>
              <a:rPr sz="2200" dirty="0">
                <a:latin typeface="Roboto"/>
              </a:rPr>
              <a:t>What kind of equipment, training or other activities would keep staff alert to the</a:t>
            </a:r>
            <a:r>
              <a:rPr lang="en-US" sz="2200" dirty="0">
                <a:latin typeface="Roboto"/>
              </a:rPr>
              <a:t> need for IPC measures in the presence of high COVID-19 infections?</a:t>
            </a:r>
            <a:endParaRPr sz="2200" dirty="0">
              <a:latin typeface="Roboto"/>
            </a:endParaRPr>
          </a:p>
          <a:p>
            <a:pPr marL="526415" marR="1847850" indent="-514350">
              <a:lnSpc>
                <a:spcPct val="68200"/>
              </a:lnSpc>
              <a:spcBef>
                <a:spcPts val="940"/>
              </a:spcBef>
              <a:buAutoNum type="arabicPeriod"/>
              <a:tabLst>
                <a:tab pos="526415" algn="l"/>
                <a:tab pos="527050" algn="l"/>
              </a:tabLst>
            </a:pPr>
            <a:endParaRPr lang="en-US" sz="1600" dirty="0">
              <a:latin typeface="Roboto"/>
            </a:endParaRPr>
          </a:p>
          <a:p>
            <a:pPr marL="526415" marR="1847850" indent="-514350">
              <a:lnSpc>
                <a:spcPct val="68200"/>
              </a:lnSpc>
              <a:spcBef>
                <a:spcPts val="940"/>
              </a:spcBef>
              <a:buAutoNum type="arabicPeriod"/>
              <a:tabLst>
                <a:tab pos="526415" algn="l"/>
                <a:tab pos="527050" algn="l"/>
              </a:tabLst>
            </a:pPr>
            <a:r>
              <a:rPr sz="2200" dirty="0">
                <a:latin typeface="Roboto"/>
              </a:rPr>
              <a:t>What kind of environmental cleaning and engineering control systems are</a:t>
            </a:r>
            <a:r>
              <a:rPr lang="en-US" sz="2200" dirty="0">
                <a:latin typeface="Roboto"/>
              </a:rPr>
              <a:t> implemented?</a:t>
            </a:r>
            <a:endParaRPr sz="2200" dirty="0">
              <a:latin typeface="Roboto"/>
            </a:endParaRPr>
          </a:p>
          <a:p>
            <a:pPr marL="526415" marR="1847850" indent="-514350">
              <a:lnSpc>
                <a:spcPct val="68200"/>
              </a:lnSpc>
              <a:spcBef>
                <a:spcPts val="940"/>
              </a:spcBef>
              <a:buAutoNum type="arabicPeriod"/>
              <a:tabLst>
                <a:tab pos="526415" algn="l"/>
                <a:tab pos="527050" algn="l"/>
              </a:tabLst>
            </a:pPr>
            <a:endParaRPr lang="en-US" sz="1600" dirty="0">
              <a:latin typeface="Roboto"/>
            </a:endParaRPr>
          </a:p>
          <a:p>
            <a:pPr marL="526415" marR="1847850" indent="-514350">
              <a:lnSpc>
                <a:spcPct val="68200"/>
              </a:lnSpc>
              <a:spcBef>
                <a:spcPts val="940"/>
              </a:spcBef>
              <a:buAutoNum type="arabicPeriod"/>
              <a:tabLst>
                <a:tab pos="526415" algn="l"/>
                <a:tab pos="527050" algn="l"/>
              </a:tabLst>
            </a:pPr>
            <a:r>
              <a:rPr sz="2200" dirty="0">
                <a:latin typeface="Roboto"/>
              </a:rPr>
              <a:t>Are any administrative controls needed at this stage, and if so what would</a:t>
            </a:r>
            <a:r>
              <a:rPr lang="en-US" sz="2200" dirty="0">
                <a:latin typeface="Roboto"/>
              </a:rPr>
              <a:t> these be?</a:t>
            </a:r>
            <a:endParaRPr sz="2200" dirty="0">
              <a:latin typeface="Roboto"/>
            </a:endParaRPr>
          </a:p>
          <a:p>
            <a:pPr marL="526415" marR="1847850" indent="-514350">
              <a:lnSpc>
                <a:spcPct val="68200"/>
              </a:lnSpc>
              <a:spcBef>
                <a:spcPts val="940"/>
              </a:spcBef>
              <a:buAutoNum type="arabicPeriod"/>
              <a:tabLst>
                <a:tab pos="526415" algn="l"/>
                <a:tab pos="527050" algn="l"/>
              </a:tabLst>
            </a:pPr>
            <a:endParaRPr lang="en-US" sz="1600" dirty="0">
              <a:latin typeface="Roboto"/>
            </a:endParaRPr>
          </a:p>
          <a:p>
            <a:pPr marL="526415" marR="1847850" indent="-514350">
              <a:lnSpc>
                <a:spcPct val="68200"/>
              </a:lnSpc>
              <a:spcBef>
                <a:spcPts val="940"/>
              </a:spcBef>
              <a:buAutoNum type="arabicPeriod"/>
              <a:tabLst>
                <a:tab pos="526415" algn="l"/>
                <a:tab pos="527050" algn="l"/>
              </a:tabLst>
            </a:pPr>
            <a:r>
              <a:rPr sz="2200" dirty="0">
                <a:latin typeface="Roboto"/>
              </a:rPr>
              <a:t>How will you ensure facility policies will be followed and how do you deal with</a:t>
            </a:r>
            <a:r>
              <a:rPr lang="en-US" sz="2200" dirty="0">
                <a:latin typeface="Roboto"/>
              </a:rPr>
              <a:t> non-compliance?</a:t>
            </a:r>
            <a:endParaRPr sz="2200" dirty="0">
              <a:latin typeface="Roboto"/>
            </a:endParaRPr>
          </a:p>
        </p:txBody>
      </p:sp>
      <p:sp>
        <p:nvSpPr>
          <p:cNvPr id="11" name="object 11"/>
          <p:cNvSpPr/>
          <p:nvPr/>
        </p:nvSpPr>
        <p:spPr>
          <a:xfrm>
            <a:off x="10058400" y="414156"/>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txBox="1"/>
          <p:nvPr/>
        </p:nvSpPr>
        <p:spPr>
          <a:xfrm>
            <a:off x="10717719" y="553753"/>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30</a:t>
            </a:r>
            <a:r>
              <a:rPr sz="2400" b="1" spc="-85" dirty="0">
                <a:solidFill>
                  <a:srgbClr val="0070C0"/>
                </a:solidFill>
                <a:latin typeface="Arial"/>
                <a:cs typeface="Arial"/>
              </a:rPr>
              <a:t> </a:t>
            </a:r>
            <a:r>
              <a:rPr sz="2400" b="1" spc="-5" dirty="0">
                <a:solidFill>
                  <a:srgbClr val="0070C0"/>
                </a:solidFill>
                <a:latin typeface="Arial"/>
                <a:cs typeface="Arial"/>
              </a:rPr>
              <a:t>mins</a:t>
            </a:r>
            <a:endParaRPr sz="2400" dirty="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12</a:t>
            </a:fld>
            <a:endParaRPr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15" name="object 15"/>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6" name="object 16"/>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610870"/>
          </a:xfrm>
          <a:prstGeom prst="rect">
            <a:avLst/>
          </a:prstGeom>
        </p:spPr>
        <p:txBody>
          <a:bodyPr vert="horz" wrap="square" lIns="0" tIns="0" rIns="0" bIns="0" rtlCol="0">
            <a:spAutoFit/>
          </a:bodyPr>
          <a:lstStyle/>
          <a:p>
            <a:pPr marL="243840">
              <a:lnSpc>
                <a:spcPts val="4095"/>
              </a:lnSpc>
            </a:pPr>
            <a:r>
              <a:rPr sz="3600" spc="-5" dirty="0"/>
              <a:t>Scenario</a:t>
            </a:r>
            <a:r>
              <a:rPr sz="3600" spc="-10" dirty="0"/>
              <a:t> </a:t>
            </a:r>
            <a:r>
              <a:rPr sz="3600" spc="-5" dirty="0"/>
              <a:t>update</a:t>
            </a:r>
            <a:endParaRPr sz="3600"/>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23" y="896"/>
            <a:ext cx="3881754" cy="610870"/>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sz="2000" spc="-20" dirty="0">
                <a:solidFill>
                  <a:srgbClr val="FFFFFF"/>
                </a:solidFill>
                <a:latin typeface="Arial Black"/>
                <a:cs typeface="Arial Black"/>
              </a:rPr>
              <a:t>SIMULATION</a:t>
            </a:r>
            <a:r>
              <a:rPr sz="2000" spc="-25" dirty="0">
                <a:solidFill>
                  <a:srgbClr val="FFFFFF"/>
                </a:solidFill>
                <a:latin typeface="Arial Black"/>
                <a:cs typeface="Arial Black"/>
              </a:rPr>
              <a:t> </a:t>
            </a:r>
            <a:r>
              <a:rPr sz="2000" spc="-45" dirty="0">
                <a:solidFill>
                  <a:srgbClr val="FFFFFF"/>
                </a:solidFill>
                <a:latin typeface="Arial Black"/>
                <a:cs typeface="Arial Black"/>
              </a:rPr>
              <a:t>ONLY</a:t>
            </a:r>
            <a:endParaRPr sz="2000">
              <a:latin typeface="Arial Black"/>
              <a:cs typeface="Arial Black"/>
            </a:endParaRPr>
          </a:p>
        </p:txBody>
      </p:sp>
      <p:sp>
        <p:nvSpPr>
          <p:cNvPr id="9" name="object 9"/>
          <p:cNvSpPr/>
          <p:nvPr/>
        </p:nvSpPr>
        <p:spPr>
          <a:xfrm>
            <a:off x="483894" y="841247"/>
            <a:ext cx="7287259" cy="5553710"/>
          </a:xfrm>
          <a:custGeom>
            <a:avLst/>
            <a:gdLst/>
            <a:ahLst/>
            <a:cxnLst/>
            <a:rect l="l" t="t" r="r" b="b"/>
            <a:pathLst>
              <a:path w="7287259" h="5553710">
                <a:moveTo>
                  <a:pt x="7286716" y="0"/>
                </a:moveTo>
                <a:lnTo>
                  <a:pt x="0" y="0"/>
                </a:lnTo>
                <a:lnTo>
                  <a:pt x="0" y="5553386"/>
                </a:lnTo>
                <a:lnTo>
                  <a:pt x="7286716" y="5553386"/>
                </a:lnTo>
                <a:lnTo>
                  <a:pt x="7286716" y="0"/>
                </a:lnTo>
                <a:close/>
              </a:path>
            </a:pathLst>
          </a:custGeom>
          <a:solidFill>
            <a:srgbClr val="DEDEDE"/>
          </a:solidFill>
        </p:spPr>
        <p:txBody>
          <a:bodyPr wrap="square" lIns="0" tIns="0" rIns="0" bIns="0" rtlCol="0"/>
          <a:lstStyle/>
          <a:p>
            <a:endParaRPr/>
          </a:p>
        </p:txBody>
      </p:sp>
      <p:sp>
        <p:nvSpPr>
          <p:cNvPr id="10" name="object 10"/>
          <p:cNvSpPr txBox="1"/>
          <p:nvPr/>
        </p:nvSpPr>
        <p:spPr>
          <a:xfrm>
            <a:off x="562634" y="1081532"/>
            <a:ext cx="7012940" cy="4554855"/>
          </a:xfrm>
          <a:prstGeom prst="rect">
            <a:avLst/>
          </a:prstGeom>
        </p:spPr>
        <p:txBody>
          <a:bodyPr vert="horz" wrap="square" lIns="0" tIns="12700" rIns="0" bIns="0" rtlCol="0">
            <a:spAutoFit/>
          </a:bodyPr>
          <a:lstStyle/>
          <a:p>
            <a:pPr marL="241300" marR="651510" indent="-228600">
              <a:lnSpc>
                <a:spcPct val="100000"/>
              </a:lnSpc>
              <a:spcBef>
                <a:spcPts val="100"/>
              </a:spcBef>
              <a:buFont typeface="Arial"/>
              <a:buChar char="•"/>
              <a:tabLst>
                <a:tab pos="241300" algn="l"/>
              </a:tabLst>
            </a:pPr>
            <a:r>
              <a:rPr sz="2400" spc="-5" dirty="0">
                <a:latin typeface="Roboto"/>
                <a:cs typeface="Roboto"/>
              </a:rPr>
              <a:t>Increasing numbers </a:t>
            </a:r>
            <a:r>
              <a:rPr sz="2400" dirty="0">
                <a:latin typeface="Roboto"/>
                <a:cs typeface="Roboto"/>
              </a:rPr>
              <a:t>of </a:t>
            </a:r>
            <a:r>
              <a:rPr sz="2400" spc="-5" dirty="0">
                <a:latin typeface="Roboto"/>
                <a:cs typeface="Roboto"/>
              </a:rPr>
              <a:t>COVID-19 patients are  </a:t>
            </a:r>
            <a:r>
              <a:rPr sz="2400" dirty="0">
                <a:latin typeface="Roboto"/>
                <a:cs typeface="Roboto"/>
              </a:rPr>
              <a:t>being </a:t>
            </a:r>
            <a:r>
              <a:rPr sz="2400" spc="-5" dirty="0">
                <a:latin typeface="Roboto"/>
                <a:cs typeface="Roboto"/>
              </a:rPr>
              <a:t>admitted </a:t>
            </a:r>
            <a:r>
              <a:rPr sz="2400" dirty="0">
                <a:latin typeface="Roboto"/>
                <a:cs typeface="Roboto"/>
              </a:rPr>
              <a:t>to</a:t>
            </a:r>
            <a:r>
              <a:rPr sz="2400" spc="20" dirty="0">
                <a:latin typeface="Roboto"/>
                <a:cs typeface="Roboto"/>
              </a:rPr>
              <a:t> </a:t>
            </a:r>
            <a:r>
              <a:rPr sz="2400" spc="-5" dirty="0">
                <a:latin typeface="Roboto"/>
                <a:cs typeface="Roboto"/>
              </a:rPr>
              <a:t>hospital.</a:t>
            </a:r>
            <a:endParaRPr sz="2400">
              <a:latin typeface="Roboto"/>
              <a:cs typeface="Roboto"/>
            </a:endParaRPr>
          </a:p>
          <a:p>
            <a:pPr marL="241300" marR="236220" indent="-228600">
              <a:lnSpc>
                <a:spcPct val="100800"/>
              </a:lnSpc>
              <a:spcBef>
                <a:spcPts val="910"/>
              </a:spcBef>
              <a:buFont typeface="Arial"/>
              <a:buChar char="•"/>
              <a:tabLst>
                <a:tab pos="241300" algn="l"/>
              </a:tabLst>
            </a:pPr>
            <a:r>
              <a:rPr sz="2400" dirty="0">
                <a:latin typeface="Roboto"/>
                <a:cs typeface="Roboto"/>
              </a:rPr>
              <a:t>Suspect </a:t>
            </a:r>
            <a:r>
              <a:rPr sz="2400" spc="-5" dirty="0">
                <a:latin typeface="Roboto"/>
                <a:cs typeface="Roboto"/>
              </a:rPr>
              <a:t>cases are </a:t>
            </a:r>
            <a:r>
              <a:rPr sz="2400" dirty="0">
                <a:latin typeface="Roboto"/>
                <a:cs typeface="Roboto"/>
              </a:rPr>
              <a:t>put in isolation </a:t>
            </a:r>
            <a:r>
              <a:rPr sz="2400" spc="-5" dirty="0">
                <a:latin typeface="Roboto"/>
                <a:cs typeface="Roboto"/>
              </a:rPr>
              <a:t>and </a:t>
            </a:r>
            <a:r>
              <a:rPr sz="2400" dirty="0">
                <a:latin typeface="Roboto"/>
                <a:cs typeface="Roboto"/>
              </a:rPr>
              <a:t>tested for  the novel</a:t>
            </a:r>
            <a:r>
              <a:rPr sz="2400" spc="15" dirty="0">
                <a:latin typeface="Roboto"/>
                <a:cs typeface="Roboto"/>
              </a:rPr>
              <a:t> </a:t>
            </a:r>
            <a:r>
              <a:rPr sz="2400" spc="-5" dirty="0">
                <a:latin typeface="Roboto"/>
                <a:cs typeface="Roboto"/>
              </a:rPr>
              <a:t>virus.</a:t>
            </a:r>
            <a:endParaRPr sz="2400">
              <a:latin typeface="Roboto"/>
              <a:cs typeface="Roboto"/>
            </a:endParaRPr>
          </a:p>
          <a:p>
            <a:pPr marL="241300" marR="137160" indent="-228600">
              <a:lnSpc>
                <a:spcPct val="100800"/>
              </a:lnSpc>
              <a:spcBef>
                <a:spcPts val="985"/>
              </a:spcBef>
              <a:buFont typeface="Arial"/>
              <a:buChar char="•"/>
              <a:tabLst>
                <a:tab pos="241300" algn="l"/>
              </a:tabLst>
            </a:pPr>
            <a:r>
              <a:rPr sz="2400" dirty="0">
                <a:latin typeface="Roboto"/>
                <a:cs typeface="Roboto"/>
              </a:rPr>
              <a:t>The </a:t>
            </a:r>
            <a:r>
              <a:rPr sz="2400" spc="-5" dirty="0">
                <a:latin typeface="Roboto"/>
                <a:cs typeface="Roboto"/>
              </a:rPr>
              <a:t>ICU </a:t>
            </a:r>
            <a:r>
              <a:rPr sz="2400" dirty="0">
                <a:latin typeface="Roboto"/>
                <a:cs typeface="Roboto"/>
              </a:rPr>
              <a:t>is </a:t>
            </a:r>
            <a:r>
              <a:rPr sz="2400" spc="-5" dirty="0">
                <a:latin typeface="Roboto"/>
                <a:cs typeface="Roboto"/>
              </a:rPr>
              <a:t>almost </a:t>
            </a:r>
            <a:r>
              <a:rPr sz="2400" dirty="0">
                <a:latin typeface="Roboto"/>
                <a:cs typeface="Roboto"/>
              </a:rPr>
              <a:t>fully occupied with only 2 </a:t>
            </a:r>
            <a:r>
              <a:rPr sz="2400" spc="-5" dirty="0">
                <a:latin typeface="Roboto"/>
                <a:cs typeface="Roboto"/>
              </a:rPr>
              <a:t>beds  remaining</a:t>
            </a:r>
            <a:r>
              <a:rPr sz="2400" spc="5" dirty="0">
                <a:latin typeface="Roboto"/>
                <a:cs typeface="Roboto"/>
              </a:rPr>
              <a:t> </a:t>
            </a:r>
            <a:r>
              <a:rPr sz="2400" dirty="0">
                <a:latin typeface="Roboto"/>
                <a:cs typeface="Roboto"/>
              </a:rPr>
              <a:t>free.</a:t>
            </a:r>
            <a:endParaRPr sz="2400">
              <a:latin typeface="Roboto"/>
              <a:cs typeface="Roboto"/>
            </a:endParaRPr>
          </a:p>
          <a:p>
            <a:pPr marL="241300" marR="5080" indent="-228600">
              <a:lnSpc>
                <a:spcPts val="2810"/>
              </a:lnSpc>
              <a:spcBef>
                <a:spcPts val="1160"/>
              </a:spcBef>
              <a:buFont typeface="Arial"/>
              <a:buChar char="•"/>
              <a:tabLst>
                <a:tab pos="241300" algn="l"/>
              </a:tabLst>
            </a:pPr>
            <a:r>
              <a:rPr sz="2400" spc="-5" dirty="0">
                <a:latin typeface="Roboto"/>
                <a:cs typeface="Roboto"/>
              </a:rPr>
              <a:t>Hospital management </a:t>
            </a:r>
            <a:r>
              <a:rPr sz="2400" dirty="0">
                <a:latin typeface="Roboto"/>
                <a:cs typeface="Roboto"/>
              </a:rPr>
              <a:t>is considering the </a:t>
            </a:r>
            <a:r>
              <a:rPr sz="2400" spc="-5" dirty="0">
                <a:latin typeface="Roboto"/>
                <a:cs typeface="Roboto"/>
              </a:rPr>
              <a:t>set-up </a:t>
            </a:r>
            <a:r>
              <a:rPr sz="2400" dirty="0">
                <a:latin typeface="Roboto"/>
                <a:cs typeface="Roboto"/>
              </a:rPr>
              <a:t>of  </a:t>
            </a:r>
            <a:r>
              <a:rPr sz="2400" spc="-5" dirty="0">
                <a:latin typeface="Roboto"/>
                <a:cs typeface="Roboto"/>
              </a:rPr>
              <a:t>an </a:t>
            </a:r>
            <a:r>
              <a:rPr sz="2400" dirty="0">
                <a:latin typeface="Roboto"/>
                <a:cs typeface="Roboto"/>
              </a:rPr>
              <a:t>isolation </a:t>
            </a:r>
            <a:r>
              <a:rPr sz="2400" spc="-5" dirty="0">
                <a:latin typeface="Roboto"/>
                <a:cs typeface="Roboto"/>
              </a:rPr>
              <a:t>ward/field</a:t>
            </a:r>
            <a:r>
              <a:rPr sz="2400" spc="5" dirty="0">
                <a:latin typeface="Roboto"/>
                <a:cs typeface="Roboto"/>
              </a:rPr>
              <a:t> </a:t>
            </a:r>
            <a:r>
              <a:rPr sz="2400" dirty="0">
                <a:latin typeface="Roboto"/>
                <a:cs typeface="Roboto"/>
              </a:rPr>
              <a:t>hospital</a:t>
            </a:r>
            <a:endParaRPr sz="2400">
              <a:latin typeface="Roboto"/>
              <a:cs typeface="Roboto"/>
            </a:endParaRPr>
          </a:p>
          <a:p>
            <a:pPr marL="241300" indent="-228600">
              <a:lnSpc>
                <a:spcPct val="100000"/>
              </a:lnSpc>
              <a:spcBef>
                <a:spcPts val="950"/>
              </a:spcBef>
              <a:buFont typeface="Arial"/>
              <a:buChar char="•"/>
              <a:tabLst>
                <a:tab pos="241300" algn="l"/>
              </a:tabLst>
            </a:pPr>
            <a:r>
              <a:rPr sz="2400" dirty="0">
                <a:latin typeface="Roboto"/>
                <a:cs typeface="Roboto"/>
              </a:rPr>
              <a:t>A </a:t>
            </a:r>
            <a:r>
              <a:rPr sz="2400" spc="-5" dirty="0">
                <a:latin typeface="Roboto"/>
                <a:cs typeface="Roboto"/>
              </a:rPr>
              <a:t>number </a:t>
            </a:r>
            <a:r>
              <a:rPr sz="2400" dirty="0">
                <a:latin typeface="Roboto"/>
                <a:cs typeface="Roboto"/>
              </a:rPr>
              <a:t>of health care </a:t>
            </a:r>
            <a:r>
              <a:rPr sz="2400" spc="-5" dirty="0">
                <a:latin typeface="Roboto"/>
                <a:cs typeface="Roboto"/>
              </a:rPr>
              <a:t>staff</a:t>
            </a:r>
            <a:r>
              <a:rPr sz="2400" spc="25" dirty="0">
                <a:latin typeface="Roboto"/>
                <a:cs typeface="Roboto"/>
              </a:rPr>
              <a:t> </a:t>
            </a:r>
            <a:r>
              <a:rPr sz="2400" spc="-5" dirty="0">
                <a:latin typeface="Roboto"/>
                <a:cs typeface="Roboto"/>
              </a:rPr>
              <a:t>have</a:t>
            </a:r>
            <a:endParaRPr sz="2400">
              <a:latin typeface="Roboto"/>
              <a:cs typeface="Roboto"/>
            </a:endParaRPr>
          </a:p>
          <a:p>
            <a:pPr marL="241300" marR="377190">
              <a:lnSpc>
                <a:spcPts val="2900"/>
              </a:lnSpc>
              <a:spcBef>
                <a:spcPts val="80"/>
              </a:spcBef>
            </a:pPr>
            <a:r>
              <a:rPr sz="2400" dirty="0">
                <a:latin typeface="Roboto"/>
                <a:cs typeface="Roboto"/>
              </a:rPr>
              <a:t>developed </a:t>
            </a:r>
            <a:r>
              <a:rPr sz="2400" spc="-5" dirty="0">
                <a:latin typeface="Roboto"/>
                <a:cs typeface="Roboto"/>
              </a:rPr>
              <a:t>COVID-19 symptoms and are absent  and staying at</a:t>
            </a:r>
            <a:r>
              <a:rPr sz="2400" spc="20" dirty="0">
                <a:latin typeface="Roboto"/>
                <a:cs typeface="Roboto"/>
              </a:rPr>
              <a:t> </a:t>
            </a:r>
            <a:r>
              <a:rPr sz="2400" dirty="0">
                <a:latin typeface="Roboto"/>
                <a:cs typeface="Roboto"/>
              </a:rPr>
              <a:t>home</a:t>
            </a:r>
            <a:endParaRPr sz="2400">
              <a:latin typeface="Roboto"/>
              <a:cs typeface="Roboto"/>
            </a:endParaRPr>
          </a:p>
        </p:txBody>
      </p:sp>
      <p:sp>
        <p:nvSpPr>
          <p:cNvPr id="11" name="object 11"/>
          <p:cNvSpPr/>
          <p:nvPr/>
        </p:nvSpPr>
        <p:spPr>
          <a:xfrm>
            <a:off x="8312911" y="841248"/>
            <a:ext cx="3214069" cy="5545401"/>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13</a:t>
            </a:fld>
            <a:endParaRPr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14" name="object 14"/>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5" name="object 15"/>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sz="3600" spc="-5" dirty="0"/>
              <a:t>Session</a:t>
            </a:r>
            <a:r>
              <a:rPr sz="3600" spc="-90" dirty="0"/>
              <a:t> </a:t>
            </a:r>
            <a:r>
              <a:rPr sz="3600" dirty="0"/>
              <a:t>2</a:t>
            </a:r>
            <a:endParaRPr sz="3600"/>
          </a:p>
        </p:txBody>
      </p:sp>
      <p:sp>
        <p:nvSpPr>
          <p:cNvPr id="3" name="object 3"/>
          <p:cNvSpPr txBox="1"/>
          <p:nvPr/>
        </p:nvSpPr>
        <p:spPr>
          <a:xfrm>
            <a:off x="441811" y="709167"/>
            <a:ext cx="3520589" cy="314960"/>
          </a:xfrm>
          <a:prstGeom prst="rect">
            <a:avLst/>
          </a:prstGeom>
        </p:spPr>
        <p:txBody>
          <a:bodyPr vert="horz" wrap="square" lIns="0" tIns="12700" rIns="0" bIns="0" rtlCol="0">
            <a:spAutoFit/>
          </a:bodyPr>
          <a:lstStyle/>
          <a:p>
            <a:pPr marL="12700">
              <a:lnSpc>
                <a:spcPct val="100000"/>
              </a:lnSpc>
              <a:spcBef>
                <a:spcPts val="100"/>
              </a:spcBef>
            </a:pPr>
            <a:r>
              <a:rPr sz="1900" b="1" spc="-5" dirty="0">
                <a:solidFill>
                  <a:srgbClr val="005D85"/>
                </a:solidFill>
                <a:latin typeface="Roboto"/>
                <a:cs typeface="Roboto"/>
              </a:rPr>
              <a:t>Questions for</a:t>
            </a:r>
            <a:r>
              <a:rPr sz="1900" b="1" spc="-70" dirty="0">
                <a:solidFill>
                  <a:srgbClr val="005D85"/>
                </a:solidFill>
                <a:latin typeface="Roboto"/>
                <a:cs typeface="Roboto"/>
              </a:rPr>
              <a:t> </a:t>
            </a:r>
            <a:r>
              <a:rPr sz="1900" b="1" spc="-5" dirty="0">
                <a:solidFill>
                  <a:srgbClr val="005D85"/>
                </a:solidFill>
                <a:latin typeface="Roboto"/>
                <a:cs typeface="Roboto"/>
              </a:rPr>
              <a:t>discussion</a:t>
            </a:r>
            <a:endParaRPr sz="1900" dirty="0">
              <a:latin typeface="Roboto"/>
              <a:cs typeface="Roboto"/>
            </a:endParaRPr>
          </a:p>
        </p:txBody>
      </p:sp>
      <p:sp>
        <p:nvSpPr>
          <p:cNvPr id="5" name="object 5"/>
          <p:cNvSpPr txBox="1">
            <a:spLocks noGrp="1"/>
          </p:cNvSpPr>
          <p:nvPr>
            <p:ph type="body" idx="1"/>
          </p:nvPr>
        </p:nvSpPr>
        <p:spPr>
          <a:xfrm>
            <a:off x="275185" y="1305434"/>
            <a:ext cx="10570845" cy="5229637"/>
          </a:xfrm>
          <a:prstGeom prst="rect">
            <a:avLst/>
          </a:prstGeom>
        </p:spPr>
        <p:txBody>
          <a:bodyPr vert="horz" wrap="square" lIns="0" tIns="12700" rIns="0" bIns="0" rtlCol="0">
            <a:spAutoFit/>
          </a:bodyPr>
          <a:lstStyle/>
          <a:p>
            <a:pPr marL="527050" marR="0" lvl="0" indent="-514350" algn="l" defTabSz="914400" rtl="0" eaLnBrk="1" fontAlgn="auto" latinLnBrk="0" hangingPunct="1">
              <a:lnSpc>
                <a:spcPct val="100000"/>
              </a:lnSpc>
              <a:spcBef>
                <a:spcPts val="100"/>
              </a:spcBef>
              <a:spcAft>
                <a:spcPts val="0"/>
              </a:spcAft>
              <a:buClrTx/>
              <a:buSzTx/>
              <a:buFontTx/>
              <a:buAutoNum type="arabicPeriod"/>
              <a:tabLst>
                <a:tab pos="526415" algn="l"/>
                <a:tab pos="527050" algn="l"/>
              </a:tabLst>
              <a:defRPr/>
            </a:pPr>
            <a:r>
              <a:rPr lang="en-US" kern="1200" dirty="0">
                <a:solidFill>
                  <a:prstClr val="black"/>
                </a:solidFill>
              </a:rPr>
              <a:t>How </a:t>
            </a:r>
            <a:r>
              <a:rPr lang="en-US" kern="1200" spc="-5" dirty="0">
                <a:solidFill>
                  <a:prstClr val="black"/>
                </a:solidFill>
              </a:rPr>
              <a:t>will </a:t>
            </a:r>
            <a:r>
              <a:rPr lang="en-US" kern="1200" dirty="0">
                <a:solidFill>
                  <a:prstClr val="black"/>
                </a:solidFill>
              </a:rPr>
              <a:t>you </a:t>
            </a:r>
            <a:r>
              <a:rPr lang="en-US" kern="1200" spc="-5" dirty="0">
                <a:solidFill>
                  <a:prstClr val="black"/>
                </a:solidFill>
              </a:rPr>
              <a:t>confirm </a:t>
            </a:r>
            <a:r>
              <a:rPr lang="en-US" kern="1200" dirty="0">
                <a:solidFill>
                  <a:prstClr val="black"/>
                </a:solidFill>
              </a:rPr>
              <a:t>if </a:t>
            </a:r>
            <a:r>
              <a:rPr lang="en-US" kern="1200" spc="-5" dirty="0">
                <a:solidFill>
                  <a:prstClr val="black"/>
                </a:solidFill>
              </a:rPr>
              <a:t>suspect </a:t>
            </a:r>
            <a:r>
              <a:rPr lang="en-US" kern="1200" dirty="0">
                <a:solidFill>
                  <a:prstClr val="black"/>
                </a:solidFill>
              </a:rPr>
              <a:t>patients </a:t>
            </a:r>
            <a:r>
              <a:rPr lang="en-US" kern="1200" spc="-5" dirty="0">
                <a:solidFill>
                  <a:prstClr val="black"/>
                </a:solidFill>
              </a:rPr>
              <a:t>are </a:t>
            </a:r>
            <a:r>
              <a:rPr lang="en-US" kern="1200" dirty="0">
                <a:solidFill>
                  <a:prstClr val="black"/>
                </a:solidFill>
              </a:rPr>
              <a:t>infected </a:t>
            </a:r>
            <a:r>
              <a:rPr lang="en-US" kern="1200" spc="-5" dirty="0">
                <a:solidFill>
                  <a:prstClr val="black"/>
                </a:solidFill>
              </a:rPr>
              <a:t>with </a:t>
            </a:r>
            <a:r>
              <a:rPr lang="en-US" kern="1200" dirty="0">
                <a:solidFill>
                  <a:prstClr val="black"/>
                </a:solidFill>
              </a:rPr>
              <a:t>the novel</a:t>
            </a:r>
            <a:r>
              <a:rPr lang="en-US" kern="1200" spc="85" dirty="0">
                <a:solidFill>
                  <a:prstClr val="black"/>
                </a:solidFill>
              </a:rPr>
              <a:t> </a:t>
            </a:r>
            <a:r>
              <a:rPr lang="en-US" kern="1200" spc="-5" dirty="0">
                <a:solidFill>
                  <a:prstClr val="black"/>
                </a:solidFill>
              </a:rPr>
              <a:t>Coronavirus?</a:t>
            </a:r>
            <a:endParaRPr lang="en-US" kern="1200" dirty="0">
              <a:solidFill>
                <a:prstClr val="black"/>
              </a:solidFill>
            </a:endParaRPr>
          </a:p>
          <a:p>
            <a:pPr lvl="0" algn="l" rtl="0">
              <a:spcBef>
                <a:spcPts val="20"/>
              </a:spcBef>
              <a:buFont typeface="Roboto"/>
              <a:buAutoNum type="arabicPeriod"/>
            </a:pPr>
            <a:endParaRPr lang="en-US" sz="1750" kern="1200" dirty="0">
              <a:solidFill>
                <a:prstClr val="black"/>
              </a:solidFill>
            </a:endParaRPr>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r>
              <a:rPr lang="en-US" kern="1200" spc="-5" dirty="0">
                <a:solidFill>
                  <a:prstClr val="black"/>
                </a:solidFill>
              </a:rPr>
              <a:t>Where will </a:t>
            </a:r>
            <a:r>
              <a:rPr lang="en-US" kern="1200" dirty="0">
                <a:solidFill>
                  <a:prstClr val="black"/>
                </a:solidFill>
              </a:rPr>
              <a:t>the </a:t>
            </a:r>
            <a:r>
              <a:rPr lang="en-US" kern="1200" spc="-5" dirty="0">
                <a:solidFill>
                  <a:prstClr val="black"/>
                </a:solidFill>
              </a:rPr>
              <a:t>samples </a:t>
            </a:r>
            <a:r>
              <a:rPr lang="en-US" kern="1200" dirty="0">
                <a:solidFill>
                  <a:prstClr val="black"/>
                </a:solidFill>
              </a:rPr>
              <a:t>have to </a:t>
            </a:r>
            <a:r>
              <a:rPr lang="en-US" kern="1200" spc="-5" dirty="0">
                <a:solidFill>
                  <a:prstClr val="black"/>
                </a:solidFill>
              </a:rPr>
              <a:t>be </a:t>
            </a:r>
            <a:r>
              <a:rPr lang="en-US" kern="1200" dirty="0">
                <a:solidFill>
                  <a:prstClr val="black"/>
                </a:solidFill>
              </a:rPr>
              <a:t>sent to test for </a:t>
            </a:r>
            <a:r>
              <a:rPr lang="en-US" kern="1200" spc="-5" dirty="0">
                <a:solidFill>
                  <a:prstClr val="black"/>
                </a:solidFill>
              </a:rPr>
              <a:t>COVID-19 </a:t>
            </a:r>
            <a:r>
              <a:rPr lang="en-US" kern="1200" dirty="0">
                <a:solidFill>
                  <a:prstClr val="black"/>
                </a:solidFill>
              </a:rPr>
              <a:t>and how long </a:t>
            </a:r>
            <a:r>
              <a:rPr lang="en-US" kern="1200" spc="-5" dirty="0">
                <a:solidFill>
                  <a:prstClr val="black"/>
                </a:solidFill>
              </a:rPr>
              <a:t>will </a:t>
            </a:r>
            <a:r>
              <a:rPr lang="en-US" kern="1200" dirty="0">
                <a:solidFill>
                  <a:prstClr val="black"/>
                </a:solidFill>
              </a:rPr>
              <a:t>it </a:t>
            </a:r>
            <a:r>
              <a:rPr lang="en-US" kern="1200" spc="-5" dirty="0">
                <a:solidFill>
                  <a:prstClr val="black"/>
                </a:solidFill>
              </a:rPr>
              <a:t>take </a:t>
            </a:r>
            <a:r>
              <a:rPr lang="en-US" kern="1200" dirty="0">
                <a:solidFill>
                  <a:prstClr val="black"/>
                </a:solidFill>
              </a:rPr>
              <a:t>to receive results back?</a:t>
            </a:r>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endParaRPr lang="en-GB"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r>
              <a:rPr lang="en-GB" dirty="0"/>
              <a:t>T</a:t>
            </a:r>
            <a:r>
              <a:rPr dirty="0"/>
              <a:t>o </a:t>
            </a:r>
            <a:r>
              <a:rPr spc="-5" dirty="0"/>
              <a:t>what </a:t>
            </a:r>
            <a:r>
              <a:rPr dirty="0"/>
              <a:t>unit </a:t>
            </a:r>
            <a:r>
              <a:rPr spc="-5" dirty="0"/>
              <a:t>will suspected </a:t>
            </a:r>
            <a:r>
              <a:rPr dirty="0"/>
              <a:t>and </a:t>
            </a:r>
            <a:r>
              <a:rPr spc="-5" dirty="0"/>
              <a:t>confirmed </a:t>
            </a:r>
            <a:r>
              <a:rPr dirty="0"/>
              <a:t>patients </a:t>
            </a:r>
            <a:r>
              <a:rPr spc="-5" dirty="0"/>
              <a:t>be</a:t>
            </a:r>
            <a:r>
              <a:rPr spc="55" dirty="0"/>
              <a:t> </a:t>
            </a:r>
            <a:r>
              <a:rPr dirty="0"/>
              <a:t>admitted?</a:t>
            </a:r>
            <a:endParaRPr lang="en-US"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endParaRPr lang="en-US"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r>
              <a:rPr dirty="0"/>
              <a:t>What </a:t>
            </a:r>
            <a:r>
              <a:rPr spc="-5" dirty="0"/>
              <a:t>considerations would </a:t>
            </a:r>
            <a:r>
              <a:rPr dirty="0"/>
              <a:t>you </a:t>
            </a:r>
            <a:r>
              <a:rPr spc="-5" dirty="0"/>
              <a:t>recommend </a:t>
            </a:r>
            <a:r>
              <a:rPr dirty="0"/>
              <a:t>for clinical </a:t>
            </a:r>
            <a:r>
              <a:rPr spc="-5" dirty="0"/>
              <a:t>management </a:t>
            </a:r>
            <a:r>
              <a:rPr dirty="0"/>
              <a:t>and </a:t>
            </a:r>
            <a:r>
              <a:rPr spc="-5" dirty="0"/>
              <a:t>isolation</a:t>
            </a:r>
            <a:r>
              <a:rPr spc="190" dirty="0"/>
              <a:t> </a:t>
            </a:r>
            <a:r>
              <a:rPr spc="-5" dirty="0"/>
              <a:t>pathways?</a:t>
            </a:r>
            <a:endParaRPr lang="en-US" spc="-5"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endParaRPr lang="en-US" spc="-5"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r>
              <a:rPr spc="-5" dirty="0"/>
              <a:t>Would </a:t>
            </a:r>
            <a:r>
              <a:rPr dirty="0"/>
              <a:t>the </a:t>
            </a:r>
            <a:r>
              <a:rPr spc="-5" dirty="0"/>
              <a:t>current situation pose </a:t>
            </a:r>
            <a:r>
              <a:rPr dirty="0"/>
              <a:t>any challenges in patient bed occupancy and</a:t>
            </a:r>
            <a:r>
              <a:rPr spc="110" dirty="0"/>
              <a:t> </a:t>
            </a:r>
            <a:r>
              <a:rPr spc="-5" dirty="0"/>
              <a:t>staffing?</a:t>
            </a:r>
            <a:endParaRPr lang="en-US" spc="-5"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endParaRPr lang="en-US"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r>
              <a:rPr dirty="0"/>
              <a:t>How could the </a:t>
            </a:r>
            <a:r>
              <a:rPr spc="-5" dirty="0"/>
              <a:t>ICU </a:t>
            </a:r>
            <a:r>
              <a:rPr dirty="0"/>
              <a:t>capacity </a:t>
            </a:r>
            <a:r>
              <a:rPr spc="-5" dirty="0"/>
              <a:t>be</a:t>
            </a:r>
            <a:r>
              <a:rPr spc="40" dirty="0"/>
              <a:t> </a:t>
            </a:r>
            <a:r>
              <a:rPr dirty="0"/>
              <a:t>enhanced?</a:t>
            </a:r>
            <a:endParaRPr lang="en-US"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endParaRPr lang="en-US" dirty="0"/>
          </a:p>
          <a:p>
            <a:pPr marL="527050" marR="0" lvl="0" indent="-514350" algn="l" defTabSz="914400" rtl="0" eaLnBrk="1" fontAlgn="auto" latinLnBrk="0" hangingPunct="1">
              <a:lnSpc>
                <a:spcPct val="100000"/>
              </a:lnSpc>
              <a:spcBef>
                <a:spcPts val="0"/>
              </a:spcBef>
              <a:spcAft>
                <a:spcPts val="0"/>
              </a:spcAft>
              <a:buClrTx/>
              <a:buSzTx/>
              <a:buFontTx/>
              <a:buAutoNum type="arabicPeriod"/>
              <a:tabLst>
                <a:tab pos="526415" algn="l"/>
                <a:tab pos="527050" algn="l"/>
              </a:tabLst>
              <a:defRPr/>
            </a:pPr>
            <a:r>
              <a:rPr dirty="0"/>
              <a:t>How </a:t>
            </a:r>
            <a:r>
              <a:rPr spc="-5" dirty="0"/>
              <a:t>will </a:t>
            </a:r>
            <a:r>
              <a:rPr dirty="0"/>
              <a:t>you </a:t>
            </a:r>
            <a:r>
              <a:rPr spc="-5" dirty="0"/>
              <a:t>manage </a:t>
            </a:r>
            <a:r>
              <a:rPr dirty="0"/>
              <a:t>healthcare </a:t>
            </a:r>
            <a:r>
              <a:rPr spc="-5" dirty="0"/>
              <a:t>acquired </a:t>
            </a:r>
            <a:r>
              <a:rPr dirty="0"/>
              <a:t>infections, contact </a:t>
            </a:r>
            <a:r>
              <a:rPr spc="-5" dirty="0"/>
              <a:t>tracing </a:t>
            </a:r>
            <a:r>
              <a:rPr dirty="0"/>
              <a:t>and </a:t>
            </a:r>
            <a:r>
              <a:rPr spc="-5" dirty="0"/>
              <a:t>management</a:t>
            </a:r>
            <a:r>
              <a:rPr spc="95" dirty="0"/>
              <a:t> </a:t>
            </a:r>
            <a:r>
              <a:rPr dirty="0"/>
              <a:t>of</a:t>
            </a:r>
            <a:r>
              <a:rPr lang="en-US" dirty="0"/>
              <a:t> contacts?</a:t>
            </a:r>
          </a:p>
          <a:p>
            <a:pPr lvl="0" algn="l" rtl="0">
              <a:spcBef>
                <a:spcPts val="20"/>
              </a:spcBef>
            </a:pPr>
            <a:endParaRPr lang="en-US" sz="1750" kern="1200" dirty="0">
              <a:solidFill>
                <a:prstClr val="black"/>
              </a:solidFill>
            </a:endParaRPr>
          </a:p>
          <a:p>
            <a:pPr marL="12700" marR="0" lvl="0" indent="0" algn="l" defTabSz="914400" rtl="0" eaLnBrk="1" fontAlgn="auto" latinLnBrk="0" hangingPunct="1">
              <a:lnSpc>
                <a:spcPct val="100000"/>
              </a:lnSpc>
              <a:spcBef>
                <a:spcPts val="0"/>
              </a:spcBef>
              <a:spcAft>
                <a:spcPts val="0"/>
              </a:spcAft>
              <a:buClrTx/>
              <a:buSzTx/>
              <a:buFontTx/>
              <a:buNone/>
              <a:tabLst>
                <a:tab pos="526415" algn="l"/>
              </a:tabLst>
              <a:defRPr/>
            </a:pPr>
            <a:r>
              <a:rPr lang="en-US" kern="1200" spc="-5" dirty="0">
                <a:solidFill>
                  <a:prstClr val="black"/>
                </a:solidFill>
              </a:rPr>
              <a:t>8.	</a:t>
            </a:r>
            <a:r>
              <a:rPr lang="en-US" kern="1200" dirty="0">
                <a:solidFill>
                  <a:prstClr val="black"/>
                </a:solidFill>
              </a:rPr>
              <a:t>What other </a:t>
            </a:r>
            <a:r>
              <a:rPr lang="en-US" kern="1200" spc="-5" dirty="0">
                <a:solidFill>
                  <a:prstClr val="black"/>
                </a:solidFill>
              </a:rPr>
              <a:t>measures might be </a:t>
            </a:r>
            <a:r>
              <a:rPr lang="en-US" kern="1200" dirty="0">
                <a:solidFill>
                  <a:prstClr val="black"/>
                </a:solidFill>
              </a:rPr>
              <a:t>implemented </a:t>
            </a:r>
            <a:r>
              <a:rPr lang="en-US" kern="1200" spc="-5" dirty="0">
                <a:solidFill>
                  <a:prstClr val="black"/>
                </a:solidFill>
              </a:rPr>
              <a:t>regarding </a:t>
            </a:r>
            <a:r>
              <a:rPr lang="en-US" kern="1200" dirty="0">
                <a:solidFill>
                  <a:prstClr val="black"/>
                </a:solidFill>
              </a:rPr>
              <a:t>this</a:t>
            </a:r>
            <a:r>
              <a:rPr lang="en-US" kern="1200" spc="60" dirty="0">
                <a:solidFill>
                  <a:prstClr val="black"/>
                </a:solidFill>
              </a:rPr>
              <a:t> </a:t>
            </a:r>
            <a:r>
              <a:rPr lang="en-US" kern="1200" spc="-5" dirty="0">
                <a:solidFill>
                  <a:prstClr val="black"/>
                </a:solidFill>
              </a:rPr>
              <a:t>situation?</a:t>
            </a:r>
            <a:endParaRPr lang="en-US" kern="1200" dirty="0">
              <a:solidFill>
                <a:prstClr val="black"/>
              </a:solidFill>
            </a:endParaRPr>
          </a:p>
          <a:p>
            <a:pPr marL="12700">
              <a:lnSpc>
                <a:spcPct val="100000"/>
              </a:lnSpc>
              <a:tabLst>
                <a:tab pos="526415" algn="l"/>
                <a:tab pos="527050" algn="l"/>
              </a:tabLst>
            </a:pPr>
            <a:endParaRPr lang="en-US" dirty="0"/>
          </a:p>
        </p:txBody>
      </p:sp>
      <p:sp>
        <p:nvSpPr>
          <p:cNvPr id="7" name="object 7"/>
          <p:cNvSpPr/>
          <p:nvPr/>
        </p:nvSpPr>
        <p:spPr>
          <a:xfrm>
            <a:off x="10093803" y="680366"/>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10753124" y="819403"/>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30</a:t>
            </a:r>
            <a:r>
              <a:rPr sz="2400" b="1" spc="-8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14</a:t>
            </a:fld>
            <a:endParaRPr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11" name="object 11"/>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2" name="object 12"/>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9399270" cy="574040"/>
          </a:xfrm>
          <a:prstGeom prst="rect">
            <a:avLst/>
          </a:prstGeom>
        </p:spPr>
        <p:txBody>
          <a:bodyPr vert="horz" wrap="square" lIns="0" tIns="12700" rIns="0" bIns="0" rtlCol="0">
            <a:spAutoFit/>
          </a:bodyPr>
          <a:lstStyle/>
          <a:p>
            <a:pPr marL="12700">
              <a:lnSpc>
                <a:spcPct val="100000"/>
              </a:lnSpc>
              <a:spcBef>
                <a:spcPts val="100"/>
              </a:spcBef>
            </a:pPr>
            <a:r>
              <a:rPr sz="3600" spc="-5" dirty="0"/>
              <a:t>Session 2- Hospital administration</a:t>
            </a:r>
            <a:r>
              <a:rPr sz="3600" spc="25" dirty="0"/>
              <a:t> </a:t>
            </a:r>
            <a:r>
              <a:rPr sz="3600" spc="-5" dirty="0"/>
              <a:t>meeting</a:t>
            </a:r>
            <a:endParaRPr sz="3600"/>
          </a:p>
        </p:txBody>
      </p:sp>
      <p:sp>
        <p:nvSpPr>
          <p:cNvPr id="3" name="object 3"/>
          <p:cNvSpPr/>
          <p:nvPr/>
        </p:nvSpPr>
        <p:spPr>
          <a:xfrm>
            <a:off x="10106087" y="5526899"/>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31519" y="693419"/>
            <a:ext cx="11694160" cy="5363845"/>
          </a:xfrm>
          <a:prstGeom prst="rect">
            <a:avLst/>
          </a:prstGeom>
        </p:spPr>
        <p:txBody>
          <a:bodyPr vert="horz" wrap="square" lIns="0" tIns="90170" rIns="0" bIns="0" rtlCol="0">
            <a:spAutoFit/>
          </a:bodyPr>
          <a:lstStyle/>
          <a:p>
            <a:pPr marL="241300" marR="892810" indent="-228600" algn="just">
              <a:lnSpc>
                <a:spcPct val="80400"/>
              </a:lnSpc>
              <a:spcBef>
                <a:spcPts val="710"/>
              </a:spcBef>
              <a:buFont typeface="Arial"/>
              <a:buChar char="•"/>
              <a:tabLst>
                <a:tab pos="241300" algn="l"/>
              </a:tabLst>
            </a:pPr>
            <a:r>
              <a:rPr sz="2600" spc="-5" dirty="0">
                <a:latin typeface="Roboto"/>
                <a:cs typeface="Roboto"/>
              </a:rPr>
              <a:t>Hospital administration calls </a:t>
            </a:r>
            <a:r>
              <a:rPr sz="2600" dirty="0">
                <a:latin typeface="Roboto"/>
                <a:cs typeface="Roboto"/>
              </a:rPr>
              <a:t>a </a:t>
            </a:r>
            <a:r>
              <a:rPr sz="2600" spc="-5" dirty="0">
                <a:latin typeface="Roboto"/>
                <a:cs typeface="Roboto"/>
              </a:rPr>
              <a:t>meeting to review the process in place in  case numbers continue </a:t>
            </a:r>
            <a:r>
              <a:rPr sz="2600" dirty="0">
                <a:latin typeface="Roboto"/>
                <a:cs typeface="Roboto"/>
              </a:rPr>
              <a:t>to </a:t>
            </a:r>
            <a:r>
              <a:rPr sz="2600" spc="-5" dirty="0">
                <a:latin typeface="Roboto"/>
                <a:cs typeface="Roboto"/>
              </a:rPr>
              <a:t>increase. Discuss </a:t>
            </a:r>
            <a:r>
              <a:rPr sz="2600" dirty="0">
                <a:latin typeface="Roboto"/>
                <a:cs typeface="Roboto"/>
              </a:rPr>
              <a:t>the </a:t>
            </a:r>
            <a:r>
              <a:rPr sz="2600" spc="-5" dirty="0">
                <a:latin typeface="Roboto"/>
                <a:cs typeface="Roboto"/>
              </a:rPr>
              <a:t>situation and determine  priority actions</a:t>
            </a:r>
            <a:r>
              <a:rPr sz="2600" spc="-20" dirty="0">
                <a:latin typeface="Roboto"/>
                <a:cs typeface="Roboto"/>
              </a:rPr>
              <a:t> </a:t>
            </a:r>
            <a:r>
              <a:rPr sz="2600" spc="-5" dirty="0">
                <a:latin typeface="Roboto"/>
                <a:cs typeface="Roboto"/>
              </a:rPr>
              <a:t>including:</a:t>
            </a:r>
            <a:endParaRPr sz="2600">
              <a:latin typeface="Roboto"/>
              <a:cs typeface="Roboto"/>
            </a:endParaRPr>
          </a:p>
          <a:p>
            <a:pPr>
              <a:lnSpc>
                <a:spcPct val="100000"/>
              </a:lnSpc>
              <a:buFont typeface="Arial"/>
              <a:buChar char="•"/>
            </a:pPr>
            <a:endParaRPr sz="3050">
              <a:latin typeface="Roboto"/>
              <a:cs typeface="Roboto"/>
            </a:endParaRPr>
          </a:p>
          <a:p>
            <a:pPr marL="698500" marR="1529080" lvl="1" indent="-228600">
              <a:lnSpc>
                <a:spcPct val="79100"/>
              </a:lnSpc>
              <a:buFont typeface="Arial"/>
              <a:buChar char="•"/>
              <a:tabLst>
                <a:tab pos="697865" algn="l"/>
                <a:tab pos="698500" algn="l"/>
              </a:tabLst>
            </a:pPr>
            <a:r>
              <a:rPr sz="2200" spc="-5" dirty="0">
                <a:latin typeface="Roboto"/>
                <a:cs typeface="Roboto"/>
              </a:rPr>
              <a:t>Activation of the health facility </a:t>
            </a:r>
            <a:r>
              <a:rPr sz="2200" dirty="0">
                <a:latin typeface="Roboto"/>
                <a:cs typeface="Roboto"/>
              </a:rPr>
              <a:t>surge </a:t>
            </a:r>
            <a:r>
              <a:rPr sz="2200" spc="-5" dirty="0">
                <a:latin typeface="Roboto"/>
                <a:cs typeface="Roboto"/>
              </a:rPr>
              <a:t>plan, including respiratory support, PPE  supplies, </a:t>
            </a:r>
            <a:r>
              <a:rPr sz="2200" dirty="0">
                <a:latin typeface="Roboto"/>
                <a:cs typeface="Roboto"/>
              </a:rPr>
              <a:t>IPC, </a:t>
            </a:r>
            <a:r>
              <a:rPr sz="2200" spc="-5" dirty="0">
                <a:latin typeface="Roboto"/>
                <a:cs typeface="Roboto"/>
              </a:rPr>
              <a:t>and mental health support for</a:t>
            </a:r>
            <a:r>
              <a:rPr sz="2200" spc="60" dirty="0">
                <a:latin typeface="Roboto"/>
                <a:cs typeface="Roboto"/>
              </a:rPr>
              <a:t> </a:t>
            </a:r>
            <a:r>
              <a:rPr sz="2200" spc="-5" dirty="0">
                <a:latin typeface="Roboto"/>
                <a:cs typeface="Roboto"/>
              </a:rPr>
              <a:t>staff</a:t>
            </a:r>
            <a:endParaRPr sz="2200">
              <a:latin typeface="Roboto"/>
              <a:cs typeface="Roboto"/>
            </a:endParaRPr>
          </a:p>
          <a:p>
            <a:pPr marL="698500" lvl="1" indent="-228600">
              <a:lnSpc>
                <a:spcPts val="2590"/>
              </a:lnSpc>
              <a:buFont typeface="Arial"/>
              <a:buChar char="•"/>
              <a:tabLst>
                <a:tab pos="697865" algn="l"/>
                <a:tab pos="698500" algn="l"/>
              </a:tabLst>
            </a:pPr>
            <a:r>
              <a:rPr sz="2200" spc="-5" dirty="0">
                <a:latin typeface="Roboto"/>
                <a:cs typeface="Roboto"/>
              </a:rPr>
              <a:t>Equipment needs</a:t>
            </a:r>
            <a:endParaRPr sz="2200">
              <a:latin typeface="Roboto"/>
              <a:cs typeface="Roboto"/>
            </a:endParaRPr>
          </a:p>
          <a:p>
            <a:pPr marL="698500" lvl="1" indent="-228600">
              <a:lnSpc>
                <a:spcPts val="2590"/>
              </a:lnSpc>
              <a:buFont typeface="Arial"/>
              <a:buChar char="•"/>
              <a:tabLst>
                <a:tab pos="697865" algn="l"/>
                <a:tab pos="698500" algn="l"/>
              </a:tabLst>
            </a:pPr>
            <a:r>
              <a:rPr sz="2200" spc="-5" dirty="0">
                <a:latin typeface="Roboto"/>
                <a:cs typeface="Roboto"/>
              </a:rPr>
              <a:t>Training</a:t>
            </a:r>
            <a:r>
              <a:rPr sz="2200" dirty="0">
                <a:latin typeface="Roboto"/>
                <a:cs typeface="Roboto"/>
              </a:rPr>
              <a:t> </a:t>
            </a:r>
            <a:r>
              <a:rPr sz="2200" spc="-5" dirty="0">
                <a:latin typeface="Roboto"/>
                <a:cs typeface="Roboto"/>
              </a:rPr>
              <a:t>needs</a:t>
            </a:r>
            <a:endParaRPr sz="2200">
              <a:latin typeface="Roboto"/>
              <a:cs typeface="Roboto"/>
            </a:endParaRPr>
          </a:p>
          <a:p>
            <a:pPr marL="698500" lvl="1" indent="-228600">
              <a:lnSpc>
                <a:spcPts val="2605"/>
              </a:lnSpc>
              <a:buFont typeface="Arial"/>
              <a:buChar char="•"/>
              <a:tabLst>
                <a:tab pos="697865" algn="l"/>
                <a:tab pos="698500" algn="l"/>
              </a:tabLst>
            </a:pPr>
            <a:r>
              <a:rPr sz="2200" spc="-5" dirty="0">
                <a:latin typeface="Roboto"/>
                <a:cs typeface="Roboto"/>
              </a:rPr>
              <a:t>Staffing</a:t>
            </a:r>
            <a:r>
              <a:rPr sz="2200" dirty="0">
                <a:latin typeface="Roboto"/>
                <a:cs typeface="Roboto"/>
              </a:rPr>
              <a:t> </a:t>
            </a:r>
            <a:r>
              <a:rPr sz="2200" spc="-5" dirty="0">
                <a:latin typeface="Roboto"/>
                <a:cs typeface="Roboto"/>
              </a:rPr>
              <a:t>needs</a:t>
            </a:r>
            <a:endParaRPr sz="2200">
              <a:latin typeface="Roboto"/>
              <a:cs typeface="Roboto"/>
            </a:endParaRPr>
          </a:p>
          <a:p>
            <a:pPr marL="698500" lvl="1" indent="-228600">
              <a:lnSpc>
                <a:spcPts val="2605"/>
              </a:lnSpc>
              <a:buFont typeface="Arial"/>
              <a:buChar char="•"/>
              <a:tabLst>
                <a:tab pos="697865" algn="l"/>
                <a:tab pos="698500" algn="l"/>
              </a:tabLst>
            </a:pPr>
            <a:r>
              <a:rPr sz="2200" spc="-5" dirty="0">
                <a:latin typeface="Roboto"/>
                <a:cs typeface="Roboto"/>
              </a:rPr>
              <a:t>Environmental cleaning</a:t>
            </a:r>
            <a:r>
              <a:rPr sz="2200" spc="10" dirty="0">
                <a:latin typeface="Roboto"/>
                <a:cs typeface="Roboto"/>
              </a:rPr>
              <a:t> </a:t>
            </a:r>
            <a:r>
              <a:rPr sz="2200" spc="-5" dirty="0">
                <a:latin typeface="Roboto"/>
                <a:cs typeface="Roboto"/>
              </a:rPr>
              <a:t>requirements</a:t>
            </a:r>
            <a:endParaRPr sz="2200">
              <a:latin typeface="Roboto"/>
              <a:cs typeface="Roboto"/>
            </a:endParaRPr>
          </a:p>
          <a:p>
            <a:pPr marL="698500" lvl="1" indent="-228600">
              <a:lnSpc>
                <a:spcPts val="2615"/>
              </a:lnSpc>
              <a:buFont typeface="Arial"/>
              <a:buChar char="•"/>
              <a:tabLst>
                <a:tab pos="697865" algn="l"/>
                <a:tab pos="698500" algn="l"/>
              </a:tabLst>
            </a:pPr>
            <a:r>
              <a:rPr sz="2200" dirty="0">
                <a:latin typeface="Roboto"/>
                <a:cs typeface="Roboto"/>
              </a:rPr>
              <a:t>Bed </a:t>
            </a:r>
            <a:r>
              <a:rPr sz="2200" spc="-5" dirty="0">
                <a:latin typeface="Roboto"/>
                <a:cs typeface="Roboto"/>
              </a:rPr>
              <a:t>occupancy and staffing management </a:t>
            </a:r>
            <a:r>
              <a:rPr sz="2200" dirty="0">
                <a:latin typeface="Roboto"/>
                <a:cs typeface="Roboto"/>
              </a:rPr>
              <a:t>in parallel </a:t>
            </a:r>
            <a:r>
              <a:rPr sz="2200" spc="-5" dirty="0">
                <a:latin typeface="Roboto"/>
                <a:cs typeface="Roboto"/>
              </a:rPr>
              <a:t>with isolation</a:t>
            </a:r>
            <a:r>
              <a:rPr sz="2200" spc="30" dirty="0">
                <a:latin typeface="Roboto"/>
                <a:cs typeface="Roboto"/>
              </a:rPr>
              <a:t> </a:t>
            </a:r>
            <a:r>
              <a:rPr sz="2200" spc="-5" dirty="0">
                <a:latin typeface="Roboto"/>
                <a:cs typeface="Roboto"/>
              </a:rPr>
              <a:t>needs</a:t>
            </a:r>
            <a:endParaRPr sz="2200">
              <a:latin typeface="Roboto"/>
              <a:cs typeface="Roboto"/>
            </a:endParaRPr>
          </a:p>
          <a:p>
            <a:pPr marL="698500" lvl="1" indent="-228600">
              <a:lnSpc>
                <a:spcPct val="100000"/>
              </a:lnSpc>
              <a:spcBef>
                <a:spcPts val="75"/>
              </a:spcBef>
              <a:buFont typeface="Arial"/>
              <a:buChar char="•"/>
              <a:tabLst>
                <a:tab pos="697865" algn="l"/>
                <a:tab pos="698500" algn="l"/>
              </a:tabLst>
            </a:pPr>
            <a:r>
              <a:rPr sz="2200" spc="-5" dirty="0">
                <a:latin typeface="Roboto"/>
                <a:cs typeface="Roboto"/>
              </a:rPr>
              <a:t>Patient relocation to </a:t>
            </a:r>
            <a:r>
              <a:rPr sz="2200" spc="-10" dirty="0">
                <a:latin typeface="Roboto"/>
                <a:cs typeface="Roboto"/>
              </a:rPr>
              <a:t>other</a:t>
            </a:r>
            <a:r>
              <a:rPr sz="2200" spc="5" dirty="0">
                <a:latin typeface="Roboto"/>
                <a:cs typeface="Roboto"/>
              </a:rPr>
              <a:t> </a:t>
            </a:r>
            <a:r>
              <a:rPr sz="2200" spc="-5" dirty="0">
                <a:latin typeface="Roboto"/>
                <a:cs typeface="Roboto"/>
              </a:rPr>
              <a:t>hospitals</a:t>
            </a:r>
            <a:endParaRPr sz="2200">
              <a:latin typeface="Roboto"/>
              <a:cs typeface="Roboto"/>
            </a:endParaRPr>
          </a:p>
          <a:p>
            <a:pPr>
              <a:lnSpc>
                <a:spcPct val="100000"/>
              </a:lnSpc>
              <a:spcBef>
                <a:spcPts val="20"/>
              </a:spcBef>
            </a:pPr>
            <a:endParaRPr sz="2300">
              <a:latin typeface="Roboto"/>
              <a:cs typeface="Roboto"/>
            </a:endParaRPr>
          </a:p>
          <a:p>
            <a:pPr marL="469900" marR="1173480">
              <a:lnSpc>
                <a:spcPts val="2110"/>
              </a:lnSpc>
            </a:pPr>
            <a:r>
              <a:rPr sz="2200" spc="-5" dirty="0">
                <a:latin typeface="Roboto"/>
                <a:cs typeface="Roboto"/>
              </a:rPr>
              <a:t>How will this </a:t>
            </a:r>
            <a:r>
              <a:rPr sz="2200" dirty="0">
                <a:latin typeface="Roboto"/>
                <a:cs typeface="Roboto"/>
              </a:rPr>
              <a:t>plan be </a:t>
            </a:r>
            <a:r>
              <a:rPr sz="2200" spc="-5" dirty="0">
                <a:latin typeface="Roboto"/>
                <a:cs typeface="Roboto"/>
              </a:rPr>
              <a:t>communicated to external audiences (e.g. media, patients </a:t>
            </a:r>
            <a:r>
              <a:rPr sz="2200" dirty="0">
                <a:latin typeface="Roboto"/>
                <a:cs typeface="Roboto"/>
              </a:rPr>
              <a:t>&amp;  </a:t>
            </a:r>
            <a:r>
              <a:rPr sz="2200" spc="-5" dirty="0">
                <a:latin typeface="Roboto"/>
                <a:cs typeface="Roboto"/>
              </a:rPr>
              <a:t>general</a:t>
            </a:r>
            <a:r>
              <a:rPr sz="2200" spc="5" dirty="0">
                <a:latin typeface="Roboto"/>
                <a:cs typeface="Roboto"/>
              </a:rPr>
              <a:t> </a:t>
            </a:r>
            <a:r>
              <a:rPr sz="2200" spc="-5" dirty="0">
                <a:latin typeface="Roboto"/>
                <a:cs typeface="Roboto"/>
              </a:rPr>
              <a:t>public?)</a:t>
            </a:r>
            <a:endParaRPr sz="2200">
              <a:latin typeface="Roboto"/>
              <a:cs typeface="Roboto"/>
            </a:endParaRPr>
          </a:p>
          <a:p>
            <a:pPr marR="5080" algn="r">
              <a:lnSpc>
                <a:spcPts val="2700"/>
              </a:lnSpc>
            </a:pPr>
            <a:r>
              <a:rPr sz="2400" b="1" dirty="0">
                <a:solidFill>
                  <a:srgbClr val="0070C0"/>
                </a:solidFill>
                <a:latin typeface="Arial"/>
                <a:cs typeface="Arial"/>
              </a:rPr>
              <a:t>60</a:t>
            </a:r>
            <a:r>
              <a:rPr sz="2400" b="1" spc="-9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15</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7" name="object 7"/>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8" name="object 8"/>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610870"/>
          </a:xfrm>
          <a:prstGeom prst="rect">
            <a:avLst/>
          </a:prstGeom>
        </p:spPr>
        <p:txBody>
          <a:bodyPr vert="horz" wrap="square" lIns="0" tIns="0" rIns="0" bIns="0" rtlCol="0">
            <a:spAutoFit/>
          </a:bodyPr>
          <a:lstStyle/>
          <a:p>
            <a:pPr marL="243840">
              <a:lnSpc>
                <a:spcPts val="4095"/>
              </a:lnSpc>
            </a:pPr>
            <a:r>
              <a:rPr sz="3600" spc="-5" dirty="0"/>
              <a:t>Scenario</a:t>
            </a:r>
            <a:r>
              <a:rPr sz="3600" spc="-10" dirty="0"/>
              <a:t> </a:t>
            </a:r>
            <a:r>
              <a:rPr sz="3600" spc="-5" dirty="0"/>
              <a:t>update</a:t>
            </a:r>
            <a:endParaRPr sz="3600"/>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23" y="896"/>
            <a:ext cx="3881754" cy="610870"/>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sz="2000" spc="-20" dirty="0">
                <a:solidFill>
                  <a:srgbClr val="FFFFFF"/>
                </a:solidFill>
                <a:latin typeface="Arial Black"/>
                <a:cs typeface="Arial Black"/>
              </a:rPr>
              <a:t>SIMULATION</a:t>
            </a:r>
            <a:r>
              <a:rPr sz="2000" spc="-25" dirty="0">
                <a:solidFill>
                  <a:srgbClr val="FFFFFF"/>
                </a:solidFill>
                <a:latin typeface="Arial Black"/>
                <a:cs typeface="Arial Black"/>
              </a:rPr>
              <a:t> </a:t>
            </a:r>
            <a:r>
              <a:rPr sz="2000" spc="-45" dirty="0">
                <a:solidFill>
                  <a:srgbClr val="FFFFFF"/>
                </a:solidFill>
                <a:latin typeface="Arial Black"/>
                <a:cs typeface="Arial Black"/>
              </a:rPr>
              <a:t>ONLY</a:t>
            </a:r>
            <a:endParaRPr sz="2000">
              <a:latin typeface="Arial Black"/>
              <a:cs typeface="Arial Black"/>
            </a:endParaRPr>
          </a:p>
        </p:txBody>
      </p:sp>
      <p:sp>
        <p:nvSpPr>
          <p:cNvPr id="9" name="object 9"/>
          <p:cNvSpPr/>
          <p:nvPr/>
        </p:nvSpPr>
        <p:spPr>
          <a:xfrm>
            <a:off x="500252" y="728879"/>
            <a:ext cx="7425055" cy="5630545"/>
          </a:xfrm>
          <a:custGeom>
            <a:avLst/>
            <a:gdLst/>
            <a:ahLst/>
            <a:cxnLst/>
            <a:rect l="l" t="t" r="r" b="b"/>
            <a:pathLst>
              <a:path w="7425055" h="5630545">
                <a:moveTo>
                  <a:pt x="7424547" y="0"/>
                </a:moveTo>
                <a:lnTo>
                  <a:pt x="0" y="0"/>
                </a:lnTo>
                <a:lnTo>
                  <a:pt x="0" y="5630356"/>
                </a:lnTo>
                <a:lnTo>
                  <a:pt x="7424547" y="5630356"/>
                </a:lnTo>
                <a:lnTo>
                  <a:pt x="7424547" y="0"/>
                </a:lnTo>
                <a:close/>
              </a:path>
            </a:pathLst>
          </a:custGeom>
          <a:solidFill>
            <a:srgbClr val="DEDEDE"/>
          </a:solidFill>
        </p:spPr>
        <p:txBody>
          <a:bodyPr wrap="square" lIns="0" tIns="0" rIns="0" bIns="0" rtlCol="0"/>
          <a:lstStyle/>
          <a:p>
            <a:endParaRPr/>
          </a:p>
        </p:txBody>
      </p:sp>
      <p:sp>
        <p:nvSpPr>
          <p:cNvPr id="10" name="object 10"/>
          <p:cNvSpPr txBox="1"/>
          <p:nvPr/>
        </p:nvSpPr>
        <p:spPr>
          <a:xfrm>
            <a:off x="578993" y="914907"/>
            <a:ext cx="7266940" cy="5201285"/>
          </a:xfrm>
          <a:prstGeom prst="rect">
            <a:avLst/>
          </a:prstGeom>
        </p:spPr>
        <p:txBody>
          <a:bodyPr vert="horz" wrap="square" lIns="0" tIns="48260" rIns="0" bIns="0" rtlCol="0">
            <a:spAutoFit/>
          </a:bodyPr>
          <a:lstStyle/>
          <a:p>
            <a:pPr marL="241300" marR="5715" indent="-228600">
              <a:lnSpc>
                <a:spcPts val="2400"/>
              </a:lnSpc>
              <a:spcBef>
                <a:spcPts val="380"/>
              </a:spcBef>
              <a:buFont typeface="Arial"/>
              <a:buChar char="•"/>
              <a:tabLst>
                <a:tab pos="240665" algn="l"/>
                <a:tab pos="241300" algn="l"/>
                <a:tab pos="899794" algn="l"/>
              </a:tabLst>
            </a:pPr>
            <a:r>
              <a:rPr sz="2200" spc="-5" dirty="0">
                <a:latin typeface="Roboto"/>
                <a:cs typeface="Roboto"/>
              </a:rPr>
              <a:t>Five days later the </a:t>
            </a:r>
            <a:r>
              <a:rPr sz="2200" dirty="0">
                <a:latin typeface="Roboto"/>
                <a:cs typeface="Roboto"/>
              </a:rPr>
              <a:t>ICU </a:t>
            </a:r>
            <a:r>
              <a:rPr sz="2200" spc="-5" dirty="0">
                <a:latin typeface="Roboto"/>
                <a:cs typeface="Roboto"/>
              </a:rPr>
              <a:t>capacity </a:t>
            </a:r>
            <a:r>
              <a:rPr sz="2200" dirty="0">
                <a:latin typeface="Roboto"/>
                <a:cs typeface="Roboto"/>
              </a:rPr>
              <a:t>has </a:t>
            </a:r>
            <a:r>
              <a:rPr sz="2200" spc="-5" dirty="0">
                <a:latin typeface="Roboto"/>
                <a:cs typeface="Roboto"/>
              </a:rPr>
              <a:t>been extended with  </a:t>
            </a:r>
            <a:r>
              <a:rPr sz="2200" dirty="0">
                <a:latin typeface="Roboto"/>
                <a:cs typeface="Roboto"/>
              </a:rPr>
              <a:t>40%	</a:t>
            </a:r>
            <a:r>
              <a:rPr sz="2200" spc="-5" dirty="0">
                <a:latin typeface="Roboto"/>
                <a:cs typeface="Roboto"/>
              </a:rPr>
              <a:t>extra capacity (e.g. </a:t>
            </a:r>
            <a:r>
              <a:rPr sz="2200" dirty="0">
                <a:latin typeface="Roboto"/>
                <a:cs typeface="Roboto"/>
              </a:rPr>
              <a:t>8</a:t>
            </a:r>
            <a:r>
              <a:rPr sz="2200" spc="20" dirty="0">
                <a:latin typeface="Roboto"/>
                <a:cs typeface="Roboto"/>
              </a:rPr>
              <a:t> </a:t>
            </a:r>
            <a:r>
              <a:rPr sz="2200" spc="-5" dirty="0">
                <a:latin typeface="Roboto"/>
                <a:cs typeface="Roboto"/>
              </a:rPr>
              <a:t>beds)</a:t>
            </a:r>
            <a:endParaRPr sz="2200">
              <a:latin typeface="Roboto"/>
              <a:cs typeface="Roboto"/>
            </a:endParaRPr>
          </a:p>
          <a:p>
            <a:pPr marL="241300" marR="5080" indent="-228600">
              <a:lnSpc>
                <a:spcPts val="2300"/>
              </a:lnSpc>
              <a:spcBef>
                <a:spcPts val="2480"/>
              </a:spcBef>
              <a:buFont typeface="Arial"/>
              <a:buChar char="•"/>
              <a:tabLst>
                <a:tab pos="240665" algn="l"/>
                <a:tab pos="241300" algn="l"/>
                <a:tab pos="1383665" algn="l"/>
                <a:tab pos="2347595" algn="l"/>
                <a:tab pos="3085465" algn="l"/>
                <a:tab pos="3733165" algn="l"/>
                <a:tab pos="4536440" algn="l"/>
                <a:tab pos="5897245" algn="l"/>
                <a:tab pos="6557645" algn="l"/>
              </a:tabLst>
            </a:pPr>
            <a:r>
              <a:rPr sz="2200" spc="-5" dirty="0">
                <a:latin typeface="Roboto"/>
                <a:cs typeface="Roboto"/>
              </a:rPr>
              <a:t>Re</a:t>
            </a:r>
            <a:r>
              <a:rPr sz="2200" dirty="0">
                <a:latin typeface="Roboto"/>
                <a:cs typeface="Roboto"/>
              </a:rPr>
              <a:t>gular	h</a:t>
            </a:r>
            <a:r>
              <a:rPr sz="2200" spc="-5" dirty="0">
                <a:latin typeface="Roboto"/>
                <a:cs typeface="Roboto"/>
              </a:rPr>
              <a:t>e</a:t>
            </a:r>
            <a:r>
              <a:rPr sz="2200" dirty="0">
                <a:latin typeface="Roboto"/>
                <a:cs typeface="Roboto"/>
              </a:rPr>
              <a:t>al</a:t>
            </a:r>
            <a:r>
              <a:rPr sz="2200" spc="-10" dirty="0">
                <a:latin typeface="Roboto"/>
                <a:cs typeface="Roboto"/>
              </a:rPr>
              <a:t>t</a:t>
            </a:r>
            <a:r>
              <a:rPr sz="2200" dirty="0">
                <a:latin typeface="Roboto"/>
                <a:cs typeface="Roboto"/>
              </a:rPr>
              <a:t>h	</a:t>
            </a:r>
            <a:r>
              <a:rPr sz="2200" spc="-5" dirty="0">
                <a:latin typeface="Roboto"/>
                <a:cs typeface="Roboto"/>
              </a:rPr>
              <a:t>c</a:t>
            </a:r>
            <a:r>
              <a:rPr sz="2200" dirty="0">
                <a:latin typeface="Roboto"/>
                <a:cs typeface="Roboto"/>
              </a:rPr>
              <a:t>a</a:t>
            </a:r>
            <a:r>
              <a:rPr sz="2200" spc="5" dirty="0">
                <a:latin typeface="Roboto"/>
                <a:cs typeface="Roboto"/>
              </a:rPr>
              <a:t>r</a:t>
            </a:r>
            <a:r>
              <a:rPr sz="2200" dirty="0">
                <a:latin typeface="Roboto"/>
                <a:cs typeface="Roboto"/>
              </a:rPr>
              <a:t>e	has	b</a:t>
            </a:r>
            <a:r>
              <a:rPr sz="2200" spc="-5" dirty="0">
                <a:latin typeface="Roboto"/>
                <a:cs typeface="Roboto"/>
              </a:rPr>
              <a:t>ee</a:t>
            </a:r>
            <a:r>
              <a:rPr sz="2200" dirty="0">
                <a:latin typeface="Roboto"/>
                <a:cs typeface="Roboto"/>
              </a:rPr>
              <a:t>n	i</a:t>
            </a:r>
            <a:r>
              <a:rPr sz="2200" spc="-5" dirty="0">
                <a:latin typeface="Roboto"/>
                <a:cs typeface="Roboto"/>
              </a:rPr>
              <a:t>m</a:t>
            </a:r>
            <a:r>
              <a:rPr sz="2200" dirty="0">
                <a:latin typeface="Roboto"/>
                <a:cs typeface="Roboto"/>
              </a:rPr>
              <a:t>pa</a:t>
            </a:r>
            <a:r>
              <a:rPr sz="2200" spc="-5" dirty="0">
                <a:latin typeface="Roboto"/>
                <a:cs typeface="Roboto"/>
              </a:rPr>
              <a:t>c</a:t>
            </a:r>
            <a:r>
              <a:rPr sz="2200" spc="-10" dirty="0">
                <a:latin typeface="Roboto"/>
                <a:cs typeface="Roboto"/>
              </a:rPr>
              <a:t>t</a:t>
            </a:r>
            <a:r>
              <a:rPr sz="2200" spc="-5" dirty="0">
                <a:latin typeface="Roboto"/>
                <a:cs typeface="Roboto"/>
              </a:rPr>
              <a:t>e</a:t>
            </a:r>
            <a:r>
              <a:rPr sz="2200" dirty="0">
                <a:latin typeface="Roboto"/>
                <a:cs typeface="Roboto"/>
              </a:rPr>
              <a:t>d	a</a:t>
            </a:r>
            <a:r>
              <a:rPr sz="2200" spc="-5" dirty="0">
                <a:latin typeface="Roboto"/>
                <a:cs typeface="Roboto"/>
              </a:rPr>
              <a:t>n</a:t>
            </a:r>
            <a:r>
              <a:rPr sz="2200" dirty="0">
                <a:latin typeface="Roboto"/>
                <a:cs typeface="Roboto"/>
              </a:rPr>
              <a:t>d	s</a:t>
            </a:r>
            <a:r>
              <a:rPr sz="2200" spc="-5" dirty="0">
                <a:latin typeface="Roboto"/>
                <a:cs typeface="Roboto"/>
              </a:rPr>
              <a:t>om</a:t>
            </a:r>
            <a:r>
              <a:rPr sz="2200" dirty="0">
                <a:latin typeface="Roboto"/>
                <a:cs typeface="Roboto"/>
              </a:rPr>
              <a:t>e  </a:t>
            </a:r>
            <a:r>
              <a:rPr sz="2200" spc="-5" dirty="0">
                <a:latin typeface="Roboto"/>
                <a:cs typeface="Roboto"/>
              </a:rPr>
              <a:t>patients have been </a:t>
            </a:r>
            <a:r>
              <a:rPr sz="2200" spc="-10" dirty="0">
                <a:latin typeface="Roboto"/>
                <a:cs typeface="Roboto"/>
              </a:rPr>
              <a:t>moved </a:t>
            </a:r>
            <a:r>
              <a:rPr sz="2200" spc="-5" dirty="0">
                <a:latin typeface="Roboto"/>
                <a:cs typeface="Roboto"/>
              </a:rPr>
              <a:t>to other</a:t>
            </a:r>
            <a:r>
              <a:rPr sz="2200" spc="45" dirty="0">
                <a:latin typeface="Roboto"/>
                <a:cs typeface="Roboto"/>
              </a:rPr>
              <a:t> </a:t>
            </a:r>
            <a:r>
              <a:rPr sz="2200" spc="-5" dirty="0">
                <a:latin typeface="Roboto"/>
                <a:cs typeface="Roboto"/>
              </a:rPr>
              <a:t>hospitals.</a:t>
            </a:r>
            <a:endParaRPr sz="2200">
              <a:latin typeface="Roboto"/>
              <a:cs typeface="Roboto"/>
            </a:endParaRPr>
          </a:p>
          <a:p>
            <a:pPr marL="241300" marR="5715" indent="-228600">
              <a:lnSpc>
                <a:spcPts val="2400"/>
              </a:lnSpc>
              <a:spcBef>
                <a:spcPts val="2425"/>
              </a:spcBef>
              <a:buFont typeface="Arial"/>
              <a:buChar char="•"/>
              <a:tabLst>
                <a:tab pos="240665" algn="l"/>
                <a:tab pos="241300" algn="l"/>
              </a:tabLst>
            </a:pPr>
            <a:r>
              <a:rPr sz="2200" spc="-5" dirty="0">
                <a:latin typeface="Roboto"/>
                <a:cs typeface="Roboto"/>
              </a:rPr>
              <a:t>Other wards have been repurposed to free up </a:t>
            </a:r>
            <a:r>
              <a:rPr sz="2200" dirty="0">
                <a:latin typeface="Roboto"/>
                <a:cs typeface="Roboto"/>
              </a:rPr>
              <a:t>space </a:t>
            </a:r>
            <a:r>
              <a:rPr sz="2200" spc="-5" dirty="0">
                <a:latin typeface="Roboto"/>
                <a:cs typeface="Roboto"/>
              </a:rPr>
              <a:t>for  suspected and confirmed</a:t>
            </a:r>
            <a:r>
              <a:rPr sz="2200" spc="10" dirty="0">
                <a:latin typeface="Roboto"/>
                <a:cs typeface="Roboto"/>
              </a:rPr>
              <a:t> </a:t>
            </a:r>
            <a:r>
              <a:rPr sz="2200" spc="-5" dirty="0">
                <a:latin typeface="Roboto"/>
                <a:cs typeface="Roboto"/>
              </a:rPr>
              <a:t>patients</a:t>
            </a:r>
            <a:endParaRPr sz="2200">
              <a:latin typeface="Roboto"/>
              <a:cs typeface="Roboto"/>
            </a:endParaRPr>
          </a:p>
          <a:p>
            <a:pPr marL="241300" marR="5715" indent="-228600">
              <a:lnSpc>
                <a:spcPts val="2400"/>
              </a:lnSpc>
              <a:spcBef>
                <a:spcPts val="2300"/>
              </a:spcBef>
              <a:buFont typeface="Arial"/>
              <a:buChar char="•"/>
              <a:tabLst>
                <a:tab pos="240665" algn="l"/>
                <a:tab pos="241300" algn="l"/>
                <a:tab pos="1212215" algn="l"/>
                <a:tab pos="1913255" algn="l"/>
                <a:tab pos="2654300" algn="l"/>
                <a:tab pos="3403600" algn="l"/>
                <a:tab pos="4170045" algn="l"/>
                <a:tab pos="5194935" algn="l"/>
                <a:tab pos="5604510" algn="l"/>
                <a:tab pos="6296025" algn="l"/>
                <a:tab pos="6997065" algn="l"/>
              </a:tabLst>
            </a:pPr>
            <a:r>
              <a:rPr sz="2200" spc="-10" dirty="0">
                <a:latin typeface="Roboto"/>
                <a:cs typeface="Roboto"/>
              </a:rPr>
              <a:t>H</a:t>
            </a:r>
            <a:r>
              <a:rPr sz="2200" spc="-5" dirty="0">
                <a:latin typeface="Roboto"/>
                <a:cs typeface="Roboto"/>
              </a:rPr>
              <a:t>e</a:t>
            </a:r>
            <a:r>
              <a:rPr sz="2200" dirty="0">
                <a:latin typeface="Roboto"/>
                <a:cs typeface="Roboto"/>
              </a:rPr>
              <a:t>al</a:t>
            </a:r>
            <a:r>
              <a:rPr sz="2200" spc="-10" dirty="0">
                <a:latin typeface="Roboto"/>
                <a:cs typeface="Roboto"/>
              </a:rPr>
              <a:t>t</a:t>
            </a:r>
            <a:r>
              <a:rPr sz="2200" dirty="0">
                <a:latin typeface="Roboto"/>
                <a:cs typeface="Roboto"/>
              </a:rPr>
              <a:t>h	</a:t>
            </a:r>
            <a:r>
              <a:rPr sz="2200" spc="-5" dirty="0">
                <a:latin typeface="Roboto"/>
                <a:cs typeface="Roboto"/>
              </a:rPr>
              <a:t>c</a:t>
            </a:r>
            <a:r>
              <a:rPr sz="2200" dirty="0">
                <a:latin typeface="Roboto"/>
                <a:cs typeface="Roboto"/>
              </a:rPr>
              <a:t>a</a:t>
            </a:r>
            <a:r>
              <a:rPr sz="2200" spc="5" dirty="0">
                <a:latin typeface="Roboto"/>
                <a:cs typeface="Roboto"/>
              </a:rPr>
              <a:t>r</a:t>
            </a:r>
            <a:r>
              <a:rPr sz="2200" dirty="0">
                <a:latin typeface="Roboto"/>
                <a:cs typeface="Roboto"/>
              </a:rPr>
              <a:t>e	s</a:t>
            </a:r>
            <a:r>
              <a:rPr sz="2200" spc="-10" dirty="0">
                <a:latin typeface="Roboto"/>
                <a:cs typeface="Roboto"/>
              </a:rPr>
              <a:t>t</a:t>
            </a:r>
            <a:r>
              <a:rPr sz="2200" dirty="0">
                <a:latin typeface="Roboto"/>
                <a:cs typeface="Roboto"/>
              </a:rPr>
              <a:t>a</a:t>
            </a:r>
            <a:r>
              <a:rPr sz="2200" spc="-5" dirty="0">
                <a:latin typeface="Roboto"/>
                <a:cs typeface="Roboto"/>
              </a:rPr>
              <a:t>f</a:t>
            </a:r>
            <a:r>
              <a:rPr sz="2200" dirty="0">
                <a:latin typeface="Roboto"/>
                <a:cs typeface="Roboto"/>
              </a:rPr>
              <a:t>f	ha</a:t>
            </a:r>
            <a:r>
              <a:rPr sz="2200" spc="-5" dirty="0">
                <a:latin typeface="Roboto"/>
                <a:cs typeface="Roboto"/>
              </a:rPr>
              <a:t>v</a:t>
            </a:r>
            <a:r>
              <a:rPr sz="2200" dirty="0">
                <a:latin typeface="Roboto"/>
                <a:cs typeface="Roboto"/>
              </a:rPr>
              <a:t>e	b</a:t>
            </a:r>
            <a:r>
              <a:rPr sz="2200" spc="-5" dirty="0">
                <a:latin typeface="Roboto"/>
                <a:cs typeface="Roboto"/>
              </a:rPr>
              <a:t>ee</a:t>
            </a:r>
            <a:r>
              <a:rPr sz="2200" dirty="0">
                <a:latin typeface="Roboto"/>
                <a:cs typeface="Roboto"/>
              </a:rPr>
              <a:t>n	</a:t>
            </a:r>
            <a:r>
              <a:rPr sz="2200" spc="-10" dirty="0">
                <a:latin typeface="Roboto"/>
                <a:cs typeface="Roboto"/>
              </a:rPr>
              <a:t>t</a:t>
            </a:r>
            <a:r>
              <a:rPr sz="2200" spc="5" dirty="0">
                <a:latin typeface="Roboto"/>
                <a:cs typeface="Roboto"/>
              </a:rPr>
              <a:t>r</a:t>
            </a:r>
            <a:r>
              <a:rPr sz="2200" dirty="0">
                <a:latin typeface="Roboto"/>
                <a:cs typeface="Roboto"/>
              </a:rPr>
              <a:t>ai</a:t>
            </a:r>
            <a:r>
              <a:rPr sz="2200" spc="-5" dirty="0">
                <a:latin typeface="Roboto"/>
                <a:cs typeface="Roboto"/>
              </a:rPr>
              <a:t>ne</a:t>
            </a:r>
            <a:r>
              <a:rPr sz="2200" dirty="0">
                <a:latin typeface="Roboto"/>
                <a:cs typeface="Roboto"/>
              </a:rPr>
              <a:t>d	</a:t>
            </a:r>
            <a:r>
              <a:rPr sz="2200" spc="-10" dirty="0">
                <a:latin typeface="Roboto"/>
                <a:cs typeface="Roboto"/>
              </a:rPr>
              <a:t>t</a:t>
            </a:r>
            <a:r>
              <a:rPr sz="2200" dirty="0">
                <a:latin typeface="Roboto"/>
                <a:cs typeface="Roboto"/>
              </a:rPr>
              <a:t>o	</a:t>
            </a:r>
            <a:r>
              <a:rPr sz="2200" spc="-10" dirty="0">
                <a:latin typeface="Roboto"/>
                <a:cs typeface="Roboto"/>
              </a:rPr>
              <a:t>t</a:t>
            </a:r>
            <a:r>
              <a:rPr sz="2200" dirty="0">
                <a:latin typeface="Roboto"/>
                <a:cs typeface="Roboto"/>
              </a:rPr>
              <a:t>a</a:t>
            </a:r>
            <a:r>
              <a:rPr sz="2200" spc="-5" dirty="0">
                <a:latin typeface="Roboto"/>
                <a:cs typeface="Roboto"/>
              </a:rPr>
              <a:t>k</a:t>
            </a:r>
            <a:r>
              <a:rPr sz="2200" dirty="0">
                <a:latin typeface="Roboto"/>
                <a:cs typeface="Roboto"/>
              </a:rPr>
              <a:t>e	</a:t>
            </a:r>
            <a:r>
              <a:rPr sz="2200" spc="-5" dirty="0">
                <a:latin typeface="Roboto"/>
                <a:cs typeface="Roboto"/>
              </a:rPr>
              <a:t>c</a:t>
            </a:r>
            <a:r>
              <a:rPr sz="2200" dirty="0">
                <a:latin typeface="Roboto"/>
                <a:cs typeface="Roboto"/>
              </a:rPr>
              <a:t>a</a:t>
            </a:r>
            <a:r>
              <a:rPr sz="2200" spc="5" dirty="0">
                <a:latin typeface="Roboto"/>
                <a:cs typeface="Roboto"/>
              </a:rPr>
              <a:t>r</a:t>
            </a:r>
            <a:r>
              <a:rPr sz="2200" dirty="0">
                <a:latin typeface="Roboto"/>
                <a:cs typeface="Roboto"/>
              </a:rPr>
              <a:t>e	</a:t>
            </a:r>
            <a:r>
              <a:rPr sz="2200" spc="-5" dirty="0">
                <a:latin typeface="Roboto"/>
                <a:cs typeface="Roboto"/>
              </a:rPr>
              <a:t>of  </a:t>
            </a:r>
            <a:r>
              <a:rPr sz="2200" dirty="0">
                <a:latin typeface="Roboto"/>
                <a:cs typeface="Roboto"/>
              </a:rPr>
              <a:t>COVID-19 </a:t>
            </a:r>
            <a:r>
              <a:rPr sz="2200" spc="-5" dirty="0">
                <a:latin typeface="Roboto"/>
                <a:cs typeface="Roboto"/>
              </a:rPr>
              <a:t>patients.</a:t>
            </a:r>
            <a:endParaRPr sz="2200">
              <a:latin typeface="Roboto"/>
              <a:cs typeface="Roboto"/>
            </a:endParaRPr>
          </a:p>
          <a:p>
            <a:pPr marL="241300" marR="5080" indent="-228600">
              <a:lnSpc>
                <a:spcPts val="2400"/>
              </a:lnSpc>
              <a:spcBef>
                <a:spcPts val="2305"/>
              </a:spcBef>
              <a:buFont typeface="Arial"/>
              <a:buChar char="•"/>
              <a:tabLst>
                <a:tab pos="240665" algn="l"/>
                <a:tab pos="241300" algn="l"/>
              </a:tabLst>
            </a:pPr>
            <a:r>
              <a:rPr sz="2200" dirty="0">
                <a:latin typeface="Roboto"/>
                <a:cs typeface="Roboto"/>
              </a:rPr>
              <a:t>20% </a:t>
            </a:r>
            <a:r>
              <a:rPr sz="2200" spc="-5" dirty="0">
                <a:latin typeface="Roboto"/>
                <a:cs typeface="Roboto"/>
              </a:rPr>
              <a:t>of the health </a:t>
            </a:r>
            <a:r>
              <a:rPr sz="2200" dirty="0">
                <a:latin typeface="Roboto"/>
                <a:cs typeface="Roboto"/>
              </a:rPr>
              <a:t>care </a:t>
            </a:r>
            <a:r>
              <a:rPr sz="2200" spc="-5" dirty="0">
                <a:latin typeface="Roboto"/>
                <a:cs typeface="Roboto"/>
              </a:rPr>
              <a:t>staff working </a:t>
            </a:r>
            <a:r>
              <a:rPr sz="2200" dirty="0">
                <a:latin typeface="Roboto"/>
                <a:cs typeface="Roboto"/>
              </a:rPr>
              <a:t>in </a:t>
            </a:r>
            <a:r>
              <a:rPr sz="2200" spc="-5" dirty="0">
                <a:latin typeface="Roboto"/>
                <a:cs typeface="Roboto"/>
              </a:rPr>
              <a:t>the hospital have  been infected with the SARS-CoV-19</a:t>
            </a:r>
            <a:r>
              <a:rPr sz="2200" spc="20" dirty="0">
                <a:latin typeface="Roboto"/>
                <a:cs typeface="Roboto"/>
              </a:rPr>
              <a:t> </a:t>
            </a:r>
            <a:r>
              <a:rPr sz="2200" dirty="0">
                <a:latin typeface="Roboto"/>
                <a:cs typeface="Roboto"/>
              </a:rPr>
              <a:t>virus.</a:t>
            </a:r>
            <a:endParaRPr sz="2200">
              <a:latin typeface="Roboto"/>
              <a:cs typeface="Roboto"/>
            </a:endParaRPr>
          </a:p>
          <a:p>
            <a:pPr marL="241300" marR="5080" indent="-228600">
              <a:lnSpc>
                <a:spcPts val="2400"/>
              </a:lnSpc>
              <a:spcBef>
                <a:spcPts val="2400"/>
              </a:spcBef>
              <a:buFont typeface="Arial"/>
              <a:buChar char="•"/>
              <a:tabLst>
                <a:tab pos="240665" algn="l"/>
                <a:tab pos="241300" algn="l"/>
              </a:tabLst>
            </a:pPr>
            <a:r>
              <a:rPr sz="2200" spc="-5" dirty="0">
                <a:latin typeface="Roboto"/>
                <a:cs typeface="Roboto"/>
              </a:rPr>
              <a:t>Unfortunately, several patients have died </a:t>
            </a:r>
            <a:r>
              <a:rPr sz="2200" dirty="0">
                <a:latin typeface="Roboto"/>
                <a:cs typeface="Roboto"/>
              </a:rPr>
              <a:t>in </a:t>
            </a:r>
            <a:r>
              <a:rPr sz="2200" spc="-5" dirty="0">
                <a:latin typeface="Roboto"/>
                <a:cs typeface="Roboto"/>
              </a:rPr>
              <a:t>the </a:t>
            </a:r>
            <a:r>
              <a:rPr sz="2200" dirty="0">
                <a:latin typeface="Roboto"/>
                <a:cs typeface="Roboto"/>
              </a:rPr>
              <a:t>last </a:t>
            </a:r>
            <a:r>
              <a:rPr sz="2200" spc="-5" dirty="0">
                <a:latin typeface="Roboto"/>
                <a:cs typeface="Roboto"/>
              </a:rPr>
              <a:t>few  days.</a:t>
            </a:r>
            <a:endParaRPr sz="2200">
              <a:latin typeface="Roboto"/>
              <a:cs typeface="Roboto"/>
            </a:endParaRPr>
          </a:p>
        </p:txBody>
      </p:sp>
      <p:sp>
        <p:nvSpPr>
          <p:cNvPr id="11" name="object 11"/>
          <p:cNvSpPr/>
          <p:nvPr/>
        </p:nvSpPr>
        <p:spPr>
          <a:xfrm>
            <a:off x="8040623" y="3799197"/>
            <a:ext cx="3967987" cy="264209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8040623" y="809345"/>
            <a:ext cx="4039022" cy="270012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16</a:t>
            </a:fld>
            <a:endParaRPr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15" name="object 15"/>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6" name="object 16"/>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sz="3600" spc="-5" dirty="0"/>
              <a:t>Session</a:t>
            </a:r>
            <a:r>
              <a:rPr sz="3600" spc="-90" dirty="0"/>
              <a:t> </a:t>
            </a:r>
            <a:r>
              <a:rPr sz="3600" dirty="0"/>
              <a:t>3</a:t>
            </a:r>
            <a:endParaRPr sz="3600"/>
          </a:p>
        </p:txBody>
      </p:sp>
      <p:sp>
        <p:nvSpPr>
          <p:cNvPr id="3" name="object 3"/>
          <p:cNvSpPr txBox="1"/>
          <p:nvPr/>
        </p:nvSpPr>
        <p:spPr>
          <a:xfrm>
            <a:off x="489643" y="999235"/>
            <a:ext cx="4387157"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5D85"/>
                </a:solidFill>
                <a:latin typeface="Roboto"/>
                <a:cs typeface="Roboto"/>
              </a:rPr>
              <a:t>Questions for</a:t>
            </a:r>
            <a:r>
              <a:rPr sz="2400" b="1" spc="-45" dirty="0">
                <a:solidFill>
                  <a:srgbClr val="005D85"/>
                </a:solidFill>
                <a:latin typeface="Roboto"/>
                <a:cs typeface="Roboto"/>
              </a:rPr>
              <a:t> </a:t>
            </a:r>
            <a:r>
              <a:rPr sz="2400" b="1" spc="-5" dirty="0">
                <a:solidFill>
                  <a:srgbClr val="005D85"/>
                </a:solidFill>
                <a:latin typeface="Roboto"/>
                <a:cs typeface="Roboto"/>
              </a:rPr>
              <a:t>discussion</a:t>
            </a:r>
            <a:endParaRPr sz="2400" dirty="0">
              <a:latin typeface="Roboto"/>
              <a:cs typeface="Roboto"/>
            </a:endParaRPr>
          </a:p>
        </p:txBody>
      </p:sp>
      <p:sp>
        <p:nvSpPr>
          <p:cNvPr id="4" name="object 4"/>
          <p:cNvSpPr txBox="1"/>
          <p:nvPr/>
        </p:nvSpPr>
        <p:spPr>
          <a:xfrm>
            <a:off x="489643" y="1709420"/>
            <a:ext cx="11097260" cy="4874895"/>
          </a:xfrm>
          <a:prstGeom prst="rect">
            <a:avLst/>
          </a:prstGeom>
        </p:spPr>
        <p:txBody>
          <a:bodyPr vert="horz" wrap="square" lIns="0" tIns="51435" rIns="0" bIns="0" rtlCol="0">
            <a:spAutoFit/>
          </a:bodyPr>
          <a:lstStyle/>
          <a:p>
            <a:pPr marL="527050" marR="973455" indent="-514350">
              <a:lnSpc>
                <a:spcPts val="2620"/>
              </a:lnSpc>
              <a:spcBef>
                <a:spcPts val="405"/>
              </a:spcBef>
              <a:buAutoNum type="arabicPeriod"/>
              <a:tabLst>
                <a:tab pos="526415" algn="l"/>
                <a:tab pos="527050" algn="l"/>
              </a:tabLst>
            </a:pPr>
            <a:r>
              <a:rPr sz="2400" dirty="0">
                <a:latin typeface="Roboto"/>
                <a:cs typeface="Roboto"/>
              </a:rPr>
              <a:t>How </a:t>
            </a:r>
            <a:r>
              <a:rPr sz="2400" spc="-5" dirty="0">
                <a:latin typeface="Roboto"/>
                <a:cs typeface="Roboto"/>
              </a:rPr>
              <a:t>will </a:t>
            </a:r>
            <a:r>
              <a:rPr sz="2400" dirty="0">
                <a:latin typeface="Roboto"/>
                <a:cs typeface="Roboto"/>
              </a:rPr>
              <a:t>you </a:t>
            </a:r>
            <a:r>
              <a:rPr sz="2400" spc="-5" dirty="0">
                <a:latin typeface="Roboto"/>
                <a:cs typeface="Roboto"/>
              </a:rPr>
              <a:t>mitigate </a:t>
            </a:r>
            <a:r>
              <a:rPr sz="2400" dirty="0">
                <a:latin typeface="Roboto"/>
                <a:cs typeface="Roboto"/>
              </a:rPr>
              <a:t>the risk of infection for your front line </a:t>
            </a:r>
            <a:r>
              <a:rPr sz="2400" spc="-5" dirty="0">
                <a:latin typeface="Roboto"/>
                <a:cs typeface="Roboto"/>
              </a:rPr>
              <a:t>health care  workers?</a:t>
            </a:r>
            <a:endParaRPr sz="2400">
              <a:latin typeface="Roboto"/>
              <a:cs typeface="Roboto"/>
            </a:endParaRPr>
          </a:p>
          <a:p>
            <a:pPr>
              <a:lnSpc>
                <a:spcPct val="100000"/>
              </a:lnSpc>
              <a:spcBef>
                <a:spcPts val="35"/>
              </a:spcBef>
              <a:buFont typeface="Roboto"/>
              <a:buAutoNum type="arabicPeriod"/>
            </a:pPr>
            <a:endParaRPr sz="2200">
              <a:latin typeface="Roboto"/>
              <a:cs typeface="Roboto"/>
            </a:endParaRPr>
          </a:p>
          <a:p>
            <a:pPr marL="527050" marR="5080" indent="-514350">
              <a:lnSpc>
                <a:spcPct val="90400"/>
              </a:lnSpc>
              <a:buAutoNum type="arabicPeriod"/>
              <a:tabLst>
                <a:tab pos="526415" algn="l"/>
                <a:tab pos="527050" algn="l"/>
              </a:tabLst>
            </a:pPr>
            <a:r>
              <a:rPr sz="2400" dirty="0">
                <a:latin typeface="Roboto"/>
                <a:cs typeface="Roboto"/>
              </a:rPr>
              <a:t>How </a:t>
            </a:r>
            <a:r>
              <a:rPr sz="2400" spc="-5" dirty="0">
                <a:latin typeface="Roboto"/>
                <a:cs typeface="Roboto"/>
              </a:rPr>
              <a:t>will internal staff </a:t>
            </a:r>
            <a:r>
              <a:rPr sz="2400" dirty="0">
                <a:latin typeface="Roboto"/>
                <a:cs typeface="Roboto"/>
              </a:rPr>
              <a:t>contacts of infected </a:t>
            </a:r>
            <a:r>
              <a:rPr sz="2400" spc="-5" dirty="0">
                <a:latin typeface="Roboto"/>
                <a:cs typeface="Roboto"/>
              </a:rPr>
              <a:t>health workers </a:t>
            </a:r>
            <a:r>
              <a:rPr sz="2400" dirty="0">
                <a:latin typeface="Roboto"/>
                <a:cs typeface="Roboto"/>
              </a:rPr>
              <a:t>be </a:t>
            </a:r>
            <a:r>
              <a:rPr sz="2400" spc="-5" dirty="0">
                <a:latin typeface="Roboto"/>
                <a:cs typeface="Roboto"/>
              </a:rPr>
              <a:t>managed,  </a:t>
            </a:r>
            <a:r>
              <a:rPr sz="2400" dirty="0">
                <a:latin typeface="Roboto"/>
                <a:cs typeface="Roboto"/>
              </a:rPr>
              <a:t>including anticipating a </a:t>
            </a:r>
            <a:r>
              <a:rPr sz="2400" spc="-5" dirty="0">
                <a:latin typeface="Roboto"/>
                <a:cs typeface="Roboto"/>
              </a:rPr>
              <a:t>shortage </a:t>
            </a:r>
            <a:r>
              <a:rPr sz="2400" dirty="0">
                <a:latin typeface="Roboto"/>
                <a:cs typeface="Roboto"/>
              </a:rPr>
              <a:t>of </a:t>
            </a:r>
            <a:r>
              <a:rPr sz="2400" spc="-5" dirty="0">
                <a:latin typeface="Roboto"/>
                <a:cs typeface="Roboto"/>
              </a:rPr>
              <a:t>available health workers, and </a:t>
            </a:r>
            <a:r>
              <a:rPr sz="2400" dirty="0">
                <a:latin typeface="Roboto"/>
                <a:cs typeface="Roboto"/>
              </a:rPr>
              <a:t>a </a:t>
            </a:r>
            <a:r>
              <a:rPr sz="2400" spc="-5" dirty="0">
                <a:latin typeface="Roboto"/>
                <a:cs typeface="Roboto"/>
              </a:rPr>
              <a:t>safe </a:t>
            </a:r>
            <a:r>
              <a:rPr sz="2400" dirty="0">
                <a:latin typeface="Roboto"/>
                <a:cs typeface="Roboto"/>
              </a:rPr>
              <a:t>return  to </a:t>
            </a:r>
            <a:r>
              <a:rPr sz="2400" spc="-5" dirty="0">
                <a:latin typeface="Roboto"/>
                <a:cs typeface="Roboto"/>
              </a:rPr>
              <a:t>work strategy </a:t>
            </a:r>
            <a:r>
              <a:rPr sz="2400" dirty="0">
                <a:latin typeface="Roboto"/>
                <a:cs typeface="Roboto"/>
              </a:rPr>
              <a:t>for infected health</a:t>
            </a:r>
            <a:r>
              <a:rPr sz="2400" spc="40" dirty="0">
                <a:latin typeface="Roboto"/>
                <a:cs typeface="Roboto"/>
              </a:rPr>
              <a:t> </a:t>
            </a:r>
            <a:r>
              <a:rPr sz="2400" spc="-5" dirty="0">
                <a:latin typeface="Roboto"/>
                <a:cs typeface="Roboto"/>
              </a:rPr>
              <a:t>workers?</a:t>
            </a:r>
            <a:endParaRPr sz="2400">
              <a:latin typeface="Roboto"/>
              <a:cs typeface="Roboto"/>
            </a:endParaRPr>
          </a:p>
          <a:p>
            <a:pPr>
              <a:lnSpc>
                <a:spcPct val="100000"/>
              </a:lnSpc>
              <a:spcBef>
                <a:spcPts val="15"/>
              </a:spcBef>
              <a:buFont typeface="Roboto"/>
              <a:buAutoNum type="arabicPeriod"/>
            </a:pPr>
            <a:endParaRPr sz="2350">
              <a:latin typeface="Roboto"/>
              <a:cs typeface="Roboto"/>
            </a:endParaRPr>
          </a:p>
          <a:p>
            <a:pPr marL="527050" marR="617855" indent="-514350">
              <a:lnSpc>
                <a:spcPts val="2500"/>
              </a:lnSpc>
              <a:buAutoNum type="arabicPeriod"/>
              <a:tabLst>
                <a:tab pos="526415" algn="l"/>
                <a:tab pos="527050" algn="l"/>
              </a:tabLst>
            </a:pPr>
            <a:r>
              <a:rPr sz="2400" dirty="0">
                <a:latin typeface="Roboto"/>
                <a:cs typeface="Roboto"/>
              </a:rPr>
              <a:t>How </a:t>
            </a:r>
            <a:r>
              <a:rPr sz="2400" spc="-5" dirty="0">
                <a:latin typeface="Roboto"/>
                <a:cs typeface="Roboto"/>
              </a:rPr>
              <a:t>will ambulation/rehabilitation </a:t>
            </a:r>
            <a:r>
              <a:rPr sz="2400" dirty="0">
                <a:latin typeface="Roboto"/>
                <a:cs typeface="Roboto"/>
              </a:rPr>
              <a:t>of </a:t>
            </a:r>
            <a:r>
              <a:rPr sz="2400" spc="-5" dirty="0">
                <a:latin typeface="Roboto"/>
                <a:cs typeface="Roboto"/>
              </a:rPr>
              <a:t>patients </a:t>
            </a:r>
            <a:r>
              <a:rPr sz="2400" dirty="0">
                <a:latin typeface="Roboto"/>
                <a:cs typeface="Roboto"/>
              </a:rPr>
              <a:t>work to </a:t>
            </a:r>
            <a:r>
              <a:rPr sz="2400" spc="-5" dirty="0">
                <a:latin typeface="Roboto"/>
                <a:cs typeface="Roboto"/>
              </a:rPr>
              <a:t>facilitate discharge  planning?</a:t>
            </a:r>
            <a:endParaRPr sz="2400">
              <a:latin typeface="Roboto"/>
              <a:cs typeface="Roboto"/>
            </a:endParaRPr>
          </a:p>
          <a:p>
            <a:pPr marL="527050" indent="-514350">
              <a:lnSpc>
                <a:spcPct val="100000"/>
              </a:lnSpc>
              <a:spcBef>
                <a:spcPts val="2710"/>
              </a:spcBef>
              <a:buAutoNum type="arabicPeriod"/>
              <a:tabLst>
                <a:tab pos="526415" algn="l"/>
                <a:tab pos="527050" algn="l"/>
              </a:tabLst>
            </a:pPr>
            <a:r>
              <a:rPr sz="2400" dirty="0">
                <a:latin typeface="Roboto"/>
                <a:cs typeface="Roboto"/>
              </a:rPr>
              <a:t>How </a:t>
            </a:r>
            <a:r>
              <a:rPr sz="2400" spc="-5" dirty="0">
                <a:latin typeface="Roboto"/>
                <a:cs typeface="Roboto"/>
              </a:rPr>
              <a:t>will dead </a:t>
            </a:r>
            <a:r>
              <a:rPr sz="2400" dirty="0">
                <a:latin typeface="Roboto"/>
                <a:cs typeface="Roboto"/>
              </a:rPr>
              <a:t>bodies be </a:t>
            </a:r>
            <a:r>
              <a:rPr sz="2400" spc="-5" dirty="0">
                <a:latin typeface="Roboto"/>
                <a:cs typeface="Roboto"/>
              </a:rPr>
              <a:t>managed? What </a:t>
            </a:r>
            <a:r>
              <a:rPr sz="2400" dirty="0">
                <a:latin typeface="Roboto"/>
                <a:cs typeface="Roboto"/>
              </a:rPr>
              <a:t>procedures </a:t>
            </a:r>
            <a:r>
              <a:rPr sz="2400" spc="-5" dirty="0">
                <a:latin typeface="Roboto"/>
                <a:cs typeface="Roboto"/>
              </a:rPr>
              <a:t>are </a:t>
            </a:r>
            <a:r>
              <a:rPr sz="2400" dirty="0">
                <a:latin typeface="Roboto"/>
                <a:cs typeface="Roboto"/>
              </a:rPr>
              <a:t>to be</a:t>
            </a:r>
            <a:r>
              <a:rPr sz="2400" spc="75" dirty="0">
                <a:latin typeface="Roboto"/>
                <a:cs typeface="Roboto"/>
              </a:rPr>
              <a:t> </a:t>
            </a:r>
            <a:r>
              <a:rPr sz="2400" dirty="0">
                <a:latin typeface="Roboto"/>
                <a:cs typeface="Roboto"/>
              </a:rPr>
              <a:t>followed?</a:t>
            </a:r>
            <a:endParaRPr sz="2400">
              <a:latin typeface="Roboto"/>
              <a:cs typeface="Roboto"/>
            </a:endParaRPr>
          </a:p>
          <a:p>
            <a:pPr>
              <a:lnSpc>
                <a:spcPct val="100000"/>
              </a:lnSpc>
              <a:spcBef>
                <a:spcPts val="5"/>
              </a:spcBef>
              <a:buFont typeface="Roboto"/>
              <a:buAutoNum type="arabicPeriod"/>
            </a:pPr>
            <a:endParaRPr sz="2300">
              <a:latin typeface="Roboto"/>
              <a:cs typeface="Roboto"/>
            </a:endParaRPr>
          </a:p>
          <a:p>
            <a:pPr marL="527050" marR="422275" indent="-514350">
              <a:lnSpc>
                <a:spcPts val="2590"/>
              </a:lnSpc>
              <a:spcBef>
                <a:spcPts val="5"/>
              </a:spcBef>
              <a:buAutoNum type="arabicPeriod"/>
              <a:tabLst>
                <a:tab pos="526415" algn="l"/>
                <a:tab pos="527050" algn="l"/>
              </a:tabLst>
            </a:pPr>
            <a:r>
              <a:rPr sz="2400" dirty="0">
                <a:latin typeface="Roboto"/>
                <a:cs typeface="Roboto"/>
              </a:rPr>
              <a:t>How </a:t>
            </a:r>
            <a:r>
              <a:rPr sz="2400" spc="-5" dirty="0">
                <a:latin typeface="Roboto"/>
                <a:cs typeface="Roboto"/>
              </a:rPr>
              <a:t>will </a:t>
            </a:r>
            <a:r>
              <a:rPr sz="2400" dirty="0">
                <a:latin typeface="Roboto"/>
                <a:cs typeface="Roboto"/>
              </a:rPr>
              <a:t>you </a:t>
            </a:r>
            <a:r>
              <a:rPr sz="2400" spc="-5" dirty="0">
                <a:latin typeface="Roboto"/>
                <a:cs typeface="Roboto"/>
              </a:rPr>
              <a:t>prepare and pack </a:t>
            </a:r>
            <a:r>
              <a:rPr sz="2400" dirty="0">
                <a:latin typeface="Roboto"/>
                <a:cs typeface="Roboto"/>
              </a:rPr>
              <a:t>the body for </a:t>
            </a:r>
            <a:r>
              <a:rPr sz="2400" spc="-5" dirty="0">
                <a:latin typeface="Roboto"/>
                <a:cs typeface="Roboto"/>
              </a:rPr>
              <a:t>transfer </a:t>
            </a:r>
            <a:r>
              <a:rPr sz="2400" dirty="0">
                <a:latin typeface="Roboto"/>
                <a:cs typeface="Roboto"/>
              </a:rPr>
              <a:t>from the </a:t>
            </a:r>
            <a:r>
              <a:rPr sz="2400" spc="-5" dirty="0">
                <a:latin typeface="Roboto"/>
                <a:cs typeface="Roboto"/>
              </a:rPr>
              <a:t>hospital </a:t>
            </a:r>
            <a:r>
              <a:rPr sz="2400" dirty="0">
                <a:latin typeface="Roboto"/>
                <a:cs typeface="Roboto"/>
              </a:rPr>
              <a:t>to </a:t>
            </a:r>
            <a:r>
              <a:rPr sz="2400" spc="-5" dirty="0">
                <a:latin typeface="Roboto"/>
                <a:cs typeface="Roboto"/>
              </a:rPr>
              <a:t>an  autopsy unit, mortuary, crematorium </a:t>
            </a:r>
            <a:r>
              <a:rPr sz="2400" dirty="0">
                <a:latin typeface="Roboto"/>
                <a:cs typeface="Roboto"/>
              </a:rPr>
              <a:t>or </a:t>
            </a:r>
            <a:r>
              <a:rPr sz="2400" spc="-5" dirty="0">
                <a:latin typeface="Roboto"/>
                <a:cs typeface="Roboto"/>
              </a:rPr>
              <a:t>burial</a:t>
            </a:r>
            <a:r>
              <a:rPr sz="2400" spc="50" dirty="0">
                <a:latin typeface="Roboto"/>
                <a:cs typeface="Roboto"/>
              </a:rPr>
              <a:t> </a:t>
            </a:r>
            <a:r>
              <a:rPr sz="2400" dirty="0">
                <a:latin typeface="Roboto"/>
                <a:cs typeface="Roboto"/>
              </a:rPr>
              <a:t>site?</a:t>
            </a:r>
            <a:endParaRPr sz="2400">
              <a:latin typeface="Roboto"/>
              <a:cs typeface="Roboto"/>
            </a:endParaRPr>
          </a:p>
        </p:txBody>
      </p:sp>
      <p:sp>
        <p:nvSpPr>
          <p:cNvPr id="5" name="object 5"/>
          <p:cNvSpPr/>
          <p:nvPr/>
        </p:nvSpPr>
        <p:spPr>
          <a:xfrm>
            <a:off x="9869702" y="807994"/>
            <a:ext cx="559201" cy="664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10529022" y="947419"/>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30</a:t>
            </a:r>
            <a:r>
              <a:rPr sz="2400" b="1" spc="-8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17</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9" name="object 9"/>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0" name="object 10"/>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18" name="object 18"/>
            <p:cNvSpPr/>
            <p:nvPr/>
          </p:nvSpPr>
          <p:spPr>
            <a:xfrm>
              <a:off x="0" y="0"/>
              <a:ext cx="12192000" cy="6638925"/>
            </a:xfrm>
            <a:custGeom>
              <a:avLst/>
              <a:gdLst/>
              <a:ahLst/>
              <a:cxnLst/>
              <a:rect l="l" t="t" r="r" b="b"/>
              <a:pathLst>
                <a:path w="12192000" h="6638925">
                  <a:moveTo>
                    <a:pt x="12192000" y="0"/>
                  </a:moveTo>
                  <a:lnTo>
                    <a:pt x="0" y="0"/>
                  </a:lnTo>
                  <a:lnTo>
                    <a:pt x="0" y="6638543"/>
                  </a:lnTo>
                  <a:lnTo>
                    <a:pt x="12192000" y="6638543"/>
                  </a:lnTo>
                  <a:lnTo>
                    <a:pt x="12192000" y="0"/>
                  </a:lnTo>
                  <a:close/>
                </a:path>
              </a:pathLst>
            </a:custGeom>
            <a:solidFill>
              <a:srgbClr val="595959"/>
            </a:solidFill>
          </p:spPr>
          <p:txBody>
            <a:bodyPr wrap="square" lIns="0" tIns="0" rIns="0" bIns="0" rtlCol="0"/>
            <a:lstStyle/>
            <a:p>
              <a:endParaRPr/>
            </a:p>
          </p:txBody>
        </p:sp>
      </p:grpSp>
      <p:sp>
        <p:nvSpPr>
          <p:cNvPr id="19" name="object 19"/>
          <p:cNvSpPr txBox="1">
            <a:spLocks noGrp="1"/>
          </p:cNvSpPr>
          <p:nvPr>
            <p:ph type="title"/>
          </p:nvPr>
        </p:nvSpPr>
        <p:spPr>
          <a:xfrm>
            <a:off x="2459610" y="133603"/>
            <a:ext cx="7693025" cy="2031364"/>
          </a:xfrm>
          <a:prstGeom prst="rect">
            <a:avLst/>
          </a:prstGeom>
        </p:spPr>
        <p:txBody>
          <a:bodyPr vert="horz" wrap="square" lIns="0" tIns="100965" rIns="0" bIns="0" rtlCol="0">
            <a:spAutoFit/>
          </a:bodyPr>
          <a:lstStyle/>
          <a:p>
            <a:pPr marR="853440" algn="ctr">
              <a:lnSpc>
                <a:spcPct val="100000"/>
              </a:lnSpc>
              <a:spcBef>
                <a:spcPts val="795"/>
              </a:spcBef>
            </a:pPr>
            <a:r>
              <a:rPr sz="6000" spc="-5" dirty="0"/>
              <a:t>ENDEX</a:t>
            </a:r>
            <a:endParaRPr sz="6000"/>
          </a:p>
          <a:p>
            <a:pPr marL="12700">
              <a:lnSpc>
                <a:spcPct val="100000"/>
              </a:lnSpc>
              <a:spcBef>
                <a:spcPts val="695"/>
              </a:spcBef>
            </a:pPr>
            <a:r>
              <a:rPr sz="6000" spc="-5" dirty="0"/>
              <a:t>Participant</a:t>
            </a:r>
            <a:r>
              <a:rPr sz="6000" spc="-45" dirty="0"/>
              <a:t> </a:t>
            </a:r>
            <a:r>
              <a:rPr sz="6000" spc="-5" dirty="0"/>
              <a:t>Feedback</a:t>
            </a:r>
            <a:endParaRPr sz="6000"/>
          </a:p>
        </p:txBody>
      </p:sp>
      <p:grpSp>
        <p:nvGrpSpPr>
          <p:cNvPr id="20" name="object 20"/>
          <p:cNvGrpSpPr/>
          <p:nvPr/>
        </p:nvGrpSpPr>
        <p:grpSpPr>
          <a:xfrm>
            <a:off x="361247" y="2617816"/>
            <a:ext cx="11634470" cy="3796029"/>
            <a:chOff x="361247" y="2617816"/>
            <a:chExt cx="11634470" cy="3796029"/>
          </a:xfrm>
        </p:grpSpPr>
        <p:sp>
          <p:nvSpPr>
            <p:cNvPr id="21" name="object 21"/>
            <p:cNvSpPr/>
            <p:nvPr/>
          </p:nvSpPr>
          <p:spPr>
            <a:xfrm>
              <a:off x="361247" y="3262877"/>
              <a:ext cx="2721165" cy="2040874"/>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944855" y="3522343"/>
              <a:ext cx="3050626" cy="198679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443662" y="2617816"/>
              <a:ext cx="5304674" cy="3795848"/>
            </a:xfrm>
            <a:prstGeom prst="rect">
              <a:avLst/>
            </a:prstGeom>
            <a:blipFill>
              <a:blip r:embed="rId11" cstate="print"/>
              <a:stretch>
                <a:fillRect/>
              </a:stretch>
            </a:blipFill>
          </p:spPr>
          <p:txBody>
            <a:bodyPr wrap="square" lIns="0" tIns="0" rIns="0" bIns="0" rtlCol="0"/>
            <a:lstStyle/>
            <a:p>
              <a:endParaRPr/>
            </a:p>
          </p:txBody>
        </p:sp>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18</a:t>
            </a:fld>
            <a:endParaRPr dirty="0"/>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26" name="object 26"/>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27" name="object 27"/>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5641340" cy="574040"/>
          </a:xfrm>
          <a:prstGeom prst="rect">
            <a:avLst/>
          </a:prstGeom>
        </p:spPr>
        <p:txBody>
          <a:bodyPr vert="horz" wrap="square" lIns="0" tIns="12700" rIns="0" bIns="0" rtlCol="0">
            <a:spAutoFit/>
          </a:bodyPr>
          <a:lstStyle/>
          <a:p>
            <a:pPr marL="12700">
              <a:lnSpc>
                <a:spcPct val="100000"/>
              </a:lnSpc>
              <a:spcBef>
                <a:spcPts val="100"/>
              </a:spcBef>
            </a:pPr>
            <a:r>
              <a:rPr sz="3600" spc="-5" dirty="0"/>
              <a:t>Hotwash/Review of</a:t>
            </a:r>
            <a:r>
              <a:rPr sz="3600" spc="-25" dirty="0"/>
              <a:t> </a:t>
            </a:r>
            <a:r>
              <a:rPr sz="3600" spc="-5" dirty="0"/>
              <a:t>needs</a:t>
            </a:r>
            <a:endParaRPr sz="3600"/>
          </a:p>
        </p:txBody>
      </p:sp>
      <p:grpSp>
        <p:nvGrpSpPr>
          <p:cNvPr id="3" name="object 3"/>
          <p:cNvGrpSpPr/>
          <p:nvPr/>
        </p:nvGrpSpPr>
        <p:grpSpPr>
          <a:xfrm>
            <a:off x="375525" y="901867"/>
            <a:ext cx="4843145" cy="5539105"/>
            <a:chOff x="375525" y="901867"/>
            <a:chExt cx="4843145" cy="5539105"/>
          </a:xfrm>
        </p:grpSpPr>
        <p:sp>
          <p:nvSpPr>
            <p:cNvPr id="4" name="object 4"/>
            <p:cNvSpPr/>
            <p:nvPr/>
          </p:nvSpPr>
          <p:spPr>
            <a:xfrm>
              <a:off x="388225" y="5660070"/>
              <a:ext cx="4817745" cy="768350"/>
            </a:xfrm>
            <a:custGeom>
              <a:avLst/>
              <a:gdLst/>
              <a:ahLst/>
              <a:cxnLst/>
              <a:rect l="l" t="t" r="r" b="b"/>
              <a:pathLst>
                <a:path w="4817745" h="768350">
                  <a:moveTo>
                    <a:pt x="4817659" y="0"/>
                  </a:moveTo>
                  <a:lnTo>
                    <a:pt x="0" y="0"/>
                  </a:lnTo>
                  <a:lnTo>
                    <a:pt x="0" y="767789"/>
                  </a:lnTo>
                  <a:lnTo>
                    <a:pt x="4817659" y="767789"/>
                  </a:lnTo>
                  <a:lnTo>
                    <a:pt x="4817659" y="0"/>
                  </a:lnTo>
                  <a:close/>
                </a:path>
              </a:pathLst>
            </a:custGeom>
            <a:solidFill>
              <a:srgbClr val="004767"/>
            </a:solidFill>
          </p:spPr>
          <p:txBody>
            <a:bodyPr wrap="square" lIns="0" tIns="0" rIns="0" bIns="0" rtlCol="0"/>
            <a:lstStyle/>
            <a:p>
              <a:endParaRPr/>
            </a:p>
          </p:txBody>
        </p:sp>
        <p:sp>
          <p:nvSpPr>
            <p:cNvPr id="5" name="object 5"/>
            <p:cNvSpPr/>
            <p:nvPr/>
          </p:nvSpPr>
          <p:spPr>
            <a:xfrm>
              <a:off x="388225" y="5660070"/>
              <a:ext cx="4817745" cy="768350"/>
            </a:xfrm>
            <a:custGeom>
              <a:avLst/>
              <a:gdLst/>
              <a:ahLst/>
              <a:cxnLst/>
              <a:rect l="l" t="t" r="r" b="b"/>
              <a:pathLst>
                <a:path w="4817745" h="768350">
                  <a:moveTo>
                    <a:pt x="0" y="0"/>
                  </a:moveTo>
                  <a:lnTo>
                    <a:pt x="4817660" y="0"/>
                  </a:lnTo>
                  <a:lnTo>
                    <a:pt x="4817660" y="767789"/>
                  </a:lnTo>
                  <a:lnTo>
                    <a:pt x="0" y="767789"/>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225" y="3740296"/>
              <a:ext cx="4817745" cy="2019300"/>
            </a:xfrm>
            <a:custGeom>
              <a:avLst/>
              <a:gdLst/>
              <a:ahLst/>
              <a:cxnLst/>
              <a:rect l="l" t="t" r="r" b="b"/>
              <a:pathLst>
                <a:path w="4817745" h="2019300">
                  <a:moveTo>
                    <a:pt x="4817659" y="0"/>
                  </a:moveTo>
                  <a:lnTo>
                    <a:pt x="0" y="0"/>
                  </a:lnTo>
                  <a:lnTo>
                    <a:pt x="0" y="1615245"/>
                  </a:lnTo>
                  <a:lnTo>
                    <a:pt x="2408830" y="2019057"/>
                  </a:lnTo>
                  <a:lnTo>
                    <a:pt x="4817659" y="1615245"/>
                  </a:lnTo>
                  <a:lnTo>
                    <a:pt x="4817659" y="0"/>
                  </a:lnTo>
                  <a:close/>
                </a:path>
              </a:pathLst>
            </a:custGeom>
            <a:solidFill>
              <a:srgbClr val="9B9B9B"/>
            </a:solidFill>
          </p:spPr>
          <p:txBody>
            <a:bodyPr wrap="square" lIns="0" tIns="0" rIns="0" bIns="0" rtlCol="0"/>
            <a:lstStyle/>
            <a:p>
              <a:endParaRPr/>
            </a:p>
          </p:txBody>
        </p:sp>
        <p:sp>
          <p:nvSpPr>
            <p:cNvPr id="7" name="object 7"/>
            <p:cNvSpPr/>
            <p:nvPr/>
          </p:nvSpPr>
          <p:spPr>
            <a:xfrm>
              <a:off x="388225" y="3740296"/>
              <a:ext cx="4817745" cy="2019300"/>
            </a:xfrm>
            <a:custGeom>
              <a:avLst/>
              <a:gdLst/>
              <a:ahLst/>
              <a:cxnLst/>
              <a:rect l="l" t="t" r="r" b="b"/>
              <a:pathLst>
                <a:path w="4817745" h="2019300">
                  <a:moveTo>
                    <a:pt x="0" y="0"/>
                  </a:moveTo>
                  <a:lnTo>
                    <a:pt x="4817660" y="0"/>
                  </a:lnTo>
                  <a:lnTo>
                    <a:pt x="4817660" y="1615246"/>
                  </a:lnTo>
                  <a:lnTo>
                    <a:pt x="2408830" y="2019058"/>
                  </a:lnTo>
                  <a:lnTo>
                    <a:pt x="0" y="1615246"/>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225" y="2342739"/>
              <a:ext cx="4817745" cy="1474470"/>
            </a:xfrm>
            <a:custGeom>
              <a:avLst/>
              <a:gdLst/>
              <a:ahLst/>
              <a:cxnLst/>
              <a:rect l="l" t="t" r="r" b="b"/>
              <a:pathLst>
                <a:path w="4817745" h="1474470">
                  <a:moveTo>
                    <a:pt x="4817659" y="0"/>
                  </a:moveTo>
                  <a:lnTo>
                    <a:pt x="0" y="0"/>
                  </a:lnTo>
                  <a:lnTo>
                    <a:pt x="0" y="1179423"/>
                  </a:lnTo>
                  <a:lnTo>
                    <a:pt x="2408830" y="1474279"/>
                  </a:lnTo>
                  <a:lnTo>
                    <a:pt x="4817659" y="1179423"/>
                  </a:lnTo>
                  <a:lnTo>
                    <a:pt x="4817659" y="0"/>
                  </a:lnTo>
                  <a:close/>
                </a:path>
              </a:pathLst>
            </a:custGeom>
            <a:solidFill>
              <a:srgbClr val="BDBDBD"/>
            </a:solidFill>
          </p:spPr>
          <p:txBody>
            <a:bodyPr wrap="square" lIns="0" tIns="0" rIns="0" bIns="0" rtlCol="0"/>
            <a:lstStyle/>
            <a:p>
              <a:endParaRPr/>
            </a:p>
          </p:txBody>
        </p:sp>
        <p:sp>
          <p:nvSpPr>
            <p:cNvPr id="9" name="object 9"/>
            <p:cNvSpPr/>
            <p:nvPr/>
          </p:nvSpPr>
          <p:spPr>
            <a:xfrm>
              <a:off x="388225" y="2342739"/>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225" y="914567"/>
              <a:ext cx="4817745" cy="1474470"/>
            </a:xfrm>
            <a:custGeom>
              <a:avLst/>
              <a:gdLst/>
              <a:ahLst/>
              <a:cxnLst/>
              <a:rect l="l" t="t" r="r" b="b"/>
              <a:pathLst>
                <a:path w="4817745" h="1474470">
                  <a:moveTo>
                    <a:pt x="4817659" y="0"/>
                  </a:moveTo>
                  <a:lnTo>
                    <a:pt x="0" y="0"/>
                  </a:lnTo>
                  <a:lnTo>
                    <a:pt x="0" y="1179424"/>
                  </a:lnTo>
                  <a:lnTo>
                    <a:pt x="2408830" y="1474280"/>
                  </a:lnTo>
                  <a:lnTo>
                    <a:pt x="4817659" y="1179424"/>
                  </a:lnTo>
                  <a:lnTo>
                    <a:pt x="4817659" y="0"/>
                  </a:lnTo>
                  <a:close/>
                </a:path>
              </a:pathLst>
            </a:custGeom>
            <a:solidFill>
              <a:srgbClr val="E7E6E6"/>
            </a:solidFill>
          </p:spPr>
          <p:txBody>
            <a:bodyPr wrap="square" lIns="0" tIns="0" rIns="0" bIns="0" rtlCol="0"/>
            <a:lstStyle/>
            <a:p>
              <a:endParaRPr/>
            </a:p>
          </p:txBody>
        </p:sp>
        <p:sp>
          <p:nvSpPr>
            <p:cNvPr id="11" name="object 11"/>
            <p:cNvSpPr/>
            <p:nvPr/>
          </p:nvSpPr>
          <p:spPr>
            <a:xfrm>
              <a:off x="388225" y="914567"/>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629" y="1235964"/>
            <a:ext cx="4515485" cy="5052060"/>
          </a:xfrm>
          <a:prstGeom prst="rect">
            <a:avLst/>
          </a:prstGeom>
        </p:spPr>
        <p:txBody>
          <a:bodyPr vert="horz" wrap="square" lIns="0" tIns="12700" rIns="0" bIns="0" rtlCol="0">
            <a:spAutoFit/>
          </a:bodyPr>
          <a:lstStyle/>
          <a:p>
            <a:pPr algn="ctr">
              <a:lnSpc>
                <a:spcPct val="100000"/>
              </a:lnSpc>
              <a:spcBef>
                <a:spcPts val="100"/>
              </a:spcBef>
            </a:pPr>
            <a:r>
              <a:rPr sz="3200" spc="-5" dirty="0">
                <a:latin typeface="Arial"/>
                <a:cs typeface="Arial"/>
              </a:rPr>
              <a:t>Review strengths </a:t>
            </a:r>
            <a:r>
              <a:rPr sz="3200" dirty="0">
                <a:latin typeface="Arial"/>
                <a:cs typeface="Arial"/>
              </a:rPr>
              <a:t>&amp;</a:t>
            </a:r>
            <a:r>
              <a:rPr sz="3200" spc="-60" dirty="0">
                <a:latin typeface="Arial"/>
                <a:cs typeface="Arial"/>
              </a:rPr>
              <a:t> </a:t>
            </a:r>
            <a:r>
              <a:rPr sz="3200" spc="-5" dirty="0">
                <a:latin typeface="Arial"/>
                <a:cs typeface="Arial"/>
              </a:rPr>
              <a:t>gaps</a:t>
            </a:r>
            <a:endParaRPr sz="3200">
              <a:latin typeface="Arial"/>
              <a:cs typeface="Arial"/>
            </a:endParaRPr>
          </a:p>
          <a:p>
            <a:pPr>
              <a:lnSpc>
                <a:spcPct val="100000"/>
              </a:lnSpc>
            </a:pPr>
            <a:endParaRPr sz="3500">
              <a:latin typeface="Arial"/>
              <a:cs typeface="Arial"/>
            </a:endParaRPr>
          </a:p>
          <a:p>
            <a:pPr>
              <a:lnSpc>
                <a:spcPct val="100000"/>
              </a:lnSpc>
              <a:spcBef>
                <a:spcPts val="30"/>
              </a:spcBef>
            </a:pPr>
            <a:endParaRPr sz="2900">
              <a:latin typeface="Arial"/>
              <a:cs typeface="Arial"/>
            </a:endParaRPr>
          </a:p>
          <a:p>
            <a:pPr algn="ctr">
              <a:lnSpc>
                <a:spcPct val="100000"/>
              </a:lnSpc>
            </a:pPr>
            <a:r>
              <a:rPr sz="3200" spc="-5" dirty="0">
                <a:latin typeface="Arial"/>
                <a:cs typeface="Arial"/>
              </a:rPr>
              <a:t>Check</a:t>
            </a:r>
            <a:r>
              <a:rPr sz="3200" spc="-70" dirty="0">
                <a:latin typeface="Arial"/>
                <a:cs typeface="Arial"/>
              </a:rPr>
              <a:t> </a:t>
            </a:r>
            <a:r>
              <a:rPr sz="3200" spc="-5" dirty="0">
                <a:latin typeface="Arial"/>
                <a:cs typeface="Arial"/>
              </a:rPr>
              <a:t>assumptions</a:t>
            </a:r>
            <a:endParaRPr sz="3200">
              <a:latin typeface="Arial"/>
              <a:cs typeface="Arial"/>
            </a:endParaRPr>
          </a:p>
          <a:p>
            <a:pPr>
              <a:lnSpc>
                <a:spcPct val="100000"/>
              </a:lnSpc>
              <a:spcBef>
                <a:spcPts val="25"/>
              </a:spcBef>
            </a:pPr>
            <a:endParaRPr sz="4350">
              <a:latin typeface="Arial"/>
              <a:cs typeface="Arial"/>
            </a:endParaRPr>
          </a:p>
          <a:p>
            <a:pPr marL="170815" marR="163195" algn="ctr">
              <a:lnSpc>
                <a:spcPct val="100299"/>
              </a:lnSpc>
              <a:spcBef>
                <a:spcPts val="5"/>
              </a:spcBef>
            </a:pPr>
            <a:r>
              <a:rPr sz="3200" spc="-5" dirty="0">
                <a:latin typeface="Arial"/>
                <a:cs typeface="Arial"/>
              </a:rPr>
              <a:t>Propose ideas to  enhance your</a:t>
            </a:r>
            <a:r>
              <a:rPr sz="3200" spc="-65" dirty="0">
                <a:latin typeface="Arial"/>
                <a:cs typeface="Arial"/>
              </a:rPr>
              <a:t> </a:t>
            </a:r>
            <a:r>
              <a:rPr sz="3200" spc="-5" dirty="0">
                <a:latin typeface="Arial"/>
                <a:cs typeface="Arial"/>
              </a:rPr>
              <a:t>systems,  plans </a:t>
            </a:r>
            <a:r>
              <a:rPr sz="3200" dirty="0">
                <a:latin typeface="Arial"/>
                <a:cs typeface="Arial"/>
              </a:rPr>
              <a:t>&amp;</a:t>
            </a:r>
            <a:r>
              <a:rPr sz="3200" spc="-35" dirty="0">
                <a:latin typeface="Arial"/>
                <a:cs typeface="Arial"/>
              </a:rPr>
              <a:t> </a:t>
            </a:r>
            <a:r>
              <a:rPr sz="3200" spc="-5" dirty="0">
                <a:latin typeface="Arial"/>
                <a:cs typeface="Arial"/>
              </a:rPr>
              <a:t>Procedures</a:t>
            </a:r>
            <a:endParaRPr sz="3200">
              <a:latin typeface="Arial"/>
              <a:cs typeface="Arial"/>
            </a:endParaRPr>
          </a:p>
          <a:p>
            <a:pPr>
              <a:lnSpc>
                <a:spcPct val="100000"/>
              </a:lnSpc>
              <a:spcBef>
                <a:spcPts val="50"/>
              </a:spcBef>
            </a:pPr>
            <a:endParaRPr sz="3500">
              <a:latin typeface="Arial"/>
              <a:cs typeface="Arial"/>
            </a:endParaRPr>
          </a:p>
          <a:p>
            <a:pPr algn="ctr">
              <a:lnSpc>
                <a:spcPct val="100000"/>
              </a:lnSpc>
              <a:spcBef>
                <a:spcPts val="5"/>
              </a:spcBef>
            </a:pPr>
            <a:r>
              <a:rPr sz="3200" b="1" spc="-5" dirty="0">
                <a:solidFill>
                  <a:srgbClr val="FFFFFF"/>
                </a:solidFill>
                <a:latin typeface="Arial"/>
                <a:cs typeface="Arial"/>
              </a:rPr>
              <a:t>ACTION</a:t>
            </a:r>
            <a:r>
              <a:rPr sz="3200" b="1" spc="-10" dirty="0">
                <a:solidFill>
                  <a:srgbClr val="FFFFFF"/>
                </a:solidFill>
                <a:latin typeface="Arial"/>
                <a:cs typeface="Arial"/>
              </a:rPr>
              <a:t> </a:t>
            </a:r>
            <a:r>
              <a:rPr sz="3200" b="1" spc="-5" dirty="0">
                <a:solidFill>
                  <a:srgbClr val="FFFFFF"/>
                </a:solidFill>
                <a:latin typeface="Arial"/>
                <a:cs typeface="Arial"/>
              </a:rPr>
              <a:t>PLAN</a:t>
            </a:r>
            <a:endParaRPr sz="3200">
              <a:latin typeface="Arial"/>
              <a:cs typeface="Arial"/>
            </a:endParaRPr>
          </a:p>
        </p:txBody>
      </p:sp>
      <p:sp>
        <p:nvSpPr>
          <p:cNvPr id="13" name="object 13"/>
          <p:cNvSpPr txBox="1"/>
          <p:nvPr/>
        </p:nvSpPr>
        <p:spPr>
          <a:xfrm>
            <a:off x="5919981" y="1130300"/>
            <a:ext cx="859790" cy="299720"/>
          </a:xfrm>
          <a:prstGeom prst="rect">
            <a:avLst/>
          </a:prstGeom>
        </p:spPr>
        <p:txBody>
          <a:bodyPr vert="horz" wrap="square" lIns="0" tIns="12700" rIns="0" bIns="0" rtlCol="0">
            <a:spAutoFit/>
          </a:bodyPr>
          <a:lstStyle/>
          <a:p>
            <a:pPr marL="12700">
              <a:lnSpc>
                <a:spcPct val="100000"/>
              </a:lnSpc>
              <a:spcBef>
                <a:spcPts val="100"/>
              </a:spcBef>
            </a:pPr>
            <a:r>
              <a:rPr sz="1800" b="1" u="heavy" spc="-135" dirty="0">
                <a:uFill>
                  <a:solidFill>
                    <a:srgbClr val="000000"/>
                  </a:solidFill>
                </a:uFill>
                <a:latin typeface="Arial"/>
                <a:cs typeface="Arial"/>
              </a:rPr>
              <a:t>T</a:t>
            </a:r>
            <a:r>
              <a:rPr sz="1800" b="1" u="heavy" dirty="0">
                <a:uFill>
                  <a:solidFill>
                    <a:srgbClr val="000000"/>
                  </a:solidFill>
                </a:uFill>
                <a:latin typeface="Arial"/>
                <a:cs typeface="Arial"/>
              </a:rPr>
              <a:t>A</a:t>
            </a:r>
            <a:r>
              <a:rPr sz="1800" b="1" u="heavy" spc="-5" dirty="0">
                <a:uFill>
                  <a:solidFill>
                    <a:srgbClr val="000000"/>
                  </a:solidFill>
                </a:uFill>
                <a:latin typeface="Arial"/>
                <a:cs typeface="Arial"/>
              </a:rPr>
              <a:t>SKS</a:t>
            </a:r>
            <a:r>
              <a:rPr sz="1800" b="1" u="heavy" dirty="0">
                <a:uFill>
                  <a:solidFill>
                    <a:srgbClr val="000000"/>
                  </a:solidFill>
                </a:uFill>
                <a:latin typeface="Arial"/>
                <a:cs typeface="Arial"/>
              </a:rPr>
              <a:t>:</a:t>
            </a:r>
            <a:endParaRPr sz="1800">
              <a:latin typeface="Arial"/>
              <a:cs typeface="Arial"/>
            </a:endParaRPr>
          </a:p>
        </p:txBody>
      </p:sp>
      <p:sp>
        <p:nvSpPr>
          <p:cNvPr id="14" name="object 14"/>
          <p:cNvSpPr/>
          <p:nvPr/>
        </p:nvSpPr>
        <p:spPr>
          <a:xfrm>
            <a:off x="9873138" y="762502"/>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5919981" y="901700"/>
            <a:ext cx="5772785" cy="4185920"/>
          </a:xfrm>
          <a:prstGeom prst="rect">
            <a:avLst/>
          </a:prstGeom>
        </p:spPr>
        <p:txBody>
          <a:bodyPr vert="horz" wrap="square" lIns="0" tIns="12700" rIns="0" bIns="0" rtlCol="0">
            <a:spAutoFit/>
          </a:bodyPr>
          <a:lstStyle/>
          <a:p>
            <a:pPr marR="5080" algn="r">
              <a:lnSpc>
                <a:spcPct val="100000"/>
              </a:lnSpc>
              <a:spcBef>
                <a:spcPts val="100"/>
              </a:spcBef>
            </a:pPr>
            <a:r>
              <a:rPr sz="2400" b="1" dirty="0">
                <a:solidFill>
                  <a:srgbClr val="0070C0"/>
                </a:solidFill>
                <a:latin typeface="Arial"/>
                <a:cs typeface="Arial"/>
              </a:rPr>
              <a:t>75</a:t>
            </a:r>
            <a:r>
              <a:rPr sz="2400" b="1" spc="-95" dirty="0">
                <a:solidFill>
                  <a:srgbClr val="0070C0"/>
                </a:solidFill>
                <a:latin typeface="Arial"/>
                <a:cs typeface="Arial"/>
              </a:rPr>
              <a:t> </a:t>
            </a:r>
            <a:r>
              <a:rPr sz="2400" b="1" spc="-5" dirty="0">
                <a:solidFill>
                  <a:srgbClr val="0070C0"/>
                </a:solidFill>
                <a:latin typeface="Arial"/>
                <a:cs typeface="Arial"/>
              </a:rPr>
              <a:t>mins</a:t>
            </a:r>
            <a:endParaRPr sz="2400">
              <a:latin typeface="Arial"/>
              <a:cs typeface="Arial"/>
            </a:endParaRPr>
          </a:p>
          <a:p>
            <a:pPr marL="355600" marR="1014094" indent="-342900">
              <a:lnSpc>
                <a:spcPct val="102200"/>
              </a:lnSpc>
              <a:spcBef>
                <a:spcPts val="2185"/>
              </a:spcBef>
              <a:buAutoNum type="arabicPeriod"/>
              <a:tabLst>
                <a:tab pos="354965" algn="l"/>
                <a:tab pos="355600" algn="l"/>
              </a:tabLst>
            </a:pPr>
            <a:r>
              <a:rPr sz="1800" spc="-5" dirty="0">
                <a:latin typeface="Arial"/>
                <a:cs typeface="Arial"/>
              </a:rPr>
              <a:t>In groups, divide </a:t>
            </a:r>
            <a:r>
              <a:rPr sz="1800" dirty="0">
                <a:latin typeface="Arial"/>
                <a:cs typeface="Arial"/>
              </a:rPr>
              <a:t>a </a:t>
            </a:r>
            <a:r>
              <a:rPr sz="1800" spc="-5" dirty="0">
                <a:latin typeface="Arial"/>
                <a:cs typeface="Arial"/>
              </a:rPr>
              <a:t>piece of paper into three  sections.</a:t>
            </a:r>
            <a:endParaRPr sz="1800">
              <a:latin typeface="Arial"/>
              <a:cs typeface="Arial"/>
            </a:endParaRPr>
          </a:p>
          <a:p>
            <a:pPr marL="355600" marR="518795" indent="-342900">
              <a:lnSpc>
                <a:spcPct val="102200"/>
              </a:lnSpc>
              <a:spcBef>
                <a:spcPts val="1080"/>
              </a:spcBef>
              <a:buAutoNum type="arabicPeriod"/>
              <a:tabLst>
                <a:tab pos="354965" algn="l"/>
                <a:tab pos="355600" algn="l"/>
              </a:tabLst>
            </a:pPr>
            <a:r>
              <a:rPr sz="1800" spc="-5" dirty="0">
                <a:latin typeface="Arial"/>
                <a:cs typeface="Arial"/>
              </a:rPr>
              <a:t>Review the Readiness Checklist, your plans and  notes from your</a:t>
            </a:r>
            <a:r>
              <a:rPr sz="1800" spc="-35" dirty="0">
                <a:latin typeface="Arial"/>
                <a:cs typeface="Arial"/>
              </a:rPr>
              <a:t> </a:t>
            </a:r>
            <a:r>
              <a:rPr sz="1800" dirty="0">
                <a:latin typeface="Arial"/>
                <a:cs typeface="Arial"/>
              </a:rPr>
              <a:t>TTX</a:t>
            </a:r>
            <a:endParaRPr sz="1800">
              <a:latin typeface="Arial"/>
              <a:cs typeface="Arial"/>
            </a:endParaRPr>
          </a:p>
          <a:p>
            <a:pPr marL="355600" marR="1001394" indent="-342900">
              <a:lnSpc>
                <a:spcPts val="2110"/>
              </a:lnSpc>
              <a:spcBef>
                <a:spcPts val="1335"/>
              </a:spcBef>
              <a:buAutoNum type="arabicPeriod"/>
              <a:tabLst>
                <a:tab pos="354965" algn="l"/>
                <a:tab pos="355600" algn="l"/>
              </a:tabLst>
            </a:pPr>
            <a:r>
              <a:rPr sz="1800" spc="-5" dirty="0">
                <a:latin typeface="Arial"/>
                <a:cs typeface="Arial"/>
              </a:rPr>
              <a:t>Discuss and write your points </a:t>
            </a:r>
            <a:r>
              <a:rPr sz="1800" dirty="0">
                <a:latin typeface="Arial"/>
                <a:cs typeface="Arial"/>
              </a:rPr>
              <a:t>in </a:t>
            </a:r>
            <a:r>
              <a:rPr sz="1800" spc="-5" dirty="0">
                <a:latin typeface="Arial"/>
                <a:cs typeface="Arial"/>
              </a:rPr>
              <a:t>each of the  sections to</a:t>
            </a:r>
            <a:r>
              <a:rPr sz="1800" spc="-10" dirty="0">
                <a:latin typeface="Arial"/>
                <a:cs typeface="Arial"/>
              </a:rPr>
              <a:t> </a:t>
            </a:r>
            <a:r>
              <a:rPr sz="1800" spc="-5" dirty="0">
                <a:latin typeface="Arial"/>
                <a:cs typeface="Arial"/>
              </a:rPr>
              <a:t>answer:</a:t>
            </a:r>
            <a:endParaRPr sz="1800">
              <a:latin typeface="Arial"/>
              <a:cs typeface="Arial"/>
            </a:endParaRPr>
          </a:p>
          <a:p>
            <a:pPr marL="812800" lvl="1" indent="-342900">
              <a:lnSpc>
                <a:spcPct val="100000"/>
              </a:lnSpc>
              <a:spcBef>
                <a:spcPts val="1185"/>
              </a:spcBef>
              <a:buChar char="•"/>
              <a:tabLst>
                <a:tab pos="812165" algn="l"/>
                <a:tab pos="812800" algn="l"/>
              </a:tabLst>
            </a:pPr>
            <a:r>
              <a:rPr sz="1800" spc="-5" dirty="0">
                <a:latin typeface="Arial"/>
                <a:cs typeface="Arial"/>
              </a:rPr>
              <a:t>What worked well?</a:t>
            </a:r>
            <a:r>
              <a:rPr sz="1800" spc="-10" dirty="0">
                <a:latin typeface="Arial"/>
                <a:cs typeface="Arial"/>
              </a:rPr>
              <a:t> </a:t>
            </a:r>
            <a:r>
              <a:rPr sz="1800" spc="-5" dirty="0">
                <a:latin typeface="Arial"/>
                <a:cs typeface="Arial"/>
              </a:rPr>
              <a:t>(Achievements)</a:t>
            </a:r>
            <a:endParaRPr sz="1800">
              <a:latin typeface="Arial"/>
              <a:cs typeface="Arial"/>
            </a:endParaRPr>
          </a:p>
          <a:p>
            <a:pPr marL="812800" lvl="1" indent="-342900">
              <a:lnSpc>
                <a:spcPct val="100000"/>
              </a:lnSpc>
              <a:spcBef>
                <a:spcPts val="1130"/>
              </a:spcBef>
              <a:buChar char="•"/>
              <a:tabLst>
                <a:tab pos="812165" algn="l"/>
                <a:tab pos="812800" algn="l"/>
              </a:tabLst>
            </a:pPr>
            <a:r>
              <a:rPr sz="1800" spc="-5" dirty="0">
                <a:latin typeface="Arial"/>
                <a:cs typeface="Arial"/>
              </a:rPr>
              <a:t>What was challenging?</a:t>
            </a:r>
            <a:r>
              <a:rPr sz="1800" spc="-10" dirty="0">
                <a:latin typeface="Arial"/>
                <a:cs typeface="Arial"/>
              </a:rPr>
              <a:t> </a:t>
            </a:r>
            <a:r>
              <a:rPr sz="1800" spc="-5" dirty="0">
                <a:latin typeface="Arial"/>
                <a:cs typeface="Arial"/>
              </a:rPr>
              <a:t>(Challenges)</a:t>
            </a:r>
            <a:endParaRPr sz="1800">
              <a:latin typeface="Arial"/>
              <a:cs typeface="Arial"/>
            </a:endParaRPr>
          </a:p>
          <a:p>
            <a:pPr marL="812800" marR="1153795" lvl="1" indent="-342900">
              <a:lnSpc>
                <a:spcPct val="101099"/>
              </a:lnSpc>
              <a:spcBef>
                <a:spcPts val="1225"/>
              </a:spcBef>
              <a:buChar char="•"/>
              <a:tabLst>
                <a:tab pos="812165" algn="l"/>
                <a:tab pos="812800" algn="l"/>
              </a:tabLst>
            </a:pPr>
            <a:r>
              <a:rPr sz="1800" spc="-5" dirty="0">
                <a:latin typeface="Arial"/>
                <a:cs typeface="Arial"/>
              </a:rPr>
              <a:t>Recommendations? (and prioritize, to  identify your top</a:t>
            </a:r>
            <a:r>
              <a:rPr sz="1800" spc="-10" dirty="0">
                <a:latin typeface="Arial"/>
                <a:cs typeface="Arial"/>
              </a:rPr>
              <a:t> </a:t>
            </a:r>
            <a:r>
              <a:rPr sz="1800" spc="-5" dirty="0">
                <a:latin typeface="Arial"/>
                <a:cs typeface="Arial"/>
              </a:rPr>
              <a:t>3)</a:t>
            </a:r>
            <a:endParaRPr sz="1800">
              <a:latin typeface="Arial"/>
              <a:cs typeface="Arial"/>
            </a:endParaRPr>
          </a:p>
        </p:txBody>
      </p:sp>
      <p:sp>
        <p:nvSpPr>
          <p:cNvPr id="16" name="object 16"/>
          <p:cNvSpPr/>
          <p:nvPr/>
        </p:nvSpPr>
        <p:spPr>
          <a:xfrm>
            <a:off x="5575109" y="5534167"/>
            <a:ext cx="6228715" cy="0"/>
          </a:xfrm>
          <a:custGeom>
            <a:avLst/>
            <a:gdLst/>
            <a:ahLst/>
            <a:cxnLst/>
            <a:rect l="l" t="t" r="r" b="b"/>
            <a:pathLst>
              <a:path w="6228715">
                <a:moveTo>
                  <a:pt x="0" y="0"/>
                </a:moveTo>
                <a:lnTo>
                  <a:pt x="6228665" y="1"/>
                </a:lnTo>
              </a:path>
            </a:pathLst>
          </a:custGeom>
          <a:ln w="25400">
            <a:solidFill>
              <a:srgbClr val="A24B19"/>
            </a:solidFill>
          </a:ln>
        </p:spPr>
        <p:txBody>
          <a:bodyPr wrap="square" lIns="0" tIns="0" rIns="0" bIns="0" rtlCol="0"/>
          <a:lstStyle/>
          <a:p>
            <a:endParaRPr/>
          </a:p>
        </p:txBody>
      </p:sp>
      <p:sp>
        <p:nvSpPr>
          <p:cNvPr id="17" name="object 17"/>
          <p:cNvSpPr txBox="1"/>
          <p:nvPr/>
        </p:nvSpPr>
        <p:spPr>
          <a:xfrm>
            <a:off x="6513659" y="5999988"/>
            <a:ext cx="4155440" cy="238760"/>
          </a:xfrm>
          <a:prstGeom prst="rect">
            <a:avLst/>
          </a:prstGeom>
        </p:spPr>
        <p:txBody>
          <a:bodyPr vert="horz" wrap="square" lIns="0" tIns="12700" rIns="0" bIns="0" rtlCol="0">
            <a:spAutoFit/>
          </a:bodyPr>
          <a:lstStyle/>
          <a:p>
            <a:pPr marL="12700">
              <a:lnSpc>
                <a:spcPct val="100000"/>
              </a:lnSpc>
              <a:spcBef>
                <a:spcPts val="100"/>
              </a:spcBef>
            </a:pPr>
            <a:r>
              <a:rPr sz="1400" i="1" spc="-5" dirty="0">
                <a:solidFill>
                  <a:srgbClr val="A24B19"/>
                </a:solidFill>
                <a:latin typeface="Arial"/>
                <a:cs typeface="Arial"/>
              </a:rPr>
              <a:t>Note: the action plan </a:t>
            </a:r>
            <a:r>
              <a:rPr sz="1400" i="1" dirty="0">
                <a:solidFill>
                  <a:srgbClr val="A24B19"/>
                </a:solidFill>
                <a:latin typeface="Arial"/>
                <a:cs typeface="Arial"/>
              </a:rPr>
              <a:t>will </a:t>
            </a:r>
            <a:r>
              <a:rPr sz="1400" i="1" spc="-5" dirty="0">
                <a:solidFill>
                  <a:srgbClr val="A24B19"/>
                </a:solidFill>
                <a:latin typeface="Arial"/>
                <a:cs typeface="Arial"/>
              </a:rPr>
              <a:t>be done </a:t>
            </a:r>
            <a:r>
              <a:rPr sz="1400" i="1" dirty="0">
                <a:solidFill>
                  <a:srgbClr val="A24B19"/>
                </a:solidFill>
                <a:latin typeface="Arial"/>
                <a:cs typeface="Arial"/>
              </a:rPr>
              <a:t>in </a:t>
            </a:r>
            <a:r>
              <a:rPr sz="1400" i="1" spc="-5" dirty="0">
                <a:solidFill>
                  <a:srgbClr val="A24B19"/>
                </a:solidFill>
                <a:latin typeface="Arial"/>
                <a:cs typeface="Arial"/>
              </a:rPr>
              <a:t>the next</a:t>
            </a:r>
            <a:r>
              <a:rPr sz="1400" i="1" spc="-20" dirty="0">
                <a:solidFill>
                  <a:srgbClr val="A24B19"/>
                </a:solidFill>
                <a:latin typeface="Arial"/>
                <a:cs typeface="Arial"/>
              </a:rPr>
              <a:t> </a:t>
            </a:r>
            <a:r>
              <a:rPr sz="1400" i="1" spc="-5" dirty="0">
                <a:solidFill>
                  <a:srgbClr val="A24B19"/>
                </a:solidFill>
                <a:latin typeface="Arial"/>
                <a:cs typeface="Arial"/>
              </a:rPr>
              <a:t>session</a:t>
            </a:r>
            <a:endParaRPr sz="1400">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19</a:t>
            </a:fld>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20" name="object 20"/>
          <p:cNvSpPr txBox="1"/>
          <p:nvPr/>
        </p:nvSpPr>
        <p:spPr>
          <a:xfrm>
            <a:off x="2374926" y="6652472"/>
            <a:ext cx="256667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NOVEL </a:t>
            </a:r>
            <a:r>
              <a:rPr sz="1200" b="1" spc="-15" dirty="0">
                <a:solidFill>
                  <a:srgbClr val="FFFFFF"/>
                </a:solidFill>
                <a:latin typeface="Arial"/>
                <a:cs typeface="Arial"/>
              </a:rPr>
              <a:t>CORONAVIRUS</a:t>
            </a:r>
            <a:r>
              <a:rPr sz="1200" b="1" spc="-40" dirty="0">
                <a:solidFill>
                  <a:srgbClr val="FFFFFF"/>
                </a:solidFill>
                <a:latin typeface="Arial"/>
                <a:cs typeface="Arial"/>
              </a:rPr>
              <a:t> </a:t>
            </a:r>
            <a:r>
              <a:rPr sz="1200" b="1" spc="-5" dirty="0">
                <a:solidFill>
                  <a:srgbClr val="FFFFFF"/>
                </a:solidFill>
                <a:latin typeface="Arial"/>
                <a:cs typeface="Arial"/>
              </a:rPr>
              <a:t>(COVID-19)</a:t>
            </a:r>
            <a:endParaRPr sz="1200">
              <a:latin typeface="Arial"/>
              <a:cs typeface="Arial"/>
            </a:endParaRPr>
          </a:p>
        </p:txBody>
      </p:sp>
      <p:sp>
        <p:nvSpPr>
          <p:cNvPr id="21" name="object 21"/>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513840" cy="513080"/>
          </a:xfrm>
          <a:prstGeom prst="rect">
            <a:avLst/>
          </a:prstGeom>
        </p:spPr>
        <p:txBody>
          <a:bodyPr vert="horz" wrap="square" lIns="0" tIns="12700" rIns="0" bIns="0" rtlCol="0">
            <a:spAutoFit/>
          </a:bodyPr>
          <a:lstStyle/>
          <a:p>
            <a:pPr marL="12700">
              <a:lnSpc>
                <a:spcPct val="100000"/>
              </a:lnSpc>
              <a:spcBef>
                <a:spcPts val="100"/>
              </a:spcBef>
            </a:pPr>
            <a:r>
              <a:rPr sz="3200" dirty="0"/>
              <a:t>A</a:t>
            </a:r>
            <a:r>
              <a:rPr sz="3200" spc="-5" dirty="0"/>
              <a:t>gend</a:t>
            </a:r>
            <a:r>
              <a:rPr sz="3200" dirty="0"/>
              <a:t>a</a:t>
            </a:r>
            <a:endParaRPr sz="3200"/>
          </a:p>
        </p:txBody>
      </p:sp>
      <p:sp>
        <p:nvSpPr>
          <p:cNvPr id="3" name="object 3"/>
          <p:cNvSpPr txBox="1"/>
          <p:nvPr/>
        </p:nvSpPr>
        <p:spPr>
          <a:xfrm>
            <a:off x="316850" y="949452"/>
            <a:ext cx="814705" cy="4055110"/>
          </a:xfrm>
          <a:prstGeom prst="rect">
            <a:avLst/>
          </a:prstGeom>
        </p:spPr>
        <p:txBody>
          <a:bodyPr vert="horz" wrap="square" lIns="0" tIns="116205" rIns="0" bIns="0" rtlCol="0">
            <a:spAutoFit/>
          </a:bodyPr>
          <a:lstStyle/>
          <a:p>
            <a:pPr marL="12700" marR="0" lvl="0" indent="0" algn="l" defTabSz="914400" rtl="0" eaLnBrk="1" fontAlgn="auto" latinLnBrk="0" hangingPunct="1">
              <a:lnSpc>
                <a:spcPct val="100000"/>
              </a:lnSpc>
              <a:spcBef>
                <a:spcPts val="915"/>
              </a:spcBef>
              <a:spcAft>
                <a:spcPts val="0"/>
              </a:spcAft>
              <a:buClrTx/>
              <a:buSzTx/>
              <a:buFontTx/>
              <a:buNone/>
              <a:tabLst/>
              <a:defRPr/>
            </a:pPr>
            <a:r>
              <a:rPr kumimoji="0" sz="2000" b="1" i="0" u="none" strike="noStrike" kern="1200" cap="none" spc="-5" normalizeH="0" baseline="0" noProof="0" dirty="0">
                <a:ln>
                  <a:noFill/>
                </a:ln>
                <a:solidFill>
                  <a:srgbClr val="0070C0"/>
                </a:solidFill>
                <a:effectLst/>
                <a:uLnTx/>
                <a:uFillTx/>
                <a:latin typeface="Arial"/>
                <a:ea typeface="+mn-ea"/>
                <a:cs typeface="Arial"/>
              </a:rPr>
              <a:t>Part</a:t>
            </a:r>
            <a:r>
              <a:rPr kumimoji="0" sz="2000" b="1" i="0" u="none" strike="noStrike" kern="1200" cap="none" spc="-85" normalizeH="0" baseline="0" noProof="0" dirty="0">
                <a:ln>
                  <a:noFill/>
                </a:ln>
                <a:solidFill>
                  <a:srgbClr val="0070C0"/>
                </a:solidFill>
                <a:effectLst/>
                <a:uLnTx/>
                <a:uFillTx/>
                <a:latin typeface="Arial"/>
                <a:ea typeface="+mn-ea"/>
                <a:cs typeface="Arial"/>
              </a:rPr>
              <a:t> </a:t>
            </a:r>
            <a:r>
              <a:rPr kumimoji="0" sz="2000" b="1" i="0" u="none" strike="noStrike" kern="1200" cap="none" spc="-5" normalizeH="0" baseline="0" noProof="0" dirty="0">
                <a:ln>
                  <a:noFill/>
                </a:ln>
                <a:solidFill>
                  <a:srgbClr val="0070C0"/>
                </a:solidFill>
                <a:effectLst/>
                <a:uLnTx/>
                <a:uFillTx/>
                <a:latin typeface="Arial"/>
                <a:ea typeface="+mn-ea"/>
                <a:cs typeface="Arial"/>
              </a:rPr>
              <a:t>1:</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815"/>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08:45</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790"/>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09:00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700"/>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09:10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790"/>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09:15</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720"/>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10:45</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790"/>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11:00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795"/>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12:30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695"/>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13:00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25400" marR="0" lvl="0" indent="-12700" algn="l" defTabSz="914400" rtl="0" eaLnBrk="1" fontAlgn="auto" latinLnBrk="0" hangingPunct="1">
              <a:lnSpc>
                <a:spcPct val="100000"/>
              </a:lnSpc>
              <a:spcBef>
                <a:spcPts val="815"/>
              </a:spcBef>
              <a:spcAft>
                <a:spcPts val="0"/>
              </a:spcAft>
              <a:buClrTx/>
              <a:buSzPts val="100"/>
              <a:buFont typeface="Arial"/>
              <a:buChar char="•"/>
              <a:tabLst>
                <a:tab pos="25400" algn="l"/>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13:00</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1231250" y="1360931"/>
            <a:ext cx="4104004" cy="3643629"/>
          </a:xfrm>
          <a:prstGeom prst="rect">
            <a:avLst/>
          </a:prstGeom>
        </p:spPr>
        <p:txBody>
          <a:bodyPr vert="horz" wrap="square" lIns="0" tIns="12700" rIns="0" bIns="0" rtlCol="0">
            <a:spAutoFit/>
          </a:bodyPr>
          <a:lstStyle/>
          <a:p>
            <a:pPr marL="12700" marR="2727325" lvl="0" indent="0" algn="l" defTabSz="914400" rtl="0" eaLnBrk="1" fontAlgn="auto" latinLnBrk="0" hangingPunct="1">
              <a:lnSpc>
                <a:spcPct val="133000"/>
              </a:lnSpc>
              <a:spcBef>
                <a:spcPts val="100"/>
              </a:spcBef>
              <a:spcAft>
                <a:spcPts val="0"/>
              </a:spcAft>
              <a:buClrTx/>
              <a:buSzTx/>
              <a:buFontTx/>
              <a:buNone/>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R</a:t>
            </a:r>
            <a:r>
              <a:rPr kumimoji="0" sz="2000" b="0" i="1" u="none" strike="noStrike" kern="1200" cap="none" spc="0" normalizeH="0" baseline="0" noProof="0" dirty="0">
                <a:ln>
                  <a:noFill/>
                </a:ln>
                <a:solidFill>
                  <a:prstClr val="black"/>
                </a:solidFill>
                <a:effectLst/>
                <a:uLnTx/>
                <a:uFillTx/>
                <a:latin typeface="Arial"/>
                <a:ea typeface="+mn-ea"/>
                <a:cs typeface="Arial"/>
              </a:rPr>
              <a:t>eg</a:t>
            </a:r>
            <a:r>
              <a:rPr kumimoji="0" sz="2000" b="0" i="1" u="none" strike="noStrike" kern="1200" cap="none" spc="5" normalizeH="0" baseline="0" noProof="0" dirty="0">
                <a:ln>
                  <a:noFill/>
                </a:ln>
                <a:solidFill>
                  <a:prstClr val="black"/>
                </a:solidFill>
                <a:effectLst/>
                <a:uLnTx/>
                <a:uFillTx/>
                <a:latin typeface="Arial"/>
                <a:ea typeface="+mn-ea"/>
                <a:cs typeface="Arial"/>
              </a:rPr>
              <a:t>i</a:t>
            </a:r>
            <a:r>
              <a:rPr kumimoji="0" sz="2000" b="0" i="1" u="none" strike="noStrike" kern="1200" cap="none" spc="0" normalizeH="0" baseline="0" noProof="0" dirty="0">
                <a:ln>
                  <a:noFill/>
                </a:ln>
                <a:solidFill>
                  <a:prstClr val="black"/>
                </a:solidFill>
                <a:effectLst/>
                <a:uLnTx/>
                <a:uFillTx/>
                <a:latin typeface="Arial"/>
                <a:ea typeface="+mn-ea"/>
                <a:cs typeface="Arial"/>
              </a:rPr>
              <a:t>s</a:t>
            </a:r>
            <a:r>
              <a:rPr kumimoji="0" sz="2000" b="0" i="1" u="none" strike="noStrike" kern="1200" cap="none" spc="-10" normalizeH="0" baseline="0" noProof="0" dirty="0">
                <a:ln>
                  <a:noFill/>
                </a:ln>
                <a:solidFill>
                  <a:prstClr val="black"/>
                </a:solidFill>
                <a:effectLst/>
                <a:uLnTx/>
                <a:uFillTx/>
                <a:latin typeface="Arial"/>
                <a:ea typeface="+mn-ea"/>
                <a:cs typeface="Arial"/>
              </a:rPr>
              <a:t>t</a:t>
            </a:r>
            <a:r>
              <a:rPr kumimoji="0" sz="2000" b="0" i="1" u="none" strike="noStrike" kern="1200" cap="none" spc="-5" normalizeH="0" baseline="0" noProof="0" dirty="0">
                <a:ln>
                  <a:noFill/>
                </a:ln>
                <a:solidFill>
                  <a:prstClr val="black"/>
                </a:solidFill>
                <a:effectLst/>
                <a:uLnTx/>
                <a:uFillTx/>
                <a:latin typeface="Arial"/>
                <a:ea typeface="+mn-ea"/>
                <a:cs typeface="Arial"/>
              </a:rPr>
              <a:t>r</a:t>
            </a:r>
            <a:r>
              <a:rPr kumimoji="0" sz="2000" b="0" i="1" u="none" strike="noStrike" kern="1200" cap="none" spc="0" normalizeH="0" baseline="0" noProof="0" dirty="0">
                <a:ln>
                  <a:noFill/>
                </a:ln>
                <a:solidFill>
                  <a:prstClr val="black"/>
                </a:solidFill>
                <a:effectLst/>
                <a:uLnTx/>
                <a:uFillTx/>
                <a:latin typeface="Arial"/>
                <a:ea typeface="+mn-ea"/>
                <a:cs typeface="Arial"/>
              </a:rPr>
              <a:t>a</a:t>
            </a:r>
            <a:r>
              <a:rPr kumimoji="0" sz="2000" b="0" i="1" u="none" strike="noStrike" kern="1200" cap="none" spc="-10" normalizeH="0" baseline="0" noProof="0" dirty="0">
                <a:ln>
                  <a:noFill/>
                </a:ln>
                <a:solidFill>
                  <a:prstClr val="black"/>
                </a:solidFill>
                <a:effectLst/>
                <a:uLnTx/>
                <a:uFillTx/>
                <a:latin typeface="Arial"/>
                <a:ea typeface="+mn-ea"/>
                <a:cs typeface="Arial"/>
              </a:rPr>
              <a:t>t</a:t>
            </a:r>
            <a:r>
              <a:rPr kumimoji="0" sz="2000" b="0" i="1" u="none" strike="noStrike" kern="1200" cap="none" spc="5" normalizeH="0" baseline="0" noProof="0" dirty="0">
                <a:ln>
                  <a:noFill/>
                </a:ln>
                <a:solidFill>
                  <a:prstClr val="black"/>
                </a:solidFill>
                <a:effectLst/>
                <a:uLnTx/>
                <a:uFillTx/>
                <a:latin typeface="Arial"/>
                <a:ea typeface="+mn-ea"/>
                <a:cs typeface="Arial"/>
              </a:rPr>
              <a:t>i</a:t>
            </a:r>
            <a:r>
              <a:rPr kumimoji="0" sz="2000" b="0" i="1" u="none" strike="noStrike" kern="1200" cap="none" spc="0" normalizeH="0" baseline="0" noProof="0" dirty="0">
                <a:ln>
                  <a:noFill/>
                </a:ln>
                <a:solidFill>
                  <a:prstClr val="black"/>
                </a:solidFill>
                <a:effectLst/>
                <a:uLnTx/>
                <a:uFillTx/>
                <a:latin typeface="Arial"/>
                <a:ea typeface="+mn-ea"/>
                <a:cs typeface="Arial"/>
              </a:rPr>
              <a:t>on  </a:t>
            </a:r>
            <a:r>
              <a:rPr kumimoji="0" sz="2000" b="0" i="1" u="none" strike="noStrike" kern="1200" cap="none" spc="-5" normalizeH="0" baseline="0" noProof="0" dirty="0">
                <a:ln>
                  <a:noFill/>
                </a:ln>
                <a:solidFill>
                  <a:prstClr val="black"/>
                </a:solidFill>
                <a:effectLst/>
                <a:uLnTx/>
                <a:uFillTx/>
                <a:latin typeface="Arial"/>
                <a:ea typeface="+mn-ea"/>
                <a:cs typeface="Arial"/>
              </a:rPr>
              <a:t>Introduction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3190"/>
              </a:lnSpc>
              <a:spcBef>
                <a:spcPts val="145"/>
              </a:spcBef>
              <a:spcAft>
                <a:spcPts val="0"/>
              </a:spcAft>
              <a:buClrTx/>
              <a:buSzTx/>
              <a:buFontTx/>
              <a:buNone/>
              <a:tabLst/>
              <a:defRPr/>
            </a:pPr>
            <a:r>
              <a:rPr kumimoji="0" sz="2000" b="0" i="1" u="none" strike="noStrike" kern="1200" cap="none" spc="0" normalizeH="0" baseline="0" noProof="0" dirty="0">
                <a:ln>
                  <a:noFill/>
                </a:ln>
                <a:solidFill>
                  <a:prstClr val="black"/>
                </a:solidFill>
                <a:effectLst/>
                <a:uLnTx/>
                <a:uFillTx/>
                <a:latin typeface="Arial"/>
                <a:ea typeface="+mn-ea"/>
                <a:cs typeface="Arial"/>
              </a:rPr>
              <a:t>Exercise </a:t>
            </a:r>
            <a:r>
              <a:rPr kumimoji="0" sz="2000" b="0" i="1" u="none" strike="noStrike" kern="1200" cap="none" spc="-5" normalizeH="0" baseline="0" noProof="0" dirty="0">
                <a:ln>
                  <a:noFill/>
                </a:ln>
                <a:solidFill>
                  <a:prstClr val="black"/>
                </a:solidFill>
                <a:effectLst/>
                <a:uLnTx/>
                <a:uFillTx/>
                <a:latin typeface="Arial"/>
                <a:ea typeface="+mn-ea"/>
                <a:cs typeface="Arial"/>
              </a:rPr>
              <a:t>Objectives </a:t>
            </a:r>
            <a:r>
              <a:rPr kumimoji="0" sz="2000" b="0" i="1" u="none" strike="noStrike" kern="1200" cap="none" spc="0" normalizeH="0" baseline="0" noProof="0" dirty="0">
                <a:ln>
                  <a:noFill/>
                </a:ln>
                <a:solidFill>
                  <a:prstClr val="black"/>
                </a:solidFill>
                <a:effectLst/>
                <a:uLnTx/>
                <a:uFillTx/>
                <a:latin typeface="Arial"/>
                <a:ea typeface="+mn-ea"/>
                <a:cs typeface="Arial"/>
              </a:rPr>
              <a:t>and how </a:t>
            </a:r>
            <a:r>
              <a:rPr kumimoji="0" sz="2000" b="0" i="1" u="none" strike="noStrike" kern="1200" cap="none" spc="-5" normalizeH="0" baseline="0" noProof="0" dirty="0">
                <a:ln>
                  <a:noFill/>
                </a:ln>
                <a:solidFill>
                  <a:prstClr val="black"/>
                </a:solidFill>
                <a:effectLst/>
                <a:uLnTx/>
                <a:uFillTx/>
                <a:latin typeface="Arial"/>
                <a:ea typeface="+mn-ea"/>
                <a:cs typeface="Arial"/>
              </a:rPr>
              <a:t>to</a:t>
            </a:r>
            <a:r>
              <a:rPr kumimoji="0" sz="2000" b="0" i="1" u="none" strike="noStrike" kern="1200" cap="none" spc="-90" normalizeH="0" baseline="0" noProof="0" dirty="0">
                <a:ln>
                  <a:noFill/>
                </a:ln>
                <a:solidFill>
                  <a:prstClr val="black"/>
                </a:solidFill>
                <a:effectLst/>
                <a:uLnTx/>
                <a:uFillTx/>
                <a:latin typeface="Arial"/>
                <a:ea typeface="+mn-ea"/>
                <a:cs typeface="Arial"/>
              </a:rPr>
              <a:t> </a:t>
            </a:r>
            <a:r>
              <a:rPr kumimoji="0" sz="2000" b="0" i="1" u="none" strike="noStrike" kern="1200" cap="none" spc="0" normalizeH="0" baseline="0" noProof="0" dirty="0">
                <a:ln>
                  <a:noFill/>
                </a:ln>
                <a:solidFill>
                  <a:prstClr val="black"/>
                </a:solidFill>
                <a:effectLst/>
                <a:uLnTx/>
                <a:uFillTx/>
                <a:latin typeface="Arial"/>
                <a:ea typeface="+mn-ea"/>
                <a:cs typeface="Arial"/>
              </a:rPr>
              <a:t>play  </a:t>
            </a:r>
            <a:r>
              <a:rPr kumimoji="0" sz="2000" b="0" i="1" u="none" strike="noStrike" kern="1200" cap="none" spc="-5" normalizeH="0" baseline="0" noProof="0" dirty="0">
                <a:ln>
                  <a:noFill/>
                </a:ln>
                <a:solidFill>
                  <a:prstClr val="black"/>
                </a:solidFill>
                <a:effectLst/>
                <a:uLnTx/>
                <a:uFillTx/>
                <a:latin typeface="Arial"/>
                <a:ea typeface="+mn-ea"/>
                <a:cs typeface="Arial"/>
              </a:rPr>
              <a:t>Table-top</a:t>
            </a:r>
            <a:r>
              <a:rPr kumimoji="0" sz="2000" b="0" i="1" u="none" strike="noStrike" kern="1200" cap="none" spc="-15" normalizeH="0" baseline="0" noProof="0" dirty="0">
                <a:ln>
                  <a:noFill/>
                </a:ln>
                <a:solidFill>
                  <a:prstClr val="black"/>
                </a:solidFill>
                <a:effectLst/>
                <a:uLnTx/>
                <a:uFillTx/>
                <a:latin typeface="Arial"/>
                <a:ea typeface="+mn-ea"/>
                <a:cs typeface="Arial"/>
              </a:rPr>
              <a:t> </a:t>
            </a:r>
            <a:r>
              <a:rPr kumimoji="0" sz="2000" b="0" i="1" u="none" strike="noStrike" kern="1200" cap="none" spc="-5" normalizeH="0" baseline="0" noProof="0" dirty="0">
                <a:ln>
                  <a:noFill/>
                </a:ln>
                <a:solidFill>
                  <a:prstClr val="black"/>
                </a:solidFill>
                <a:effectLst/>
                <a:uLnTx/>
                <a:uFillTx/>
                <a:latin typeface="Arial"/>
                <a:ea typeface="+mn-ea"/>
                <a:cs typeface="Arial"/>
              </a:rPr>
              <a:t>Simulation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Coffee break (15</a:t>
            </a:r>
            <a:r>
              <a:rPr kumimoji="0" sz="2000" b="0" i="1" u="none" strike="noStrike" kern="1200" cap="none" spc="-30" normalizeH="0" baseline="0" noProof="0" dirty="0">
                <a:ln>
                  <a:noFill/>
                </a:ln>
                <a:solidFill>
                  <a:prstClr val="black"/>
                </a:solidFill>
                <a:effectLst/>
                <a:uLnTx/>
                <a:uFillTx/>
                <a:latin typeface="Arial"/>
                <a:ea typeface="+mn-ea"/>
                <a:cs typeface="Arial"/>
              </a:rPr>
              <a:t> </a:t>
            </a:r>
            <a:r>
              <a:rPr kumimoji="0" sz="2000" b="0" i="1" u="none" strike="noStrike" kern="1200" cap="none" spc="0" normalizeH="0" baseline="0" noProof="0" dirty="0">
                <a:ln>
                  <a:noFill/>
                </a:ln>
                <a:solidFill>
                  <a:prstClr val="black"/>
                </a:solidFill>
                <a:effectLst/>
                <a:uLnTx/>
                <a:uFillTx/>
                <a:latin typeface="Arial"/>
                <a:ea typeface="+mn-ea"/>
                <a:cs typeface="Arial"/>
              </a:rPr>
              <a:t>min)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1753235" lvl="0" indent="0" algn="l" defTabSz="914400" rtl="0" eaLnBrk="1" fontAlgn="auto" latinLnBrk="0" hangingPunct="1">
              <a:lnSpc>
                <a:spcPct val="133000"/>
              </a:lnSpc>
              <a:spcBef>
                <a:spcPts val="0"/>
              </a:spcBef>
              <a:spcAft>
                <a:spcPts val="0"/>
              </a:spcAft>
              <a:buClrTx/>
              <a:buSzTx/>
              <a:buFontTx/>
              <a:buNone/>
              <a:tabLst/>
              <a:defRPr/>
            </a:pPr>
            <a:r>
              <a:rPr kumimoji="0" sz="2000" b="0" i="1" u="none" strike="noStrike" kern="1200" cap="none" spc="-5" normalizeH="0" baseline="0" noProof="0" dirty="0">
                <a:ln>
                  <a:noFill/>
                </a:ln>
                <a:solidFill>
                  <a:prstClr val="black"/>
                </a:solidFill>
                <a:effectLst/>
                <a:uLnTx/>
                <a:uFillTx/>
                <a:latin typeface="Arial"/>
                <a:ea typeface="+mn-ea"/>
                <a:cs typeface="Arial"/>
              </a:rPr>
              <a:t>Table-top Simulation  Hot-wash</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81915" marR="2714625" lvl="0" indent="-69850" algn="l" defTabSz="914400" rtl="0" eaLnBrk="1" fontAlgn="auto" latinLnBrk="0" hangingPunct="1">
              <a:lnSpc>
                <a:spcPts val="3220"/>
              </a:lnSpc>
              <a:spcBef>
                <a:spcPts val="120"/>
              </a:spcBef>
              <a:spcAft>
                <a:spcPts val="0"/>
              </a:spcAft>
              <a:buClrTx/>
              <a:buSzTx/>
              <a:buFontTx/>
              <a:buNone/>
              <a:tabLst/>
              <a:defRPr/>
            </a:pPr>
            <a:r>
              <a:rPr kumimoji="0" sz="2000" b="0" i="1" u="none" strike="noStrike" kern="1200" cap="none" spc="0" normalizeH="0" baseline="0" noProof="0" dirty="0">
                <a:ln>
                  <a:noFill/>
                </a:ln>
                <a:solidFill>
                  <a:prstClr val="black"/>
                </a:solidFill>
                <a:effectLst/>
                <a:uLnTx/>
                <a:uFillTx/>
                <a:latin typeface="Arial"/>
                <a:ea typeface="+mn-ea"/>
                <a:cs typeface="Arial"/>
              </a:rPr>
              <a:t>Close </a:t>
            </a:r>
            <a:r>
              <a:rPr kumimoji="0" sz="2000" b="0" i="1" u="none" strike="noStrike" kern="1200" cap="none" spc="-5" normalizeH="0" baseline="0" noProof="0" dirty="0">
                <a:ln>
                  <a:noFill/>
                </a:ln>
                <a:solidFill>
                  <a:prstClr val="black"/>
                </a:solidFill>
                <a:effectLst/>
                <a:uLnTx/>
                <a:uFillTx/>
                <a:latin typeface="Arial"/>
                <a:ea typeface="+mn-ea"/>
                <a:cs typeface="Arial"/>
              </a:rPr>
              <a:t>part</a:t>
            </a:r>
            <a:r>
              <a:rPr kumimoji="0" sz="2000" b="0" i="1" u="none" strike="noStrike" kern="1200" cap="none" spc="-100" normalizeH="0" baseline="0" noProof="0" dirty="0">
                <a:ln>
                  <a:noFill/>
                </a:ln>
                <a:solidFill>
                  <a:prstClr val="black"/>
                </a:solidFill>
                <a:effectLst/>
                <a:uLnTx/>
                <a:uFillTx/>
                <a:latin typeface="Arial"/>
                <a:ea typeface="+mn-ea"/>
                <a:cs typeface="Arial"/>
              </a:rPr>
              <a:t> </a:t>
            </a:r>
            <a:r>
              <a:rPr kumimoji="0" sz="2000" b="0" i="1" u="none" strike="noStrike" kern="1200" cap="none" spc="0" normalizeH="0" baseline="0" noProof="0" dirty="0">
                <a:ln>
                  <a:noFill/>
                </a:ln>
                <a:solidFill>
                  <a:prstClr val="black"/>
                </a:solidFill>
                <a:effectLst/>
                <a:uLnTx/>
                <a:uFillTx/>
                <a:latin typeface="Arial"/>
                <a:ea typeface="+mn-ea"/>
                <a:cs typeface="Arial"/>
              </a:rPr>
              <a:t>1  Lunch</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6135037" y="964692"/>
            <a:ext cx="814705" cy="3174365"/>
          </a:xfrm>
          <a:prstGeom prst="rect">
            <a:avLst/>
          </a:prstGeom>
        </p:spPr>
        <p:txBody>
          <a:bodyPr vert="horz" wrap="square" lIns="0" tIns="100965" rIns="0" bIns="0" rtlCol="0">
            <a:spAutoFit/>
          </a:bodyPr>
          <a:lstStyle/>
          <a:p>
            <a:pPr marL="12700" marR="0" lvl="0" indent="0" algn="l" defTabSz="914400" rtl="0" eaLnBrk="1" fontAlgn="auto" latinLnBrk="0" hangingPunct="1">
              <a:lnSpc>
                <a:spcPct val="100000"/>
              </a:lnSpc>
              <a:spcBef>
                <a:spcPts val="795"/>
              </a:spcBef>
              <a:spcAft>
                <a:spcPts val="0"/>
              </a:spcAft>
              <a:buClrTx/>
              <a:buSzTx/>
              <a:buFontTx/>
              <a:buNone/>
              <a:tabLst/>
              <a:defRPr/>
            </a:pPr>
            <a:r>
              <a:rPr kumimoji="0" sz="2000" b="1" i="0" u="none" strike="noStrike" kern="1200" cap="none" spc="-5" normalizeH="0" baseline="0" noProof="0" dirty="0">
                <a:ln>
                  <a:noFill/>
                </a:ln>
                <a:solidFill>
                  <a:srgbClr val="0070C0"/>
                </a:solidFill>
                <a:effectLst/>
                <a:uLnTx/>
                <a:uFillTx/>
                <a:latin typeface="Arial"/>
                <a:ea typeface="+mn-ea"/>
                <a:cs typeface="Arial"/>
              </a:rPr>
              <a:t>Part</a:t>
            </a:r>
            <a:r>
              <a:rPr kumimoji="0" sz="2000" b="1" i="0" u="none" strike="noStrike" kern="1200" cap="none" spc="-85" normalizeH="0" baseline="0" noProof="0" dirty="0">
                <a:ln>
                  <a:noFill/>
                </a:ln>
                <a:solidFill>
                  <a:srgbClr val="0070C0"/>
                </a:solidFill>
                <a:effectLst/>
                <a:uLnTx/>
                <a:uFillTx/>
                <a:latin typeface="Arial"/>
                <a:ea typeface="+mn-ea"/>
                <a:cs typeface="Arial"/>
              </a:rPr>
              <a:t> </a:t>
            </a:r>
            <a:r>
              <a:rPr kumimoji="0" sz="2000" b="1" i="0" u="none" strike="noStrike" kern="1200" cap="none" spc="-5" normalizeH="0" baseline="0" noProof="0" dirty="0">
                <a:ln>
                  <a:noFill/>
                </a:ln>
                <a:solidFill>
                  <a:srgbClr val="0070C0"/>
                </a:solidFill>
                <a:effectLst/>
                <a:uLnTx/>
                <a:uFillTx/>
                <a:latin typeface="Arial"/>
                <a:ea typeface="+mn-ea"/>
                <a:cs typeface="Arial"/>
              </a:rPr>
              <a:t>2:</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09:00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20"/>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09:15</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10:30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10:45</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00"/>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11:30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12:00</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12:30</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6979612" y="1354836"/>
            <a:ext cx="4993005" cy="2783840"/>
          </a:xfrm>
          <a:prstGeom prst="rect">
            <a:avLst/>
          </a:prstGeom>
        </p:spPr>
        <p:txBody>
          <a:bodyPr vert="horz" wrap="square" lIns="0" tIns="104140" rIns="0" bIns="0" rtlCol="0">
            <a:spAutoFit/>
          </a:bodyPr>
          <a:lstStyle/>
          <a:p>
            <a:pPr marL="12700" marR="0" lvl="0" indent="0" algn="l" defTabSz="914400" rtl="0" eaLnBrk="1" fontAlgn="auto" latinLnBrk="0" hangingPunct="1">
              <a:lnSpc>
                <a:spcPct val="100000"/>
              </a:lnSpc>
              <a:spcBef>
                <a:spcPts val="820"/>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Re-cap</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20"/>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Gaps </a:t>
            </a:r>
            <a:r>
              <a:rPr kumimoji="0" sz="2000" b="0" i="0" u="none" strike="noStrike" kern="1200" cap="none" spc="0" normalizeH="0" baseline="0" noProof="0" dirty="0">
                <a:ln>
                  <a:noFill/>
                </a:ln>
                <a:solidFill>
                  <a:srgbClr val="383838"/>
                </a:solidFill>
                <a:effectLst/>
                <a:uLnTx/>
                <a:uFillTx/>
                <a:latin typeface="Arial"/>
                <a:ea typeface="+mn-ea"/>
                <a:cs typeface="Arial"/>
              </a:rPr>
              <a:t>analysis &amp; </a:t>
            </a:r>
            <a:r>
              <a:rPr kumimoji="0" sz="2000" b="0" i="0" u="none" strike="noStrike" kern="1200" cap="none" spc="-5" normalizeH="0" baseline="0" noProof="0" dirty="0">
                <a:ln>
                  <a:noFill/>
                </a:ln>
                <a:solidFill>
                  <a:srgbClr val="383838"/>
                </a:solidFill>
                <a:effectLst/>
                <a:uLnTx/>
                <a:uFillTx/>
                <a:latin typeface="Arial"/>
                <a:ea typeface="+mn-ea"/>
                <a:cs typeface="Arial"/>
              </a:rPr>
              <a:t>action </a:t>
            </a:r>
            <a:r>
              <a:rPr kumimoji="0" sz="2000" b="0" i="0" u="none" strike="noStrike" kern="1200" cap="none" spc="0" normalizeH="0" baseline="0" noProof="0" dirty="0">
                <a:ln>
                  <a:noFill/>
                </a:ln>
                <a:solidFill>
                  <a:srgbClr val="383838"/>
                </a:solidFill>
                <a:effectLst/>
                <a:uLnTx/>
                <a:uFillTx/>
                <a:latin typeface="Arial"/>
                <a:ea typeface="+mn-ea"/>
                <a:cs typeface="Arial"/>
              </a:rPr>
              <a:t>planning </a:t>
            </a:r>
            <a:r>
              <a:rPr kumimoji="0" sz="1800" b="0" i="1" u="none" strike="noStrike" kern="1200" cap="none" spc="-5" normalizeH="0" baseline="0" noProof="0" dirty="0">
                <a:ln>
                  <a:noFill/>
                </a:ln>
                <a:solidFill>
                  <a:srgbClr val="383838"/>
                </a:solidFill>
                <a:effectLst/>
                <a:uLnTx/>
                <a:uFillTx/>
                <a:latin typeface="Arial"/>
                <a:ea typeface="+mn-ea"/>
                <a:cs typeface="Arial"/>
              </a:rPr>
              <a:t>(group</a:t>
            </a:r>
            <a:r>
              <a:rPr kumimoji="0" sz="1800" b="0" i="1" u="none" strike="noStrike" kern="1200" cap="none" spc="-50" normalizeH="0" baseline="0" noProof="0" dirty="0">
                <a:ln>
                  <a:noFill/>
                </a:ln>
                <a:solidFill>
                  <a:srgbClr val="383838"/>
                </a:solidFill>
                <a:effectLst/>
                <a:uLnTx/>
                <a:uFillTx/>
                <a:latin typeface="Arial"/>
                <a:ea typeface="+mn-ea"/>
                <a:cs typeface="Arial"/>
              </a:rPr>
              <a:t> </a:t>
            </a:r>
            <a:r>
              <a:rPr kumimoji="0" sz="1800" b="0" i="1" u="none" strike="noStrike" kern="1200" cap="none" spc="-5" normalizeH="0" baseline="0" noProof="0" dirty="0">
                <a:ln>
                  <a:noFill/>
                </a:ln>
                <a:solidFill>
                  <a:srgbClr val="383838"/>
                </a:solidFill>
                <a:effectLst/>
                <a:uLnTx/>
                <a:uFillTx/>
                <a:latin typeface="Arial"/>
                <a:ea typeface="+mn-ea"/>
                <a:cs typeface="Arial"/>
              </a:rPr>
              <a:t>work)</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Coffee break (15</a:t>
            </a:r>
            <a:r>
              <a:rPr kumimoji="0" sz="2000" b="0" i="0" u="none" strike="noStrike" kern="1200" cap="none" spc="-25" normalizeH="0" baseline="0" noProof="0" dirty="0">
                <a:ln>
                  <a:noFill/>
                </a:ln>
                <a:solidFill>
                  <a:srgbClr val="383838"/>
                </a:solidFill>
                <a:effectLst/>
                <a:uLnTx/>
                <a:uFillTx/>
                <a:latin typeface="Arial"/>
                <a:ea typeface="+mn-ea"/>
                <a:cs typeface="Arial"/>
              </a:rPr>
              <a:t> </a:t>
            </a:r>
            <a:r>
              <a:rPr kumimoji="0" sz="2000" b="0" i="0" u="none" strike="noStrike" kern="1200" cap="none" spc="0" normalizeH="0" baseline="0" noProof="0" dirty="0">
                <a:ln>
                  <a:noFill/>
                </a:ln>
                <a:solidFill>
                  <a:srgbClr val="383838"/>
                </a:solidFill>
                <a:effectLst/>
                <a:uLnTx/>
                <a:uFillTx/>
                <a:latin typeface="Arial"/>
                <a:ea typeface="+mn-ea"/>
                <a:cs typeface="Arial"/>
              </a:rPr>
              <a:t>min)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tab pos="3061970" algn="l"/>
              </a:tabLst>
              <a:defRPr/>
            </a:pPr>
            <a:r>
              <a:rPr kumimoji="0" sz="2000" b="0" i="0" u="none" strike="noStrike" kern="1200" cap="none" spc="-5" normalizeH="0" baseline="0" noProof="0" dirty="0">
                <a:ln>
                  <a:noFill/>
                </a:ln>
                <a:solidFill>
                  <a:srgbClr val="383838"/>
                </a:solidFill>
                <a:effectLst/>
                <a:uLnTx/>
                <a:uFillTx/>
                <a:latin typeface="Arial"/>
                <a:ea typeface="+mn-ea"/>
                <a:cs typeface="Arial"/>
              </a:rPr>
              <a:t>Action</a:t>
            </a:r>
            <a:r>
              <a:rPr kumimoji="0" sz="2000" b="0" i="0" u="none" strike="noStrike" kern="1200" cap="none" spc="5" normalizeH="0" baseline="0" noProof="0" dirty="0">
                <a:ln>
                  <a:noFill/>
                </a:ln>
                <a:solidFill>
                  <a:srgbClr val="383838"/>
                </a:solidFill>
                <a:effectLst/>
                <a:uLnTx/>
                <a:uFillTx/>
                <a:latin typeface="Arial"/>
                <a:ea typeface="+mn-ea"/>
                <a:cs typeface="Arial"/>
              </a:rPr>
              <a:t> </a:t>
            </a:r>
            <a:r>
              <a:rPr kumimoji="0" sz="2000" b="0" i="0" u="none" strike="noStrike" kern="1200" cap="none" spc="0" normalizeH="0" baseline="0" noProof="0" dirty="0">
                <a:ln>
                  <a:noFill/>
                </a:ln>
                <a:solidFill>
                  <a:srgbClr val="383838"/>
                </a:solidFill>
                <a:effectLst/>
                <a:uLnTx/>
                <a:uFillTx/>
                <a:latin typeface="Arial"/>
                <a:ea typeface="+mn-ea"/>
                <a:cs typeface="Arial"/>
              </a:rPr>
              <a:t>planning</a:t>
            </a:r>
            <a:r>
              <a:rPr kumimoji="0" sz="2000" b="0" i="0" u="none" strike="noStrike" kern="1200" cap="none" spc="10" normalizeH="0" baseline="0" noProof="0" dirty="0">
                <a:ln>
                  <a:noFill/>
                </a:ln>
                <a:solidFill>
                  <a:srgbClr val="383838"/>
                </a:solidFill>
                <a:effectLst/>
                <a:uLnTx/>
                <a:uFillTx/>
                <a:latin typeface="Arial"/>
                <a:ea typeface="+mn-ea"/>
                <a:cs typeface="Arial"/>
              </a:rPr>
              <a:t> </a:t>
            </a:r>
            <a:r>
              <a:rPr kumimoji="0" sz="2000" b="0" i="0" u="none" strike="noStrike" kern="1200" cap="none" spc="-5" normalizeH="0" baseline="0" noProof="0" dirty="0">
                <a:ln>
                  <a:noFill/>
                </a:ln>
                <a:solidFill>
                  <a:srgbClr val="383838"/>
                </a:solidFill>
                <a:effectLst/>
                <a:uLnTx/>
                <a:uFillTx/>
                <a:latin typeface="Arial"/>
                <a:ea typeface="+mn-ea"/>
                <a:cs typeface="Arial"/>
              </a:rPr>
              <a:t>continued	</a:t>
            </a:r>
            <a:r>
              <a:rPr kumimoji="0" sz="1800" b="0" i="1" u="none" strike="noStrike" kern="1200" cap="none" spc="-5" normalizeH="0" baseline="0" noProof="0" dirty="0">
                <a:ln>
                  <a:noFill/>
                </a:ln>
                <a:solidFill>
                  <a:srgbClr val="383838"/>
                </a:solidFill>
                <a:effectLst/>
                <a:uLnTx/>
                <a:uFillTx/>
                <a:latin typeface="Arial"/>
                <a:ea typeface="+mn-ea"/>
                <a:cs typeface="Arial"/>
              </a:rPr>
              <a:t>(group</a:t>
            </a:r>
            <a:r>
              <a:rPr kumimoji="0" sz="1800" b="0" i="1" u="none" strike="noStrike" kern="1200" cap="none" spc="-10" normalizeH="0" baseline="0" noProof="0" dirty="0">
                <a:ln>
                  <a:noFill/>
                </a:ln>
                <a:solidFill>
                  <a:srgbClr val="383838"/>
                </a:solidFill>
                <a:effectLst/>
                <a:uLnTx/>
                <a:uFillTx/>
                <a:latin typeface="Arial"/>
                <a:ea typeface="+mn-ea"/>
                <a:cs typeface="Arial"/>
              </a:rPr>
              <a:t> </a:t>
            </a:r>
            <a:r>
              <a:rPr kumimoji="0" sz="1800" b="0" i="1" u="none" strike="noStrike" kern="1200" cap="none" spc="-5" normalizeH="0" baseline="0" noProof="0" dirty="0">
                <a:ln>
                  <a:noFill/>
                </a:ln>
                <a:solidFill>
                  <a:srgbClr val="383838"/>
                </a:solidFill>
                <a:effectLst/>
                <a:uLnTx/>
                <a:uFillTx/>
                <a:latin typeface="Arial"/>
                <a:ea typeface="+mn-ea"/>
                <a:cs typeface="Arial"/>
              </a:rPr>
              <a:t>work)</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700" marR="1257300" lvl="0" indent="69215" algn="l" defTabSz="914400" rtl="0" eaLnBrk="1" fontAlgn="auto" latinLnBrk="0" hangingPunct="1">
              <a:lnSpc>
                <a:spcPct val="129000"/>
              </a:lnSpc>
              <a:spcBef>
                <a:spcPts val="0"/>
              </a:spcBef>
              <a:spcAft>
                <a:spcPts val="0"/>
              </a:spcAft>
              <a:buClrTx/>
              <a:buSzTx/>
              <a:buFontTx/>
              <a:buNone/>
              <a:tabLst/>
              <a:defRPr/>
            </a:pPr>
            <a:r>
              <a:rPr kumimoji="0" sz="2000" b="0" i="0" u="none" strike="noStrike" kern="1200" cap="none" spc="0" normalizeH="0" baseline="0" noProof="0" dirty="0">
                <a:ln>
                  <a:noFill/>
                </a:ln>
                <a:solidFill>
                  <a:srgbClr val="383838"/>
                </a:solidFill>
                <a:effectLst/>
                <a:uLnTx/>
                <a:uFillTx/>
                <a:latin typeface="Arial"/>
                <a:ea typeface="+mn-ea"/>
                <a:cs typeface="Arial"/>
              </a:rPr>
              <a:t>Consolidation in plenary</a:t>
            </a:r>
            <a:r>
              <a:rPr kumimoji="0" sz="2000" b="0" i="0" u="none" strike="noStrike" kern="1200" cap="none" spc="-110" normalizeH="0" baseline="0" noProof="0" dirty="0">
                <a:ln>
                  <a:noFill/>
                </a:ln>
                <a:solidFill>
                  <a:srgbClr val="383838"/>
                </a:solidFill>
                <a:effectLst/>
                <a:uLnTx/>
                <a:uFillTx/>
                <a:latin typeface="Arial"/>
                <a:ea typeface="+mn-ea"/>
                <a:cs typeface="Arial"/>
              </a:rPr>
              <a:t> </a:t>
            </a:r>
            <a:r>
              <a:rPr kumimoji="0" sz="2000" b="0" i="0" u="none" strike="noStrike" kern="1200" cap="none" spc="0" normalizeH="0" baseline="0" noProof="0" dirty="0">
                <a:ln>
                  <a:noFill/>
                </a:ln>
                <a:solidFill>
                  <a:srgbClr val="383838"/>
                </a:solidFill>
                <a:effectLst/>
                <a:uLnTx/>
                <a:uFillTx/>
                <a:latin typeface="Arial"/>
                <a:ea typeface="+mn-ea"/>
                <a:cs typeface="Arial"/>
              </a:rPr>
              <a:t>session  </a:t>
            </a:r>
            <a:r>
              <a:rPr kumimoji="0" sz="2000" b="0" i="0" u="none" strike="noStrike" kern="1200" cap="none" spc="-5" normalizeH="0" baseline="0" noProof="0" dirty="0">
                <a:ln>
                  <a:noFill/>
                </a:ln>
                <a:solidFill>
                  <a:srgbClr val="383838"/>
                </a:solidFill>
                <a:effectLst/>
                <a:uLnTx/>
                <a:uFillTx/>
                <a:latin typeface="Arial"/>
                <a:ea typeface="+mn-ea"/>
                <a:cs typeface="Arial"/>
              </a:rPr>
              <a:t>Wrap </a:t>
            </a:r>
            <a:r>
              <a:rPr kumimoji="0" sz="2000" b="0" i="0" u="none" strike="noStrike" kern="1200" cap="none" spc="0" normalizeH="0" baseline="0" noProof="0" dirty="0">
                <a:ln>
                  <a:noFill/>
                </a:ln>
                <a:solidFill>
                  <a:srgbClr val="383838"/>
                </a:solidFill>
                <a:effectLst/>
                <a:uLnTx/>
                <a:uFillTx/>
                <a:latin typeface="Arial"/>
                <a:ea typeface="+mn-ea"/>
                <a:cs typeface="Arial"/>
              </a:rPr>
              <a:t>up and next</a:t>
            </a:r>
            <a:r>
              <a:rPr kumimoji="0" sz="2000" b="0" i="0" u="none" strike="noStrike" kern="1200" cap="none" spc="-60" normalizeH="0" baseline="0" noProof="0" dirty="0">
                <a:ln>
                  <a:noFill/>
                </a:ln>
                <a:solidFill>
                  <a:srgbClr val="383838"/>
                </a:solidFill>
                <a:effectLst/>
                <a:uLnTx/>
                <a:uFillTx/>
                <a:latin typeface="Arial"/>
                <a:ea typeface="+mn-ea"/>
                <a:cs typeface="Arial"/>
              </a:rPr>
              <a:t> </a:t>
            </a:r>
            <a:r>
              <a:rPr kumimoji="0" sz="2000" b="0" i="0" u="none" strike="noStrike" kern="1200" cap="none" spc="-5" normalizeH="0" baseline="0" noProof="0" dirty="0">
                <a:ln>
                  <a:noFill/>
                </a:ln>
                <a:solidFill>
                  <a:srgbClr val="383838"/>
                </a:solidFill>
                <a:effectLst/>
                <a:uLnTx/>
                <a:uFillTx/>
                <a:latin typeface="Arial"/>
                <a:ea typeface="+mn-ea"/>
                <a:cs typeface="Arial"/>
              </a:rPr>
              <a:t>steps</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2000" b="0" i="0" u="none" strike="noStrike" kern="1200" cap="none" spc="0" normalizeH="0" baseline="0" noProof="0" dirty="0">
                <a:ln>
                  <a:noFill/>
                </a:ln>
                <a:solidFill>
                  <a:srgbClr val="383838"/>
                </a:solidFill>
                <a:effectLst/>
                <a:uLnTx/>
                <a:uFillTx/>
                <a:latin typeface="Arial"/>
                <a:ea typeface="+mn-ea"/>
                <a:cs typeface="Arial"/>
              </a:rPr>
              <a:t>Closing</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a:t>Action Plan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2020803" cy="749356"/>
            <a:chOff x="9978391" y="5342554"/>
            <a:chExt cx="2020803"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330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400" b="1" i="0" u="none" strike="noStrike" kern="1200" cap="none" spc="0" normalizeH="0" baseline="0" noProof="0">
                  <a:ln>
                    <a:noFill/>
                  </a:ln>
                  <a:solidFill>
                    <a:srgbClr val="0070C0"/>
                  </a:solidFill>
                  <a:effectLst/>
                  <a:uLnTx/>
                  <a:uFillTx/>
                  <a:latin typeface="Arial" panose="020B0604020202020204"/>
                  <a:ea typeface="+mn-ea"/>
                  <a:cs typeface="Calibri" panose="020F0502020204030204" pitchFamily="34" charset="0"/>
                </a:rPr>
                <a:t>45 mins</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pic>
        <p:nvPicPr>
          <p:cNvPr id="5" name="Picture 4" descr="A picture containing PowerPoint&#10;&#10;Description automatically generated">
            <a:extLst>
              <a:ext uri="{FF2B5EF4-FFF2-40B4-BE49-F238E27FC236}">
                <a16:creationId xmlns:a16="http://schemas.microsoft.com/office/drawing/2014/main" id="{17B07EE8-A89A-9F4A-B659-5FD5F0B9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557" y="1176565"/>
            <a:ext cx="7950200" cy="433070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831772" y="1340756"/>
            <a:ext cx="14042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Key Challenge/ Gap</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50735"/>
            <a:ext cx="178272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Proposed Solution</a:t>
            </a:r>
          </a:p>
        </p:txBody>
      </p:sp>
      <p:sp>
        <p:nvSpPr>
          <p:cNvPr id="13" name="TextBox 12">
            <a:extLst>
              <a:ext uri="{FF2B5EF4-FFF2-40B4-BE49-F238E27FC236}">
                <a16:creationId xmlns:a16="http://schemas.microsoft.com/office/drawing/2014/main" id="{062FC10F-A64C-AD4B-B3CF-BB4E17C2B559}"/>
              </a:ext>
            </a:extLst>
          </p:cNvPr>
          <p:cNvSpPr txBox="1"/>
          <p:nvPr/>
        </p:nvSpPr>
        <p:spPr>
          <a:xfrm>
            <a:off x="8164286" y="1340754"/>
            <a:ext cx="14042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Timeline for Resolution</a:t>
            </a: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1" y="1340755"/>
            <a:ext cx="140425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Responsibility</a:t>
            </a:r>
          </a:p>
        </p:txBody>
      </p:sp>
    </p:spTree>
    <p:extLst>
      <p:ext uri="{BB962C8B-B14F-4D97-AF65-F5344CB8AC3E}">
        <p14:creationId xmlns:p14="http://schemas.microsoft.com/office/powerpoint/2010/main" val="30559235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13080"/>
          </a:xfrm>
          <a:prstGeom prst="rect">
            <a:avLst/>
          </a:prstGeom>
        </p:spPr>
        <p:txBody>
          <a:bodyPr vert="horz" wrap="square" lIns="0" tIns="12700" rIns="0" bIns="0" rtlCol="0">
            <a:spAutoFit/>
          </a:bodyPr>
          <a:lstStyle/>
          <a:p>
            <a:pPr marL="12700">
              <a:lnSpc>
                <a:spcPct val="100000"/>
              </a:lnSpc>
              <a:spcBef>
                <a:spcPts val="100"/>
              </a:spcBef>
            </a:pPr>
            <a:r>
              <a:rPr sz="3200" dirty="0"/>
              <a:t>C</a:t>
            </a:r>
            <a:r>
              <a:rPr sz="3200" spc="-5" dirty="0"/>
              <a:t>onsolidatio</a:t>
            </a:r>
            <a:r>
              <a:rPr sz="3200" dirty="0"/>
              <a:t>n</a:t>
            </a:r>
            <a:endParaRPr sz="3200"/>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4580255" cy="513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1" i="0" u="none" strike="noStrike" kern="1200" cap="none" spc="-5" normalizeH="0" baseline="0" noProof="0" dirty="0">
                <a:ln>
                  <a:noFill/>
                </a:ln>
                <a:solidFill>
                  <a:srgbClr val="FFFFFF"/>
                </a:solidFill>
                <a:effectLst/>
                <a:uLnTx/>
                <a:uFillTx/>
                <a:latin typeface="Arial"/>
                <a:ea typeface="+mn-ea"/>
                <a:cs typeface="Arial"/>
              </a:rPr>
              <a:t>Next steps and wrap</a:t>
            </a:r>
            <a:r>
              <a:rPr kumimoji="0" sz="3200" b="1" i="0" u="none" strike="noStrike" kern="1200" cap="none" spc="-75" normalizeH="0" baseline="0" noProof="0" dirty="0">
                <a:ln>
                  <a:noFill/>
                </a:ln>
                <a:solidFill>
                  <a:srgbClr val="FFFFFF"/>
                </a:solidFill>
                <a:effectLst/>
                <a:uLnTx/>
                <a:uFillTx/>
                <a:latin typeface="Arial"/>
                <a:ea typeface="+mn-ea"/>
                <a:cs typeface="Arial"/>
              </a:rPr>
              <a:t> </a:t>
            </a:r>
            <a:r>
              <a:rPr kumimoji="0" sz="3200" b="1" i="0" u="none" strike="noStrike" kern="1200" cap="none" spc="-5" normalizeH="0" baseline="0" noProof="0" dirty="0">
                <a:ln>
                  <a:noFill/>
                </a:ln>
                <a:solidFill>
                  <a:srgbClr val="FFFFFF"/>
                </a:solidFill>
                <a:effectLst/>
                <a:uLnTx/>
                <a:uFillTx/>
                <a:latin typeface="Arial"/>
                <a:ea typeface="+mn-ea"/>
                <a:cs typeface="Arial"/>
              </a:rPr>
              <a:t>up</a:t>
            </a:r>
            <a:endParaRPr kumimoji="0" sz="3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1712976" y="765047"/>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418011" y="4598923"/>
            <a:ext cx="2870200" cy="574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600" b="1" i="0" u="none" strike="noStrike" kern="1200" cap="none" spc="-5" normalizeH="0" baseline="0" noProof="0" dirty="0">
                <a:ln>
                  <a:noFill/>
                </a:ln>
                <a:solidFill>
                  <a:srgbClr val="0070C0"/>
                </a:solidFill>
                <a:effectLst/>
                <a:uLnTx/>
                <a:uFillTx/>
                <a:latin typeface="Arial"/>
                <a:ea typeface="+mn-ea"/>
                <a:cs typeface="Arial"/>
              </a:rPr>
              <a:t>NEXT</a:t>
            </a:r>
            <a:r>
              <a:rPr kumimoji="0" sz="3600" b="1" i="0" u="none" strike="noStrike" kern="1200" cap="none" spc="-75" normalizeH="0" baseline="0" noProof="0" dirty="0">
                <a:ln>
                  <a:noFill/>
                </a:ln>
                <a:solidFill>
                  <a:srgbClr val="0070C0"/>
                </a:solidFill>
                <a:effectLst/>
                <a:uLnTx/>
                <a:uFillTx/>
                <a:latin typeface="Arial"/>
                <a:ea typeface="+mn-ea"/>
                <a:cs typeface="Arial"/>
              </a:rPr>
              <a:t> </a:t>
            </a:r>
            <a:r>
              <a:rPr kumimoji="0" sz="3600" b="1" i="0" u="none" strike="noStrike" kern="1200" cap="none" spc="-5" normalizeH="0" baseline="0" noProof="0" dirty="0">
                <a:ln>
                  <a:noFill/>
                </a:ln>
                <a:solidFill>
                  <a:srgbClr val="0070C0"/>
                </a:solidFill>
                <a:effectLst/>
                <a:uLnTx/>
                <a:uFillTx/>
                <a:latin typeface="Arial"/>
                <a:ea typeface="+mn-ea"/>
                <a:cs typeface="Arial"/>
              </a:rPr>
              <a:t>STEPS</a:t>
            </a:r>
            <a:endParaRPr kumimoji="0" sz="36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sz="3200" dirty="0"/>
              <a:t>WHO </a:t>
            </a:r>
            <a:r>
              <a:rPr sz="3200" spc="-5" dirty="0"/>
              <a:t>COVID-19 Partners</a:t>
            </a:r>
            <a:r>
              <a:rPr sz="3200" spc="-55" dirty="0"/>
              <a:t> </a:t>
            </a:r>
            <a:r>
              <a:rPr sz="3200" spc="-5" dirty="0"/>
              <a:t>Platform</a:t>
            </a:r>
            <a:endParaRPr sz="3200"/>
          </a:p>
        </p:txBody>
      </p:sp>
      <p:sp>
        <p:nvSpPr>
          <p:cNvPr id="3" name="object 3"/>
          <p:cNvSpPr txBox="1"/>
          <p:nvPr/>
        </p:nvSpPr>
        <p:spPr>
          <a:xfrm>
            <a:off x="381000" y="1628859"/>
            <a:ext cx="11429999" cy="3600281"/>
          </a:xfrm>
          <a:prstGeom prst="rect">
            <a:avLst/>
          </a:prstGeom>
        </p:spPr>
        <p:txBody>
          <a:bodyPr vert="horz" wrap="square" lIns="0" tIns="12700" rIns="0" bIns="0" rtlCol="0">
            <a:spAutoFit/>
          </a:bodyPr>
          <a:lstStyle/>
          <a:p>
            <a:pPr marL="12700" marR="5080" lvl="0" algn="l" defTabSz="914400" rtl="0" eaLnBrk="1" fontAlgn="auto" latinLnBrk="0" hangingPunct="1">
              <a:lnSpc>
                <a:spcPct val="90700"/>
              </a:lnSpc>
              <a:spcBef>
                <a:spcPts val="0"/>
              </a:spcBef>
              <a:spcAft>
                <a:spcPts val="0"/>
              </a:spcAft>
              <a:buClrTx/>
              <a:buSzTx/>
              <a:tabLst>
                <a:tab pos="241300" algn="l"/>
              </a:tabLst>
              <a:defRPr/>
            </a:pPr>
            <a:r>
              <a:rPr kumimoji="0" sz="2800" b="0" i="0" u="none" strike="noStrike" kern="1200" cap="none" spc="0" normalizeH="0" baseline="0" noProof="0" dirty="0">
                <a:ln>
                  <a:noFill/>
                </a:ln>
                <a:solidFill>
                  <a:prstClr val="black"/>
                </a:solidFill>
                <a:effectLst/>
                <a:uLnTx/>
                <a:uFillTx/>
                <a:latin typeface="Arial"/>
                <a:ea typeface="+mn-ea"/>
                <a:cs typeface="Arial"/>
              </a:rPr>
              <a:t>The </a:t>
            </a:r>
            <a:r>
              <a:rPr kumimoji="0" sz="2800" b="0" i="0" u="none" strike="noStrike" kern="1200" cap="none" spc="-5" normalizeH="0" baseline="0" noProof="0" dirty="0">
                <a:ln>
                  <a:noFill/>
                </a:ln>
                <a:solidFill>
                  <a:prstClr val="black"/>
                </a:solidFill>
                <a:effectLst/>
                <a:uLnTx/>
                <a:uFillTx/>
                <a:latin typeface="Arial"/>
                <a:ea typeface="+mn-ea"/>
                <a:cs typeface="Arial"/>
              </a:rPr>
              <a:t>COVID-19 </a:t>
            </a:r>
            <a:r>
              <a:rPr kumimoji="0" sz="2800" b="0" i="0" u="none" strike="noStrike" kern="1200" cap="none" spc="0" normalizeH="0" baseline="0" noProof="0" dirty="0">
                <a:ln>
                  <a:noFill/>
                </a:ln>
                <a:solidFill>
                  <a:prstClr val="black"/>
                </a:solidFill>
                <a:effectLst/>
                <a:uLnTx/>
                <a:uFillTx/>
                <a:latin typeface="Arial"/>
                <a:ea typeface="+mn-ea"/>
                <a:cs typeface="Arial"/>
              </a:rPr>
              <a:t>Partners Platform supports </a:t>
            </a:r>
            <a:r>
              <a:rPr kumimoji="0" sz="2800" b="0" i="0" u="none" strike="noStrike" kern="1200" cap="none" spc="-15" normalizeH="0" baseline="0" noProof="0" dirty="0">
                <a:ln>
                  <a:noFill/>
                </a:ln>
                <a:solidFill>
                  <a:prstClr val="black"/>
                </a:solidFill>
                <a:effectLst/>
                <a:uLnTx/>
                <a:uFillTx/>
                <a:latin typeface="Arial"/>
                <a:ea typeface="+mn-ea"/>
                <a:cs typeface="Arial"/>
              </a:rPr>
              <a:t>transparency,  </a:t>
            </a:r>
            <a:r>
              <a:rPr kumimoji="0" sz="2800" b="0" i="0" u="none" strike="noStrike" kern="1200" cap="none" spc="0" normalizeH="0" baseline="0" noProof="0" dirty="0">
                <a:ln>
                  <a:noFill/>
                </a:ln>
                <a:solidFill>
                  <a:prstClr val="black"/>
                </a:solidFill>
                <a:effectLst/>
                <a:uLnTx/>
                <a:uFillTx/>
                <a:latin typeface="Arial"/>
                <a:ea typeface="+mn-ea"/>
                <a:cs typeface="Arial"/>
              </a:rPr>
              <a:t>collaboration, and </a:t>
            </a:r>
            <a:r>
              <a:rPr kumimoji="0" sz="2800" b="0" i="0" u="none" strike="noStrike" kern="1200" cap="none" spc="-5" normalizeH="0" baseline="0" noProof="0" dirty="0">
                <a:ln>
                  <a:noFill/>
                </a:ln>
                <a:solidFill>
                  <a:prstClr val="black"/>
                </a:solidFill>
                <a:effectLst/>
                <a:uLnTx/>
                <a:uFillTx/>
                <a:latin typeface="Arial"/>
                <a:ea typeface="+mn-ea"/>
                <a:cs typeface="Arial"/>
              </a:rPr>
              <a:t>efficiency </a:t>
            </a:r>
            <a:r>
              <a:rPr kumimoji="0" sz="2800" b="0" i="0" u="none" strike="noStrike" kern="1200" cap="none" spc="0" normalizeH="0" baseline="0" noProof="0" dirty="0">
                <a:ln>
                  <a:noFill/>
                </a:ln>
                <a:solidFill>
                  <a:prstClr val="black"/>
                </a:solidFill>
                <a:effectLst/>
                <a:uLnTx/>
                <a:uFillTx/>
                <a:latin typeface="Arial"/>
                <a:ea typeface="+mn-ea"/>
                <a:cs typeface="Arial"/>
              </a:rPr>
              <a:t>for countries, UN agencies,  implementing partners, and donors in their COVID-19</a:t>
            </a:r>
            <a:r>
              <a:rPr kumimoji="0" sz="2800" b="0" i="0" u="none" strike="noStrike" kern="1200" cap="none" spc="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response.</a:t>
            </a: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Arial"/>
              <a:ea typeface="+mn-ea"/>
              <a:cs typeface="Arial"/>
            </a:endParaRPr>
          </a:p>
          <a:p>
            <a:pPr marL="241300" marR="316865" lvl="0" indent="-228600" algn="l" defTabSz="914400" rtl="0" eaLnBrk="1" fontAlgn="auto" latinLnBrk="0" hangingPunct="1">
              <a:lnSpc>
                <a:spcPts val="2300"/>
              </a:lnSpc>
              <a:spcBef>
                <a:spcPts val="0"/>
              </a:spcBef>
              <a:spcAft>
                <a:spcPts val="0"/>
              </a:spcAft>
              <a:buClrTx/>
              <a:buSzTx/>
              <a:buFontTx/>
              <a:buNone/>
              <a:tabLst/>
              <a:defRPr/>
            </a:pPr>
            <a:r>
              <a:rPr sz="2800" dirty="0">
                <a:solidFill>
                  <a:prstClr val="black"/>
                </a:solidFill>
                <a:latin typeface="Arial"/>
                <a:cs typeface="Arial"/>
              </a:rPr>
              <a:t>In the country checklist </a:t>
            </a:r>
            <a:r>
              <a:rPr lang="en-US" sz="2800" dirty="0">
                <a:solidFill>
                  <a:prstClr val="black"/>
                </a:solidFill>
                <a:latin typeface="Arial"/>
                <a:cs typeface="Arial"/>
              </a:rPr>
              <a:t>please </a:t>
            </a:r>
            <a:r>
              <a:rPr sz="2800" dirty="0">
                <a:solidFill>
                  <a:prstClr val="black"/>
                </a:solidFill>
                <a:latin typeface="Arial"/>
                <a:cs typeface="Arial"/>
              </a:rPr>
              <a:t>update the indicator related to</a:t>
            </a:r>
            <a:r>
              <a:rPr lang="en-US" sz="2800" dirty="0">
                <a:solidFill>
                  <a:prstClr val="black"/>
                </a:solidFill>
                <a:latin typeface="Arial"/>
                <a:cs typeface="Arial"/>
              </a:rPr>
              <a:t> pillar 6: IPC</a:t>
            </a:r>
            <a:r>
              <a:rPr sz="2800" dirty="0">
                <a:solidFill>
                  <a:prstClr val="black"/>
                </a:solidFill>
                <a:latin typeface="Arial"/>
                <a:cs typeface="Arial"/>
              </a:rPr>
              <a:t> </a:t>
            </a:r>
            <a:r>
              <a:rPr lang="en-US" sz="2800" dirty="0">
                <a:solidFill>
                  <a:prstClr val="black"/>
                </a:solidFill>
                <a:latin typeface="Arial"/>
                <a:cs typeface="Arial"/>
              </a:rPr>
              <a:t>when </a:t>
            </a:r>
            <a:r>
              <a:rPr sz="2800" dirty="0">
                <a:solidFill>
                  <a:prstClr val="black"/>
                </a:solidFill>
                <a:latin typeface="Arial"/>
                <a:cs typeface="Arial"/>
              </a:rPr>
              <a:t>this Simulation Exercise</a:t>
            </a:r>
            <a:r>
              <a:rPr lang="en-US" sz="2800" dirty="0">
                <a:solidFill>
                  <a:prstClr val="black"/>
                </a:solidFill>
                <a:latin typeface="Arial"/>
                <a:cs typeface="Arial"/>
              </a:rPr>
              <a:t> has been successfully conducted</a:t>
            </a:r>
            <a:r>
              <a:rPr sz="2800" dirty="0">
                <a:solidFill>
                  <a:prstClr val="black"/>
                </a:solidFill>
                <a:latin typeface="Arial"/>
                <a:cs typeface="Arial"/>
              </a:rPr>
              <a:t>.</a:t>
            </a: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2850" b="0" i="0" u="none" strike="noStrike" kern="1200" cap="none" spc="0" normalizeH="0" baseline="0" noProof="0" dirty="0">
              <a:ln>
                <a:noFill/>
              </a:ln>
              <a:solidFill>
                <a:prstClr val="black"/>
              </a:solidFill>
              <a:effectLst/>
              <a:uLnTx/>
              <a:uFillTx/>
              <a:latin typeface="Arial"/>
              <a:ea typeface="+mn-ea"/>
              <a:cs typeface="Arial"/>
            </a:endParaRPr>
          </a:p>
          <a:p>
            <a:pPr marL="12700" marR="4992370" lvl="0" indent="0" algn="l" defTabSz="914400" rtl="0" eaLnBrk="1" fontAlgn="auto" latinLnBrk="0" hangingPunct="1">
              <a:lnSpc>
                <a:spcPct val="114999"/>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For </a:t>
            </a:r>
            <a:r>
              <a:rPr kumimoji="0" sz="2400" b="0" i="0" u="none" strike="noStrike" kern="1200" cap="none" spc="0" normalizeH="0" baseline="0" noProof="0" dirty="0">
                <a:ln>
                  <a:noFill/>
                </a:ln>
                <a:solidFill>
                  <a:prstClr val="black"/>
                </a:solidFill>
                <a:effectLst/>
                <a:uLnTx/>
                <a:uFillTx/>
                <a:latin typeface="Arial"/>
                <a:ea typeface="+mn-ea"/>
                <a:cs typeface="Arial"/>
              </a:rPr>
              <a:t>more </a:t>
            </a:r>
            <a:r>
              <a:rPr kumimoji="0" sz="2400" b="0" i="0" u="none" strike="noStrike" kern="1200" cap="none" spc="-5" normalizeH="0" baseline="0" noProof="0" dirty="0">
                <a:ln>
                  <a:noFill/>
                </a:ln>
                <a:solidFill>
                  <a:prstClr val="black"/>
                </a:solidFill>
                <a:effectLst/>
                <a:uLnTx/>
                <a:uFillTx/>
                <a:latin typeface="Arial"/>
                <a:ea typeface="+mn-ea"/>
                <a:cs typeface="Arial"/>
              </a:rPr>
              <a:t>information visit:  </a:t>
            </a:r>
            <a:r>
              <a:rPr kumimoji="0" sz="2400" b="0" i="0" u="heavy" strike="noStrike" kern="1200" cap="none" spc="-5" normalizeH="0" baseline="0" noProof="0" dirty="0">
                <a:ln>
                  <a:noFill/>
                </a:ln>
                <a:solidFill>
                  <a:srgbClr val="0563C1"/>
                </a:solidFill>
                <a:effectLst/>
                <a:uLnTx/>
                <a:uFill>
                  <a:solidFill>
                    <a:srgbClr val="0563C1"/>
                  </a:solidFill>
                </a:uFill>
                <a:latin typeface="Arial"/>
                <a:ea typeface="+mn-ea"/>
                <a:cs typeface="Arial"/>
              </a:rPr>
              <a:t>https://covid19partnersplatform.who.int/</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WHO RESOURCES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n-ea"/>
                <a:cs typeface="Calibri" panose="020F0502020204030204" pitchFamily="34" charset="0"/>
              </a:rPr>
              <a:t>THANK YOU!</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39599"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WHO COVID-19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Emergency webpage</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4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Scan or Click</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000" b="1" i="0" u="none" strike="noStrike" kern="1200" cap="none" spc="0" normalizeH="0" baseline="0" noProof="0" dirty="0">
                <a:ln>
                  <a:noFill/>
                </a:ln>
                <a:solidFill>
                  <a:srgbClr val="0070C0"/>
                </a:solidFill>
                <a:effectLst/>
                <a:uLnTx/>
                <a:uFillTx/>
                <a:latin typeface="Arial" panose="020B0604020202020204"/>
                <a:ea typeface="+mn-ea"/>
                <a:cs typeface="Calibri"/>
              </a:rPr>
              <a:t>For SimEx technical support,</a:t>
            </a:r>
          </a:p>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000" b="1" i="0" u="none" strike="noStrike" kern="1200" cap="none" spc="0" normalizeH="0" baseline="0" noProof="0" dirty="0">
                <a:ln>
                  <a:noFill/>
                </a:ln>
                <a:solidFill>
                  <a:srgbClr val="0070C0"/>
                </a:solidFill>
                <a:effectLst/>
                <a:uLnTx/>
                <a:uFillTx/>
                <a:latin typeface="Arial" panose="020B0604020202020204"/>
                <a:ea typeface="+mn-ea"/>
                <a:cs typeface="Calibri"/>
              </a:rPr>
              <a:t>please contact your WHO country office or regional office focal point:</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000" b="1" i="0" u="none" strike="noStrike" kern="1200" cap="none" spc="0" normalizeH="0" baseline="0" noProof="0" dirty="0">
                <a:ln>
                  <a:noFill/>
                </a:ln>
                <a:solidFill>
                  <a:srgbClr val="0070C0"/>
                </a:solidFill>
                <a:effectLst/>
                <a:uLnTx/>
                <a:uFillTx/>
                <a:latin typeface="Arial" panose="020B0604020202020204"/>
                <a:ea typeface="+mn-ea"/>
                <a:cs typeface="Calibri"/>
              </a:rPr>
              <a:t>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AFRO: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5"/>
              </a:rPr>
              <a:t>stephenm@who.int</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EMRO: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6"/>
              </a:rPr>
              <a:t>samhourid@who.int</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endPar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EURO: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7"/>
              </a:rPr>
              <a:t>schmidtt@who.int</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8"/>
              </a:rPr>
              <a:t>rashforda@who.int</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endPar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PAHO: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9"/>
              </a:rPr>
              <a:t>andragro@paho.org</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endPar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r>
              <a:rPr kumimoji="0" lang="en-US" sz="1800" b="1" i="0" u="none" strike="noStrike" kern="1200" cap="none" spc="0" normalizeH="0" baseline="0" noProof="0">
                <a:ln>
                  <a:noFill/>
                </a:ln>
                <a:solidFill>
                  <a:srgbClr val="0070C0"/>
                </a:solidFill>
                <a:effectLst/>
                <a:uLnTx/>
                <a:uFillTx/>
                <a:latin typeface="Arial" panose="020B0604020202020204"/>
                <a:ea typeface="+mn-ea"/>
                <a:cs typeface="Calibri"/>
              </a:rPr>
              <a:t>	SEARO</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10"/>
              </a:rPr>
              <a:t>h</a:t>
            </a:r>
            <a:r>
              <a:rPr kumimoji="0" lang="en-US" sz="1800" b="1" i="0" u="none" strike="noStrike" kern="1200" cap="none" spc="0" normalizeH="0" baseline="0" noProof="0" dirty="0">
                <a:ln>
                  <a:noFill/>
                </a:ln>
                <a:solidFill>
                  <a:prstClr val="black"/>
                </a:solidFill>
                <a:effectLst/>
                <a:uLnTx/>
                <a:uFillTx/>
                <a:latin typeface="Arial" panose="020B0604020202020204"/>
                <a:ea typeface="+mn-lt"/>
                <a:cs typeface="Arial" panose="020B0604020202020204"/>
                <a:hlinkClick r:id="rId10"/>
              </a:rPr>
              <a:t>katom@who.int</a:t>
            </a:r>
            <a:r>
              <a:rPr kumimoji="0" lang="en-US" sz="1800" b="1"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 </a:t>
            </a:r>
            <a:r>
              <a:rPr kumimoji="0" lang="en-US" sz="1800" b="1" i="0" u="none" strike="noStrike" kern="1200" cap="none" spc="0" normalizeH="0" baseline="0" noProof="0" dirty="0">
                <a:ln>
                  <a:noFill/>
                </a:ln>
                <a:solidFill>
                  <a:srgbClr val="0070C0"/>
                </a:solidFill>
                <a:effectLst/>
                <a:uLnTx/>
                <a:uFillTx/>
                <a:latin typeface="Arial" panose="020B0604020202020204"/>
                <a:ea typeface="+mn-lt"/>
                <a:cs typeface="Calibri"/>
                <a:hlinkClick r:id="rId11"/>
              </a:rPr>
              <a:t>htikem</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11"/>
              </a:rPr>
              <a:t>@who.int</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endPar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WPRO: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hlinkClick r:id="rId12"/>
              </a:rPr>
              <a:t>eshofoniea@who.int</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Calibri"/>
              </a:rPr>
              <a:t>;  </a:t>
            </a:r>
            <a:endParaRPr kumimoji="0" lang="en-GB"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More information on coronavirus</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452597" y="6227798"/>
            <a:ext cx="13988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4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Scan or Click</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1882775" algn="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WHO resources on</a:t>
            </a:r>
          </a:p>
          <a:p>
            <a:pPr marL="0" marR="0" lvl="0" indent="0" algn="ctr" defTabSz="914400" rtl="0" eaLnBrk="1" fontAlgn="auto" latinLnBrk="0" hangingPunct="1">
              <a:lnSpc>
                <a:spcPct val="100000"/>
              </a:lnSpc>
              <a:spcBef>
                <a:spcPts val="0"/>
              </a:spcBef>
              <a:spcAft>
                <a:spcPts val="0"/>
              </a:spcAft>
              <a:buClrTx/>
              <a:buSzTx/>
              <a:buFontTx/>
              <a:buNone/>
              <a:tabLst>
                <a:tab pos="1882775" algn="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simulation exercises</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4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Scan or Click</a:t>
            </a:r>
          </a:p>
        </p:txBody>
      </p:sp>
    </p:spTree>
    <p:extLst>
      <p:ext uri="{BB962C8B-B14F-4D97-AF65-F5344CB8AC3E}">
        <p14:creationId xmlns:p14="http://schemas.microsoft.com/office/powerpoint/2010/main" val="308803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3400" cy="574040"/>
          </a:xfrm>
          <a:prstGeom prst="rect">
            <a:avLst/>
          </a:prstGeom>
        </p:spPr>
        <p:txBody>
          <a:bodyPr vert="horz" wrap="square" lIns="0" tIns="12700" rIns="0" bIns="0" rtlCol="0">
            <a:spAutoFit/>
          </a:bodyPr>
          <a:lstStyle/>
          <a:p>
            <a:pPr marL="12700">
              <a:lnSpc>
                <a:spcPct val="100000"/>
              </a:lnSpc>
              <a:spcBef>
                <a:spcPts val="100"/>
              </a:spcBef>
            </a:pPr>
            <a:r>
              <a:rPr sz="3600" dirty="0"/>
              <a:t>Guiding </a:t>
            </a:r>
            <a:r>
              <a:rPr sz="3600" spc="-5" dirty="0"/>
              <a:t>Preparedness and</a:t>
            </a:r>
            <a:r>
              <a:rPr sz="3600" spc="-90" dirty="0"/>
              <a:t> </a:t>
            </a:r>
            <a:r>
              <a:rPr sz="3600" spc="-5" dirty="0"/>
              <a:t>Response</a:t>
            </a:r>
            <a:endParaRPr sz="3600"/>
          </a:p>
        </p:txBody>
      </p:sp>
      <p:sp>
        <p:nvSpPr>
          <p:cNvPr id="3" name="object 3"/>
          <p:cNvSpPr txBox="1"/>
          <p:nvPr/>
        </p:nvSpPr>
        <p:spPr>
          <a:xfrm>
            <a:off x="5560608" y="6638035"/>
            <a:ext cx="120015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20 October</a:t>
            </a:r>
            <a:r>
              <a:rPr kumimoji="0" sz="1200" b="1" i="0" u="none" strike="noStrike" kern="1200" cap="none" spc="-65"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2020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533401" y="2773043"/>
            <a:ext cx="5181600" cy="3706143"/>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a:ea typeface="+mn-ea"/>
                <a:cs typeface="Arial"/>
              </a:rPr>
              <a:t>S</a:t>
            </a:r>
            <a:r>
              <a:rPr kumimoji="0" sz="2000" b="0" i="1" u="none" strike="noStrike" kern="1200" cap="none" spc="0" normalizeH="0" baseline="0" noProof="0" dirty="0" err="1">
                <a:ln>
                  <a:noFill/>
                </a:ln>
                <a:solidFill>
                  <a:prstClr val="black"/>
                </a:solidFill>
                <a:effectLst/>
                <a:uLnTx/>
                <a:uFillTx/>
                <a:latin typeface="Arial"/>
                <a:ea typeface="+mn-ea"/>
                <a:cs typeface="Arial"/>
              </a:rPr>
              <a:t>ince</a:t>
            </a:r>
            <a:r>
              <a:rPr kumimoji="0" sz="2000" b="0" i="1" u="none" strike="noStrike" kern="1200" cap="none" spc="0" normalizeH="0" baseline="0" noProof="0" dirty="0">
                <a:ln>
                  <a:noFill/>
                </a:ln>
                <a:solidFill>
                  <a:prstClr val="black"/>
                </a:solidFill>
                <a:effectLst/>
                <a:uLnTx/>
                <a:uFillTx/>
                <a:latin typeface="Arial"/>
                <a:ea typeface="+mn-ea"/>
                <a:cs typeface="Arial"/>
              </a:rPr>
              <a:t> </a:t>
            </a:r>
            <a:r>
              <a:rPr kumimoji="0" sz="2000" b="0" i="1" u="none" strike="noStrike" kern="1200" cap="none" spc="-5" normalizeH="0" baseline="0" noProof="0" dirty="0">
                <a:ln>
                  <a:noFill/>
                </a:ln>
                <a:solidFill>
                  <a:prstClr val="black"/>
                </a:solidFill>
                <a:effectLst/>
                <a:uLnTx/>
                <a:uFillTx/>
                <a:latin typeface="Arial"/>
                <a:ea typeface="+mn-ea"/>
                <a:cs typeface="Arial"/>
              </a:rPr>
              <a:t>January 2020, </a:t>
            </a:r>
            <a:r>
              <a:rPr kumimoji="0" sz="2000" b="0" i="1" u="none" strike="noStrike" kern="1200" cap="none" spc="0" normalizeH="0" baseline="0" noProof="0" dirty="0">
                <a:ln>
                  <a:noFill/>
                </a:ln>
                <a:solidFill>
                  <a:prstClr val="black"/>
                </a:solidFill>
                <a:effectLst/>
                <a:uLnTx/>
                <a:uFillTx/>
                <a:latin typeface="Arial"/>
                <a:ea typeface="+mn-ea"/>
                <a:cs typeface="Arial"/>
              </a:rPr>
              <a:t>WHO has published </a:t>
            </a:r>
            <a:r>
              <a:rPr kumimoji="0" sz="2000" b="0" i="1" u="none" strike="noStrike" kern="1200" cap="none" spc="-5" normalizeH="0" baseline="0" noProof="0" dirty="0">
                <a:ln>
                  <a:noFill/>
                </a:ln>
                <a:solidFill>
                  <a:prstClr val="black"/>
                </a:solidFill>
                <a:effectLst/>
                <a:uLnTx/>
                <a:uFillTx/>
                <a:latin typeface="Arial"/>
                <a:ea typeface="+mn-ea"/>
                <a:cs typeface="Arial"/>
              </a:rPr>
              <a:t>more than </a:t>
            </a:r>
            <a:r>
              <a:rPr kumimoji="0" sz="2000" b="0" i="1" u="none" strike="noStrike" kern="1200" cap="none" spc="0" normalizeH="0" baseline="0" noProof="0" dirty="0">
                <a:ln>
                  <a:noFill/>
                </a:ln>
                <a:solidFill>
                  <a:prstClr val="black"/>
                </a:solidFill>
                <a:effectLst/>
                <a:uLnTx/>
                <a:uFillTx/>
                <a:latin typeface="Arial"/>
                <a:ea typeface="+mn-ea"/>
                <a:cs typeface="Arial"/>
              </a:rPr>
              <a:t>100 </a:t>
            </a:r>
            <a:r>
              <a:rPr kumimoji="0" sz="2000" b="0" i="1" u="none" strike="noStrike" kern="1200" cap="none" spc="-5" normalizeH="0" baseline="0" noProof="0" dirty="0">
                <a:ln>
                  <a:noFill/>
                </a:ln>
                <a:solidFill>
                  <a:prstClr val="black"/>
                </a:solidFill>
                <a:effectLst/>
                <a:uLnTx/>
                <a:uFillTx/>
                <a:latin typeface="Arial"/>
                <a:ea typeface="+mn-ea"/>
                <a:cs typeface="Arial"/>
              </a:rPr>
              <a:t>documents </a:t>
            </a:r>
            <a:r>
              <a:rPr kumimoji="0" sz="2000" b="0" i="1" u="none" strike="noStrike" kern="1200" cap="none" spc="0" normalizeH="0" baseline="0" noProof="0" dirty="0">
                <a:ln>
                  <a:noFill/>
                </a:ln>
                <a:solidFill>
                  <a:prstClr val="black"/>
                </a:solidFill>
                <a:effectLst/>
                <a:uLnTx/>
                <a:uFillTx/>
                <a:latin typeface="Arial"/>
                <a:ea typeface="+mn-ea"/>
                <a:cs typeface="Arial"/>
              </a:rPr>
              <a:t>about </a:t>
            </a:r>
            <a:r>
              <a:rPr kumimoji="0" sz="2000" b="0" i="1" u="none" strike="noStrike" kern="1200" cap="none" spc="-5" normalizeH="0" baseline="0" noProof="0" dirty="0">
                <a:ln>
                  <a:noFill/>
                </a:ln>
                <a:solidFill>
                  <a:prstClr val="black"/>
                </a:solidFill>
                <a:effectLst/>
                <a:uLnTx/>
                <a:uFillTx/>
                <a:latin typeface="Arial"/>
                <a:ea typeface="+mn-ea"/>
                <a:cs typeface="Arial"/>
              </a:rPr>
              <a:t>COVID-19. Of these, more  than </a:t>
            </a:r>
            <a:r>
              <a:rPr kumimoji="0" sz="2000" b="0" i="1" u="none" strike="noStrike" kern="1200" cap="none" spc="0" normalizeH="0" baseline="0" noProof="0" dirty="0">
                <a:ln>
                  <a:noFill/>
                </a:ln>
                <a:solidFill>
                  <a:prstClr val="black"/>
                </a:solidFill>
                <a:effectLst/>
                <a:uLnTx/>
                <a:uFillTx/>
                <a:latin typeface="Arial"/>
                <a:ea typeface="+mn-ea"/>
                <a:cs typeface="Arial"/>
              </a:rPr>
              <a:t>half </a:t>
            </a:r>
            <a:r>
              <a:rPr kumimoji="0" sz="2000" b="0" i="1" u="none" strike="noStrike" kern="1200" cap="none" spc="-5" normalizeH="0" baseline="0" noProof="0" dirty="0">
                <a:ln>
                  <a:noFill/>
                </a:ln>
                <a:solidFill>
                  <a:prstClr val="black"/>
                </a:solidFill>
                <a:effectLst/>
                <a:uLnTx/>
                <a:uFillTx/>
                <a:latin typeface="Arial"/>
                <a:ea typeface="+mn-ea"/>
                <a:cs typeface="Arial"/>
              </a:rPr>
              <a:t>are </a:t>
            </a:r>
            <a:r>
              <a:rPr kumimoji="0" sz="2000" b="0" i="1" u="none" strike="noStrike" kern="1200" cap="none" spc="0" normalizeH="0" baseline="0" noProof="0" dirty="0">
                <a:ln>
                  <a:noFill/>
                </a:ln>
                <a:solidFill>
                  <a:prstClr val="black"/>
                </a:solidFill>
                <a:effectLst/>
                <a:uLnTx/>
                <a:uFillTx/>
                <a:latin typeface="Arial"/>
                <a:ea typeface="+mn-ea"/>
                <a:cs typeface="Arial"/>
              </a:rPr>
              <a:t>detailed </a:t>
            </a:r>
            <a:r>
              <a:rPr kumimoji="0" sz="2000" b="0" i="1" u="none" strike="noStrike" kern="1200" cap="none" spc="-5" normalizeH="0" baseline="0" noProof="0" dirty="0">
                <a:ln>
                  <a:noFill/>
                </a:ln>
                <a:solidFill>
                  <a:prstClr val="black"/>
                </a:solidFill>
                <a:effectLst/>
                <a:uLnTx/>
                <a:uFillTx/>
                <a:latin typeface="Arial"/>
                <a:ea typeface="+mn-ea"/>
                <a:cs typeface="Arial"/>
              </a:rPr>
              <a:t>technical </a:t>
            </a:r>
            <a:r>
              <a:rPr kumimoji="0" sz="2000" b="0" i="1" u="none" strike="noStrike" kern="1200" cap="none" spc="0" normalizeH="0" baseline="0" noProof="0" dirty="0">
                <a:ln>
                  <a:noFill/>
                </a:ln>
                <a:solidFill>
                  <a:prstClr val="black"/>
                </a:solidFill>
                <a:effectLst/>
                <a:uLnTx/>
                <a:uFillTx/>
                <a:latin typeface="Arial"/>
                <a:ea typeface="+mn-ea"/>
                <a:cs typeface="Arial"/>
              </a:rPr>
              <a:t>guidance, on how </a:t>
            </a:r>
            <a:r>
              <a:rPr kumimoji="0" sz="2000" b="0" i="1" u="none" strike="noStrike" kern="1200" cap="none" spc="-5" normalizeH="0" baseline="0" noProof="0" dirty="0">
                <a:ln>
                  <a:noFill/>
                </a:ln>
                <a:solidFill>
                  <a:prstClr val="black"/>
                </a:solidFill>
                <a:effectLst/>
                <a:uLnTx/>
                <a:uFillTx/>
                <a:latin typeface="Arial"/>
                <a:ea typeface="+mn-ea"/>
                <a:cs typeface="Arial"/>
              </a:rPr>
              <a:t>to find </a:t>
            </a:r>
            <a:r>
              <a:rPr kumimoji="0" sz="2000" b="0" i="1" u="none" strike="noStrike" kern="1200" cap="none" spc="0" normalizeH="0" baseline="0" noProof="0" dirty="0">
                <a:ln>
                  <a:noFill/>
                </a:ln>
                <a:solidFill>
                  <a:prstClr val="black"/>
                </a:solidFill>
                <a:effectLst/>
                <a:uLnTx/>
                <a:uFillTx/>
                <a:latin typeface="Arial"/>
                <a:ea typeface="+mn-ea"/>
                <a:cs typeface="Arial"/>
              </a:rPr>
              <a:t>and </a:t>
            </a:r>
            <a:r>
              <a:rPr kumimoji="0" sz="2000" b="0" i="1" u="none" strike="noStrike" kern="1200" cap="none" spc="-5" normalizeH="0" baseline="0" noProof="0" dirty="0">
                <a:ln>
                  <a:noFill/>
                </a:ln>
                <a:solidFill>
                  <a:prstClr val="black"/>
                </a:solidFill>
                <a:effectLst/>
                <a:uLnTx/>
                <a:uFillTx/>
                <a:latin typeface="Arial"/>
                <a:ea typeface="+mn-ea"/>
                <a:cs typeface="Arial"/>
              </a:rPr>
              <a:t>test </a:t>
            </a:r>
            <a:r>
              <a:rPr kumimoji="0" sz="2000" b="0" i="1" u="none" strike="noStrike" kern="1200" cap="none" spc="0" normalizeH="0" baseline="0" noProof="0" dirty="0">
                <a:ln>
                  <a:noFill/>
                </a:ln>
                <a:solidFill>
                  <a:prstClr val="black"/>
                </a:solidFill>
                <a:effectLst/>
                <a:uLnTx/>
                <a:uFillTx/>
                <a:latin typeface="Arial"/>
                <a:ea typeface="+mn-ea"/>
                <a:cs typeface="Arial"/>
              </a:rPr>
              <a:t>cases, how </a:t>
            </a:r>
            <a:r>
              <a:rPr kumimoji="0" sz="2000" b="0" i="1" u="none" strike="noStrike" kern="1200" cap="none" spc="-5" normalizeH="0" baseline="0" noProof="0" dirty="0">
                <a:ln>
                  <a:noFill/>
                </a:ln>
                <a:solidFill>
                  <a:prstClr val="black"/>
                </a:solidFill>
                <a:effectLst/>
                <a:uLnTx/>
                <a:uFillTx/>
                <a:latin typeface="Arial"/>
                <a:ea typeface="+mn-ea"/>
                <a:cs typeface="Arial"/>
              </a:rPr>
              <a:t>to </a:t>
            </a:r>
            <a:r>
              <a:rPr kumimoji="0" sz="2000" b="0" i="1" u="none" strike="noStrike" kern="1200" cap="none" spc="0" normalizeH="0" baseline="0" noProof="0" dirty="0">
                <a:ln>
                  <a:noFill/>
                </a:ln>
                <a:solidFill>
                  <a:prstClr val="black"/>
                </a:solidFill>
                <a:effectLst/>
                <a:uLnTx/>
                <a:uFillTx/>
                <a:latin typeface="Arial"/>
                <a:ea typeface="+mn-ea"/>
                <a:cs typeface="Arial"/>
              </a:rPr>
              <a:t>provide </a:t>
            </a:r>
            <a:r>
              <a:rPr kumimoji="0" sz="2000" b="0" i="1" u="none" strike="noStrike" kern="1200" cap="none" spc="-5" normalizeH="0" baseline="0" noProof="0" dirty="0">
                <a:ln>
                  <a:noFill/>
                </a:ln>
                <a:solidFill>
                  <a:prstClr val="black"/>
                </a:solidFill>
                <a:effectLst/>
                <a:uLnTx/>
                <a:uFillTx/>
                <a:latin typeface="Arial"/>
                <a:ea typeface="+mn-ea"/>
                <a:cs typeface="Arial"/>
              </a:rPr>
              <a:t>safe </a:t>
            </a:r>
            <a:r>
              <a:rPr kumimoji="0" sz="2000" b="0" i="1" u="none" strike="noStrike" kern="1200" cap="none" spc="0" normalizeH="0" baseline="0" noProof="0" dirty="0">
                <a:ln>
                  <a:noFill/>
                </a:ln>
                <a:solidFill>
                  <a:prstClr val="black"/>
                </a:solidFill>
                <a:effectLst/>
                <a:uLnTx/>
                <a:uFillTx/>
                <a:latin typeface="Arial"/>
                <a:ea typeface="+mn-ea"/>
                <a:cs typeface="Arial"/>
              </a:rPr>
              <a:t>and  </a:t>
            </a:r>
            <a:r>
              <a:rPr kumimoji="0" sz="2000" b="0" i="1" u="none" strike="noStrike" kern="1200" cap="none" spc="-5" normalizeH="0" baseline="0" noProof="0" dirty="0">
                <a:ln>
                  <a:noFill/>
                </a:ln>
                <a:solidFill>
                  <a:prstClr val="black"/>
                </a:solidFill>
                <a:effectLst/>
                <a:uLnTx/>
                <a:uFillTx/>
                <a:latin typeface="Arial"/>
                <a:ea typeface="+mn-ea"/>
                <a:cs typeface="Arial"/>
              </a:rPr>
              <a:t>appropriate care for </a:t>
            </a:r>
            <a:r>
              <a:rPr kumimoji="0" sz="2000" b="0" i="1" u="none" strike="noStrike" kern="1200" cap="none" spc="0" normalizeH="0" baseline="0" noProof="0" dirty="0">
                <a:ln>
                  <a:noFill/>
                </a:ln>
                <a:solidFill>
                  <a:prstClr val="black"/>
                </a:solidFill>
                <a:effectLst/>
                <a:uLnTx/>
                <a:uFillTx/>
                <a:latin typeface="Arial"/>
                <a:ea typeface="+mn-ea"/>
                <a:cs typeface="Arial"/>
              </a:rPr>
              <a:t>people depending on </a:t>
            </a:r>
            <a:r>
              <a:rPr kumimoji="0" sz="2000" b="0" i="1" u="none" strike="noStrike" kern="1200" cap="none" spc="-5" normalizeH="0" baseline="0" noProof="0" dirty="0">
                <a:ln>
                  <a:noFill/>
                </a:ln>
                <a:solidFill>
                  <a:prstClr val="black"/>
                </a:solidFill>
                <a:effectLst/>
                <a:uLnTx/>
                <a:uFillTx/>
                <a:latin typeface="Arial"/>
                <a:ea typeface="+mn-ea"/>
                <a:cs typeface="Arial"/>
              </a:rPr>
              <a:t>the severity </a:t>
            </a:r>
            <a:r>
              <a:rPr kumimoji="0" sz="2000" b="0" i="1" u="none" strike="noStrike" kern="1200" cap="none" spc="0" normalizeH="0" baseline="0" noProof="0" dirty="0">
                <a:ln>
                  <a:noFill/>
                </a:ln>
                <a:solidFill>
                  <a:prstClr val="black"/>
                </a:solidFill>
                <a:effectLst/>
                <a:uLnTx/>
                <a:uFillTx/>
                <a:latin typeface="Arial"/>
                <a:ea typeface="+mn-ea"/>
                <a:cs typeface="Arial"/>
              </a:rPr>
              <a:t>of </a:t>
            </a:r>
            <a:r>
              <a:rPr kumimoji="0" sz="2000" b="0" i="1" u="none" strike="noStrike" kern="1200" cap="none" spc="-5" normalizeH="0" baseline="0" noProof="0" dirty="0">
                <a:ln>
                  <a:noFill/>
                </a:ln>
                <a:solidFill>
                  <a:prstClr val="black"/>
                </a:solidFill>
                <a:effectLst/>
                <a:uLnTx/>
                <a:uFillTx/>
                <a:latin typeface="Arial"/>
                <a:ea typeface="+mn-ea"/>
                <a:cs typeface="Arial"/>
              </a:rPr>
              <a:t>their </a:t>
            </a:r>
            <a:r>
              <a:rPr kumimoji="0" sz="2000" b="0" i="1" u="none" strike="noStrike" kern="1200" cap="none" spc="0" normalizeH="0" baseline="0" noProof="0" dirty="0">
                <a:ln>
                  <a:noFill/>
                </a:ln>
                <a:solidFill>
                  <a:prstClr val="black"/>
                </a:solidFill>
                <a:effectLst/>
                <a:uLnTx/>
                <a:uFillTx/>
                <a:latin typeface="Arial"/>
                <a:ea typeface="+mn-ea"/>
                <a:cs typeface="Arial"/>
              </a:rPr>
              <a:t>illness, how </a:t>
            </a:r>
            <a:r>
              <a:rPr kumimoji="0" sz="2000" b="0" i="1" u="none" strike="noStrike" kern="1200" cap="none" spc="-5" normalizeH="0" baseline="0" noProof="0" dirty="0">
                <a:ln>
                  <a:noFill/>
                </a:ln>
                <a:solidFill>
                  <a:prstClr val="black"/>
                </a:solidFill>
                <a:effectLst/>
                <a:uLnTx/>
                <a:uFillTx/>
                <a:latin typeface="Arial"/>
                <a:ea typeface="+mn-ea"/>
                <a:cs typeface="Arial"/>
              </a:rPr>
              <a:t>to trace </a:t>
            </a:r>
            <a:r>
              <a:rPr kumimoji="0" sz="2000" b="0" i="1" u="none" strike="noStrike" kern="1200" cap="none" spc="0" normalizeH="0" baseline="0" noProof="0" dirty="0">
                <a:ln>
                  <a:noFill/>
                </a:ln>
                <a:solidFill>
                  <a:prstClr val="black"/>
                </a:solidFill>
                <a:effectLst/>
                <a:uLnTx/>
                <a:uFillTx/>
                <a:latin typeface="Arial"/>
                <a:ea typeface="+mn-ea"/>
                <a:cs typeface="Arial"/>
              </a:rPr>
              <a:t>and </a:t>
            </a:r>
            <a:r>
              <a:rPr kumimoji="0" sz="2000" b="0" i="1" u="none" strike="noStrike" kern="1200" cap="none" spc="-5" normalizeH="0" baseline="0" noProof="0" dirty="0">
                <a:ln>
                  <a:noFill/>
                </a:ln>
                <a:solidFill>
                  <a:prstClr val="black"/>
                </a:solidFill>
                <a:effectLst/>
                <a:uLnTx/>
                <a:uFillTx/>
                <a:latin typeface="Arial"/>
                <a:ea typeface="+mn-ea"/>
                <a:cs typeface="Arial"/>
              </a:rPr>
              <a:t>quarantine  contacts, </a:t>
            </a:r>
            <a:r>
              <a:rPr kumimoji="0" sz="2000" b="0" i="1" u="none" strike="noStrike" kern="1200" cap="none" spc="0" normalizeH="0" baseline="0" noProof="0" dirty="0">
                <a:ln>
                  <a:noFill/>
                </a:ln>
                <a:solidFill>
                  <a:prstClr val="black"/>
                </a:solidFill>
                <a:effectLst/>
                <a:uLnTx/>
                <a:uFillTx/>
                <a:latin typeface="Arial"/>
                <a:ea typeface="+mn-ea"/>
                <a:cs typeface="Arial"/>
              </a:rPr>
              <a:t>how </a:t>
            </a:r>
            <a:r>
              <a:rPr kumimoji="0" sz="2000" b="0" i="1" u="none" strike="noStrike" kern="1200" cap="none" spc="-5" normalizeH="0" baseline="0" noProof="0" dirty="0">
                <a:ln>
                  <a:noFill/>
                </a:ln>
                <a:solidFill>
                  <a:prstClr val="black"/>
                </a:solidFill>
                <a:effectLst/>
                <a:uLnTx/>
                <a:uFillTx/>
                <a:latin typeface="Arial"/>
                <a:ea typeface="+mn-ea"/>
                <a:cs typeface="Arial"/>
              </a:rPr>
              <a:t>to prevent transmission from </a:t>
            </a:r>
            <a:r>
              <a:rPr kumimoji="0" sz="2000" b="0" i="1" u="none" strike="noStrike" kern="1200" cap="none" spc="0" normalizeH="0" baseline="0" noProof="0" dirty="0">
                <a:ln>
                  <a:noFill/>
                </a:ln>
                <a:solidFill>
                  <a:prstClr val="black"/>
                </a:solidFill>
                <a:effectLst/>
                <a:uLnTx/>
                <a:uFillTx/>
                <a:latin typeface="Arial"/>
                <a:ea typeface="+mn-ea"/>
                <a:cs typeface="Arial"/>
              </a:rPr>
              <a:t>one </a:t>
            </a:r>
            <a:r>
              <a:rPr kumimoji="0" sz="2000" b="0" i="1" u="none" strike="noStrike" kern="1200" cap="none" spc="-5" normalizeH="0" baseline="0" noProof="0" dirty="0">
                <a:ln>
                  <a:noFill/>
                </a:ln>
                <a:solidFill>
                  <a:prstClr val="black"/>
                </a:solidFill>
                <a:effectLst/>
                <a:uLnTx/>
                <a:uFillTx/>
                <a:latin typeface="Arial"/>
                <a:ea typeface="+mn-ea"/>
                <a:cs typeface="Arial"/>
              </a:rPr>
              <a:t>person to another, </a:t>
            </a:r>
            <a:r>
              <a:rPr kumimoji="0" sz="2000" b="0" i="1" u="none" strike="noStrike" kern="1200" cap="none" spc="0" normalizeH="0" baseline="0" noProof="0" dirty="0">
                <a:ln>
                  <a:noFill/>
                </a:ln>
                <a:solidFill>
                  <a:prstClr val="black"/>
                </a:solidFill>
                <a:effectLst/>
                <a:uLnTx/>
                <a:uFillTx/>
                <a:latin typeface="Arial"/>
                <a:ea typeface="+mn-ea"/>
                <a:cs typeface="Arial"/>
              </a:rPr>
              <a:t>how </a:t>
            </a:r>
            <a:r>
              <a:rPr kumimoji="0" sz="2000" b="0" i="1" u="none" strike="noStrike" kern="1200" cap="none" spc="-5" normalizeH="0" baseline="0" noProof="0" dirty="0">
                <a:ln>
                  <a:noFill/>
                </a:ln>
                <a:solidFill>
                  <a:prstClr val="black"/>
                </a:solidFill>
                <a:effectLst/>
                <a:uLnTx/>
                <a:uFillTx/>
                <a:latin typeface="Arial"/>
                <a:ea typeface="+mn-ea"/>
                <a:cs typeface="Arial"/>
              </a:rPr>
              <a:t>to protect health care workers,  </a:t>
            </a:r>
            <a:r>
              <a:rPr kumimoji="0" sz="2000" b="0" i="1" u="none" strike="noStrike" kern="1200" cap="none" spc="0" normalizeH="0" baseline="0" noProof="0" dirty="0">
                <a:ln>
                  <a:noFill/>
                </a:ln>
                <a:solidFill>
                  <a:prstClr val="black"/>
                </a:solidFill>
                <a:effectLst/>
                <a:uLnTx/>
                <a:uFillTx/>
                <a:latin typeface="Arial"/>
                <a:ea typeface="+mn-ea"/>
                <a:cs typeface="Arial"/>
              </a:rPr>
              <a:t>and how </a:t>
            </a:r>
            <a:r>
              <a:rPr kumimoji="0" sz="2000" b="0" i="1" u="none" strike="noStrike" kern="1200" cap="none" spc="-5" normalizeH="0" baseline="0" noProof="0" dirty="0">
                <a:ln>
                  <a:noFill/>
                </a:ln>
                <a:solidFill>
                  <a:prstClr val="black"/>
                </a:solidFill>
                <a:effectLst/>
                <a:uLnTx/>
                <a:uFillTx/>
                <a:latin typeface="Arial"/>
                <a:ea typeface="+mn-ea"/>
                <a:cs typeface="Arial"/>
              </a:rPr>
              <a:t>to </a:t>
            </a:r>
            <a:r>
              <a:rPr kumimoji="0" sz="2000" b="0" i="1" u="none" strike="noStrike" kern="1200" cap="none" spc="0" normalizeH="0" baseline="0" noProof="0" dirty="0">
                <a:ln>
                  <a:noFill/>
                </a:ln>
                <a:solidFill>
                  <a:prstClr val="black"/>
                </a:solidFill>
                <a:effectLst/>
                <a:uLnTx/>
                <a:uFillTx/>
                <a:latin typeface="Arial"/>
                <a:ea typeface="+mn-ea"/>
                <a:cs typeface="Arial"/>
              </a:rPr>
              <a:t>help </a:t>
            </a:r>
            <a:r>
              <a:rPr kumimoji="0" sz="2000" b="0" i="1" u="none" strike="noStrike" kern="1200" cap="none" spc="-5" normalizeH="0" baseline="0" noProof="0" dirty="0">
                <a:ln>
                  <a:noFill/>
                </a:ln>
                <a:solidFill>
                  <a:prstClr val="black"/>
                </a:solidFill>
                <a:effectLst/>
                <a:uLnTx/>
                <a:uFillTx/>
                <a:latin typeface="Arial"/>
                <a:ea typeface="+mn-ea"/>
                <a:cs typeface="Arial"/>
              </a:rPr>
              <a:t>communities to respond</a:t>
            </a:r>
            <a:r>
              <a:rPr kumimoji="0" sz="2000" b="0" i="1" u="none" strike="noStrike" kern="1200" cap="none" spc="-50" normalizeH="0" baseline="0" noProof="0" dirty="0">
                <a:ln>
                  <a:noFill/>
                </a:ln>
                <a:solidFill>
                  <a:prstClr val="black"/>
                </a:solidFill>
                <a:effectLst/>
                <a:uLnTx/>
                <a:uFillTx/>
                <a:latin typeface="Arial"/>
                <a:ea typeface="+mn-ea"/>
                <a:cs typeface="Arial"/>
              </a:rPr>
              <a:t> </a:t>
            </a:r>
            <a:r>
              <a:rPr kumimoji="0" sz="2000" b="0" i="1" u="none" strike="noStrike" kern="1200" cap="none" spc="-5" normalizeH="0" baseline="0" noProof="0" dirty="0">
                <a:ln>
                  <a:noFill/>
                </a:ln>
                <a:solidFill>
                  <a:prstClr val="black"/>
                </a:solidFill>
                <a:effectLst/>
                <a:uLnTx/>
                <a:uFillTx/>
                <a:latin typeface="Arial"/>
                <a:ea typeface="+mn-ea"/>
                <a:cs typeface="Arial"/>
              </a:rPr>
              <a:t>appropriately.</a:t>
            </a:r>
            <a:endParaRPr kumimoji="0" lang="en-US" sz="2000" b="0" i="1" u="none" strike="noStrike" kern="1200" cap="none" spc="-5" normalizeH="0" baseline="0" noProof="0" dirty="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524000"/>
            <a:ext cx="11429999" cy="707886"/>
          </a:xfrm>
          <a:prstGeom prst="rect">
            <a:avLst/>
          </a:prstGeom>
        </p:spPr>
        <p:txBody>
          <a:bodyPr wrap="square">
            <a:spAutoFit/>
          </a:body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5" normalizeH="0" baseline="0" noProof="0" dirty="0">
                <a:ln>
                  <a:noFill/>
                </a:ln>
                <a:solidFill>
                  <a:prstClr val="black"/>
                </a:solidFill>
                <a:effectLst/>
                <a:uLnTx/>
                <a:uFillTx/>
                <a:latin typeface="Arial"/>
                <a:ea typeface="+mn-ea"/>
                <a:cs typeface="Arial"/>
              </a:rPr>
              <a:t>During health emergencies </a:t>
            </a:r>
            <a:r>
              <a:rPr kumimoji="0" lang="en-US" sz="2000" b="0" i="1" u="none" strike="noStrike" kern="1200" cap="none" spc="0" normalizeH="0" baseline="0" noProof="0" dirty="0">
                <a:ln>
                  <a:noFill/>
                </a:ln>
                <a:solidFill>
                  <a:prstClr val="black"/>
                </a:solidFill>
                <a:effectLst/>
                <a:uLnTx/>
                <a:uFillTx/>
                <a:latin typeface="Arial"/>
                <a:ea typeface="+mn-ea"/>
                <a:cs typeface="Arial"/>
              </a:rPr>
              <a:t>like </a:t>
            </a:r>
            <a:r>
              <a:rPr kumimoji="0" lang="en-US" sz="2000" b="0" i="1" u="none" strike="noStrike" kern="1200" cap="none" spc="-5" normalizeH="0" baseline="0" noProof="0" dirty="0">
                <a:ln>
                  <a:noFill/>
                </a:ln>
                <a:solidFill>
                  <a:prstClr val="black"/>
                </a:solidFill>
                <a:effectLst/>
                <a:uLnTx/>
                <a:uFillTx/>
                <a:latin typeface="Arial"/>
                <a:ea typeface="+mn-ea"/>
                <a:cs typeface="Arial"/>
              </a:rPr>
              <a:t>the COVID-19 </a:t>
            </a:r>
            <a:r>
              <a:rPr kumimoji="0" lang="en-US" sz="2000" b="0" i="1" u="none" strike="noStrike" kern="1200" cap="none" spc="0" normalizeH="0" baseline="0" noProof="0" dirty="0">
                <a:ln>
                  <a:noFill/>
                </a:ln>
                <a:solidFill>
                  <a:prstClr val="black"/>
                </a:solidFill>
                <a:effectLst/>
                <a:uLnTx/>
                <a:uFillTx/>
                <a:latin typeface="Arial"/>
                <a:ea typeface="+mn-ea"/>
                <a:cs typeface="Arial"/>
              </a:rPr>
              <a:t>pandemic, one of </a:t>
            </a:r>
            <a:r>
              <a:rPr kumimoji="0" lang="en-US" sz="2000" b="0" i="1" u="none" strike="noStrike" kern="1200" cap="none" spc="-5" normalizeH="0" baseline="0" noProof="0" dirty="0">
                <a:ln>
                  <a:noFill/>
                </a:ln>
                <a:solidFill>
                  <a:prstClr val="black"/>
                </a:solidFill>
                <a:effectLst/>
                <a:uLnTx/>
                <a:uFillTx/>
                <a:latin typeface="Arial"/>
                <a:ea typeface="+mn-ea"/>
                <a:cs typeface="Arial"/>
              </a:rPr>
              <a:t>WHO’s most vital </a:t>
            </a:r>
            <a:r>
              <a:rPr kumimoji="0" lang="en-US" sz="2000" b="0" i="1" u="none" strike="noStrike" kern="1200" cap="none" spc="0" normalizeH="0" baseline="0" noProof="0" dirty="0">
                <a:ln>
                  <a:noFill/>
                </a:ln>
                <a:solidFill>
                  <a:prstClr val="black"/>
                </a:solidFill>
                <a:effectLst/>
                <a:uLnTx/>
                <a:uFillTx/>
                <a:latin typeface="Arial"/>
                <a:ea typeface="+mn-ea"/>
                <a:cs typeface="Arial"/>
              </a:rPr>
              <a:t>roles is </a:t>
            </a:r>
            <a:r>
              <a:rPr kumimoji="0" lang="en-US" sz="2000" b="0" i="1" u="none" strike="noStrike" kern="1200" cap="none" spc="-5" normalizeH="0" baseline="0" noProof="0" dirty="0">
                <a:ln>
                  <a:noFill/>
                </a:ln>
                <a:solidFill>
                  <a:prstClr val="black"/>
                </a:solidFill>
                <a:effectLst/>
                <a:uLnTx/>
                <a:uFillTx/>
                <a:latin typeface="Arial"/>
                <a:ea typeface="+mn-ea"/>
                <a:cs typeface="Arial"/>
              </a:rPr>
              <a:t>to gather  data </a:t>
            </a:r>
            <a:r>
              <a:rPr kumimoji="0" lang="en-US" sz="2000" b="0" i="1" u="none" strike="noStrike" kern="1200" cap="none" spc="0" normalizeH="0" baseline="0" noProof="0" dirty="0">
                <a:ln>
                  <a:noFill/>
                </a:ln>
                <a:solidFill>
                  <a:prstClr val="black"/>
                </a:solidFill>
                <a:effectLst/>
                <a:uLnTx/>
                <a:uFillTx/>
                <a:latin typeface="Arial"/>
                <a:ea typeface="+mn-ea"/>
                <a:cs typeface="Arial"/>
              </a:rPr>
              <a:t>and </a:t>
            </a:r>
            <a:r>
              <a:rPr kumimoji="0" lang="en-US" sz="2000" b="0" i="1" u="none" strike="noStrike" kern="1200" cap="none" spc="-5" normalizeH="0" baseline="0" noProof="0" dirty="0">
                <a:ln>
                  <a:noFill/>
                </a:ln>
                <a:solidFill>
                  <a:prstClr val="black"/>
                </a:solidFill>
                <a:effectLst/>
                <a:uLnTx/>
                <a:uFillTx/>
                <a:latin typeface="Arial"/>
                <a:ea typeface="+mn-ea"/>
                <a:cs typeface="Arial"/>
              </a:rPr>
              <a:t>research from around the world, evaluate it, </a:t>
            </a:r>
            <a:r>
              <a:rPr kumimoji="0" lang="en-US" sz="2000" b="0" i="1" u="none" strike="noStrike" kern="1200" cap="none" spc="0" normalizeH="0" baseline="0" noProof="0" dirty="0">
                <a:ln>
                  <a:noFill/>
                </a:ln>
                <a:solidFill>
                  <a:prstClr val="black"/>
                </a:solidFill>
                <a:effectLst/>
                <a:uLnTx/>
                <a:uFillTx/>
                <a:latin typeface="Arial"/>
                <a:ea typeface="+mn-ea"/>
                <a:cs typeface="Arial"/>
              </a:rPr>
              <a:t>and </a:t>
            </a:r>
            <a:r>
              <a:rPr kumimoji="0" lang="en-US" sz="2000" b="0" i="1" u="none" strike="noStrike" kern="1200" cap="none" spc="-5" normalizeH="0" baseline="0" noProof="0" dirty="0">
                <a:ln>
                  <a:noFill/>
                </a:ln>
                <a:solidFill>
                  <a:prstClr val="black"/>
                </a:solidFill>
                <a:effectLst/>
                <a:uLnTx/>
                <a:uFillTx/>
                <a:latin typeface="Arial"/>
                <a:ea typeface="+mn-ea"/>
                <a:cs typeface="Arial"/>
              </a:rPr>
              <a:t>then </a:t>
            </a:r>
            <a:r>
              <a:rPr kumimoji="0" lang="en-US" sz="2000" b="0" i="1" u="none" strike="noStrike" kern="1200" cap="none" spc="0" normalizeH="0" baseline="0" noProof="0" dirty="0">
                <a:ln>
                  <a:noFill/>
                </a:ln>
                <a:solidFill>
                  <a:prstClr val="black"/>
                </a:solidFill>
                <a:effectLst/>
                <a:uLnTx/>
                <a:uFillTx/>
                <a:latin typeface="Arial"/>
                <a:ea typeface="+mn-ea"/>
                <a:cs typeface="Arial"/>
              </a:rPr>
              <a:t>advise </a:t>
            </a:r>
            <a:r>
              <a:rPr kumimoji="0" lang="en-US" sz="2000" b="0" i="1" u="none" strike="noStrike" kern="1200" cap="none" spc="-5" normalizeH="0" baseline="0" noProof="0" dirty="0">
                <a:ln>
                  <a:noFill/>
                </a:ln>
                <a:solidFill>
                  <a:prstClr val="black"/>
                </a:solidFill>
                <a:effectLst/>
                <a:uLnTx/>
                <a:uFillTx/>
                <a:latin typeface="Arial"/>
                <a:ea typeface="+mn-ea"/>
                <a:cs typeface="Arial"/>
              </a:rPr>
              <a:t>countries </a:t>
            </a:r>
            <a:r>
              <a:rPr kumimoji="0" lang="en-US" sz="2000" b="0" i="1" u="none" strike="noStrike" kern="1200" cap="none" spc="0" normalizeH="0" baseline="0" noProof="0" dirty="0">
                <a:ln>
                  <a:noFill/>
                </a:ln>
                <a:solidFill>
                  <a:prstClr val="black"/>
                </a:solidFill>
                <a:effectLst/>
                <a:uLnTx/>
                <a:uFillTx/>
                <a:latin typeface="Arial"/>
                <a:ea typeface="+mn-ea"/>
                <a:cs typeface="Arial"/>
              </a:rPr>
              <a:t>on how </a:t>
            </a:r>
            <a:r>
              <a:rPr kumimoji="0" lang="en-US" sz="2000" b="0" i="1" u="none" strike="noStrike" kern="1200" cap="none" spc="-5" normalizeH="0" baseline="0" noProof="0" dirty="0">
                <a:ln>
                  <a:noFill/>
                </a:ln>
                <a:solidFill>
                  <a:prstClr val="black"/>
                </a:solidFill>
                <a:effectLst/>
                <a:uLnTx/>
                <a:uFillTx/>
                <a:latin typeface="Arial"/>
                <a:ea typeface="+mn-ea"/>
                <a:cs typeface="Arial"/>
              </a:rPr>
              <a:t>to</a:t>
            </a:r>
            <a:r>
              <a:rPr kumimoji="0" lang="en-US" sz="2000" b="0" i="1" u="none" strike="noStrike" kern="1200" cap="none" spc="-30" normalizeH="0" baseline="0" noProof="0" dirty="0">
                <a:ln>
                  <a:noFill/>
                </a:ln>
                <a:solidFill>
                  <a:prstClr val="black"/>
                </a:solidFill>
                <a:effectLst/>
                <a:uLnTx/>
                <a:uFillTx/>
                <a:latin typeface="Arial"/>
                <a:ea typeface="+mn-ea"/>
                <a:cs typeface="Arial"/>
              </a:rPr>
              <a:t> </a:t>
            </a:r>
            <a:r>
              <a:rPr kumimoji="0" lang="en-US" sz="2000" b="0" i="1" u="none" strike="noStrike" kern="1200" cap="none" spc="-5" normalizeH="0" baseline="0" noProof="0" dirty="0">
                <a:ln>
                  <a:noFill/>
                </a:ln>
                <a:solidFill>
                  <a:prstClr val="black"/>
                </a:solidFill>
                <a:effectLst/>
                <a:uLnTx/>
                <a:uFillTx/>
                <a:latin typeface="Arial"/>
                <a:ea typeface="+mn-ea"/>
                <a:cs typeface="Arial"/>
              </a:rPr>
              <a:t>respond.</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523220"/>
          </a:xfrm>
          <a:prstGeom prst="rect">
            <a:avLst/>
          </a:prstGeom>
        </p:spPr>
        <p:txBody>
          <a:bodyPr wrap="square">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en-US" sz="2800" b="1" i="0" u="none" strike="noStrike" kern="1200" cap="none" spc="-5" normalizeH="0" baseline="0" noProof="0" dirty="0">
                <a:ln>
                  <a:noFill/>
                </a:ln>
                <a:solidFill>
                  <a:srgbClr val="005D85"/>
                </a:solidFill>
                <a:effectLst/>
                <a:uLnTx/>
                <a:uFillTx/>
                <a:latin typeface="Arial"/>
                <a:ea typeface="+mn-ea"/>
                <a:cs typeface="Arial"/>
              </a:rPr>
              <a:t>WHO, providing </a:t>
            </a:r>
            <a:r>
              <a:rPr kumimoji="0" lang="en-US" sz="2800" b="1" i="0" u="none" strike="noStrike" kern="1200" cap="none" spc="0" normalizeH="0" baseline="0" noProof="0" dirty="0">
                <a:ln>
                  <a:noFill/>
                </a:ln>
                <a:solidFill>
                  <a:srgbClr val="005D85"/>
                </a:solidFill>
                <a:effectLst/>
                <a:uLnTx/>
                <a:uFillTx/>
                <a:latin typeface="Arial"/>
                <a:ea typeface="+mn-ea"/>
                <a:cs typeface="Arial"/>
              </a:rPr>
              <a:t>up to date, accurate</a:t>
            </a:r>
            <a:r>
              <a:rPr kumimoji="0" lang="en-US" sz="2800" b="1" i="0" u="none" strike="noStrike" kern="1200" cap="none" spc="-5" normalizeH="0" baseline="0" noProof="0" dirty="0">
                <a:ln>
                  <a:noFill/>
                </a:ln>
                <a:solidFill>
                  <a:srgbClr val="005D85"/>
                </a:solidFill>
                <a:effectLst/>
                <a:uLnTx/>
                <a:uFillTx/>
                <a:latin typeface="Arial"/>
                <a:ea typeface="+mn-ea"/>
                <a:cs typeface="Arial"/>
              </a:rPr>
              <a:t> </a:t>
            </a:r>
            <a:r>
              <a:rPr kumimoji="0" lang="en-US" sz="2800" b="1" i="0" u="none" strike="noStrike" kern="1200" cap="none" spc="0" normalizeH="0" baseline="0" noProof="0" dirty="0">
                <a:ln>
                  <a:noFill/>
                </a:ln>
                <a:solidFill>
                  <a:srgbClr val="005D85"/>
                </a:solidFill>
                <a:effectLst/>
                <a:uLnTx/>
                <a:uFillTx/>
                <a:latin typeface="Arial"/>
                <a:ea typeface="+mn-ea"/>
                <a:cs typeface="Arial"/>
              </a:rPr>
              <a:t>advice</a:t>
            </a:r>
            <a:endParaRPr kumimoji="0" lang="en-US" sz="28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7857490" cy="574040"/>
          </a:xfrm>
          <a:prstGeom prst="rect">
            <a:avLst/>
          </a:prstGeom>
        </p:spPr>
        <p:txBody>
          <a:bodyPr vert="horz" wrap="square" lIns="0" tIns="12700" rIns="0" bIns="0" rtlCol="0">
            <a:spAutoFit/>
          </a:bodyPr>
          <a:lstStyle/>
          <a:p>
            <a:pPr marL="12700">
              <a:lnSpc>
                <a:spcPct val="100000"/>
              </a:lnSpc>
              <a:spcBef>
                <a:spcPts val="100"/>
              </a:spcBef>
            </a:pPr>
            <a:r>
              <a:rPr sz="3600" spc="-5" dirty="0"/>
              <a:t>What is </a:t>
            </a:r>
            <a:r>
              <a:rPr sz="3600" dirty="0"/>
              <a:t>a </a:t>
            </a:r>
            <a:r>
              <a:rPr sz="3600" spc="-65" dirty="0"/>
              <a:t>Table-Top </a:t>
            </a:r>
            <a:r>
              <a:rPr sz="3600" spc="-5" dirty="0"/>
              <a:t>Exercise</a:t>
            </a:r>
            <a:r>
              <a:rPr sz="3600" spc="40" dirty="0"/>
              <a:t> </a:t>
            </a:r>
            <a:r>
              <a:rPr sz="3600" spc="-5" dirty="0"/>
              <a:t>(TTX)?</a:t>
            </a:r>
            <a:endParaRPr sz="3600"/>
          </a:p>
        </p:txBody>
      </p:sp>
      <p:sp>
        <p:nvSpPr>
          <p:cNvPr id="5" name="object 5"/>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4</a:t>
            </a:fld>
            <a:endParaRPr sz="12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7" name="object 7"/>
          <p:cNvSpPr txBox="1"/>
          <p:nvPr/>
        </p:nvSpPr>
        <p:spPr>
          <a:xfrm>
            <a:off x="2374926" y="6652472"/>
            <a:ext cx="256667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NOVEL </a:t>
            </a:r>
            <a:r>
              <a:rPr sz="1200" b="1" spc="-15" dirty="0">
                <a:solidFill>
                  <a:srgbClr val="FFFFFF"/>
                </a:solidFill>
                <a:latin typeface="Arial"/>
                <a:cs typeface="Arial"/>
              </a:rPr>
              <a:t>CORONAVIRUS</a:t>
            </a:r>
            <a:r>
              <a:rPr sz="1200" b="1" spc="-40" dirty="0">
                <a:solidFill>
                  <a:srgbClr val="FFFFFF"/>
                </a:solidFill>
                <a:latin typeface="Arial"/>
                <a:cs typeface="Arial"/>
              </a:rPr>
              <a:t> </a:t>
            </a:r>
            <a:r>
              <a:rPr sz="1200" b="1" spc="-5" dirty="0">
                <a:solidFill>
                  <a:srgbClr val="FFFFFF"/>
                </a:solidFill>
                <a:latin typeface="Arial"/>
                <a:cs typeface="Arial"/>
              </a:rPr>
              <a:t>(COVID-19)</a:t>
            </a:r>
            <a:endParaRPr sz="1200">
              <a:latin typeface="Arial"/>
              <a:cs typeface="Arial"/>
            </a:endParaRPr>
          </a:p>
        </p:txBody>
      </p:sp>
      <p:sp>
        <p:nvSpPr>
          <p:cNvPr id="8" name="object 8"/>
          <p:cNvSpPr txBox="1"/>
          <p:nvPr/>
        </p:nvSpPr>
        <p:spPr>
          <a:xfrm>
            <a:off x="5560608" y="6652472"/>
            <a:ext cx="1200150"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
        <p:nvSpPr>
          <p:cNvPr id="3" name="object 3"/>
          <p:cNvSpPr txBox="1"/>
          <p:nvPr/>
        </p:nvSpPr>
        <p:spPr>
          <a:xfrm>
            <a:off x="971613" y="1750059"/>
            <a:ext cx="10247630" cy="3015615"/>
          </a:xfrm>
          <a:prstGeom prst="rect">
            <a:avLst/>
          </a:prstGeom>
        </p:spPr>
        <p:txBody>
          <a:bodyPr vert="horz" wrap="square" lIns="0" tIns="54610" rIns="0" bIns="0" rtlCol="0">
            <a:spAutoFit/>
          </a:bodyPr>
          <a:lstStyle/>
          <a:p>
            <a:pPr marL="12700" marR="5080" indent="-635" algn="ctr">
              <a:lnSpc>
                <a:spcPct val="90200"/>
              </a:lnSpc>
              <a:spcBef>
                <a:spcPts val="430"/>
              </a:spcBef>
            </a:pPr>
            <a:r>
              <a:rPr sz="2800" dirty="0">
                <a:latin typeface="Calibri"/>
                <a:cs typeface="Calibri"/>
              </a:rPr>
              <a:t>A </a:t>
            </a:r>
            <a:r>
              <a:rPr sz="2800" b="1" spc="-15" dirty="0">
                <a:solidFill>
                  <a:srgbClr val="005D85"/>
                </a:solidFill>
                <a:latin typeface="Calibri"/>
                <a:cs typeface="Calibri"/>
              </a:rPr>
              <a:t>tabletop </a:t>
            </a:r>
            <a:r>
              <a:rPr sz="2800" b="1" spc="-20" dirty="0">
                <a:solidFill>
                  <a:srgbClr val="005D85"/>
                </a:solidFill>
                <a:latin typeface="Calibri"/>
                <a:cs typeface="Calibri"/>
              </a:rPr>
              <a:t>exercise </a:t>
            </a:r>
            <a:r>
              <a:rPr sz="2800" b="1" spc="5" dirty="0">
                <a:solidFill>
                  <a:srgbClr val="005D85"/>
                </a:solidFill>
                <a:latin typeface="Calibri"/>
                <a:cs typeface="Calibri"/>
              </a:rPr>
              <a:t>(TTX) </a:t>
            </a:r>
            <a:r>
              <a:rPr sz="2800" spc="-5" dirty="0">
                <a:latin typeface="Calibri"/>
                <a:cs typeface="Calibri"/>
              </a:rPr>
              <a:t>is </a:t>
            </a:r>
            <a:r>
              <a:rPr sz="2800" dirty="0">
                <a:latin typeface="Calibri"/>
                <a:cs typeface="Calibri"/>
              </a:rPr>
              <a:t>a </a:t>
            </a:r>
            <a:r>
              <a:rPr sz="2800" spc="-5" dirty="0">
                <a:latin typeface="Calibri"/>
                <a:cs typeface="Calibri"/>
              </a:rPr>
              <a:t>discussion based </a:t>
            </a:r>
            <a:r>
              <a:rPr sz="2800" spc="-20" dirty="0">
                <a:latin typeface="Calibri"/>
                <a:cs typeface="Calibri"/>
              </a:rPr>
              <a:t>event </a:t>
            </a:r>
            <a:r>
              <a:rPr sz="2800" spc="-10" dirty="0">
                <a:latin typeface="Calibri"/>
                <a:cs typeface="Calibri"/>
              </a:rPr>
              <a:t>that </a:t>
            </a:r>
            <a:r>
              <a:rPr sz="2800" spc="-5" dirty="0">
                <a:latin typeface="Calibri"/>
                <a:cs typeface="Calibri"/>
              </a:rPr>
              <a:t>uses </a:t>
            </a:r>
            <a:r>
              <a:rPr sz="2800" dirty="0">
                <a:latin typeface="Calibri"/>
                <a:cs typeface="Calibri"/>
              </a:rPr>
              <a:t>a  </a:t>
            </a:r>
            <a:r>
              <a:rPr sz="2800" spc="-15" dirty="0">
                <a:latin typeface="Calibri"/>
                <a:cs typeface="Calibri"/>
              </a:rPr>
              <a:t>progressive </a:t>
            </a:r>
            <a:r>
              <a:rPr sz="2800" spc="-10" dirty="0">
                <a:latin typeface="Calibri"/>
                <a:cs typeface="Calibri"/>
              </a:rPr>
              <a:t>simulated scenario, </a:t>
            </a:r>
            <a:r>
              <a:rPr sz="2800" spc="-15" dirty="0">
                <a:latin typeface="Calibri"/>
                <a:cs typeface="Calibri"/>
              </a:rPr>
              <a:t>together </a:t>
            </a:r>
            <a:r>
              <a:rPr sz="2800" spc="-5" dirty="0">
                <a:latin typeface="Calibri"/>
                <a:cs typeface="Calibri"/>
              </a:rPr>
              <a:t>with series of </a:t>
            </a:r>
            <a:r>
              <a:rPr sz="2800" spc="-10" dirty="0">
                <a:latin typeface="Calibri"/>
                <a:cs typeface="Calibri"/>
              </a:rPr>
              <a:t>scripted </a:t>
            </a:r>
            <a:r>
              <a:rPr sz="2800" spc="-5" dirty="0">
                <a:latin typeface="Calibri"/>
                <a:cs typeface="Calibri"/>
              </a:rPr>
              <a:t>injects,  </a:t>
            </a:r>
            <a:r>
              <a:rPr sz="2800" spc="-15" dirty="0">
                <a:latin typeface="Calibri"/>
                <a:cs typeface="Calibri"/>
              </a:rPr>
              <a:t>to </a:t>
            </a:r>
            <a:r>
              <a:rPr sz="2800" spc="-25" dirty="0">
                <a:latin typeface="Calibri"/>
                <a:cs typeface="Calibri"/>
              </a:rPr>
              <a:t>make </a:t>
            </a:r>
            <a:r>
              <a:rPr sz="2800" spc="-5" dirty="0">
                <a:latin typeface="Calibri"/>
                <a:cs typeface="Calibri"/>
              </a:rPr>
              <a:t>participants consider </a:t>
            </a:r>
            <a:r>
              <a:rPr sz="2800" dirty="0">
                <a:latin typeface="Calibri"/>
                <a:cs typeface="Calibri"/>
              </a:rPr>
              <a:t>the </a:t>
            </a:r>
            <a:r>
              <a:rPr sz="2800" spc="-5" dirty="0">
                <a:latin typeface="Calibri"/>
                <a:cs typeface="Calibri"/>
              </a:rPr>
              <a:t>impact of </a:t>
            </a:r>
            <a:r>
              <a:rPr sz="2800" dirty="0">
                <a:latin typeface="Calibri"/>
                <a:cs typeface="Calibri"/>
              </a:rPr>
              <a:t>a </a:t>
            </a:r>
            <a:r>
              <a:rPr sz="2800" spc="-10" dirty="0">
                <a:latin typeface="Calibri"/>
                <a:cs typeface="Calibri"/>
              </a:rPr>
              <a:t>potential </a:t>
            </a:r>
            <a:r>
              <a:rPr sz="2800" spc="-5" dirty="0">
                <a:latin typeface="Calibri"/>
                <a:cs typeface="Calibri"/>
              </a:rPr>
              <a:t>health  </a:t>
            </a:r>
            <a:r>
              <a:rPr sz="2800" spc="-15" dirty="0">
                <a:latin typeface="Calibri"/>
                <a:cs typeface="Calibri"/>
              </a:rPr>
              <a:t>emergency </a:t>
            </a:r>
            <a:r>
              <a:rPr sz="2800" spc="-5" dirty="0">
                <a:latin typeface="Calibri"/>
                <a:cs typeface="Calibri"/>
              </a:rPr>
              <a:t>on </a:t>
            </a:r>
            <a:r>
              <a:rPr sz="2800" spc="-15" dirty="0">
                <a:latin typeface="Calibri"/>
                <a:cs typeface="Calibri"/>
              </a:rPr>
              <a:t>existing </a:t>
            </a:r>
            <a:r>
              <a:rPr sz="2800" spc="-5" dirty="0">
                <a:latin typeface="Calibri"/>
                <a:cs typeface="Calibri"/>
              </a:rPr>
              <a:t>plans, </a:t>
            </a:r>
            <a:r>
              <a:rPr sz="2800" spc="-15" dirty="0">
                <a:latin typeface="Calibri"/>
                <a:cs typeface="Calibri"/>
              </a:rPr>
              <a:t>procedures </a:t>
            </a:r>
            <a:r>
              <a:rPr sz="2800" spc="-5" dirty="0">
                <a:latin typeface="Calibri"/>
                <a:cs typeface="Calibri"/>
              </a:rPr>
              <a:t>and</a:t>
            </a:r>
            <a:r>
              <a:rPr sz="2800" spc="75" dirty="0">
                <a:latin typeface="Calibri"/>
                <a:cs typeface="Calibri"/>
              </a:rPr>
              <a:t> </a:t>
            </a:r>
            <a:r>
              <a:rPr sz="2800" spc="-5" dirty="0">
                <a:latin typeface="Calibri"/>
                <a:cs typeface="Calibri"/>
              </a:rPr>
              <a:t>capacities.</a:t>
            </a:r>
            <a:endParaRPr sz="2800">
              <a:latin typeface="Calibri"/>
              <a:cs typeface="Calibri"/>
            </a:endParaRPr>
          </a:p>
          <a:p>
            <a:pPr>
              <a:lnSpc>
                <a:spcPct val="100000"/>
              </a:lnSpc>
              <a:spcBef>
                <a:spcPts val="10"/>
              </a:spcBef>
            </a:pPr>
            <a:endParaRPr sz="3550">
              <a:latin typeface="Calibri"/>
              <a:cs typeface="Calibri"/>
            </a:endParaRPr>
          </a:p>
          <a:p>
            <a:pPr marL="254635" marR="246379" algn="ctr">
              <a:lnSpc>
                <a:spcPts val="3000"/>
              </a:lnSpc>
            </a:pPr>
            <a:r>
              <a:rPr sz="2800" spc="-120" dirty="0">
                <a:latin typeface="Calibri"/>
                <a:cs typeface="Calibri"/>
              </a:rPr>
              <a:t>“A </a:t>
            </a:r>
            <a:r>
              <a:rPr sz="2800" spc="10" dirty="0">
                <a:latin typeface="Calibri"/>
                <a:cs typeface="Calibri"/>
              </a:rPr>
              <a:t>TTX </a:t>
            </a:r>
            <a:r>
              <a:rPr sz="2800" b="1" spc="-10" dirty="0">
                <a:solidFill>
                  <a:srgbClr val="005D85"/>
                </a:solidFill>
                <a:latin typeface="Calibri"/>
                <a:cs typeface="Calibri"/>
              </a:rPr>
              <a:t>simulates </a:t>
            </a:r>
            <a:r>
              <a:rPr sz="2800" b="1" dirty="0">
                <a:solidFill>
                  <a:srgbClr val="005D85"/>
                </a:solidFill>
                <a:latin typeface="Calibri"/>
                <a:cs typeface="Calibri"/>
              </a:rPr>
              <a:t>an </a:t>
            </a:r>
            <a:r>
              <a:rPr sz="2800" b="1" spc="-10" dirty="0">
                <a:solidFill>
                  <a:srgbClr val="005D85"/>
                </a:solidFill>
                <a:latin typeface="Calibri"/>
                <a:cs typeface="Calibri"/>
              </a:rPr>
              <a:t>emergency situation </a:t>
            </a:r>
            <a:r>
              <a:rPr sz="2800" spc="-5" dirty="0">
                <a:latin typeface="Calibri"/>
                <a:cs typeface="Calibri"/>
              </a:rPr>
              <a:t>in an </a:t>
            </a:r>
            <a:r>
              <a:rPr sz="2800" spc="-15" dirty="0">
                <a:latin typeface="Calibri"/>
                <a:cs typeface="Calibri"/>
              </a:rPr>
              <a:t>informal, stress-free  </a:t>
            </a:r>
            <a:r>
              <a:rPr sz="2800" spc="-30" dirty="0">
                <a:latin typeface="Calibri"/>
                <a:cs typeface="Calibri"/>
              </a:rPr>
              <a:t>environment.”</a:t>
            </a:r>
            <a:endParaRPr sz="2800">
              <a:latin typeface="Calibri"/>
              <a:cs typeface="Calibri"/>
            </a:endParaRPr>
          </a:p>
        </p:txBody>
      </p:sp>
      <p:sp>
        <p:nvSpPr>
          <p:cNvPr id="4" name="object 4"/>
          <p:cNvSpPr txBox="1"/>
          <p:nvPr/>
        </p:nvSpPr>
        <p:spPr>
          <a:xfrm>
            <a:off x="4738814" y="5115052"/>
            <a:ext cx="27139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-WHO Exercise Manual,</a:t>
            </a:r>
            <a:r>
              <a:rPr sz="1600" spc="-25" dirty="0">
                <a:latin typeface="Arial"/>
                <a:cs typeface="Arial"/>
              </a:rPr>
              <a:t> </a:t>
            </a:r>
            <a:r>
              <a:rPr sz="1600" spc="-5" dirty="0">
                <a:latin typeface="Arial"/>
                <a:cs typeface="Arial"/>
              </a:rPr>
              <a:t>2017</a:t>
            </a:r>
            <a:endParaRPr sz="16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3963670" cy="574040"/>
          </a:xfrm>
          <a:prstGeom prst="rect">
            <a:avLst/>
          </a:prstGeom>
        </p:spPr>
        <p:txBody>
          <a:bodyPr vert="horz" wrap="square" lIns="0" tIns="12700" rIns="0" bIns="0" rtlCol="0">
            <a:spAutoFit/>
          </a:bodyPr>
          <a:lstStyle/>
          <a:p>
            <a:pPr marL="12700">
              <a:lnSpc>
                <a:spcPct val="100000"/>
              </a:lnSpc>
              <a:spcBef>
                <a:spcPts val="100"/>
              </a:spcBef>
            </a:pPr>
            <a:r>
              <a:rPr sz="3600" spc="-5" dirty="0"/>
              <a:t>Design </a:t>
            </a:r>
            <a:r>
              <a:rPr sz="3600" dirty="0"/>
              <a:t>&amp;</a:t>
            </a:r>
            <a:r>
              <a:rPr sz="3600" spc="-50" dirty="0"/>
              <a:t> </a:t>
            </a:r>
            <a:r>
              <a:rPr sz="3600" spc="-5" dirty="0"/>
              <a:t>Purpose</a:t>
            </a:r>
            <a:endParaRPr sz="3600"/>
          </a:p>
        </p:txBody>
      </p:sp>
      <p:sp>
        <p:nvSpPr>
          <p:cNvPr id="3" name="object 3"/>
          <p:cNvSpPr txBox="1"/>
          <p:nvPr/>
        </p:nvSpPr>
        <p:spPr>
          <a:xfrm>
            <a:off x="578612" y="887476"/>
            <a:ext cx="7447915" cy="4939030"/>
          </a:xfrm>
          <a:prstGeom prst="rect">
            <a:avLst/>
          </a:prstGeom>
        </p:spPr>
        <p:txBody>
          <a:bodyPr vert="horz" wrap="square" lIns="0" tIns="70485" rIns="0" bIns="0" rtlCol="0">
            <a:spAutoFit/>
          </a:bodyPr>
          <a:lstStyle/>
          <a:p>
            <a:pPr marL="12700">
              <a:lnSpc>
                <a:spcPct val="100000"/>
              </a:lnSpc>
              <a:spcBef>
                <a:spcPts val="555"/>
              </a:spcBef>
            </a:pPr>
            <a:r>
              <a:rPr sz="2200" b="1" spc="-5" dirty="0">
                <a:solidFill>
                  <a:srgbClr val="005D85"/>
                </a:solidFill>
                <a:latin typeface="Roboto"/>
                <a:cs typeface="Roboto"/>
              </a:rPr>
              <a:t>Exercise Design</a:t>
            </a:r>
            <a:endParaRPr sz="2200" dirty="0">
              <a:latin typeface="Roboto"/>
              <a:cs typeface="Roboto"/>
            </a:endParaRPr>
          </a:p>
          <a:p>
            <a:pPr marL="12700" marR="5715">
              <a:lnSpc>
                <a:spcPct val="79100"/>
              </a:lnSpc>
              <a:spcBef>
                <a:spcPts val="1005"/>
              </a:spcBef>
            </a:pPr>
            <a:r>
              <a:rPr sz="2200" spc="-5" dirty="0">
                <a:latin typeface="Roboto"/>
                <a:cs typeface="Roboto"/>
              </a:rPr>
              <a:t>This exercise </a:t>
            </a:r>
            <a:r>
              <a:rPr sz="2200" dirty="0">
                <a:latin typeface="Roboto"/>
                <a:cs typeface="Roboto"/>
              </a:rPr>
              <a:t>is </a:t>
            </a:r>
            <a:r>
              <a:rPr sz="2200" spc="-5" dirty="0">
                <a:latin typeface="Roboto"/>
                <a:cs typeface="Roboto"/>
              </a:rPr>
              <a:t>based on the latest WHO </a:t>
            </a:r>
            <a:r>
              <a:rPr sz="2200" spc="-5" dirty="0">
                <a:latin typeface="Roboto"/>
              </a:rPr>
              <a:t>IPC guidance for  COVID</a:t>
            </a:r>
            <a:r>
              <a:rPr lang="en-US" sz="2200" spc="-5" dirty="0">
                <a:latin typeface="Roboto"/>
              </a:rPr>
              <a:t>-</a:t>
            </a:r>
            <a:r>
              <a:rPr sz="2200" spc="-5" dirty="0">
                <a:latin typeface="Roboto"/>
              </a:rPr>
              <a:t>19, </a:t>
            </a:r>
            <a:r>
              <a:rPr sz="2200" spc="-5" dirty="0">
                <a:latin typeface="Roboto"/>
                <a:cs typeface="Roboto"/>
              </a:rPr>
              <a:t>including:</a:t>
            </a:r>
            <a:endParaRPr sz="2200" dirty="0">
              <a:latin typeface="Roboto"/>
              <a:cs typeface="Roboto"/>
            </a:endParaRPr>
          </a:p>
          <a:p>
            <a:pPr marL="241300" indent="-228600">
              <a:lnSpc>
                <a:spcPts val="2375"/>
              </a:lnSpc>
              <a:spcBef>
                <a:spcPts val="459"/>
              </a:spcBef>
              <a:buFont typeface="Arial"/>
              <a:buChar char="•"/>
              <a:tabLst>
                <a:tab pos="240665" algn="l"/>
                <a:tab pos="241300" algn="l"/>
              </a:tabLst>
            </a:pPr>
            <a:r>
              <a:rPr sz="2200" spc="-5" dirty="0">
                <a:latin typeface="Roboto"/>
                <a:cs typeface="Roboto"/>
                <a:hlinkClick r:id="rId3"/>
              </a:rPr>
              <a:t>Infection</a:t>
            </a:r>
            <a:r>
              <a:rPr sz="2200" spc="235" dirty="0">
                <a:latin typeface="Roboto"/>
                <a:cs typeface="Roboto"/>
                <a:hlinkClick r:id="rId3"/>
              </a:rPr>
              <a:t> </a:t>
            </a:r>
            <a:r>
              <a:rPr sz="2200" spc="-5" dirty="0">
                <a:latin typeface="Roboto"/>
                <a:cs typeface="Roboto"/>
                <a:hlinkClick r:id="rId3"/>
              </a:rPr>
              <a:t>prevention</a:t>
            </a:r>
            <a:r>
              <a:rPr sz="2200" spc="229" dirty="0">
                <a:latin typeface="Roboto"/>
                <a:cs typeface="Roboto"/>
                <a:hlinkClick r:id="rId3"/>
              </a:rPr>
              <a:t> </a:t>
            </a:r>
            <a:r>
              <a:rPr sz="2200" spc="-5" dirty="0">
                <a:latin typeface="Roboto"/>
                <a:cs typeface="Roboto"/>
                <a:hlinkClick r:id="rId3"/>
              </a:rPr>
              <a:t>and</a:t>
            </a:r>
            <a:r>
              <a:rPr sz="2200" spc="229" dirty="0">
                <a:latin typeface="Roboto"/>
                <a:cs typeface="Roboto"/>
                <a:hlinkClick r:id="rId3"/>
              </a:rPr>
              <a:t> </a:t>
            </a:r>
            <a:r>
              <a:rPr sz="2200" spc="-5" dirty="0">
                <a:latin typeface="Roboto"/>
                <a:cs typeface="Roboto"/>
                <a:hlinkClick r:id="rId3"/>
              </a:rPr>
              <a:t>control</a:t>
            </a:r>
            <a:r>
              <a:rPr sz="2200" spc="245" dirty="0">
                <a:latin typeface="Roboto"/>
                <a:cs typeface="Roboto"/>
                <a:hlinkClick r:id="rId3"/>
              </a:rPr>
              <a:t> </a:t>
            </a:r>
            <a:r>
              <a:rPr sz="2200" spc="-5" dirty="0">
                <a:latin typeface="Roboto"/>
                <a:cs typeface="Roboto"/>
                <a:hlinkClick r:id="rId3"/>
              </a:rPr>
              <a:t>during</a:t>
            </a:r>
            <a:r>
              <a:rPr sz="2200" spc="235" dirty="0">
                <a:latin typeface="Roboto"/>
                <a:cs typeface="Roboto"/>
                <a:hlinkClick r:id="rId3"/>
              </a:rPr>
              <a:t> </a:t>
            </a:r>
            <a:r>
              <a:rPr sz="2200" spc="-5" dirty="0">
                <a:latin typeface="Roboto"/>
                <a:cs typeface="Roboto"/>
                <a:hlinkClick r:id="rId3"/>
              </a:rPr>
              <a:t>health</a:t>
            </a:r>
            <a:r>
              <a:rPr sz="2200" spc="235" dirty="0">
                <a:latin typeface="Roboto"/>
                <a:cs typeface="Roboto"/>
                <a:hlinkClick r:id="rId3"/>
              </a:rPr>
              <a:t> </a:t>
            </a:r>
            <a:r>
              <a:rPr sz="2200" dirty="0">
                <a:latin typeface="Roboto"/>
                <a:cs typeface="Roboto"/>
                <a:hlinkClick r:id="rId3"/>
              </a:rPr>
              <a:t>care</a:t>
            </a:r>
            <a:r>
              <a:rPr sz="2200" spc="235" dirty="0">
                <a:latin typeface="Roboto"/>
                <a:cs typeface="Roboto"/>
                <a:hlinkClick r:id="rId3"/>
              </a:rPr>
              <a:t> </a:t>
            </a:r>
            <a:r>
              <a:rPr sz="2200" spc="-5" dirty="0">
                <a:latin typeface="Roboto"/>
                <a:cs typeface="Roboto"/>
                <a:hlinkClick r:id="rId3"/>
              </a:rPr>
              <a:t>when</a:t>
            </a:r>
            <a:endParaRPr sz="2200" dirty="0">
              <a:latin typeface="Roboto"/>
              <a:cs typeface="Roboto"/>
              <a:hlinkClick r:id="rId3"/>
            </a:endParaRPr>
          </a:p>
          <a:p>
            <a:pPr marL="241300" marR="6350">
              <a:lnSpc>
                <a:spcPct val="79100"/>
              </a:lnSpc>
              <a:spcBef>
                <a:spcPts val="285"/>
              </a:spcBef>
              <a:tabLst>
                <a:tab pos="2026285" algn="l"/>
                <a:tab pos="3312160" algn="l"/>
                <a:tab pos="5031105" algn="l"/>
                <a:tab pos="5567045" algn="l"/>
                <a:tab pos="7179945" algn="l"/>
              </a:tabLst>
            </a:pPr>
            <a:r>
              <a:rPr sz="2200" spc="-5" dirty="0">
                <a:latin typeface="Roboto"/>
                <a:cs typeface="Roboto"/>
                <a:hlinkClick r:id="rId3"/>
              </a:rPr>
              <a:t>c</a:t>
            </a:r>
            <a:r>
              <a:rPr sz="2200" spc="-10" dirty="0">
                <a:latin typeface="Roboto"/>
                <a:cs typeface="Roboto"/>
                <a:hlinkClick r:id="rId3"/>
              </a:rPr>
              <a:t>o</a:t>
            </a:r>
            <a:r>
              <a:rPr sz="2200" spc="5" dirty="0">
                <a:latin typeface="Roboto"/>
                <a:cs typeface="Roboto"/>
                <a:hlinkClick r:id="rId3"/>
              </a:rPr>
              <a:t>r</a:t>
            </a:r>
            <a:r>
              <a:rPr sz="2200" spc="-10" dirty="0">
                <a:latin typeface="Roboto"/>
                <a:cs typeface="Roboto"/>
                <a:hlinkClick r:id="rId3"/>
              </a:rPr>
              <a:t>o</a:t>
            </a:r>
            <a:r>
              <a:rPr sz="2200" spc="-5" dirty="0">
                <a:latin typeface="Roboto"/>
                <a:cs typeface="Roboto"/>
                <a:hlinkClick r:id="rId3"/>
              </a:rPr>
              <a:t>n</a:t>
            </a:r>
            <a:r>
              <a:rPr sz="2200" dirty="0">
                <a:latin typeface="Roboto"/>
                <a:cs typeface="Roboto"/>
                <a:hlinkClick r:id="rId3"/>
              </a:rPr>
              <a:t>a</a:t>
            </a:r>
            <a:r>
              <a:rPr sz="2200" spc="-5" dirty="0">
                <a:latin typeface="Roboto"/>
                <a:cs typeface="Roboto"/>
                <a:hlinkClick r:id="rId3"/>
              </a:rPr>
              <a:t>v</a:t>
            </a:r>
            <a:r>
              <a:rPr sz="2200" dirty="0">
                <a:latin typeface="Roboto"/>
                <a:cs typeface="Roboto"/>
                <a:hlinkClick r:id="rId3"/>
              </a:rPr>
              <a:t>i</a:t>
            </a:r>
            <a:r>
              <a:rPr sz="2200" spc="5" dirty="0">
                <a:latin typeface="Roboto"/>
                <a:cs typeface="Roboto"/>
                <a:hlinkClick r:id="rId3"/>
              </a:rPr>
              <a:t>r</a:t>
            </a:r>
            <a:r>
              <a:rPr sz="2200" spc="-5" dirty="0">
                <a:latin typeface="Roboto"/>
                <a:cs typeface="Roboto"/>
                <a:hlinkClick r:id="rId3"/>
              </a:rPr>
              <a:t>u</a:t>
            </a:r>
            <a:r>
              <a:rPr sz="2200" dirty="0">
                <a:latin typeface="Roboto"/>
                <a:cs typeface="Roboto"/>
                <a:hlinkClick r:id="rId3"/>
              </a:rPr>
              <a:t>s	</a:t>
            </a:r>
            <a:r>
              <a:rPr sz="2200" spc="-5" dirty="0">
                <a:latin typeface="Roboto"/>
                <a:cs typeface="Roboto"/>
                <a:hlinkClick r:id="rId3"/>
              </a:rPr>
              <a:t>d</a:t>
            </a:r>
            <a:r>
              <a:rPr sz="2200" dirty="0">
                <a:latin typeface="Roboto"/>
                <a:cs typeface="Roboto"/>
                <a:hlinkClick r:id="rId3"/>
              </a:rPr>
              <a:t>is</a:t>
            </a:r>
            <a:r>
              <a:rPr sz="2200" spc="-5" dirty="0">
                <a:latin typeface="Roboto"/>
                <a:cs typeface="Roboto"/>
                <a:hlinkClick r:id="rId3"/>
              </a:rPr>
              <a:t>e</a:t>
            </a:r>
            <a:r>
              <a:rPr sz="2200" dirty="0">
                <a:latin typeface="Roboto"/>
                <a:cs typeface="Roboto"/>
                <a:hlinkClick r:id="rId3"/>
              </a:rPr>
              <a:t>ase	</a:t>
            </a:r>
            <a:r>
              <a:rPr sz="2200" spc="-5" dirty="0">
                <a:latin typeface="Roboto"/>
                <a:cs typeface="Roboto"/>
                <a:hlinkClick r:id="rId3"/>
              </a:rPr>
              <a:t>(</a:t>
            </a:r>
            <a:r>
              <a:rPr sz="2200" spc="5" dirty="0">
                <a:latin typeface="Roboto"/>
                <a:cs typeface="Roboto"/>
                <a:hlinkClick r:id="rId3"/>
              </a:rPr>
              <a:t>C</a:t>
            </a:r>
            <a:r>
              <a:rPr sz="2200" dirty="0">
                <a:latin typeface="Roboto"/>
                <a:cs typeface="Roboto"/>
                <a:hlinkClick r:id="rId3"/>
              </a:rPr>
              <a:t>OVI</a:t>
            </a:r>
            <a:r>
              <a:rPr sz="2200" spc="-10" dirty="0">
                <a:latin typeface="Roboto"/>
                <a:cs typeface="Roboto"/>
                <a:hlinkClick r:id="rId3"/>
              </a:rPr>
              <a:t>D</a:t>
            </a:r>
            <a:r>
              <a:rPr sz="2200" spc="5" dirty="0">
                <a:latin typeface="Roboto"/>
                <a:cs typeface="Roboto"/>
                <a:hlinkClick r:id="rId3"/>
              </a:rPr>
              <a:t>-</a:t>
            </a:r>
            <a:r>
              <a:rPr sz="2200" dirty="0">
                <a:latin typeface="Roboto"/>
                <a:cs typeface="Roboto"/>
                <a:hlinkClick r:id="rId3"/>
              </a:rPr>
              <a:t>19)	is	sus</a:t>
            </a:r>
            <a:r>
              <a:rPr sz="2200" spc="5" dirty="0">
                <a:latin typeface="Roboto"/>
                <a:cs typeface="Roboto"/>
                <a:hlinkClick r:id="rId3"/>
              </a:rPr>
              <a:t>p</a:t>
            </a:r>
            <a:r>
              <a:rPr sz="2200" spc="-5" dirty="0">
                <a:latin typeface="Roboto"/>
                <a:cs typeface="Roboto"/>
                <a:hlinkClick r:id="rId3"/>
              </a:rPr>
              <a:t>ec</a:t>
            </a:r>
            <a:r>
              <a:rPr sz="2200" spc="-10" dirty="0">
                <a:latin typeface="Roboto"/>
                <a:cs typeface="Roboto"/>
                <a:hlinkClick r:id="rId3"/>
              </a:rPr>
              <a:t>t</a:t>
            </a:r>
            <a:r>
              <a:rPr sz="2200" spc="-5" dirty="0">
                <a:latin typeface="Roboto"/>
                <a:cs typeface="Roboto"/>
                <a:hlinkClick r:id="rId3"/>
              </a:rPr>
              <a:t>e</a:t>
            </a:r>
            <a:r>
              <a:rPr sz="2200" dirty="0">
                <a:latin typeface="Roboto"/>
                <a:cs typeface="Roboto"/>
                <a:hlinkClick r:id="rId3"/>
              </a:rPr>
              <a:t>d	</a:t>
            </a:r>
            <a:r>
              <a:rPr sz="2200" spc="-5" dirty="0">
                <a:latin typeface="Roboto"/>
                <a:cs typeface="Roboto"/>
                <a:hlinkClick r:id="rId3"/>
              </a:rPr>
              <a:t>or  confirmed</a:t>
            </a:r>
            <a:r>
              <a:rPr sz="2200" spc="-5" dirty="0">
                <a:latin typeface="Roboto"/>
                <a:cs typeface="Roboto"/>
              </a:rPr>
              <a:t> (interim guidance </a:t>
            </a:r>
            <a:r>
              <a:rPr sz="2200" dirty="0">
                <a:latin typeface="Roboto"/>
                <a:cs typeface="Roboto"/>
              </a:rPr>
              <a:t>29 </a:t>
            </a:r>
            <a:r>
              <a:rPr sz="2200" spc="-5" dirty="0">
                <a:latin typeface="Roboto"/>
                <a:cs typeface="Roboto"/>
              </a:rPr>
              <a:t>June</a:t>
            </a:r>
            <a:r>
              <a:rPr sz="2200" spc="25" dirty="0">
                <a:latin typeface="Roboto"/>
                <a:cs typeface="Roboto"/>
              </a:rPr>
              <a:t> </a:t>
            </a:r>
            <a:r>
              <a:rPr sz="2200" dirty="0">
                <a:latin typeface="Roboto"/>
                <a:cs typeface="Roboto"/>
              </a:rPr>
              <a:t>2020)</a:t>
            </a:r>
          </a:p>
          <a:p>
            <a:pPr marL="241300" marR="5080" indent="-228600" algn="just">
              <a:lnSpc>
                <a:spcPct val="79500"/>
              </a:lnSpc>
              <a:spcBef>
                <a:spcPts val="1120"/>
              </a:spcBef>
              <a:buFont typeface="Arial"/>
              <a:buChar char="•"/>
              <a:tabLst>
                <a:tab pos="241300" algn="l"/>
              </a:tabLst>
            </a:pPr>
            <a:r>
              <a:rPr sz="2200" spc="-5" dirty="0">
                <a:latin typeface="Roboto"/>
                <a:cs typeface="Roboto"/>
                <a:hlinkClick r:id="rId4"/>
              </a:rPr>
              <a:t>Infection prevention and control for the </a:t>
            </a:r>
            <a:r>
              <a:rPr sz="2200" dirty="0">
                <a:latin typeface="Roboto"/>
                <a:cs typeface="Roboto"/>
                <a:hlinkClick r:id="rId4"/>
              </a:rPr>
              <a:t>safe </a:t>
            </a:r>
            <a:r>
              <a:rPr sz="2200" spc="-5" dirty="0">
                <a:latin typeface="Roboto"/>
                <a:cs typeface="Roboto"/>
                <a:hlinkClick r:id="rId4"/>
              </a:rPr>
              <a:t>management  of </a:t>
            </a:r>
            <a:r>
              <a:rPr sz="2200" dirty="0">
                <a:latin typeface="Roboto"/>
                <a:cs typeface="Roboto"/>
                <a:hlinkClick r:id="rId4"/>
              </a:rPr>
              <a:t>a </a:t>
            </a:r>
            <a:r>
              <a:rPr sz="2200" spc="-5" dirty="0">
                <a:latin typeface="Roboto"/>
                <a:cs typeface="Roboto"/>
                <a:hlinkClick r:id="rId4"/>
              </a:rPr>
              <a:t>dead body </a:t>
            </a:r>
            <a:r>
              <a:rPr sz="2200" dirty="0">
                <a:latin typeface="Roboto"/>
                <a:cs typeface="Roboto"/>
                <a:hlinkClick r:id="rId4"/>
              </a:rPr>
              <a:t>in </a:t>
            </a:r>
            <a:r>
              <a:rPr sz="2200" spc="-5" dirty="0">
                <a:latin typeface="Roboto"/>
                <a:cs typeface="Roboto"/>
                <a:hlinkClick r:id="rId4"/>
              </a:rPr>
              <a:t>the </a:t>
            </a:r>
            <a:r>
              <a:rPr sz="2200" spc="-10" dirty="0">
                <a:latin typeface="Roboto"/>
                <a:cs typeface="Roboto"/>
                <a:hlinkClick r:id="rId4"/>
              </a:rPr>
              <a:t>context </a:t>
            </a:r>
            <a:r>
              <a:rPr sz="2200" spc="-5" dirty="0">
                <a:latin typeface="Roboto"/>
                <a:cs typeface="Roboto"/>
                <a:hlinkClick r:id="rId4"/>
              </a:rPr>
              <a:t>of </a:t>
            </a:r>
            <a:r>
              <a:rPr sz="2200" dirty="0">
                <a:latin typeface="Roboto"/>
                <a:cs typeface="Roboto"/>
                <a:hlinkClick r:id="rId4"/>
              </a:rPr>
              <a:t>COVID-19</a:t>
            </a:r>
            <a:r>
              <a:rPr sz="2200" dirty="0">
                <a:latin typeface="Roboto"/>
                <a:cs typeface="Roboto"/>
              </a:rPr>
              <a:t> </a:t>
            </a:r>
            <a:r>
              <a:rPr sz="2200" spc="-5" dirty="0">
                <a:latin typeface="Roboto"/>
                <a:cs typeface="Roboto"/>
              </a:rPr>
              <a:t>(interim  guidance </a:t>
            </a:r>
            <a:r>
              <a:rPr sz="2200" dirty="0">
                <a:latin typeface="Roboto"/>
                <a:cs typeface="Roboto"/>
              </a:rPr>
              <a:t>4 </a:t>
            </a:r>
            <a:r>
              <a:rPr sz="2200" spc="-5" dirty="0">
                <a:latin typeface="Roboto"/>
                <a:cs typeface="Roboto"/>
              </a:rPr>
              <a:t>September</a:t>
            </a:r>
            <a:r>
              <a:rPr sz="2200" spc="10" dirty="0">
                <a:latin typeface="Roboto"/>
                <a:cs typeface="Roboto"/>
              </a:rPr>
              <a:t> </a:t>
            </a:r>
            <a:r>
              <a:rPr sz="2200" spc="-5" dirty="0">
                <a:latin typeface="Roboto"/>
                <a:cs typeface="Roboto"/>
              </a:rPr>
              <a:t>2020).</a:t>
            </a:r>
            <a:endParaRPr sz="2200" dirty="0">
              <a:latin typeface="Roboto"/>
              <a:cs typeface="Roboto"/>
            </a:endParaRPr>
          </a:p>
          <a:p>
            <a:pPr>
              <a:lnSpc>
                <a:spcPct val="100000"/>
              </a:lnSpc>
              <a:spcBef>
                <a:spcPts val="55"/>
              </a:spcBef>
            </a:pPr>
            <a:endParaRPr sz="2650" dirty="0">
              <a:latin typeface="Roboto"/>
              <a:cs typeface="Roboto"/>
            </a:endParaRPr>
          </a:p>
          <a:p>
            <a:pPr marL="12700">
              <a:lnSpc>
                <a:spcPct val="100000"/>
              </a:lnSpc>
            </a:pPr>
            <a:r>
              <a:rPr sz="2200" b="1" spc="-5" dirty="0">
                <a:solidFill>
                  <a:srgbClr val="005D85"/>
                </a:solidFill>
                <a:latin typeface="Roboto"/>
                <a:cs typeface="Roboto"/>
              </a:rPr>
              <a:t>Purpose</a:t>
            </a:r>
            <a:endParaRPr sz="2200" dirty="0">
              <a:latin typeface="Roboto"/>
              <a:cs typeface="Roboto"/>
            </a:endParaRPr>
          </a:p>
          <a:p>
            <a:pPr marL="12700" algn="just">
              <a:lnSpc>
                <a:spcPts val="2375"/>
              </a:lnSpc>
              <a:spcBef>
                <a:spcPts val="455"/>
              </a:spcBef>
            </a:pPr>
            <a:r>
              <a:rPr sz="2200" spc="-5" dirty="0">
                <a:latin typeface="Roboto"/>
                <a:cs typeface="Roboto"/>
              </a:rPr>
              <a:t>Through</a:t>
            </a:r>
            <a:r>
              <a:rPr sz="2200" spc="285" dirty="0">
                <a:latin typeface="Roboto"/>
                <a:cs typeface="Roboto"/>
              </a:rPr>
              <a:t> </a:t>
            </a:r>
            <a:r>
              <a:rPr sz="2200" spc="-5" dirty="0">
                <a:latin typeface="Roboto"/>
                <a:cs typeface="Roboto"/>
              </a:rPr>
              <a:t>facilitated</a:t>
            </a:r>
            <a:r>
              <a:rPr sz="2200" spc="290" dirty="0">
                <a:latin typeface="Roboto"/>
                <a:cs typeface="Roboto"/>
              </a:rPr>
              <a:t> </a:t>
            </a:r>
            <a:r>
              <a:rPr sz="2200" dirty="0">
                <a:latin typeface="Roboto"/>
                <a:cs typeface="Roboto"/>
              </a:rPr>
              <a:t>group</a:t>
            </a:r>
            <a:r>
              <a:rPr sz="2200" spc="285" dirty="0">
                <a:latin typeface="Roboto"/>
                <a:cs typeface="Roboto"/>
              </a:rPr>
              <a:t> </a:t>
            </a:r>
            <a:r>
              <a:rPr sz="2200" spc="-5" dirty="0">
                <a:latin typeface="Roboto"/>
                <a:cs typeface="Roboto"/>
              </a:rPr>
              <a:t>discussion,</a:t>
            </a:r>
            <a:r>
              <a:rPr sz="2200" spc="290" dirty="0">
                <a:latin typeface="Roboto"/>
                <a:cs typeface="Roboto"/>
              </a:rPr>
              <a:t> </a:t>
            </a:r>
            <a:r>
              <a:rPr sz="2200" spc="-5" dirty="0">
                <a:latin typeface="Roboto"/>
                <a:cs typeface="Roboto"/>
              </a:rPr>
              <a:t>the</a:t>
            </a:r>
            <a:r>
              <a:rPr sz="2200" spc="285" dirty="0">
                <a:latin typeface="Roboto"/>
                <a:cs typeface="Roboto"/>
              </a:rPr>
              <a:t> </a:t>
            </a:r>
            <a:r>
              <a:rPr sz="2200" spc="-5" dirty="0">
                <a:latin typeface="Roboto"/>
                <a:cs typeface="Roboto"/>
              </a:rPr>
              <a:t>exercise</a:t>
            </a:r>
            <a:r>
              <a:rPr sz="2200" spc="280" dirty="0">
                <a:latin typeface="Roboto"/>
                <a:cs typeface="Roboto"/>
              </a:rPr>
              <a:t> </a:t>
            </a:r>
            <a:r>
              <a:rPr sz="2200" spc="-5" dirty="0">
                <a:latin typeface="Roboto"/>
                <a:cs typeface="Roboto"/>
              </a:rPr>
              <a:t>aims</a:t>
            </a:r>
            <a:r>
              <a:rPr sz="2200" spc="295" dirty="0">
                <a:latin typeface="Roboto"/>
                <a:cs typeface="Roboto"/>
              </a:rPr>
              <a:t> </a:t>
            </a:r>
            <a:r>
              <a:rPr sz="2200" spc="-10" dirty="0">
                <a:latin typeface="Roboto"/>
                <a:cs typeface="Roboto"/>
              </a:rPr>
              <a:t>to</a:t>
            </a:r>
            <a:endParaRPr sz="2200" dirty="0">
              <a:latin typeface="Roboto"/>
              <a:cs typeface="Roboto"/>
            </a:endParaRPr>
          </a:p>
          <a:p>
            <a:pPr marL="12700" marR="5080" algn="just">
              <a:lnSpc>
                <a:spcPct val="81400"/>
              </a:lnSpc>
              <a:spcBef>
                <a:spcPts val="229"/>
              </a:spcBef>
            </a:pPr>
            <a:r>
              <a:rPr sz="2200" spc="-5" dirty="0">
                <a:latin typeface="Roboto"/>
                <a:cs typeface="Roboto"/>
              </a:rPr>
              <a:t>examine the implementation of IPC strategies required </a:t>
            </a:r>
            <a:r>
              <a:rPr sz="2200" spc="-10" dirty="0">
                <a:latin typeface="Roboto"/>
                <a:cs typeface="Roboto"/>
              </a:rPr>
              <a:t>to  </a:t>
            </a:r>
            <a:r>
              <a:rPr sz="2200" spc="-5" dirty="0">
                <a:latin typeface="Roboto"/>
                <a:cs typeface="Roboto"/>
              </a:rPr>
              <a:t>prevent or limit transmission of </a:t>
            </a:r>
            <a:r>
              <a:rPr sz="2200" dirty="0">
                <a:latin typeface="Roboto"/>
                <a:cs typeface="Roboto"/>
              </a:rPr>
              <a:t>COVID-19 in </a:t>
            </a:r>
            <a:r>
              <a:rPr sz="2200" spc="-5" dirty="0">
                <a:latin typeface="Roboto"/>
                <a:cs typeface="Roboto"/>
              </a:rPr>
              <a:t>health </a:t>
            </a:r>
            <a:r>
              <a:rPr sz="2200" dirty="0">
                <a:latin typeface="Roboto"/>
                <a:cs typeface="Roboto"/>
              </a:rPr>
              <a:t>care  </a:t>
            </a:r>
            <a:r>
              <a:rPr sz="2200" spc="-5" dirty="0">
                <a:latin typeface="Roboto"/>
                <a:cs typeface="Roboto"/>
              </a:rPr>
              <a:t>facilities.</a:t>
            </a:r>
            <a:endParaRPr sz="2200" dirty="0">
              <a:latin typeface="Roboto"/>
              <a:cs typeface="Roboto"/>
            </a:endParaRPr>
          </a:p>
        </p:txBody>
      </p:sp>
      <p:sp>
        <p:nvSpPr>
          <p:cNvPr id="4" name="object 4"/>
          <p:cNvSpPr/>
          <p:nvPr/>
        </p:nvSpPr>
        <p:spPr>
          <a:xfrm>
            <a:off x="8254156" y="1197019"/>
            <a:ext cx="3796079" cy="194479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8280819" y="3907863"/>
            <a:ext cx="3769418" cy="1680278"/>
          </a:xfrm>
          <a:prstGeom prst="rect">
            <a:avLst/>
          </a:prstGeom>
          <a:blipFill>
            <a:blip r:embed="rId6" cstate="print"/>
            <a:stretch>
              <a:fillRect/>
            </a:stretch>
          </a:blipFill>
        </p:spPr>
        <p:txBody>
          <a:bodyPr wrap="square" lIns="0" tIns="0" rIns="0" bIns="0" rtlCol="0"/>
          <a:lstStyle/>
          <a:p>
            <a:endParaRPr/>
          </a:p>
        </p:txBody>
      </p:sp>
      <p:sp>
        <p:nvSpPr>
          <p:cNvPr id="6" name="object 6"/>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5</a:t>
            </a:fld>
            <a:endParaRPr sz="12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8" name="object 8"/>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6455410" cy="574040"/>
          </a:xfrm>
          <a:prstGeom prst="rect">
            <a:avLst/>
          </a:prstGeom>
        </p:spPr>
        <p:txBody>
          <a:bodyPr vert="horz" wrap="square" lIns="0" tIns="12700" rIns="0" bIns="0" rtlCol="0">
            <a:spAutoFit/>
          </a:bodyPr>
          <a:lstStyle/>
          <a:p>
            <a:pPr marL="12700">
              <a:lnSpc>
                <a:spcPct val="100000"/>
              </a:lnSpc>
              <a:spcBef>
                <a:spcPts val="100"/>
              </a:spcBef>
            </a:pPr>
            <a:r>
              <a:rPr sz="3600" dirty="0"/>
              <a:t>General </a:t>
            </a:r>
            <a:r>
              <a:rPr sz="3600" spc="-5" dirty="0"/>
              <a:t>objectives of </a:t>
            </a:r>
            <a:r>
              <a:rPr sz="3600" dirty="0"/>
              <a:t>the</a:t>
            </a:r>
            <a:r>
              <a:rPr sz="3600" spc="-60" dirty="0"/>
              <a:t> </a:t>
            </a:r>
            <a:r>
              <a:rPr sz="3600" spc="-5" dirty="0"/>
              <a:t>TTX</a:t>
            </a:r>
            <a:endParaRPr sz="3600"/>
          </a:p>
        </p:txBody>
      </p:sp>
      <p:sp>
        <p:nvSpPr>
          <p:cNvPr id="4" name="object 4"/>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6</a:t>
            </a:fld>
            <a:endParaRPr sz="12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6" name="object 6"/>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3" name="object 3"/>
          <p:cNvSpPr txBox="1"/>
          <p:nvPr/>
        </p:nvSpPr>
        <p:spPr>
          <a:xfrm>
            <a:off x="471931" y="1084579"/>
            <a:ext cx="10803890" cy="4789805"/>
          </a:xfrm>
          <a:prstGeom prst="rect">
            <a:avLst/>
          </a:prstGeom>
        </p:spPr>
        <p:txBody>
          <a:bodyPr vert="horz" wrap="square" lIns="0" tIns="79375" rIns="0" bIns="0" rtlCol="0">
            <a:spAutoFit/>
          </a:bodyPr>
          <a:lstStyle/>
          <a:p>
            <a:pPr marL="12700" algn="just">
              <a:lnSpc>
                <a:spcPct val="100000"/>
              </a:lnSpc>
              <a:spcBef>
                <a:spcPts val="625"/>
              </a:spcBef>
            </a:pPr>
            <a:r>
              <a:rPr sz="2400" b="1" dirty="0">
                <a:solidFill>
                  <a:srgbClr val="005D85"/>
                </a:solidFill>
                <a:latin typeface="Roboto"/>
                <a:cs typeface="Roboto"/>
              </a:rPr>
              <a:t>General </a:t>
            </a:r>
            <a:r>
              <a:rPr sz="2400" b="1" spc="-5" dirty="0">
                <a:solidFill>
                  <a:srgbClr val="005D85"/>
                </a:solidFill>
                <a:latin typeface="Roboto"/>
                <a:cs typeface="Roboto"/>
              </a:rPr>
              <a:t>Objectives</a:t>
            </a:r>
            <a:endParaRPr sz="2400" dirty="0">
              <a:latin typeface="Roboto"/>
              <a:cs typeface="Roboto"/>
            </a:endParaRPr>
          </a:p>
          <a:p>
            <a:pPr marL="469900" marR="5080" indent="-457200" algn="just">
              <a:lnSpc>
                <a:spcPct val="100400"/>
              </a:lnSpc>
              <a:spcBef>
                <a:spcPts val="520"/>
              </a:spcBef>
              <a:buClr>
                <a:srgbClr val="000000"/>
              </a:buClr>
              <a:buAutoNum type="arabicPeriod"/>
              <a:tabLst>
                <a:tab pos="469900" algn="l"/>
              </a:tabLst>
            </a:pPr>
            <a:r>
              <a:rPr sz="2400" spc="-5" dirty="0">
                <a:solidFill>
                  <a:srgbClr val="008FCE"/>
                </a:solidFill>
                <a:latin typeface="Roboto"/>
                <a:cs typeface="Roboto"/>
              </a:rPr>
              <a:t>Share </a:t>
            </a:r>
            <a:r>
              <a:rPr sz="2400" dirty="0">
                <a:solidFill>
                  <a:srgbClr val="008FCE"/>
                </a:solidFill>
                <a:latin typeface="Roboto"/>
                <a:cs typeface="Roboto"/>
              </a:rPr>
              <a:t>information </a:t>
            </a:r>
            <a:r>
              <a:rPr sz="2400" dirty="0">
                <a:latin typeface="Roboto"/>
                <a:cs typeface="Roboto"/>
              </a:rPr>
              <a:t>on practices on </a:t>
            </a:r>
            <a:r>
              <a:rPr sz="2400" spc="-5" dirty="0">
                <a:latin typeface="Roboto"/>
                <a:cs typeface="Roboto"/>
              </a:rPr>
              <a:t>IPC associated with </a:t>
            </a:r>
            <a:r>
              <a:rPr sz="2400" dirty="0">
                <a:latin typeface="Roboto"/>
                <a:cs typeface="Roboto"/>
              </a:rPr>
              <a:t>health </a:t>
            </a:r>
            <a:r>
              <a:rPr sz="2400" spc="-5" dirty="0">
                <a:latin typeface="Roboto"/>
                <a:cs typeface="Roboto"/>
              </a:rPr>
              <a:t>care </a:t>
            </a:r>
            <a:r>
              <a:rPr sz="2400" dirty="0">
                <a:latin typeface="Roboto"/>
                <a:cs typeface="Roboto"/>
              </a:rPr>
              <a:t>for  </a:t>
            </a:r>
            <a:r>
              <a:rPr sz="2400" spc="-5" dirty="0">
                <a:latin typeface="Roboto"/>
                <a:cs typeface="Roboto"/>
              </a:rPr>
              <a:t>suspected </a:t>
            </a:r>
            <a:r>
              <a:rPr sz="2400" dirty="0">
                <a:latin typeface="Roboto"/>
                <a:cs typeface="Roboto"/>
              </a:rPr>
              <a:t>or confirmed </a:t>
            </a:r>
            <a:r>
              <a:rPr sz="2400" spc="-5" dirty="0">
                <a:latin typeface="Roboto"/>
                <a:cs typeface="Roboto"/>
              </a:rPr>
              <a:t>cases </a:t>
            </a:r>
            <a:r>
              <a:rPr sz="2400" dirty="0">
                <a:latin typeface="Roboto"/>
                <a:cs typeface="Roboto"/>
              </a:rPr>
              <a:t>of </a:t>
            </a:r>
            <a:r>
              <a:rPr sz="2400" spc="-5" dirty="0">
                <a:latin typeface="Roboto"/>
                <a:cs typeface="Roboto"/>
              </a:rPr>
              <a:t>COVID</a:t>
            </a:r>
            <a:r>
              <a:rPr lang="en-US" sz="2400" spc="-5" dirty="0">
                <a:latin typeface="Roboto"/>
                <a:cs typeface="Roboto"/>
              </a:rPr>
              <a:t>-</a:t>
            </a:r>
            <a:r>
              <a:rPr sz="2400" spc="-5" dirty="0">
                <a:latin typeface="Roboto"/>
                <a:cs typeface="Roboto"/>
              </a:rPr>
              <a:t>19 and </a:t>
            </a:r>
            <a:r>
              <a:rPr sz="2400" dirty="0">
                <a:latin typeface="Roboto"/>
                <a:cs typeface="Roboto"/>
              </a:rPr>
              <a:t>how those precautions  could evolve </a:t>
            </a:r>
            <a:r>
              <a:rPr sz="2400" spc="-5" dirty="0">
                <a:latin typeface="Roboto"/>
                <a:cs typeface="Roboto"/>
              </a:rPr>
              <a:t>based </a:t>
            </a:r>
            <a:r>
              <a:rPr sz="2400" dirty="0">
                <a:latin typeface="Roboto"/>
                <a:cs typeface="Roboto"/>
              </a:rPr>
              <a:t>on the progress of the event in your</a:t>
            </a:r>
            <a:r>
              <a:rPr sz="2400" spc="40" dirty="0">
                <a:latin typeface="Roboto"/>
                <a:cs typeface="Roboto"/>
              </a:rPr>
              <a:t> </a:t>
            </a:r>
            <a:r>
              <a:rPr sz="2400" dirty="0">
                <a:latin typeface="Roboto"/>
                <a:cs typeface="Roboto"/>
              </a:rPr>
              <a:t>facility.</a:t>
            </a:r>
          </a:p>
          <a:p>
            <a:pPr marL="469900" marR="5080" indent="-457200" algn="just">
              <a:lnSpc>
                <a:spcPct val="100800"/>
              </a:lnSpc>
              <a:spcBef>
                <a:spcPts val="1105"/>
              </a:spcBef>
              <a:buClr>
                <a:srgbClr val="000000"/>
              </a:buClr>
              <a:buAutoNum type="arabicPeriod"/>
              <a:tabLst>
                <a:tab pos="469900" algn="l"/>
              </a:tabLst>
            </a:pPr>
            <a:r>
              <a:rPr sz="2400" spc="-5" dirty="0">
                <a:solidFill>
                  <a:srgbClr val="008FCE"/>
                </a:solidFill>
                <a:latin typeface="Roboto"/>
                <a:cs typeface="Roboto"/>
              </a:rPr>
              <a:t>Identify </a:t>
            </a:r>
            <a:r>
              <a:rPr sz="2400" dirty="0">
                <a:solidFill>
                  <a:srgbClr val="008FCE"/>
                </a:solidFill>
                <a:latin typeface="Roboto"/>
                <a:cs typeface="Roboto"/>
              </a:rPr>
              <a:t>challenges in bed occupancy </a:t>
            </a:r>
            <a:r>
              <a:rPr sz="2400" spc="-5" dirty="0">
                <a:solidFill>
                  <a:srgbClr val="008FCE"/>
                </a:solidFill>
                <a:latin typeface="Roboto"/>
                <a:cs typeface="Roboto"/>
              </a:rPr>
              <a:t>and staff management </a:t>
            </a:r>
            <a:r>
              <a:rPr sz="2400" spc="-5" dirty="0">
                <a:latin typeface="Roboto"/>
                <a:cs typeface="Roboto"/>
              </a:rPr>
              <a:t>between  </a:t>
            </a:r>
            <a:r>
              <a:rPr sz="2400" dirty="0">
                <a:latin typeface="Roboto"/>
                <a:cs typeface="Roboto"/>
              </a:rPr>
              <a:t>different </a:t>
            </a:r>
            <a:r>
              <a:rPr sz="2400" spc="-5" dirty="0">
                <a:latin typeface="Roboto"/>
                <a:cs typeface="Roboto"/>
              </a:rPr>
              <a:t>departments.</a:t>
            </a:r>
            <a:endParaRPr sz="2400" dirty="0">
              <a:latin typeface="Roboto"/>
              <a:cs typeface="Roboto"/>
            </a:endParaRPr>
          </a:p>
          <a:p>
            <a:pPr marL="469900" marR="5080" indent="-457200" algn="just">
              <a:lnSpc>
                <a:spcPct val="100800"/>
              </a:lnSpc>
              <a:spcBef>
                <a:spcPts val="1200"/>
              </a:spcBef>
              <a:buClr>
                <a:srgbClr val="000000"/>
              </a:buClr>
              <a:buAutoNum type="arabicPeriod"/>
              <a:tabLst>
                <a:tab pos="469900" algn="l"/>
              </a:tabLst>
            </a:pPr>
            <a:r>
              <a:rPr sz="2400" dirty="0">
                <a:solidFill>
                  <a:srgbClr val="008FCE"/>
                </a:solidFill>
                <a:latin typeface="Roboto"/>
                <a:cs typeface="Roboto"/>
              </a:rPr>
              <a:t>Discuss procedures </a:t>
            </a:r>
            <a:r>
              <a:rPr sz="2400" dirty="0">
                <a:latin typeface="Roboto"/>
                <a:cs typeface="Roboto"/>
              </a:rPr>
              <a:t>for the collecting </a:t>
            </a:r>
            <a:r>
              <a:rPr sz="2400" spc="-5" dirty="0">
                <a:latin typeface="Roboto"/>
                <a:cs typeface="Roboto"/>
              </a:rPr>
              <a:t>and </a:t>
            </a:r>
            <a:r>
              <a:rPr sz="2400" dirty="0">
                <a:latin typeface="Roboto"/>
                <a:cs typeface="Roboto"/>
              </a:rPr>
              <a:t>handling of laboratory </a:t>
            </a:r>
            <a:r>
              <a:rPr sz="2400" spc="-5" dirty="0">
                <a:latin typeface="Roboto"/>
                <a:cs typeface="Roboto"/>
              </a:rPr>
              <a:t>specimens  </a:t>
            </a:r>
            <a:r>
              <a:rPr sz="2400" dirty="0">
                <a:latin typeface="Roboto"/>
                <a:cs typeface="Roboto"/>
              </a:rPr>
              <a:t>from </a:t>
            </a:r>
            <a:r>
              <a:rPr sz="2400" spc="-5" dirty="0">
                <a:latin typeface="Roboto"/>
                <a:cs typeface="Roboto"/>
              </a:rPr>
              <a:t>COVID</a:t>
            </a:r>
            <a:r>
              <a:rPr lang="en-US" sz="2400" spc="-5" dirty="0">
                <a:latin typeface="Roboto"/>
                <a:cs typeface="Roboto"/>
              </a:rPr>
              <a:t>-</a:t>
            </a:r>
            <a:r>
              <a:rPr sz="2400" spc="-5" dirty="0">
                <a:latin typeface="Roboto"/>
                <a:cs typeface="Roboto"/>
              </a:rPr>
              <a:t>19</a:t>
            </a:r>
            <a:r>
              <a:rPr sz="2400" dirty="0">
                <a:latin typeface="Roboto"/>
                <a:cs typeface="Roboto"/>
              </a:rPr>
              <a:t> </a:t>
            </a:r>
            <a:r>
              <a:rPr sz="2400" spc="-5" dirty="0">
                <a:latin typeface="Roboto"/>
                <a:cs typeface="Roboto"/>
              </a:rPr>
              <a:t>patients</a:t>
            </a:r>
            <a:endParaRPr sz="2400" dirty="0">
              <a:latin typeface="Roboto"/>
              <a:cs typeface="Roboto"/>
            </a:endParaRPr>
          </a:p>
          <a:p>
            <a:pPr marL="469900" indent="-457200" algn="just">
              <a:lnSpc>
                <a:spcPct val="100000"/>
              </a:lnSpc>
              <a:spcBef>
                <a:spcPts val="1200"/>
              </a:spcBef>
              <a:buClr>
                <a:srgbClr val="000000"/>
              </a:buClr>
              <a:buAutoNum type="arabicPeriod"/>
              <a:tabLst>
                <a:tab pos="469900" algn="l"/>
              </a:tabLst>
            </a:pPr>
            <a:r>
              <a:rPr sz="2400" spc="-5" dirty="0">
                <a:solidFill>
                  <a:srgbClr val="008FCE"/>
                </a:solidFill>
                <a:latin typeface="Roboto"/>
                <a:cs typeface="Roboto"/>
              </a:rPr>
              <a:t>Reassess </a:t>
            </a:r>
            <a:r>
              <a:rPr sz="2400" dirty="0">
                <a:latin typeface="Roboto"/>
                <a:cs typeface="Roboto"/>
              </a:rPr>
              <a:t>the </a:t>
            </a:r>
            <a:r>
              <a:rPr sz="2400" spc="-5" dirty="0">
                <a:latin typeface="Roboto"/>
                <a:cs typeface="Roboto"/>
              </a:rPr>
              <a:t>dead </a:t>
            </a:r>
            <a:r>
              <a:rPr sz="2400" dirty="0">
                <a:latin typeface="Roboto"/>
                <a:cs typeface="Roboto"/>
              </a:rPr>
              <a:t>body </a:t>
            </a:r>
            <a:r>
              <a:rPr sz="2400" spc="-5" dirty="0">
                <a:latin typeface="Roboto"/>
                <a:cs typeface="Roboto"/>
              </a:rPr>
              <a:t>management</a:t>
            </a:r>
            <a:r>
              <a:rPr sz="2400" spc="25" dirty="0">
                <a:latin typeface="Roboto"/>
                <a:cs typeface="Roboto"/>
              </a:rPr>
              <a:t> </a:t>
            </a:r>
            <a:r>
              <a:rPr sz="2400" dirty="0">
                <a:latin typeface="Roboto"/>
                <a:cs typeface="Roboto"/>
              </a:rPr>
              <a:t>protocols</a:t>
            </a:r>
          </a:p>
          <a:p>
            <a:pPr marL="469900" marR="5080" indent="-457200" algn="just">
              <a:lnSpc>
                <a:spcPct val="100800"/>
              </a:lnSpc>
              <a:spcBef>
                <a:spcPts val="1105"/>
              </a:spcBef>
              <a:buClr>
                <a:srgbClr val="000000"/>
              </a:buClr>
              <a:buAutoNum type="arabicPeriod"/>
              <a:tabLst>
                <a:tab pos="469900" algn="l"/>
              </a:tabLst>
            </a:pPr>
            <a:r>
              <a:rPr sz="2400" spc="-5" dirty="0">
                <a:solidFill>
                  <a:srgbClr val="008FCE"/>
                </a:solidFill>
                <a:latin typeface="Roboto"/>
                <a:cs typeface="Roboto"/>
              </a:rPr>
              <a:t>Identify areas </a:t>
            </a:r>
            <a:r>
              <a:rPr sz="2400" dirty="0">
                <a:solidFill>
                  <a:srgbClr val="008FCE"/>
                </a:solidFill>
                <a:latin typeface="Roboto"/>
                <a:cs typeface="Roboto"/>
              </a:rPr>
              <a:t>for action in your facilities </a:t>
            </a:r>
            <a:r>
              <a:rPr sz="2400" spc="-5" dirty="0">
                <a:latin typeface="Roboto"/>
                <a:cs typeface="Roboto"/>
              </a:rPr>
              <a:t>based </a:t>
            </a:r>
            <a:r>
              <a:rPr sz="2400" dirty="0">
                <a:latin typeface="Roboto"/>
                <a:cs typeface="Roboto"/>
              </a:rPr>
              <a:t>on the issues explored in the  </a:t>
            </a:r>
            <a:r>
              <a:rPr sz="2400" spc="-5" dirty="0">
                <a:latin typeface="Roboto"/>
                <a:cs typeface="Roboto"/>
              </a:rPr>
              <a:t>scenario and </a:t>
            </a:r>
            <a:r>
              <a:rPr sz="2400" dirty="0">
                <a:latin typeface="Roboto"/>
                <a:cs typeface="Roboto"/>
              </a:rPr>
              <a:t>on how the </a:t>
            </a:r>
            <a:r>
              <a:rPr sz="2400" spc="-5" dirty="0">
                <a:latin typeface="Roboto"/>
                <a:cs typeface="Roboto"/>
              </a:rPr>
              <a:t>scenario </a:t>
            </a:r>
            <a:r>
              <a:rPr sz="2400" dirty="0">
                <a:latin typeface="Roboto"/>
                <a:cs typeface="Roboto"/>
              </a:rPr>
              <a:t>could </a:t>
            </a:r>
            <a:r>
              <a:rPr sz="2400" spc="-5" dirty="0">
                <a:latin typeface="Roboto"/>
                <a:cs typeface="Roboto"/>
              </a:rPr>
              <a:t>play </a:t>
            </a:r>
            <a:r>
              <a:rPr sz="2400" dirty="0">
                <a:latin typeface="Roboto"/>
                <a:cs typeface="Roboto"/>
              </a:rPr>
              <a:t>out in your health</a:t>
            </a:r>
            <a:r>
              <a:rPr sz="2400" spc="85" dirty="0">
                <a:latin typeface="Roboto"/>
                <a:cs typeface="Roboto"/>
              </a:rPr>
              <a:t> </a:t>
            </a:r>
            <a:r>
              <a:rPr sz="2400" dirty="0">
                <a:latin typeface="Roboto"/>
                <a:cs typeface="Roboto"/>
              </a:rPr>
              <a:t>facility.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3632835" cy="574040"/>
          </a:xfrm>
          <a:prstGeom prst="rect">
            <a:avLst/>
          </a:prstGeom>
        </p:spPr>
        <p:txBody>
          <a:bodyPr vert="horz" wrap="square" lIns="0" tIns="12700" rIns="0" bIns="0" rtlCol="0">
            <a:spAutoFit/>
          </a:bodyPr>
          <a:lstStyle/>
          <a:p>
            <a:pPr marL="12700">
              <a:lnSpc>
                <a:spcPct val="100000"/>
              </a:lnSpc>
              <a:spcBef>
                <a:spcPts val="100"/>
              </a:spcBef>
            </a:pPr>
            <a:r>
              <a:rPr sz="3600" spc="-5" dirty="0"/>
              <a:t>Rules </a:t>
            </a:r>
            <a:r>
              <a:rPr sz="3600" dirty="0"/>
              <a:t>of the</a:t>
            </a:r>
            <a:r>
              <a:rPr sz="3600" spc="-85" dirty="0"/>
              <a:t> </a:t>
            </a:r>
            <a:r>
              <a:rPr sz="3600" dirty="0"/>
              <a:t>TTX</a:t>
            </a:r>
            <a:endParaRPr sz="3600"/>
          </a:p>
        </p:txBody>
      </p:sp>
      <p:sp>
        <p:nvSpPr>
          <p:cNvPr id="3" name="object 3"/>
          <p:cNvSpPr txBox="1"/>
          <p:nvPr/>
        </p:nvSpPr>
        <p:spPr>
          <a:xfrm>
            <a:off x="215267" y="1008379"/>
            <a:ext cx="6001385" cy="5088255"/>
          </a:xfrm>
          <a:prstGeom prst="rect">
            <a:avLst/>
          </a:prstGeom>
        </p:spPr>
        <p:txBody>
          <a:bodyPr vert="horz" wrap="square" lIns="0" tIns="12700" rIns="0" bIns="0" rtlCol="0">
            <a:spAutoFit/>
          </a:bodyPr>
          <a:lstStyle/>
          <a:p>
            <a:pPr marL="412115" indent="-356235">
              <a:lnSpc>
                <a:spcPct val="100000"/>
              </a:lnSpc>
              <a:spcBef>
                <a:spcPts val="100"/>
              </a:spcBef>
              <a:buClr>
                <a:srgbClr val="A24B19"/>
              </a:buClr>
              <a:buSzPct val="150000"/>
              <a:buFont typeface="Arial"/>
              <a:buChar char="•"/>
              <a:tabLst>
                <a:tab pos="412115" algn="l"/>
                <a:tab pos="412750" algn="l"/>
              </a:tabLst>
            </a:pPr>
            <a:r>
              <a:rPr sz="2400" dirty="0">
                <a:latin typeface="Roboto"/>
                <a:cs typeface="Roboto"/>
              </a:rPr>
              <a:t>Not </a:t>
            </a:r>
            <a:r>
              <a:rPr sz="2400" spc="-5" dirty="0">
                <a:latin typeface="Roboto"/>
                <a:cs typeface="Roboto"/>
              </a:rPr>
              <a:t>an individual</a:t>
            </a:r>
            <a:r>
              <a:rPr sz="2400" spc="25" dirty="0">
                <a:latin typeface="Roboto"/>
                <a:cs typeface="Roboto"/>
              </a:rPr>
              <a:t> </a:t>
            </a:r>
            <a:r>
              <a:rPr sz="2400" spc="-5" dirty="0">
                <a:latin typeface="Roboto"/>
                <a:cs typeface="Roboto"/>
              </a:rPr>
              <a:t>test</a:t>
            </a:r>
            <a:endParaRPr sz="2400">
              <a:latin typeface="Roboto"/>
              <a:cs typeface="Roboto"/>
            </a:endParaRPr>
          </a:p>
          <a:p>
            <a:pPr>
              <a:lnSpc>
                <a:spcPct val="100000"/>
              </a:lnSpc>
              <a:buClr>
                <a:srgbClr val="A24B19"/>
              </a:buClr>
              <a:buFont typeface="Arial"/>
              <a:buChar char="•"/>
            </a:pPr>
            <a:endParaRPr sz="3200">
              <a:latin typeface="Roboto"/>
              <a:cs typeface="Roboto"/>
            </a:endParaRPr>
          </a:p>
          <a:p>
            <a:pPr marL="412115" indent="-356235">
              <a:lnSpc>
                <a:spcPct val="100000"/>
              </a:lnSpc>
              <a:buClr>
                <a:srgbClr val="A24B19"/>
              </a:buClr>
              <a:buSzPct val="150000"/>
              <a:buFont typeface="Arial"/>
              <a:buChar char="•"/>
              <a:tabLst>
                <a:tab pos="412115" algn="l"/>
                <a:tab pos="412750" algn="l"/>
              </a:tabLst>
            </a:pPr>
            <a:r>
              <a:rPr sz="2400" spc="-5" dirty="0">
                <a:latin typeface="Roboto"/>
                <a:cs typeface="Roboto"/>
              </a:rPr>
              <a:t>Respect </a:t>
            </a:r>
            <a:r>
              <a:rPr sz="2400" dirty="0">
                <a:latin typeface="Roboto"/>
                <a:cs typeface="Roboto"/>
              </a:rPr>
              <a:t>the </a:t>
            </a:r>
            <a:r>
              <a:rPr sz="2400" spc="-5" dirty="0">
                <a:latin typeface="Roboto"/>
                <a:cs typeface="Roboto"/>
              </a:rPr>
              <a:t>views </a:t>
            </a:r>
            <a:r>
              <a:rPr sz="2400" dirty="0">
                <a:latin typeface="Roboto"/>
                <a:cs typeface="Roboto"/>
              </a:rPr>
              <a:t>of</a:t>
            </a:r>
            <a:r>
              <a:rPr sz="2400" spc="15" dirty="0">
                <a:latin typeface="Roboto"/>
                <a:cs typeface="Roboto"/>
              </a:rPr>
              <a:t> </a:t>
            </a:r>
            <a:r>
              <a:rPr sz="2400" dirty="0">
                <a:latin typeface="Roboto"/>
                <a:cs typeface="Roboto"/>
              </a:rPr>
              <a:t>others</a:t>
            </a:r>
            <a:endParaRPr sz="2400">
              <a:latin typeface="Roboto"/>
              <a:cs typeface="Roboto"/>
            </a:endParaRPr>
          </a:p>
          <a:p>
            <a:pPr>
              <a:lnSpc>
                <a:spcPct val="100000"/>
              </a:lnSpc>
              <a:spcBef>
                <a:spcPts val="15"/>
              </a:spcBef>
              <a:buClr>
                <a:srgbClr val="A24B19"/>
              </a:buClr>
              <a:buFont typeface="Arial"/>
              <a:buChar char="•"/>
            </a:pPr>
            <a:endParaRPr sz="3850">
              <a:latin typeface="Roboto"/>
              <a:cs typeface="Roboto"/>
            </a:endParaRPr>
          </a:p>
          <a:p>
            <a:pPr marL="412115" marR="1079500" indent="-355600">
              <a:lnSpc>
                <a:spcPct val="100800"/>
              </a:lnSpc>
              <a:buClr>
                <a:srgbClr val="A24B19"/>
              </a:buClr>
              <a:buSzPct val="150000"/>
              <a:buFont typeface="Arial"/>
              <a:buChar char="•"/>
              <a:tabLst>
                <a:tab pos="412115" algn="l"/>
                <a:tab pos="412750" algn="l"/>
              </a:tabLst>
            </a:pPr>
            <a:r>
              <a:rPr sz="2400" dirty="0">
                <a:latin typeface="Roboto"/>
                <a:cs typeface="Roboto"/>
              </a:rPr>
              <a:t>Consider the </a:t>
            </a:r>
            <a:r>
              <a:rPr sz="2400" spc="-5" dirty="0">
                <a:latin typeface="Roboto"/>
                <a:cs typeface="Roboto"/>
              </a:rPr>
              <a:t>scenario as </a:t>
            </a:r>
            <a:r>
              <a:rPr sz="2400" dirty="0">
                <a:latin typeface="Roboto"/>
                <a:cs typeface="Roboto"/>
              </a:rPr>
              <a:t>it would  </a:t>
            </a:r>
            <a:r>
              <a:rPr sz="2400" spc="-5" dirty="0">
                <a:latin typeface="Roboto"/>
                <a:cs typeface="Roboto"/>
              </a:rPr>
              <a:t>impact </a:t>
            </a:r>
            <a:r>
              <a:rPr sz="2400" dirty="0">
                <a:latin typeface="Roboto"/>
                <a:cs typeface="Roboto"/>
              </a:rPr>
              <a:t>your assigned unit.</a:t>
            </a:r>
            <a:endParaRPr sz="2400">
              <a:latin typeface="Roboto"/>
              <a:cs typeface="Roboto"/>
            </a:endParaRPr>
          </a:p>
          <a:p>
            <a:pPr>
              <a:lnSpc>
                <a:spcPct val="100000"/>
              </a:lnSpc>
              <a:spcBef>
                <a:spcPts val="10"/>
              </a:spcBef>
              <a:buClr>
                <a:srgbClr val="A24B19"/>
              </a:buClr>
              <a:buFont typeface="Arial"/>
              <a:buChar char="•"/>
            </a:pPr>
            <a:endParaRPr sz="4050">
              <a:latin typeface="Roboto"/>
              <a:cs typeface="Roboto"/>
            </a:endParaRPr>
          </a:p>
          <a:p>
            <a:pPr marL="367665" marR="390525" indent="-355600">
              <a:lnSpc>
                <a:spcPct val="100800"/>
              </a:lnSpc>
              <a:buClr>
                <a:srgbClr val="A24B19"/>
              </a:buClr>
              <a:buSzPct val="150000"/>
              <a:buFont typeface="Arial"/>
              <a:buChar char="•"/>
              <a:tabLst>
                <a:tab pos="367665" algn="l"/>
                <a:tab pos="368300" algn="l"/>
              </a:tabLst>
            </a:pPr>
            <a:r>
              <a:rPr sz="2400" dirty="0">
                <a:latin typeface="Roboto"/>
                <a:cs typeface="Roboto"/>
              </a:rPr>
              <a:t>Use your existing plans, guidelines </a:t>
            </a:r>
            <a:r>
              <a:rPr sz="2400" spc="-5" dirty="0">
                <a:latin typeface="Roboto"/>
                <a:cs typeface="Roboto"/>
              </a:rPr>
              <a:t>and  regulations </a:t>
            </a:r>
            <a:r>
              <a:rPr sz="2400" dirty="0">
                <a:latin typeface="Roboto"/>
                <a:cs typeface="Roboto"/>
              </a:rPr>
              <a:t>to inform your</a:t>
            </a:r>
            <a:r>
              <a:rPr sz="2400" spc="25" dirty="0">
                <a:latin typeface="Roboto"/>
                <a:cs typeface="Roboto"/>
              </a:rPr>
              <a:t> </a:t>
            </a:r>
            <a:r>
              <a:rPr sz="2400" spc="-5" dirty="0">
                <a:latin typeface="Roboto"/>
                <a:cs typeface="Roboto"/>
              </a:rPr>
              <a:t>responses</a:t>
            </a:r>
            <a:endParaRPr sz="2400">
              <a:latin typeface="Roboto"/>
              <a:cs typeface="Roboto"/>
            </a:endParaRPr>
          </a:p>
          <a:p>
            <a:pPr>
              <a:lnSpc>
                <a:spcPct val="100000"/>
              </a:lnSpc>
              <a:spcBef>
                <a:spcPts val="15"/>
              </a:spcBef>
              <a:buClr>
                <a:srgbClr val="A24B19"/>
              </a:buClr>
              <a:buFont typeface="Arial"/>
              <a:buChar char="•"/>
            </a:pPr>
            <a:endParaRPr sz="3250">
              <a:latin typeface="Roboto"/>
              <a:cs typeface="Roboto"/>
            </a:endParaRPr>
          </a:p>
          <a:p>
            <a:pPr marL="368300" indent="-355600">
              <a:lnSpc>
                <a:spcPct val="100000"/>
              </a:lnSpc>
              <a:spcBef>
                <a:spcPts val="5"/>
              </a:spcBef>
              <a:buClr>
                <a:srgbClr val="A24B19"/>
              </a:buClr>
              <a:buSzPct val="150000"/>
              <a:buFont typeface="Arial"/>
              <a:buChar char="•"/>
              <a:tabLst>
                <a:tab pos="367665" algn="l"/>
                <a:tab pos="368300" algn="l"/>
              </a:tabLst>
            </a:pPr>
            <a:r>
              <a:rPr sz="2400" dirty="0">
                <a:latin typeface="Roboto"/>
                <a:cs typeface="Roboto"/>
              </a:rPr>
              <a:t>Focus on solutions </a:t>
            </a:r>
            <a:r>
              <a:rPr sz="2400" spc="-5" dirty="0">
                <a:latin typeface="Roboto"/>
                <a:cs typeface="Roboto"/>
              </a:rPr>
              <a:t>and forward</a:t>
            </a:r>
            <a:r>
              <a:rPr sz="2400" spc="15" dirty="0">
                <a:latin typeface="Roboto"/>
                <a:cs typeface="Roboto"/>
              </a:rPr>
              <a:t> </a:t>
            </a:r>
            <a:r>
              <a:rPr sz="2400" spc="-5" dirty="0">
                <a:latin typeface="Roboto"/>
                <a:cs typeface="Roboto"/>
              </a:rPr>
              <a:t>planning</a:t>
            </a:r>
            <a:r>
              <a:rPr sz="2800" spc="-5" dirty="0">
                <a:latin typeface="Arial"/>
                <a:cs typeface="Arial"/>
              </a:rPr>
              <a:t>.</a:t>
            </a:r>
            <a:endParaRPr sz="2800">
              <a:latin typeface="Arial"/>
              <a:cs typeface="Arial"/>
            </a:endParaRPr>
          </a:p>
        </p:txBody>
      </p:sp>
      <p:sp>
        <p:nvSpPr>
          <p:cNvPr id="4" name="object 4"/>
          <p:cNvSpPr/>
          <p:nvPr/>
        </p:nvSpPr>
        <p:spPr>
          <a:xfrm>
            <a:off x="6608654" y="1311854"/>
            <a:ext cx="5249861" cy="348667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7</a:t>
            </a:fld>
            <a:endParaRPr sz="12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7" name="object 7"/>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7019925" cy="574040"/>
          </a:xfrm>
          <a:prstGeom prst="rect">
            <a:avLst/>
          </a:prstGeom>
        </p:spPr>
        <p:txBody>
          <a:bodyPr vert="horz" wrap="square" lIns="0" tIns="12700" rIns="0" bIns="0" rtlCol="0">
            <a:spAutoFit/>
          </a:bodyPr>
          <a:lstStyle/>
          <a:p>
            <a:pPr marL="12700">
              <a:lnSpc>
                <a:spcPct val="100000"/>
              </a:lnSpc>
              <a:spcBef>
                <a:spcPts val="100"/>
              </a:spcBef>
            </a:pPr>
            <a:r>
              <a:rPr sz="3600" spc="-65" dirty="0"/>
              <a:t>Table-Top </a:t>
            </a:r>
            <a:r>
              <a:rPr sz="3600" spc="-5" dirty="0"/>
              <a:t>Exercise: How to</a:t>
            </a:r>
            <a:r>
              <a:rPr sz="3600" spc="45" dirty="0"/>
              <a:t> </a:t>
            </a:r>
            <a:r>
              <a:rPr sz="3600" spc="-5" dirty="0"/>
              <a:t>Play</a:t>
            </a:r>
            <a:endParaRPr sz="3600"/>
          </a:p>
        </p:txBody>
      </p:sp>
      <p:sp>
        <p:nvSpPr>
          <p:cNvPr id="3" name="object 3"/>
          <p:cNvSpPr/>
          <p:nvPr/>
        </p:nvSpPr>
        <p:spPr>
          <a:xfrm>
            <a:off x="5047037" y="5018505"/>
            <a:ext cx="2491740" cy="1113155"/>
          </a:xfrm>
          <a:custGeom>
            <a:avLst/>
            <a:gdLst/>
            <a:ahLst/>
            <a:cxnLst/>
            <a:rect l="l" t="t" r="r" b="b"/>
            <a:pathLst>
              <a:path w="2491740" h="1113154">
                <a:moveTo>
                  <a:pt x="1993261" y="0"/>
                </a:moveTo>
                <a:lnTo>
                  <a:pt x="0" y="0"/>
                </a:lnTo>
                <a:lnTo>
                  <a:pt x="0" y="1112813"/>
                </a:lnTo>
                <a:lnTo>
                  <a:pt x="1993261" y="1112813"/>
                </a:lnTo>
                <a:lnTo>
                  <a:pt x="2491576" y="556406"/>
                </a:lnTo>
                <a:lnTo>
                  <a:pt x="1993261" y="0"/>
                </a:lnTo>
                <a:close/>
              </a:path>
            </a:pathLst>
          </a:custGeom>
          <a:solidFill>
            <a:srgbClr val="D86422"/>
          </a:solidFill>
        </p:spPr>
        <p:txBody>
          <a:bodyPr wrap="square" lIns="0" tIns="0" rIns="0" bIns="0" rtlCol="0"/>
          <a:lstStyle/>
          <a:p>
            <a:endParaRPr/>
          </a:p>
        </p:txBody>
      </p:sp>
      <p:sp>
        <p:nvSpPr>
          <p:cNvPr id="4" name="object 4"/>
          <p:cNvSpPr txBox="1"/>
          <p:nvPr/>
        </p:nvSpPr>
        <p:spPr>
          <a:xfrm>
            <a:off x="5602526" y="5387340"/>
            <a:ext cx="120205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FFFF"/>
                </a:solidFill>
                <a:latin typeface="Arial"/>
                <a:cs typeface="Arial"/>
              </a:rPr>
              <a:t>H</a:t>
            </a:r>
            <a:r>
              <a:rPr sz="2000" b="1" dirty="0">
                <a:solidFill>
                  <a:srgbClr val="FFFFFF"/>
                </a:solidFill>
                <a:latin typeface="Arial"/>
                <a:cs typeface="Arial"/>
              </a:rPr>
              <a:t>o</a:t>
            </a:r>
            <a:r>
              <a:rPr sz="2000" b="1" spc="-5" dirty="0">
                <a:solidFill>
                  <a:srgbClr val="FFFFFF"/>
                </a:solidFill>
                <a:latin typeface="Arial"/>
                <a:cs typeface="Arial"/>
              </a:rPr>
              <a:t>t-</a:t>
            </a:r>
            <a:r>
              <a:rPr sz="2000" b="1" spc="-75" dirty="0">
                <a:solidFill>
                  <a:srgbClr val="FFFFFF"/>
                </a:solidFill>
                <a:latin typeface="Arial"/>
                <a:cs typeface="Arial"/>
              </a:rPr>
              <a:t>W</a:t>
            </a:r>
            <a:r>
              <a:rPr sz="2000" b="1" dirty="0">
                <a:solidFill>
                  <a:srgbClr val="FFFFFF"/>
                </a:solidFill>
                <a:latin typeface="Arial"/>
                <a:cs typeface="Arial"/>
              </a:rPr>
              <a:t>ash</a:t>
            </a:r>
            <a:endParaRPr sz="2000">
              <a:latin typeface="Arial"/>
              <a:cs typeface="Arial"/>
            </a:endParaRPr>
          </a:p>
        </p:txBody>
      </p:sp>
      <p:grpSp>
        <p:nvGrpSpPr>
          <p:cNvPr id="5" name="object 5"/>
          <p:cNvGrpSpPr/>
          <p:nvPr/>
        </p:nvGrpSpPr>
        <p:grpSpPr>
          <a:xfrm>
            <a:off x="7511102" y="5073084"/>
            <a:ext cx="2504440" cy="1125855"/>
            <a:chOff x="7511102" y="5073084"/>
            <a:chExt cx="2504440" cy="1125855"/>
          </a:xfrm>
        </p:grpSpPr>
        <p:sp>
          <p:nvSpPr>
            <p:cNvPr id="6" name="object 6"/>
            <p:cNvSpPr/>
            <p:nvPr/>
          </p:nvSpPr>
          <p:spPr>
            <a:xfrm>
              <a:off x="7517452" y="5079434"/>
              <a:ext cx="2491740" cy="1113155"/>
            </a:xfrm>
            <a:custGeom>
              <a:avLst/>
              <a:gdLst/>
              <a:ahLst/>
              <a:cxnLst/>
              <a:rect l="l" t="t" r="r" b="b"/>
              <a:pathLst>
                <a:path w="2491740" h="1113154">
                  <a:moveTo>
                    <a:pt x="1993262" y="0"/>
                  </a:moveTo>
                  <a:lnTo>
                    <a:pt x="0" y="0"/>
                  </a:lnTo>
                  <a:lnTo>
                    <a:pt x="498314" y="556407"/>
                  </a:lnTo>
                  <a:lnTo>
                    <a:pt x="0" y="1112814"/>
                  </a:lnTo>
                  <a:lnTo>
                    <a:pt x="1993262" y="1112814"/>
                  </a:lnTo>
                  <a:lnTo>
                    <a:pt x="2491577" y="556407"/>
                  </a:lnTo>
                  <a:lnTo>
                    <a:pt x="1993262" y="0"/>
                  </a:lnTo>
                  <a:close/>
                </a:path>
              </a:pathLst>
            </a:custGeom>
            <a:solidFill>
              <a:srgbClr val="D86422"/>
            </a:solidFill>
          </p:spPr>
          <p:txBody>
            <a:bodyPr wrap="square" lIns="0" tIns="0" rIns="0" bIns="0" rtlCol="0"/>
            <a:lstStyle/>
            <a:p>
              <a:endParaRPr/>
            </a:p>
          </p:txBody>
        </p:sp>
        <p:sp>
          <p:nvSpPr>
            <p:cNvPr id="7" name="object 7"/>
            <p:cNvSpPr/>
            <p:nvPr/>
          </p:nvSpPr>
          <p:spPr>
            <a:xfrm>
              <a:off x="7517452" y="5079434"/>
              <a:ext cx="2491740" cy="1113155"/>
            </a:xfrm>
            <a:custGeom>
              <a:avLst/>
              <a:gdLst/>
              <a:ahLst/>
              <a:cxnLst/>
              <a:rect l="l" t="t" r="r" b="b"/>
              <a:pathLst>
                <a:path w="2491740" h="1113154">
                  <a:moveTo>
                    <a:pt x="0" y="0"/>
                  </a:moveTo>
                  <a:lnTo>
                    <a:pt x="1993262" y="0"/>
                  </a:lnTo>
                  <a:lnTo>
                    <a:pt x="2491577" y="556407"/>
                  </a:lnTo>
                  <a:lnTo>
                    <a:pt x="1993262" y="1112814"/>
                  </a:lnTo>
                  <a:lnTo>
                    <a:pt x="0" y="1112814"/>
                  </a:lnTo>
                  <a:lnTo>
                    <a:pt x="498315" y="556407"/>
                  </a:lnTo>
                  <a:lnTo>
                    <a:pt x="0" y="0"/>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8190407" y="5036820"/>
            <a:ext cx="1210310" cy="1156335"/>
          </a:xfrm>
          <a:prstGeom prst="rect">
            <a:avLst/>
          </a:prstGeom>
        </p:spPr>
        <p:txBody>
          <a:bodyPr vert="horz" wrap="square" lIns="0" tIns="41910" rIns="0" bIns="0" rtlCol="0">
            <a:spAutoFit/>
          </a:bodyPr>
          <a:lstStyle/>
          <a:p>
            <a:pPr marL="12700" marR="5080" algn="ctr">
              <a:lnSpc>
                <a:spcPct val="90300"/>
              </a:lnSpc>
              <a:spcBef>
                <a:spcPts val="330"/>
              </a:spcBef>
            </a:pPr>
            <a:r>
              <a:rPr sz="2000" b="1" spc="-5" dirty="0">
                <a:solidFill>
                  <a:srgbClr val="FFFFFF"/>
                </a:solidFill>
                <a:latin typeface="Arial"/>
                <a:cs typeface="Arial"/>
              </a:rPr>
              <a:t>Review</a:t>
            </a:r>
            <a:r>
              <a:rPr sz="2000" b="1" spc="-105" dirty="0">
                <a:solidFill>
                  <a:srgbClr val="FFFFFF"/>
                </a:solidFill>
                <a:latin typeface="Arial"/>
                <a:cs typeface="Arial"/>
              </a:rPr>
              <a:t> </a:t>
            </a:r>
            <a:r>
              <a:rPr sz="2000" b="1" dirty="0">
                <a:solidFill>
                  <a:srgbClr val="FFFFFF"/>
                </a:solidFill>
                <a:latin typeface="Arial"/>
                <a:cs typeface="Arial"/>
              </a:rPr>
              <a:t>of  needs </a:t>
            </a:r>
            <a:r>
              <a:rPr sz="2000" b="1" spc="-5" dirty="0">
                <a:solidFill>
                  <a:srgbClr val="FFFFFF"/>
                </a:solidFill>
                <a:latin typeface="Arial"/>
                <a:cs typeface="Arial"/>
              </a:rPr>
              <a:t>in  health  </a:t>
            </a:r>
            <a:r>
              <a:rPr sz="2000" b="1" spc="-10" dirty="0">
                <a:solidFill>
                  <a:srgbClr val="FFFFFF"/>
                </a:solidFill>
                <a:latin typeface="Arial"/>
                <a:cs typeface="Arial"/>
              </a:rPr>
              <a:t>facility</a:t>
            </a:r>
            <a:endParaRPr sz="2000">
              <a:latin typeface="Arial"/>
              <a:cs typeface="Arial"/>
            </a:endParaRPr>
          </a:p>
        </p:txBody>
      </p:sp>
      <p:sp>
        <p:nvSpPr>
          <p:cNvPr id="9" name="object 9"/>
          <p:cNvSpPr/>
          <p:nvPr/>
        </p:nvSpPr>
        <p:spPr>
          <a:xfrm>
            <a:off x="2175580" y="1016995"/>
            <a:ext cx="7068307" cy="38229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txBox="1"/>
          <p:nvPr/>
        </p:nvSpPr>
        <p:spPr>
          <a:xfrm>
            <a:off x="5967179" y="3366516"/>
            <a:ext cx="1256030" cy="876300"/>
          </a:xfrm>
          <a:prstGeom prst="rect">
            <a:avLst/>
          </a:prstGeom>
        </p:spPr>
        <p:txBody>
          <a:bodyPr vert="horz" wrap="square" lIns="0" tIns="44450" rIns="0" bIns="0" rtlCol="0">
            <a:spAutoFit/>
          </a:bodyPr>
          <a:lstStyle/>
          <a:p>
            <a:pPr marL="12700" marR="5080" indent="-635" algn="ctr">
              <a:lnSpc>
                <a:spcPct val="89500"/>
              </a:lnSpc>
              <a:spcBef>
                <a:spcPts val="350"/>
              </a:spcBef>
            </a:pPr>
            <a:r>
              <a:rPr sz="2000" dirty="0">
                <a:latin typeface="Arial"/>
                <a:cs typeface="Arial"/>
              </a:rPr>
              <a:t>&amp;       </a:t>
            </a:r>
            <a:r>
              <a:rPr sz="2000" spc="5" dirty="0">
                <a:latin typeface="Arial"/>
                <a:cs typeface="Arial"/>
              </a:rPr>
              <a:t>Di</a:t>
            </a:r>
            <a:r>
              <a:rPr sz="2000" dirty="0">
                <a:latin typeface="Arial"/>
                <a:cs typeface="Arial"/>
              </a:rPr>
              <a:t>scuss</a:t>
            </a:r>
            <a:r>
              <a:rPr sz="2000" spc="5" dirty="0">
                <a:latin typeface="Arial"/>
                <a:cs typeface="Arial"/>
              </a:rPr>
              <a:t>i</a:t>
            </a:r>
            <a:r>
              <a:rPr sz="2000" dirty="0">
                <a:latin typeface="Arial"/>
                <a:cs typeface="Arial"/>
              </a:rPr>
              <a:t>on  </a:t>
            </a:r>
            <a:r>
              <a:rPr sz="2000" spc="-5" dirty="0">
                <a:latin typeface="Arial"/>
                <a:cs typeface="Arial"/>
              </a:rPr>
              <a:t>(3)</a:t>
            </a:r>
            <a:endParaRPr sz="2000">
              <a:latin typeface="Arial"/>
              <a:cs typeface="Arial"/>
            </a:endParaRPr>
          </a:p>
        </p:txBody>
      </p:sp>
      <p:sp>
        <p:nvSpPr>
          <p:cNvPr id="14" name="object 14"/>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8</a:t>
            </a:fld>
            <a:endParaRPr sz="12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15" dirty="0"/>
              <a:t>SIMULATION</a:t>
            </a:r>
            <a:r>
              <a:rPr spc="-35" dirty="0"/>
              <a:t> </a:t>
            </a:r>
            <a:r>
              <a:rPr spc="-5" dirty="0"/>
              <a:t>EXERCISE</a:t>
            </a:r>
          </a:p>
        </p:txBody>
      </p:sp>
      <p:sp>
        <p:nvSpPr>
          <p:cNvPr id="16" name="object 16"/>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11" name="object 11"/>
          <p:cNvSpPr txBox="1"/>
          <p:nvPr/>
        </p:nvSpPr>
        <p:spPr>
          <a:xfrm>
            <a:off x="7832581" y="3409188"/>
            <a:ext cx="1098550" cy="610870"/>
          </a:xfrm>
          <a:prstGeom prst="rect">
            <a:avLst/>
          </a:prstGeom>
        </p:spPr>
        <p:txBody>
          <a:bodyPr vert="horz" wrap="square" lIns="0" tIns="41910" rIns="0" bIns="0" rtlCol="0">
            <a:spAutoFit/>
          </a:bodyPr>
          <a:lstStyle/>
          <a:p>
            <a:pPr marL="132080" marR="5080" indent="-120014">
              <a:lnSpc>
                <a:spcPts val="2210"/>
              </a:lnSpc>
              <a:spcBef>
                <a:spcPts val="330"/>
              </a:spcBef>
            </a:pPr>
            <a:r>
              <a:rPr sz="2000" b="1" dirty="0">
                <a:latin typeface="Arial"/>
                <a:cs typeface="Arial"/>
              </a:rPr>
              <a:t>S</a:t>
            </a:r>
            <a:r>
              <a:rPr sz="2000" b="1" spc="-5" dirty="0">
                <a:latin typeface="Arial"/>
                <a:cs typeface="Arial"/>
              </a:rPr>
              <a:t>ce</a:t>
            </a:r>
            <a:r>
              <a:rPr sz="2000" b="1" dirty="0">
                <a:latin typeface="Arial"/>
                <a:cs typeface="Arial"/>
              </a:rPr>
              <a:t>n</a:t>
            </a:r>
            <a:r>
              <a:rPr sz="2000" b="1" spc="-5" dirty="0">
                <a:latin typeface="Arial"/>
                <a:cs typeface="Arial"/>
              </a:rPr>
              <a:t>ar</a:t>
            </a:r>
            <a:r>
              <a:rPr sz="2000" b="1" spc="-10" dirty="0">
                <a:latin typeface="Arial"/>
                <a:cs typeface="Arial"/>
              </a:rPr>
              <a:t>i</a:t>
            </a:r>
            <a:r>
              <a:rPr sz="2000" b="1" dirty="0">
                <a:latin typeface="Arial"/>
                <a:cs typeface="Arial"/>
              </a:rPr>
              <a:t>o  </a:t>
            </a:r>
            <a:r>
              <a:rPr sz="2000" b="1" spc="-5" dirty="0">
                <a:latin typeface="Arial"/>
                <a:cs typeface="Arial"/>
              </a:rPr>
              <a:t>update</a:t>
            </a:r>
            <a:endParaRPr sz="2000">
              <a:latin typeface="Arial"/>
              <a:cs typeface="Arial"/>
            </a:endParaRPr>
          </a:p>
        </p:txBody>
      </p:sp>
      <p:graphicFrame>
        <p:nvGraphicFramePr>
          <p:cNvPr id="12" name="object 12"/>
          <p:cNvGraphicFramePr>
            <a:graphicFrameLocks noGrp="1"/>
          </p:cNvGraphicFramePr>
          <p:nvPr/>
        </p:nvGraphicFramePr>
        <p:xfrm>
          <a:off x="4172521" y="1281868"/>
          <a:ext cx="4890133" cy="2163445"/>
        </p:xfrm>
        <a:graphic>
          <a:graphicData uri="http://schemas.openxmlformats.org/drawingml/2006/table">
            <a:tbl>
              <a:tblPr firstRow="1" bandRow="1">
                <a:tableStyleId>{2D5ABB26-0587-4C30-8999-92F81FD0307C}</a:tableStyleId>
              </a:tblPr>
              <a:tblGrid>
                <a:gridCol w="1556385">
                  <a:extLst>
                    <a:ext uri="{9D8B030D-6E8A-4147-A177-3AD203B41FA5}">
                      <a16:colId xmlns:a16="http://schemas.microsoft.com/office/drawing/2014/main" val="20000"/>
                    </a:ext>
                  </a:extLst>
                </a:gridCol>
                <a:gridCol w="1754504">
                  <a:extLst>
                    <a:ext uri="{9D8B030D-6E8A-4147-A177-3AD203B41FA5}">
                      <a16:colId xmlns:a16="http://schemas.microsoft.com/office/drawing/2014/main" val="20001"/>
                    </a:ext>
                  </a:extLst>
                </a:gridCol>
                <a:gridCol w="1579244">
                  <a:extLst>
                    <a:ext uri="{9D8B030D-6E8A-4147-A177-3AD203B41FA5}">
                      <a16:colId xmlns:a16="http://schemas.microsoft.com/office/drawing/2014/main" val="20002"/>
                    </a:ext>
                  </a:extLst>
                </a:gridCol>
              </a:tblGrid>
              <a:tr h="832254">
                <a:tc>
                  <a:txBody>
                    <a:bodyPr/>
                    <a:lstStyle/>
                    <a:p>
                      <a:pPr marL="31750" marR="286385" indent="-635" algn="ctr">
                        <a:lnSpc>
                          <a:spcPct val="90000"/>
                        </a:lnSpc>
                        <a:spcBef>
                          <a:spcPts val="50"/>
                        </a:spcBef>
                      </a:pPr>
                      <a:r>
                        <a:rPr sz="2000" spc="-5" dirty="0">
                          <a:latin typeface="Arial"/>
                          <a:cs typeface="Arial"/>
                        </a:rPr>
                        <a:t>Questions  </a:t>
                      </a:r>
                      <a:r>
                        <a:rPr sz="2000" dirty="0">
                          <a:latin typeface="Arial"/>
                          <a:cs typeface="Arial"/>
                        </a:rPr>
                        <a:t>&amp;       </a:t>
                      </a:r>
                      <a:r>
                        <a:rPr sz="2000" spc="5" dirty="0">
                          <a:latin typeface="Arial"/>
                          <a:cs typeface="Arial"/>
                        </a:rPr>
                        <a:t>Di</a:t>
                      </a:r>
                      <a:r>
                        <a:rPr sz="2000" dirty="0">
                          <a:latin typeface="Arial"/>
                          <a:cs typeface="Arial"/>
                        </a:rPr>
                        <a:t>scuss</a:t>
                      </a:r>
                      <a:r>
                        <a:rPr sz="2000" spc="5" dirty="0">
                          <a:latin typeface="Arial"/>
                          <a:cs typeface="Arial"/>
                        </a:rPr>
                        <a:t>i</a:t>
                      </a:r>
                      <a:r>
                        <a:rPr sz="2000" dirty="0">
                          <a:latin typeface="Arial"/>
                          <a:cs typeface="Arial"/>
                        </a:rPr>
                        <a:t>on</a:t>
                      </a:r>
                      <a:endParaRPr sz="2000">
                        <a:latin typeface="Arial"/>
                        <a:cs typeface="Arial"/>
                      </a:endParaRPr>
                    </a:p>
                  </a:txBody>
                  <a:tcPr marL="0" marR="0" marT="6350" marB="0"/>
                </a:tc>
                <a:tc>
                  <a:txBody>
                    <a:bodyPr/>
                    <a:lstStyle/>
                    <a:p>
                      <a:pPr>
                        <a:lnSpc>
                          <a:spcPct val="100000"/>
                        </a:lnSpc>
                        <a:spcBef>
                          <a:spcPts val="15"/>
                        </a:spcBef>
                      </a:pPr>
                      <a:endParaRPr sz="1900">
                        <a:latin typeface="Times New Roman"/>
                        <a:cs typeface="Times New Roman"/>
                      </a:endParaRPr>
                    </a:p>
                    <a:p>
                      <a:pPr marL="474980" marR="318135" indent="-120014">
                        <a:lnSpc>
                          <a:spcPts val="2210"/>
                        </a:lnSpc>
                      </a:pPr>
                      <a:r>
                        <a:rPr sz="2000" b="1" dirty="0">
                          <a:latin typeface="Arial"/>
                          <a:cs typeface="Arial"/>
                        </a:rPr>
                        <a:t>S</a:t>
                      </a:r>
                      <a:r>
                        <a:rPr sz="2000" b="1" spc="-5" dirty="0">
                          <a:latin typeface="Arial"/>
                          <a:cs typeface="Arial"/>
                        </a:rPr>
                        <a:t>ce</a:t>
                      </a:r>
                      <a:r>
                        <a:rPr sz="2000" b="1" dirty="0">
                          <a:latin typeface="Arial"/>
                          <a:cs typeface="Arial"/>
                        </a:rPr>
                        <a:t>n</a:t>
                      </a:r>
                      <a:r>
                        <a:rPr sz="2000" b="1" spc="-5" dirty="0">
                          <a:latin typeface="Arial"/>
                          <a:cs typeface="Arial"/>
                        </a:rPr>
                        <a:t>ar</a:t>
                      </a:r>
                      <a:r>
                        <a:rPr sz="2000" b="1" spc="-10" dirty="0">
                          <a:latin typeface="Arial"/>
                          <a:cs typeface="Arial"/>
                        </a:rPr>
                        <a:t>i</a:t>
                      </a:r>
                      <a:r>
                        <a:rPr sz="2000" b="1" dirty="0">
                          <a:latin typeface="Arial"/>
                          <a:cs typeface="Arial"/>
                        </a:rPr>
                        <a:t>o  </a:t>
                      </a:r>
                      <a:r>
                        <a:rPr sz="2000" b="1" spc="-5" dirty="0">
                          <a:latin typeface="Arial"/>
                          <a:cs typeface="Arial"/>
                        </a:rPr>
                        <a:t>update</a:t>
                      </a:r>
                      <a:endParaRPr sz="2000">
                        <a:latin typeface="Arial"/>
                        <a:cs typeface="Arial"/>
                      </a:endParaRPr>
                    </a:p>
                  </a:txBody>
                  <a:tcPr marL="0" marR="0" marT="1905" marB="0"/>
                </a:tc>
                <a:tc>
                  <a:txBody>
                    <a:bodyPr/>
                    <a:lstStyle/>
                    <a:p>
                      <a:pPr marL="316865" marR="24130" indent="-635" algn="ctr">
                        <a:lnSpc>
                          <a:spcPct val="90000"/>
                        </a:lnSpc>
                        <a:spcBef>
                          <a:spcPts val="50"/>
                        </a:spcBef>
                      </a:pPr>
                      <a:r>
                        <a:rPr sz="2000" spc="-5" dirty="0">
                          <a:latin typeface="Arial"/>
                          <a:cs typeface="Arial"/>
                        </a:rPr>
                        <a:t>Questions  </a:t>
                      </a:r>
                      <a:r>
                        <a:rPr sz="2000" dirty="0">
                          <a:latin typeface="Arial"/>
                          <a:cs typeface="Arial"/>
                        </a:rPr>
                        <a:t>&amp;       </a:t>
                      </a:r>
                      <a:r>
                        <a:rPr sz="2000" spc="5" dirty="0">
                          <a:latin typeface="Arial"/>
                          <a:cs typeface="Arial"/>
                        </a:rPr>
                        <a:t>Di</a:t>
                      </a:r>
                      <a:r>
                        <a:rPr sz="2000" dirty="0">
                          <a:latin typeface="Arial"/>
                          <a:cs typeface="Arial"/>
                        </a:rPr>
                        <a:t>scuss</a:t>
                      </a:r>
                      <a:r>
                        <a:rPr sz="2000" spc="5" dirty="0">
                          <a:latin typeface="Arial"/>
                          <a:cs typeface="Arial"/>
                        </a:rPr>
                        <a:t>i</a:t>
                      </a:r>
                      <a:r>
                        <a:rPr sz="2000" dirty="0">
                          <a:latin typeface="Arial"/>
                          <a:cs typeface="Arial"/>
                        </a:rPr>
                        <a:t>on</a:t>
                      </a:r>
                      <a:endParaRPr sz="2000">
                        <a:latin typeface="Arial"/>
                        <a:cs typeface="Arial"/>
                      </a:endParaRPr>
                    </a:p>
                  </a:txBody>
                  <a:tcPr marL="0" marR="0" marT="6350" marB="0"/>
                </a:tc>
                <a:extLst>
                  <a:ext uri="{0D108BD9-81ED-4DB2-BD59-A6C34878D82A}">
                    <a16:rowId xmlns:a16="http://schemas.microsoft.com/office/drawing/2014/main" val="10000"/>
                  </a:ext>
                </a:extLst>
              </a:tr>
              <a:tr h="1292502">
                <a:tc>
                  <a:txBody>
                    <a:bodyPr/>
                    <a:lstStyle/>
                    <a:p>
                      <a:pPr marL="492125">
                        <a:lnSpc>
                          <a:spcPts val="2160"/>
                        </a:lnSpc>
                      </a:pPr>
                      <a:r>
                        <a:rPr sz="2000" spc="-5" dirty="0">
                          <a:latin typeface="Arial"/>
                          <a:cs typeface="Arial"/>
                        </a:rPr>
                        <a:t>(1)</a:t>
                      </a:r>
                      <a:endParaRPr sz="2000">
                        <a:latin typeface="Arial"/>
                        <a:cs typeface="Arial"/>
                      </a:endParaRPr>
                    </a:p>
                  </a:txBody>
                  <a:tcPr marL="0" marR="0" marT="0" marB="0"/>
                </a:tc>
                <a:tc>
                  <a:txBody>
                    <a:bodyPr/>
                    <a:lstStyle/>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45"/>
                        </a:spcBef>
                      </a:pPr>
                      <a:endParaRPr sz="2300">
                        <a:latin typeface="Times New Roman"/>
                        <a:cs typeface="Times New Roman"/>
                      </a:endParaRPr>
                    </a:p>
                    <a:p>
                      <a:pPr marL="294005">
                        <a:lnSpc>
                          <a:spcPts val="2325"/>
                        </a:lnSpc>
                        <a:spcBef>
                          <a:spcPts val="5"/>
                        </a:spcBef>
                      </a:pPr>
                      <a:r>
                        <a:rPr sz="2000" spc="-5" dirty="0">
                          <a:latin typeface="Arial"/>
                          <a:cs typeface="Arial"/>
                        </a:rPr>
                        <a:t>Questions</a:t>
                      </a:r>
                      <a:endParaRPr sz="2000">
                        <a:latin typeface="Arial"/>
                        <a:cs typeface="Arial"/>
                      </a:endParaRPr>
                    </a:p>
                  </a:txBody>
                  <a:tcPr marL="0" marR="0" marT="0" marB="0"/>
                </a:tc>
                <a:tc>
                  <a:txBody>
                    <a:bodyPr/>
                    <a:lstStyle/>
                    <a:p>
                      <a:pPr marL="777240">
                        <a:lnSpc>
                          <a:spcPts val="2160"/>
                        </a:lnSpc>
                      </a:pPr>
                      <a:r>
                        <a:rPr sz="2000" spc="-5" dirty="0">
                          <a:latin typeface="Arial"/>
                          <a:cs typeface="Arial"/>
                        </a:rPr>
                        <a:t>(2)</a:t>
                      </a:r>
                      <a:endParaRPr sz="200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txBox="1"/>
          <p:nvPr/>
        </p:nvSpPr>
        <p:spPr>
          <a:xfrm>
            <a:off x="2455372" y="1656588"/>
            <a:ext cx="1098550" cy="330200"/>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S</a:t>
            </a:r>
            <a:r>
              <a:rPr sz="2000" b="1" spc="-5" dirty="0">
                <a:latin typeface="Arial"/>
                <a:cs typeface="Arial"/>
              </a:rPr>
              <a:t>ce</a:t>
            </a:r>
            <a:r>
              <a:rPr sz="2000" b="1" dirty="0">
                <a:latin typeface="Arial"/>
                <a:cs typeface="Arial"/>
              </a:rPr>
              <a:t>n</a:t>
            </a:r>
            <a:r>
              <a:rPr sz="2000" b="1" spc="-5" dirty="0">
                <a:latin typeface="Arial"/>
                <a:cs typeface="Arial"/>
              </a:rPr>
              <a:t>ar</a:t>
            </a:r>
            <a:r>
              <a:rPr sz="2000" b="1" spc="-10" dirty="0">
                <a:latin typeface="Arial"/>
                <a:cs typeface="Arial"/>
              </a:rPr>
              <a:t>i</a:t>
            </a:r>
            <a:r>
              <a:rPr sz="2000" b="1" dirty="0">
                <a:latin typeface="Arial"/>
                <a:cs typeface="Arial"/>
              </a:rPr>
              <a:t>o</a:t>
            </a:r>
            <a:endParaRPr sz="2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69" y="6638035"/>
            <a:ext cx="1776730"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FFFFFF"/>
                </a:solidFill>
                <a:latin typeface="Arial"/>
                <a:cs typeface="Arial"/>
              </a:rPr>
              <a:t>SIMULATION</a:t>
            </a:r>
            <a:r>
              <a:rPr sz="1200" b="1" spc="-35" dirty="0">
                <a:solidFill>
                  <a:srgbClr val="FFFFFF"/>
                </a:solidFill>
                <a:latin typeface="Arial"/>
                <a:cs typeface="Arial"/>
              </a:rPr>
              <a:t> </a:t>
            </a:r>
            <a:r>
              <a:rPr sz="1200" b="1" spc="-5" dirty="0">
                <a:solidFill>
                  <a:srgbClr val="FFFFFF"/>
                </a:solidFill>
                <a:latin typeface="Arial"/>
                <a:cs typeface="Arial"/>
              </a:rPr>
              <a:t>EXERCISE</a:t>
            </a:r>
            <a:endParaRPr sz="1200">
              <a:latin typeface="Arial"/>
              <a:cs typeface="Arial"/>
            </a:endParaRPr>
          </a:p>
        </p:txBody>
      </p:sp>
      <p:sp>
        <p:nvSpPr>
          <p:cNvPr id="3" name="object 3"/>
          <p:cNvSpPr txBox="1"/>
          <p:nvPr/>
        </p:nvSpPr>
        <p:spPr>
          <a:xfrm>
            <a:off x="2374926" y="6638035"/>
            <a:ext cx="72707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4" name="object 4"/>
          <p:cNvSpPr txBox="1"/>
          <p:nvPr/>
        </p:nvSpPr>
        <p:spPr>
          <a:xfrm>
            <a:off x="11485176" y="6619747"/>
            <a:ext cx="508634"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page</a:t>
            </a:r>
            <a:r>
              <a:rPr sz="1200" b="1" spc="-75" dirty="0">
                <a:solidFill>
                  <a:srgbClr val="FFFFFF"/>
                </a:solidFill>
                <a:latin typeface="Arial"/>
                <a:cs typeface="Arial"/>
              </a:rPr>
              <a:t> </a:t>
            </a:r>
            <a:r>
              <a:rPr sz="1200" b="1" dirty="0">
                <a:solidFill>
                  <a:srgbClr val="FFFFFF"/>
                </a:solidFill>
                <a:latin typeface="Arial"/>
                <a:cs typeface="Arial"/>
              </a:rPr>
              <a:t>9</a:t>
            </a:r>
            <a:endParaRPr sz="1200">
              <a:latin typeface="Arial"/>
              <a:cs typeface="Arial"/>
            </a:endParaRPr>
          </a:p>
        </p:txBody>
      </p:sp>
      <p:sp>
        <p:nvSpPr>
          <p:cNvPr id="5" name="object 5"/>
          <p:cNvSpPr txBox="1">
            <a:spLocks noGrp="1"/>
          </p:cNvSpPr>
          <p:nvPr>
            <p:ph type="title"/>
          </p:nvPr>
        </p:nvSpPr>
        <p:spPr>
          <a:xfrm>
            <a:off x="231519" y="0"/>
            <a:ext cx="210375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Roboto"/>
                <a:cs typeface="Roboto"/>
              </a:rPr>
              <a:t>Q</a:t>
            </a:r>
            <a:r>
              <a:rPr sz="3600" spc="-10" dirty="0">
                <a:latin typeface="Roboto"/>
                <a:cs typeface="Roboto"/>
              </a:rPr>
              <a:t>u</a:t>
            </a:r>
            <a:r>
              <a:rPr sz="3600" spc="5" dirty="0">
                <a:latin typeface="Roboto"/>
                <a:cs typeface="Roboto"/>
              </a:rPr>
              <a:t>e</a:t>
            </a:r>
            <a:r>
              <a:rPr sz="3600" dirty="0">
                <a:latin typeface="Roboto"/>
                <a:cs typeface="Roboto"/>
              </a:rPr>
              <a:t>s</a:t>
            </a:r>
            <a:r>
              <a:rPr sz="3600" spc="-5" dirty="0">
                <a:latin typeface="Roboto"/>
                <a:cs typeface="Roboto"/>
              </a:rPr>
              <a:t>ti</a:t>
            </a:r>
            <a:r>
              <a:rPr sz="3600" dirty="0">
                <a:latin typeface="Roboto"/>
                <a:cs typeface="Roboto"/>
              </a:rPr>
              <a:t>o</a:t>
            </a:r>
            <a:r>
              <a:rPr sz="3600" spc="-10" dirty="0">
                <a:latin typeface="Roboto"/>
                <a:cs typeface="Roboto"/>
              </a:rPr>
              <a:t>n</a:t>
            </a:r>
            <a:r>
              <a:rPr sz="3600" dirty="0">
                <a:latin typeface="Roboto"/>
                <a:cs typeface="Roboto"/>
              </a:rPr>
              <a:t>s</a:t>
            </a:r>
            <a:endParaRPr sz="3600">
              <a:latin typeface="Roboto"/>
              <a:cs typeface="Roboto"/>
            </a:endParaRPr>
          </a:p>
        </p:txBody>
      </p:sp>
      <p:sp>
        <p:nvSpPr>
          <p:cNvPr id="6" name="object 6"/>
          <p:cNvSpPr txBox="1"/>
          <p:nvPr/>
        </p:nvSpPr>
        <p:spPr>
          <a:xfrm>
            <a:off x="5560608" y="6638035"/>
            <a:ext cx="12001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October</a:t>
            </a:r>
            <a:r>
              <a:rPr sz="1200" b="1" spc="-65" dirty="0">
                <a:solidFill>
                  <a:srgbClr val="FFFFFF"/>
                </a:solidFill>
                <a:latin typeface="Arial"/>
                <a:cs typeface="Arial"/>
              </a:rPr>
              <a:t> </a:t>
            </a:r>
            <a:r>
              <a:rPr sz="1200" b="1" spc="-5" dirty="0">
                <a:solidFill>
                  <a:srgbClr val="FFFFFF"/>
                </a:solidFill>
                <a:latin typeface="Arial"/>
                <a:cs typeface="Arial"/>
              </a:rPr>
              <a:t>2020</a:t>
            </a:r>
            <a:endParaRPr sz="1200">
              <a:latin typeface="Arial"/>
              <a:cs typeface="Arial"/>
            </a:endParaRPr>
          </a:p>
        </p:txBody>
      </p:sp>
      <p:sp>
        <p:nvSpPr>
          <p:cNvPr id="7" name="object 7"/>
          <p:cNvSpPr/>
          <p:nvPr/>
        </p:nvSpPr>
        <p:spPr>
          <a:xfrm>
            <a:off x="5687566" y="1415228"/>
            <a:ext cx="3136393" cy="402754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2471987" y="2091435"/>
            <a:ext cx="3136393" cy="2463800"/>
          </a:xfrm>
          <a:prstGeom prst="rect">
            <a:avLst/>
          </a:prstGeom>
        </p:spPr>
        <p:txBody>
          <a:bodyPr vert="horz" wrap="square" lIns="0" tIns="12700" rIns="0" bIns="0" rtlCol="0">
            <a:spAutoFit/>
          </a:bodyPr>
          <a:lstStyle/>
          <a:p>
            <a:pPr marL="12700" marR="5080" indent="1449070" algn="r">
              <a:lnSpc>
                <a:spcPct val="100000"/>
              </a:lnSpc>
              <a:spcBef>
                <a:spcPts val="100"/>
              </a:spcBef>
            </a:pPr>
            <a:r>
              <a:rPr sz="4000" b="1" spc="-5" dirty="0">
                <a:solidFill>
                  <a:srgbClr val="0070C0"/>
                </a:solidFill>
                <a:latin typeface="Roboto"/>
                <a:cs typeface="Roboto"/>
              </a:rPr>
              <a:t>A</a:t>
            </a:r>
            <a:r>
              <a:rPr sz="4000" b="1" dirty="0">
                <a:solidFill>
                  <a:srgbClr val="0070C0"/>
                </a:solidFill>
                <a:latin typeface="Roboto"/>
                <a:cs typeface="Roboto"/>
              </a:rPr>
              <a:t>NY  QUES</a:t>
            </a:r>
            <a:r>
              <a:rPr sz="4000" b="1" spc="-5" dirty="0">
                <a:solidFill>
                  <a:srgbClr val="0070C0"/>
                </a:solidFill>
                <a:latin typeface="Roboto"/>
                <a:cs typeface="Roboto"/>
              </a:rPr>
              <a:t>TI</a:t>
            </a:r>
            <a:r>
              <a:rPr sz="4000" b="1" dirty="0">
                <a:solidFill>
                  <a:srgbClr val="0070C0"/>
                </a:solidFill>
                <a:latin typeface="Roboto"/>
                <a:cs typeface="Roboto"/>
              </a:rPr>
              <a:t>ON  </a:t>
            </a:r>
            <a:r>
              <a:rPr sz="4000" b="1" spc="-5" dirty="0">
                <a:solidFill>
                  <a:srgbClr val="0070C0"/>
                </a:solidFill>
                <a:latin typeface="Roboto"/>
                <a:cs typeface="Roboto"/>
              </a:rPr>
              <a:t>BE</a:t>
            </a:r>
            <a:r>
              <a:rPr sz="4000" b="1" spc="-10" dirty="0">
                <a:solidFill>
                  <a:srgbClr val="0070C0"/>
                </a:solidFill>
                <a:latin typeface="Roboto"/>
                <a:cs typeface="Roboto"/>
              </a:rPr>
              <a:t>F</a:t>
            </a:r>
            <a:r>
              <a:rPr sz="4000" b="1" dirty="0">
                <a:solidFill>
                  <a:srgbClr val="0070C0"/>
                </a:solidFill>
                <a:latin typeface="Roboto"/>
                <a:cs typeface="Roboto"/>
              </a:rPr>
              <a:t>O</a:t>
            </a:r>
            <a:r>
              <a:rPr sz="4000" b="1" spc="-5" dirty="0">
                <a:solidFill>
                  <a:srgbClr val="0070C0"/>
                </a:solidFill>
                <a:latin typeface="Roboto"/>
                <a:cs typeface="Roboto"/>
              </a:rPr>
              <a:t>RE  </a:t>
            </a:r>
            <a:r>
              <a:rPr sz="4000" b="1" dirty="0">
                <a:solidFill>
                  <a:srgbClr val="0070C0"/>
                </a:solidFill>
                <a:latin typeface="Roboto"/>
                <a:cs typeface="Roboto"/>
              </a:rPr>
              <a:t>WE</a:t>
            </a:r>
            <a:r>
              <a:rPr sz="4000" b="1" spc="-85" dirty="0">
                <a:solidFill>
                  <a:srgbClr val="0070C0"/>
                </a:solidFill>
                <a:latin typeface="Roboto"/>
                <a:cs typeface="Roboto"/>
              </a:rPr>
              <a:t> </a:t>
            </a:r>
            <a:r>
              <a:rPr sz="4000" b="1" spc="-5" dirty="0">
                <a:solidFill>
                  <a:srgbClr val="0070C0"/>
                </a:solidFill>
                <a:latin typeface="Roboto"/>
                <a:cs typeface="Roboto"/>
              </a:rPr>
              <a:t>START</a:t>
            </a:r>
            <a:endParaRPr sz="4000" dirty="0">
              <a:latin typeface="Roboto"/>
              <a:cs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3DEF6-3C00-48A4-A26D-B70FE2893C3F}">
  <ds:schemaRefs>
    <ds:schemaRef ds:uri="http://schemas.microsoft.com/sharepoint/v3/contenttype/forms"/>
  </ds:schemaRefs>
</ds:datastoreItem>
</file>

<file path=customXml/itemProps2.xml><?xml version="1.0" encoding="utf-8"?>
<ds:datastoreItem xmlns:ds="http://schemas.openxmlformats.org/officeDocument/2006/customXml" ds:itemID="{EDFA44A7-EEF9-4CB8-93DB-65592DC13652}">
  <ds:schemaRefs>
    <ds:schemaRef ds:uri="537a4c0a-028d-41b0-9193-6635ca5775f6"/>
    <ds:schemaRef ds:uri="a1d858d0-9300-440e-863b-088bced39a33"/>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5B1EC5E-DAA4-4B16-9C0A-C0F0ED7A9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352</TotalTime>
  <Words>1804</Words>
  <Application>Microsoft Office PowerPoint</Application>
  <PresentationFormat>Widescreen</PresentationFormat>
  <Paragraphs>311</Paragraphs>
  <Slides>24</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Arial Black</vt:lpstr>
      <vt:lpstr>Calibri</vt:lpstr>
      <vt:lpstr>Roboto</vt:lpstr>
      <vt:lpstr>Times New Roman</vt:lpstr>
      <vt:lpstr>Office Theme</vt:lpstr>
      <vt:lpstr>1_Office Theme</vt:lpstr>
      <vt:lpstr>2_Office Theme</vt:lpstr>
      <vt:lpstr>Coronavirus  disease (COVID-19)</vt:lpstr>
      <vt:lpstr>Agenda</vt:lpstr>
      <vt:lpstr>Guiding Preparedness and Response</vt:lpstr>
      <vt:lpstr>What is a Table-Top Exercise (TTX)?</vt:lpstr>
      <vt:lpstr>Design &amp; Purpose</vt:lpstr>
      <vt:lpstr>General objectives of the TTX</vt:lpstr>
      <vt:lpstr>Rules of the TTX</vt:lpstr>
      <vt:lpstr>Table-Top Exercise: How to Play</vt:lpstr>
      <vt:lpstr>Questions</vt:lpstr>
      <vt:lpstr>Coronavirus  disease (COVID-19)</vt:lpstr>
      <vt:lpstr>Scenario</vt:lpstr>
      <vt:lpstr>Session 1</vt:lpstr>
      <vt:lpstr>Scenario update</vt:lpstr>
      <vt:lpstr>Session 2</vt:lpstr>
      <vt:lpstr>Session 2- Hospital administration meeting</vt:lpstr>
      <vt:lpstr>Scenario update</vt:lpstr>
      <vt:lpstr>Session 3</vt:lpstr>
      <vt:lpstr>ENDEX Participant Feedback</vt:lpstr>
      <vt:lpstr>Hotwash/Review of needs</vt:lpstr>
      <vt:lpstr>Action Plan</vt:lpstr>
      <vt:lpstr>Consolidation</vt:lpstr>
      <vt:lpstr>PowerPoint Presentation</vt:lpstr>
      <vt:lpstr>WHO COVID-19 Partners Platform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disease (COVID-19)</dc:title>
  <cp:lastModifiedBy>COPPER, Frederik Anton</cp:lastModifiedBy>
  <cp:revision>1</cp:revision>
  <dcterms:created xsi:type="dcterms:W3CDTF">2020-10-20T10:38:46Z</dcterms:created>
  <dcterms:modified xsi:type="dcterms:W3CDTF">2020-11-04T13:57:43Z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