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jpg"/>
  <Override PartName="/ppt/media/image14.jpg" ContentType="image/jpg"/>
  <Override PartName="/ppt/media/image15.jpg" ContentType="image/jpg"/>
  <Override PartName="/ppt/media/image20.jpg" ContentType="image/jpg"/>
  <Override PartName="/ppt/media/image22.jpg" ContentType="image/jpg"/>
  <Override PartName="/ppt/media/image23.jpg" ContentType="image/jpg"/>
  <Override PartName="/ppt/media/image24.jpg" ContentType="image/jpg"/>
  <Override PartName="/ppt/notesSlides/notesSlide3.xml" ContentType="application/vnd.openxmlformats-officedocument.presentationml.notesSlide+xml"/>
  <Override PartName="/ppt/media/image25.jpg" ContentType="image/jpg"/>
  <Override PartName="/ppt/media/image26.jpg" ContentType="image/jpg"/>
  <Override PartName="/ppt/media/image27.jpg" ContentType="image/jpg"/>
  <Override PartName="/ppt/notesSlides/notesSlide4.xml" ContentType="application/vnd.openxmlformats-officedocument.presentationml.notesSlide+xml"/>
  <Override PartName="/ppt/media/image28.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78" r:id="rId6"/>
  </p:sldMasterIdLst>
  <p:notesMasterIdLst>
    <p:notesMasterId r:id="rId31"/>
  </p:notesMasterIdLst>
  <p:sldIdLst>
    <p:sldId id="256" r:id="rId7"/>
    <p:sldId id="296"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7" r:id="rId27"/>
    <p:sldId id="288" r:id="rId28"/>
    <p:sldId id="289" r:id="rId29"/>
    <p:sldId id="295" r:id="rId30"/>
  </p:sldIdLst>
  <p:sldSz cx="12192000" cy="6858000"/>
  <p:notesSz cx="12192000" cy="6858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8682A-DF7B-4789-B7B1-AACA21515491}" v="17" dt="2020-11-04T13:36:00.2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844" autoAdjust="0"/>
  </p:normalViewPr>
  <p:slideViewPr>
    <p:cSldViewPr>
      <p:cViewPr varScale="1">
        <p:scale>
          <a:sx n="94" d="100"/>
          <a:sy n="94" d="100"/>
        </p:scale>
        <p:origin x="119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8D38682A-DF7B-4789-B7B1-AACA21515491}"/>
    <pc:docChg chg="delSld modSld sldOrd">
      <pc:chgData name="COPPER, Frederik Anton" userId="0f901088-783c-438a-8209-1f3e953b174f" providerId="ADAL" clId="{8D38682A-DF7B-4789-B7B1-AACA21515491}" dt="2020-11-04T13:36:04.261" v="22" actId="2696"/>
      <pc:docMkLst>
        <pc:docMk/>
      </pc:docMkLst>
      <pc:sldChg chg="modTransition">
        <pc:chgData name="COPPER, Frederik Anton" userId="0f901088-783c-438a-8209-1f3e953b174f" providerId="ADAL" clId="{8D38682A-DF7B-4789-B7B1-AACA21515491}" dt="2020-11-04T11:05:50.026" v="21"/>
        <pc:sldMkLst>
          <pc:docMk/>
          <pc:sldMk cId="0" sldId="256"/>
        </pc:sldMkLst>
      </pc:sldChg>
      <pc:sldChg chg="del modTransition">
        <pc:chgData name="COPPER, Frederik Anton" userId="0f901088-783c-438a-8209-1f3e953b174f" providerId="ADAL" clId="{8D38682A-DF7B-4789-B7B1-AACA21515491}" dt="2020-11-04T13:36:04.261" v="22" actId="2696"/>
        <pc:sldMkLst>
          <pc:docMk/>
          <pc:sldMk cId="0" sldId="257"/>
        </pc:sldMkLst>
      </pc:sldChg>
      <pc:sldChg chg="addSp modSp modTransition">
        <pc:chgData name="COPPER, Frederik Anton" userId="0f901088-783c-438a-8209-1f3e953b174f" providerId="ADAL" clId="{8D38682A-DF7B-4789-B7B1-AACA21515491}" dt="2020-11-04T11:05:50.026" v="21"/>
        <pc:sldMkLst>
          <pc:docMk/>
          <pc:sldMk cId="0" sldId="258"/>
        </pc:sldMkLst>
        <pc:spChg chg="mod">
          <ac:chgData name="COPPER, Frederik Anton" userId="0f901088-783c-438a-8209-1f3e953b174f" providerId="ADAL" clId="{8D38682A-DF7B-4789-B7B1-AACA21515491}" dt="2020-10-27T14:52:52.177" v="5" actId="20577"/>
          <ac:spMkLst>
            <pc:docMk/>
            <pc:sldMk cId="0" sldId="258"/>
            <ac:spMk id="3" creationId="{00000000-0000-0000-0000-000000000000}"/>
          </ac:spMkLst>
        </pc:spChg>
        <pc:spChg chg="add mod">
          <ac:chgData name="COPPER, Frederik Anton" userId="0f901088-783c-438a-8209-1f3e953b174f" providerId="ADAL" clId="{8D38682A-DF7B-4789-B7B1-AACA21515491}" dt="2020-10-27T14:53:10.584" v="9" actId="1076"/>
          <ac:spMkLst>
            <pc:docMk/>
            <pc:sldMk cId="0" sldId="258"/>
            <ac:spMk id="8" creationId="{C1C444B2-E9C0-40D8-9F1F-0107B2A0CF51}"/>
          </ac:spMkLst>
        </pc:spChg>
        <pc:picChg chg="add mod">
          <ac:chgData name="COPPER, Frederik Anton" userId="0f901088-783c-438a-8209-1f3e953b174f" providerId="ADAL" clId="{8D38682A-DF7B-4789-B7B1-AACA21515491}" dt="2020-10-27T14:54:25.425" v="12" actId="1076"/>
          <ac:picMkLst>
            <pc:docMk/>
            <pc:sldMk cId="0" sldId="258"/>
            <ac:picMk id="9" creationId="{42A4F169-9B7C-4AD5-A186-9072C1BB820C}"/>
          </ac:picMkLst>
        </pc:picChg>
      </pc:sldChg>
      <pc:sldChg chg="modTransition">
        <pc:chgData name="COPPER, Frederik Anton" userId="0f901088-783c-438a-8209-1f3e953b174f" providerId="ADAL" clId="{8D38682A-DF7B-4789-B7B1-AACA21515491}" dt="2020-11-04T11:05:50.026" v="21"/>
        <pc:sldMkLst>
          <pc:docMk/>
          <pc:sldMk cId="0" sldId="259"/>
        </pc:sldMkLst>
      </pc:sldChg>
      <pc:sldChg chg="modTransition">
        <pc:chgData name="COPPER, Frederik Anton" userId="0f901088-783c-438a-8209-1f3e953b174f" providerId="ADAL" clId="{8D38682A-DF7B-4789-B7B1-AACA21515491}" dt="2020-11-04T11:05:50.026" v="21"/>
        <pc:sldMkLst>
          <pc:docMk/>
          <pc:sldMk cId="0" sldId="260"/>
        </pc:sldMkLst>
      </pc:sldChg>
      <pc:sldChg chg="modTransition">
        <pc:chgData name="COPPER, Frederik Anton" userId="0f901088-783c-438a-8209-1f3e953b174f" providerId="ADAL" clId="{8D38682A-DF7B-4789-B7B1-AACA21515491}" dt="2020-11-04T11:05:50.026" v="21"/>
        <pc:sldMkLst>
          <pc:docMk/>
          <pc:sldMk cId="0" sldId="261"/>
        </pc:sldMkLst>
      </pc:sldChg>
      <pc:sldChg chg="modTransition">
        <pc:chgData name="COPPER, Frederik Anton" userId="0f901088-783c-438a-8209-1f3e953b174f" providerId="ADAL" clId="{8D38682A-DF7B-4789-B7B1-AACA21515491}" dt="2020-11-04T11:05:50.026" v="21"/>
        <pc:sldMkLst>
          <pc:docMk/>
          <pc:sldMk cId="0" sldId="262"/>
        </pc:sldMkLst>
      </pc:sldChg>
      <pc:sldChg chg="modSp modTransition">
        <pc:chgData name="COPPER, Frederik Anton" userId="0f901088-783c-438a-8209-1f3e953b174f" providerId="ADAL" clId="{8D38682A-DF7B-4789-B7B1-AACA21515491}" dt="2020-11-04T11:05:50.026" v="21"/>
        <pc:sldMkLst>
          <pc:docMk/>
          <pc:sldMk cId="0" sldId="263"/>
        </pc:sldMkLst>
        <pc:graphicFrameChg chg="modGraphic">
          <ac:chgData name="COPPER, Frederik Anton" userId="0f901088-783c-438a-8209-1f3e953b174f" providerId="ADAL" clId="{8D38682A-DF7B-4789-B7B1-AACA21515491}" dt="2020-10-27T14:55:39.716" v="16" actId="20577"/>
          <ac:graphicFrameMkLst>
            <pc:docMk/>
            <pc:sldMk cId="0" sldId="263"/>
            <ac:graphicFrameMk id="12" creationId="{00000000-0000-0000-0000-000000000000}"/>
          </ac:graphicFrameMkLst>
        </pc:graphicFrameChg>
      </pc:sldChg>
      <pc:sldChg chg="modTransition">
        <pc:chgData name="COPPER, Frederik Anton" userId="0f901088-783c-438a-8209-1f3e953b174f" providerId="ADAL" clId="{8D38682A-DF7B-4789-B7B1-AACA21515491}" dt="2020-11-04T11:05:50.026" v="21"/>
        <pc:sldMkLst>
          <pc:docMk/>
          <pc:sldMk cId="0" sldId="264"/>
        </pc:sldMkLst>
      </pc:sldChg>
      <pc:sldChg chg="modTransition">
        <pc:chgData name="COPPER, Frederik Anton" userId="0f901088-783c-438a-8209-1f3e953b174f" providerId="ADAL" clId="{8D38682A-DF7B-4789-B7B1-AACA21515491}" dt="2020-11-04T11:05:50.026" v="21"/>
        <pc:sldMkLst>
          <pc:docMk/>
          <pc:sldMk cId="0" sldId="265"/>
        </pc:sldMkLst>
      </pc:sldChg>
      <pc:sldChg chg="modTransition">
        <pc:chgData name="COPPER, Frederik Anton" userId="0f901088-783c-438a-8209-1f3e953b174f" providerId="ADAL" clId="{8D38682A-DF7B-4789-B7B1-AACA21515491}" dt="2020-11-04T11:05:50.026" v="21"/>
        <pc:sldMkLst>
          <pc:docMk/>
          <pc:sldMk cId="0" sldId="266"/>
        </pc:sldMkLst>
      </pc:sldChg>
      <pc:sldChg chg="modTransition">
        <pc:chgData name="COPPER, Frederik Anton" userId="0f901088-783c-438a-8209-1f3e953b174f" providerId="ADAL" clId="{8D38682A-DF7B-4789-B7B1-AACA21515491}" dt="2020-11-04T11:05:50.026" v="21"/>
        <pc:sldMkLst>
          <pc:docMk/>
          <pc:sldMk cId="0" sldId="267"/>
        </pc:sldMkLst>
      </pc:sldChg>
      <pc:sldChg chg="modTransition">
        <pc:chgData name="COPPER, Frederik Anton" userId="0f901088-783c-438a-8209-1f3e953b174f" providerId="ADAL" clId="{8D38682A-DF7B-4789-B7B1-AACA21515491}" dt="2020-11-04T11:05:50.026" v="21"/>
        <pc:sldMkLst>
          <pc:docMk/>
          <pc:sldMk cId="0" sldId="268"/>
        </pc:sldMkLst>
      </pc:sldChg>
      <pc:sldChg chg="modTransition">
        <pc:chgData name="COPPER, Frederik Anton" userId="0f901088-783c-438a-8209-1f3e953b174f" providerId="ADAL" clId="{8D38682A-DF7B-4789-B7B1-AACA21515491}" dt="2020-11-04T11:05:50.026" v="21"/>
        <pc:sldMkLst>
          <pc:docMk/>
          <pc:sldMk cId="0" sldId="269"/>
        </pc:sldMkLst>
      </pc:sldChg>
      <pc:sldChg chg="modTransition">
        <pc:chgData name="COPPER, Frederik Anton" userId="0f901088-783c-438a-8209-1f3e953b174f" providerId="ADAL" clId="{8D38682A-DF7B-4789-B7B1-AACA21515491}" dt="2020-11-04T11:05:50.026" v="21"/>
        <pc:sldMkLst>
          <pc:docMk/>
          <pc:sldMk cId="0" sldId="270"/>
        </pc:sldMkLst>
      </pc:sldChg>
      <pc:sldChg chg="modTransition">
        <pc:chgData name="COPPER, Frederik Anton" userId="0f901088-783c-438a-8209-1f3e953b174f" providerId="ADAL" clId="{8D38682A-DF7B-4789-B7B1-AACA21515491}" dt="2020-11-04T11:05:50.026" v="21"/>
        <pc:sldMkLst>
          <pc:docMk/>
          <pc:sldMk cId="0" sldId="271"/>
        </pc:sldMkLst>
      </pc:sldChg>
      <pc:sldChg chg="modTransition">
        <pc:chgData name="COPPER, Frederik Anton" userId="0f901088-783c-438a-8209-1f3e953b174f" providerId="ADAL" clId="{8D38682A-DF7B-4789-B7B1-AACA21515491}" dt="2020-11-04T11:05:50.026" v="21"/>
        <pc:sldMkLst>
          <pc:docMk/>
          <pc:sldMk cId="0" sldId="272"/>
        </pc:sldMkLst>
      </pc:sldChg>
      <pc:sldChg chg="modTransition">
        <pc:chgData name="COPPER, Frederik Anton" userId="0f901088-783c-438a-8209-1f3e953b174f" providerId="ADAL" clId="{8D38682A-DF7B-4789-B7B1-AACA21515491}" dt="2020-11-04T11:05:50.026" v="21"/>
        <pc:sldMkLst>
          <pc:docMk/>
          <pc:sldMk cId="0" sldId="273"/>
        </pc:sldMkLst>
      </pc:sldChg>
      <pc:sldChg chg="modTransition">
        <pc:chgData name="COPPER, Frederik Anton" userId="0f901088-783c-438a-8209-1f3e953b174f" providerId="ADAL" clId="{8D38682A-DF7B-4789-B7B1-AACA21515491}" dt="2020-11-04T11:05:50.026" v="21"/>
        <pc:sldMkLst>
          <pc:docMk/>
          <pc:sldMk cId="0" sldId="274"/>
        </pc:sldMkLst>
      </pc:sldChg>
      <pc:sldChg chg="modTransition">
        <pc:chgData name="COPPER, Frederik Anton" userId="0f901088-783c-438a-8209-1f3e953b174f" providerId="ADAL" clId="{8D38682A-DF7B-4789-B7B1-AACA21515491}" dt="2020-11-04T11:05:50.026" v="21"/>
        <pc:sldMkLst>
          <pc:docMk/>
          <pc:sldMk cId="0" sldId="275"/>
        </pc:sldMkLst>
      </pc:sldChg>
      <pc:sldChg chg="modTransition">
        <pc:chgData name="COPPER, Frederik Anton" userId="0f901088-783c-438a-8209-1f3e953b174f" providerId="ADAL" clId="{8D38682A-DF7B-4789-B7B1-AACA21515491}" dt="2020-11-04T11:05:50.026" v="21"/>
        <pc:sldMkLst>
          <pc:docMk/>
          <pc:sldMk cId="578592237" sldId="287"/>
        </pc:sldMkLst>
      </pc:sldChg>
      <pc:sldChg chg="modTransition">
        <pc:chgData name="COPPER, Frederik Anton" userId="0f901088-783c-438a-8209-1f3e953b174f" providerId="ADAL" clId="{8D38682A-DF7B-4789-B7B1-AACA21515491}" dt="2020-11-04T11:05:50.026" v="21"/>
        <pc:sldMkLst>
          <pc:docMk/>
          <pc:sldMk cId="2801552253" sldId="288"/>
        </pc:sldMkLst>
      </pc:sldChg>
      <pc:sldChg chg="modTransition">
        <pc:chgData name="COPPER, Frederik Anton" userId="0f901088-783c-438a-8209-1f3e953b174f" providerId="ADAL" clId="{8D38682A-DF7B-4789-B7B1-AACA21515491}" dt="2020-11-04T11:05:50.026" v="21"/>
        <pc:sldMkLst>
          <pc:docMk/>
          <pc:sldMk cId="2979113756" sldId="289"/>
        </pc:sldMkLst>
      </pc:sldChg>
      <pc:sldChg chg="del ord">
        <pc:chgData name="COPPER, Frederik Anton" userId="0f901088-783c-438a-8209-1f3e953b174f" providerId="ADAL" clId="{8D38682A-DF7B-4789-B7B1-AACA21515491}" dt="2020-11-04T11:01:49.063" v="19" actId="2696"/>
        <pc:sldMkLst>
          <pc:docMk/>
          <pc:sldMk cId="2869836773" sldId="290"/>
        </pc:sldMkLst>
      </pc:sldChg>
      <pc:sldChg chg="del">
        <pc:chgData name="COPPER, Frederik Anton" userId="0f901088-783c-438a-8209-1f3e953b174f" providerId="ADAL" clId="{8D38682A-DF7B-4789-B7B1-AACA21515491}" dt="2020-11-04T11:02:04.047" v="20" actId="2696"/>
        <pc:sldMkLst>
          <pc:docMk/>
          <pc:sldMk cId="0" sldId="293"/>
        </pc:sldMkLst>
      </pc:sldChg>
      <pc:sldChg chg="modTransition">
        <pc:chgData name="COPPER, Frederik Anton" userId="0f901088-783c-438a-8209-1f3e953b174f" providerId="ADAL" clId="{8D38682A-DF7B-4789-B7B1-AACA21515491}" dt="2020-11-04T11:05:50.026" v="21"/>
        <pc:sldMkLst>
          <pc:docMk/>
          <pc:sldMk cId="308803726"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0CCBCB7-BD55-4D83-AF03-DE196EC53EDD}" type="datetimeFigureOut">
              <a:rPr lang="en-US" smtClean="0"/>
              <a:t>11/4/2020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C021DEB-3F37-4AA8-8138-4D43BEC09E3F}" type="slidenum">
              <a:rPr lang="en-US" smtClean="0"/>
              <a:t>‹#›</a:t>
            </a:fld>
            <a:endParaRPr lang="en-US"/>
          </a:p>
        </p:txBody>
      </p:sp>
    </p:spTree>
    <p:extLst>
      <p:ext uri="{BB962C8B-B14F-4D97-AF65-F5344CB8AC3E}">
        <p14:creationId xmlns:p14="http://schemas.microsoft.com/office/powerpoint/2010/main" val="419026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AE" dirty="0"/>
              <a:t>وتعمل أفرقة المنظمة مع الخبراء من شتى أنحاء العالم لوضع هذه الإرشادات. ويقوم الخبراء معاً باستعراض التقارير والدراسات والعروض المقدمة من البلدان، وتحليل الاتجاهات، ومشاورة المزيد من أفرقة الخبراء، ثم الاتفاق بعد ذلك على أفضل النهُج. وتتوجه الإرشادات إلى صنّاع القرار في مجال الصحة الذين يتولون تكييف المعلومات بحيث تتواءم مع بلدان وسياقات كل منهم. وتُحدّث الوثائق كلما ظهرت معارف علمية جديدة.</a:t>
            </a:r>
          </a:p>
          <a:p>
            <a:endParaRPr lang="en-GB" dirty="0"/>
          </a:p>
        </p:txBody>
      </p:sp>
      <p:sp>
        <p:nvSpPr>
          <p:cNvPr id="4" name="Slide Number Placeholder 3"/>
          <p:cNvSpPr>
            <a:spLocks noGrp="1"/>
          </p:cNvSpPr>
          <p:nvPr>
            <p:ph type="sldNum" sz="quarter" idx="5"/>
          </p:nvPr>
        </p:nvSpPr>
        <p:spPr/>
        <p:txBody>
          <a:bodyPr/>
          <a:lstStyle/>
          <a:p>
            <a:fld id="{DC021DEB-3F37-4AA8-8138-4D43BEC09E3F}" type="slidenum">
              <a:rPr lang="en-US" smtClean="0"/>
              <a:t>3</a:t>
            </a:fld>
            <a:endParaRPr lang="en-US"/>
          </a:p>
        </p:txBody>
      </p:sp>
    </p:spTree>
    <p:extLst>
      <p:ext uri="{BB962C8B-B14F-4D97-AF65-F5344CB8AC3E}">
        <p14:creationId xmlns:p14="http://schemas.microsoft.com/office/powerpoint/2010/main" val="151012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available:</a:t>
            </a:r>
          </a:p>
          <a:p>
            <a:r>
              <a:rPr lang="en-US" dirty="0"/>
              <a:t>•	the Health Care Facility assessment tool - https://www.who.int/publications/i/item/WHO-2019-nCoV-HCF_assessment-IPC-2020.1 </a:t>
            </a:r>
          </a:p>
          <a:p>
            <a:r>
              <a:rPr lang="en-US" dirty="0"/>
              <a:t>•	the Health Care Facility Safe Environments assessment tool  - https://www.who.int/publications/i/item/WHO-2019-nCoV-HCF_assessment-Safe_environment-2020.1 </a:t>
            </a:r>
          </a:p>
          <a:p>
            <a:endParaRPr lang="en-GB" dirty="0"/>
          </a:p>
        </p:txBody>
      </p:sp>
      <p:sp>
        <p:nvSpPr>
          <p:cNvPr id="4" name="Slide Number Placeholder 3"/>
          <p:cNvSpPr>
            <a:spLocks noGrp="1"/>
          </p:cNvSpPr>
          <p:nvPr>
            <p:ph type="sldNum" sz="quarter" idx="5"/>
          </p:nvPr>
        </p:nvSpPr>
        <p:spPr/>
        <p:txBody>
          <a:bodyPr/>
          <a:lstStyle/>
          <a:p>
            <a:fld id="{DC021DEB-3F37-4AA8-8138-4D43BEC09E3F}" type="slidenum">
              <a:rPr lang="en-US" smtClean="0"/>
              <a:t>5</a:t>
            </a:fld>
            <a:endParaRPr lang="en-US"/>
          </a:p>
        </p:txBody>
      </p:sp>
    </p:spTree>
    <p:extLst>
      <p:ext uri="{BB962C8B-B14F-4D97-AF65-F5344CB8AC3E}">
        <p14:creationId xmlns:p14="http://schemas.microsoft.com/office/powerpoint/2010/main" val="287005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available:</a:t>
            </a:r>
          </a:p>
          <a:p>
            <a:r>
              <a:rPr lang="en-US" dirty="0"/>
              <a:t>the Management of Infected Health Workers document, also included in this document are screening considerations that participants may want to consider in their local contexts - https://www.who.int/publications/i/item/10665-336265</a:t>
            </a:r>
          </a:p>
          <a:p>
            <a:endParaRPr lang="en-GB" dirty="0"/>
          </a:p>
        </p:txBody>
      </p:sp>
      <p:sp>
        <p:nvSpPr>
          <p:cNvPr id="4" name="Slide Number Placeholder 3"/>
          <p:cNvSpPr>
            <a:spLocks noGrp="1"/>
          </p:cNvSpPr>
          <p:nvPr>
            <p:ph type="sldNum" sz="quarter" idx="5"/>
          </p:nvPr>
        </p:nvSpPr>
        <p:spPr/>
        <p:txBody>
          <a:bodyPr/>
          <a:lstStyle/>
          <a:p>
            <a:fld id="{DC021DEB-3F37-4AA8-8138-4D43BEC09E3F}" type="slidenum">
              <a:rPr lang="en-US" smtClean="0"/>
              <a:t>17</a:t>
            </a:fld>
            <a:endParaRPr lang="en-US"/>
          </a:p>
        </p:txBody>
      </p:sp>
    </p:spTree>
    <p:extLst>
      <p:ext uri="{BB962C8B-B14F-4D97-AF65-F5344CB8AC3E}">
        <p14:creationId xmlns:p14="http://schemas.microsoft.com/office/powerpoint/2010/main" val="160919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21DEB-3F37-4AA8-8138-4D43BEC09E3F}" type="slidenum">
              <a:rPr lang="en-US" smtClean="0"/>
              <a:t>19</a:t>
            </a:fld>
            <a:endParaRPr lang="en-US"/>
          </a:p>
        </p:txBody>
      </p:sp>
    </p:spTree>
    <p:extLst>
      <p:ext uri="{BB962C8B-B14F-4D97-AF65-F5344CB8AC3E}">
        <p14:creationId xmlns:p14="http://schemas.microsoft.com/office/powerpoint/2010/main" val="269319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14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99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13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spcBef>
                <a:spcPts val="0"/>
              </a:spcBef>
              <a:spcAft>
                <a:spcPts val="0"/>
              </a:spcAft>
            </a:pPr>
            <a:r>
              <a:rPr lang="en-US" sz="1200" kern="1200" dirty="0">
                <a:solidFill>
                  <a:srgbClr val="000000"/>
                </a:solidFill>
                <a:effectLst/>
                <a:latin typeface="Calibri" panose="020F0502020204030204" pitchFamily="34" charset="0"/>
                <a:ea typeface="+mn-ea"/>
                <a:cs typeface="+mn-cs"/>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قسّم الحاضرين إلى مجموعات.</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تحديد أولويات النتائج التي ستحوّل إلى إجراءات.</a:t>
            </a:r>
            <a:endParaRPr lang="en-US" sz="1200" dirty="0">
              <a:effectLst/>
              <a:latin typeface="Times New Roman" panose="02020603050405020304" pitchFamily="18" charset="0"/>
              <a:ea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الإجراء</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السبب الذي يجعل من ذلك أولوية؟</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من المسؤول عن الإجراء؟</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ما هي الموارد اللازمة؟</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r" rtl="1">
              <a:spcBef>
                <a:spcPts val="0"/>
              </a:spcBef>
              <a:spcAft>
                <a:spcPts val="0"/>
              </a:spcAft>
              <a:buFont typeface="Calibri" panose="020F0502020204030204" pitchFamily="34" charset="0"/>
              <a:buChar char="–"/>
              <a:tabLst>
                <a:tab pos="1371600" algn="l"/>
              </a:tabLst>
            </a:pPr>
            <a:r>
              <a:rPr lang="ar-EG"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متى سينبغي أن تتوافر؟</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r" rtl="1">
              <a:spcBef>
                <a:spcPts val="0"/>
              </a:spcBef>
              <a:spcAft>
                <a:spcPts val="0"/>
              </a:spcAft>
              <a:buFont typeface="Times New Roman" panose="02020603050405020304" pitchFamily="18" charset="0"/>
              <a:buChar char="•"/>
              <a:tabLst>
                <a:tab pos="914400" algn="l"/>
              </a:tabLst>
            </a:pPr>
            <a:r>
              <a:rPr lang="ar-EG" sz="1200" dirty="0">
                <a:solidFill>
                  <a:srgbClr val="000000"/>
                </a:solidFill>
                <a:effectLst/>
                <a:latin typeface="Calibri" panose="020F0502020204030204" pitchFamily="34" charset="0"/>
                <a:ea typeface="Times New Roman" panose="02020603050405020304" pitchFamily="18" charset="0"/>
              </a:rPr>
              <a:t>يقدم مُقرّر كل مجموعة موجزاً للنتائج الخاصة بالمجموعة، يستغرق 5 دقائق.</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5" name="Holder 5"/>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4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45858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4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47834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4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59334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4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64939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4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37718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4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394095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4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74745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79982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84275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361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5" name="Holder 5"/>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314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9713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6" name="Holder 6"/>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4" name="Holder 4"/>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3" name="Holder 3"/>
          <p:cNvSpPr>
            <a:spLocks noGrp="1"/>
          </p:cNvSpPr>
          <p:nvPr>
            <p:ph type="dt" sz="half" idx="6"/>
          </p:nvPr>
        </p:nvSpPr>
        <p:spPr/>
        <p:txBody>
          <a:bodyPr lIns="0" tIns="0" rIns="0" bIns="0"/>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4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04603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pPr algn="l"/>
            <a:r>
              <a:rPr lang="en-US" sz="1200" b="1" i="0">
                <a:solidFill>
                  <a:schemeClr val="bg1"/>
                </a:solidFill>
                <a:latin typeface="Arial" panose="020B0604020202020204" pitchFamily="34" charset="0"/>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a:solidFill>
                  <a:schemeClr val="bg1"/>
                </a:solidFill>
                <a:latin typeface="Arial" panose="020B0604020202020204" pitchFamily="34" charset="0"/>
                <a:cs typeface="Arial" panose="020B0604020202020204" pitchFamily="34" charset="0"/>
              </a:rPr>
              <a:t>NOVEL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r">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4 November 2020</a:t>
            </a:fld>
            <a:endParaRPr lang="en-US"/>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598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4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3613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4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14172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sp>
        <p:nvSpPr>
          <p:cNvPr id="17" name="bg object 17"/>
          <p:cNvSpPr/>
          <p:nvPr/>
        </p:nvSpPr>
        <p:spPr>
          <a:xfrm>
            <a:off x="0" y="6580631"/>
            <a:ext cx="12188952" cy="27736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19" name="bg object 19"/>
          <p:cNvSpPr/>
          <p:nvPr/>
        </p:nvSpPr>
        <p:spPr>
          <a:xfrm>
            <a:off x="3069335" y="6580631"/>
            <a:ext cx="4191000" cy="277368"/>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g object 20"/>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21" name="bg object 21"/>
          <p:cNvSpPr/>
          <p:nvPr/>
        </p:nvSpPr>
        <p:spPr>
          <a:xfrm>
            <a:off x="2865120" y="6580631"/>
            <a:ext cx="4191000" cy="27736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bg object 22"/>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23" name="bg object 23"/>
          <p:cNvSpPr/>
          <p:nvPr/>
        </p:nvSpPr>
        <p:spPr>
          <a:xfrm>
            <a:off x="1207008" y="6574535"/>
            <a:ext cx="4282440" cy="28346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bg object 24"/>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25" name="bg object 25"/>
          <p:cNvSpPr/>
          <p:nvPr/>
        </p:nvSpPr>
        <p:spPr>
          <a:xfrm>
            <a:off x="987552" y="6574535"/>
            <a:ext cx="4282440" cy="283464"/>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bg object 26"/>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27" name="bg object 27"/>
          <p:cNvSpPr/>
          <p:nvPr/>
        </p:nvSpPr>
        <p:spPr>
          <a:xfrm>
            <a:off x="179831" y="6574535"/>
            <a:ext cx="2109216" cy="283464"/>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bg object 28"/>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29" name="bg object 29"/>
          <p:cNvSpPr/>
          <p:nvPr/>
        </p:nvSpPr>
        <p:spPr>
          <a:xfrm>
            <a:off x="0" y="6574535"/>
            <a:ext cx="2084832" cy="283464"/>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bg object 30"/>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2" name="Holder 2"/>
          <p:cNvSpPr>
            <a:spLocks noGrp="1"/>
          </p:cNvSpPr>
          <p:nvPr>
            <p:ph type="title"/>
          </p:nvPr>
        </p:nvSpPr>
        <p:spPr>
          <a:xfrm>
            <a:off x="4175664" y="-79755"/>
            <a:ext cx="3840670" cy="756920"/>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441811" y="2080767"/>
            <a:ext cx="10570845" cy="3238500"/>
          </a:xfrm>
          <a:prstGeom prst="rect">
            <a:avLst/>
          </a:prstGeom>
        </p:spPr>
        <p:txBody>
          <a:bodyPr wrap="square" lIns="0" tIns="0" rIns="0" bIns="0">
            <a:spAutoFit/>
          </a:bodyPr>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a:xfrm>
            <a:off x="76269" y="6652472"/>
            <a:ext cx="1776730"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11401037" y="6634184"/>
            <a:ext cx="617854"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r" rtl="1">
        <a:defRPr>
          <a:latin typeface="+mj-lt"/>
          <a:ea typeface="+mj-ea"/>
          <a:cs typeface="+mj-cs"/>
        </a:defRPr>
      </a:lvl1pPr>
    </p:titleStyle>
    <p:body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bodyStyle>
    <p:other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58ADE-BA35-494E-BE53-3C61C716429B}" type="datetime3">
              <a:rPr lang="en-US" smtClean="0"/>
              <a:t>4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19791522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r" defTabSz="914400" rtl="1"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991412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r" rtl="1">
        <a:defRPr>
          <a:latin typeface="+mj-lt"/>
          <a:ea typeface="+mj-ea"/>
          <a:cs typeface="+mj-cs"/>
        </a:defRPr>
      </a:lvl1pPr>
    </p:titleStyle>
    <p:body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bodyStyle>
    <p:other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jpg"/><Relationship Id="rId5" Type="http://schemas.openxmlformats.org/officeDocument/2006/relationships/image" Target="../media/image4.png"/><Relationship Id="rId10" Type="http://schemas.openxmlformats.org/officeDocument/2006/relationships/image" Target="../media/image26.jpg"/><Relationship Id="rId4" Type="http://schemas.openxmlformats.org/officeDocument/2006/relationships/image" Target="../media/image3.png"/><Relationship Id="rId9"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health-topics/coronavirus" TargetMode="External"/><Relationship Id="rId3" Type="http://schemas.openxmlformats.org/officeDocument/2006/relationships/hyperlink" Target="https://www.who.int/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8.xml"/><Relationship Id="rId16"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katom@who.int" TargetMode="External"/><Relationship Id="rId4" Type="http://schemas.openxmlformats.org/officeDocument/2006/relationships/image" Target="../media/image32.png"/><Relationship Id="rId9" Type="http://schemas.openxmlformats.org/officeDocument/2006/relationships/hyperlink" Target="mailto:andragro@paho.org" TargetMode="External"/><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publications/i/item/WHO-2019-nCoV-IPC-202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hyperlink" Target="https://www.who.int/publications/i/item/infection-prevention-and-control-for-the-safe-management-of-a-dead-body-in-the-context-of-covid-19-interim-guid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2917571"/>
            <a:ext cx="4038599" cy="1302280"/>
          </a:xfrm>
          <a:prstGeom prst="rect">
            <a:avLst/>
          </a:prstGeom>
        </p:spPr>
        <p:txBody>
          <a:bodyPr vert="horz" wrap="square" lIns="0" tIns="95885" rIns="0" bIns="0" rtlCol="0">
            <a:spAutoFit/>
          </a:bodyPr>
          <a:lstStyle/>
          <a:p>
            <a:pPr marL="12700" marR="5080">
              <a:lnSpc>
                <a:spcPts val="4680"/>
              </a:lnSpc>
              <a:spcBef>
                <a:spcPts val="755"/>
              </a:spcBef>
            </a:pPr>
            <a:r>
              <a:rPr lang="ar-EG" sz="4400" dirty="0">
                <a:latin typeface="Roboto"/>
                <a:cs typeface="Roboto"/>
              </a:rPr>
              <a:t>مرض فيروس كورونا (كوفيد-19)</a:t>
            </a:r>
          </a:p>
        </p:txBody>
      </p:sp>
      <p:sp>
        <p:nvSpPr>
          <p:cNvPr id="3" name="object 3"/>
          <p:cNvSpPr txBox="1"/>
          <p:nvPr/>
        </p:nvSpPr>
        <p:spPr>
          <a:xfrm>
            <a:off x="8544295" y="3849116"/>
            <a:ext cx="3395345" cy="748030"/>
          </a:xfrm>
          <a:prstGeom prst="rect">
            <a:avLst/>
          </a:prstGeom>
        </p:spPr>
        <p:txBody>
          <a:bodyPr vert="horz" wrap="square" lIns="0" tIns="31750" rIns="0" bIns="0" rtlCol="0">
            <a:spAutoFit/>
          </a:bodyPr>
          <a:lstStyle/>
          <a:p>
            <a:pPr marL="107950" marR="5080" indent="-95250">
              <a:lnSpc>
                <a:spcPts val="2810"/>
              </a:lnSpc>
              <a:spcBef>
                <a:spcPts val="250"/>
              </a:spcBef>
            </a:pPr>
            <a:r>
              <a:rPr lang="ar-EG" sz="2400" b="1" dirty="0">
                <a:solidFill>
                  <a:srgbClr val="D86422"/>
                </a:solidFill>
                <a:latin typeface="Roboto"/>
                <a:cs typeface="Roboto"/>
              </a:rPr>
              <a:t>عملية محاكاة للوقاية من العدوى ومكافحتها في المرافق الصحية</a:t>
            </a:r>
          </a:p>
        </p:txBody>
      </p:sp>
      <p:sp>
        <p:nvSpPr>
          <p:cNvPr id="6" name="object 6"/>
          <p:cNvSpPr/>
          <p:nvPr/>
        </p:nvSpPr>
        <p:spPr>
          <a:xfrm>
            <a:off x="10925379" y="6336579"/>
            <a:ext cx="1266446" cy="3874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436C57AA-EBBE-4290-B215-0B0300F16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247788"/>
            <a:ext cx="1569578" cy="565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783840"/>
            <a:ext cx="4084955" cy="1290320"/>
          </a:xfrm>
          <a:prstGeom prst="rect">
            <a:avLst/>
          </a:prstGeom>
        </p:spPr>
        <p:txBody>
          <a:bodyPr vert="horz" wrap="square" lIns="0" tIns="95885" rIns="0" bIns="0" rtlCol="0">
            <a:spAutoFit/>
          </a:bodyPr>
          <a:lstStyle/>
          <a:p>
            <a:pPr marL="12700" marR="5080">
              <a:lnSpc>
                <a:spcPts val="4680"/>
              </a:lnSpc>
              <a:spcBef>
                <a:spcPts val="755"/>
              </a:spcBef>
            </a:pPr>
            <a:r>
              <a:rPr lang="ar-EG" sz="4400" dirty="0">
                <a:latin typeface="Roboto"/>
                <a:cs typeface="Roboto"/>
              </a:rPr>
              <a:t>مرض فيروس كورونا (كوفيد-19)</a:t>
            </a:r>
          </a:p>
        </p:txBody>
      </p:sp>
      <p:sp>
        <p:nvSpPr>
          <p:cNvPr id="3" name="object 3"/>
          <p:cNvSpPr txBox="1"/>
          <p:nvPr/>
        </p:nvSpPr>
        <p:spPr>
          <a:xfrm>
            <a:off x="8305800" y="4343400"/>
            <a:ext cx="3395345" cy="750205"/>
          </a:xfrm>
          <a:prstGeom prst="rect">
            <a:avLst/>
          </a:prstGeom>
        </p:spPr>
        <p:txBody>
          <a:bodyPr vert="horz" wrap="square" lIns="0" tIns="31750" rIns="0" bIns="0" rtlCol="0">
            <a:spAutoFit/>
          </a:bodyPr>
          <a:lstStyle/>
          <a:p>
            <a:pPr marL="107950" marR="5080" indent="-95250">
              <a:lnSpc>
                <a:spcPts val="2810"/>
              </a:lnSpc>
              <a:spcBef>
                <a:spcPts val="250"/>
              </a:spcBef>
            </a:pPr>
            <a:r>
              <a:rPr lang="ar-EG" sz="2400" b="1" dirty="0">
                <a:solidFill>
                  <a:srgbClr val="D86422"/>
                </a:solidFill>
                <a:latin typeface="Roboto"/>
                <a:cs typeface="Roboto"/>
              </a:rPr>
              <a:t>عملية محاكاة للوقاية من العدوى ومكافحتها في المرافق الصحية</a:t>
            </a:r>
          </a:p>
        </p:txBody>
      </p:sp>
      <p:sp>
        <p:nvSpPr>
          <p:cNvPr id="6" name="object 6"/>
          <p:cNvSpPr/>
          <p:nvPr/>
        </p:nvSpPr>
        <p:spPr>
          <a:xfrm>
            <a:off x="10919683" y="6329159"/>
            <a:ext cx="1266446" cy="3874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FBD586F6-1EEE-44BA-A9B3-CCC2CE9E2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12579"/>
            <a:ext cx="1723961" cy="6206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610870"/>
          </a:xfrm>
          <a:prstGeom prst="rect">
            <a:avLst/>
          </a:prstGeom>
        </p:spPr>
        <p:txBody>
          <a:bodyPr vert="horz" wrap="square" lIns="0" tIns="0" rIns="0" bIns="0" rtlCol="0">
            <a:spAutoFit/>
          </a:bodyPr>
          <a:lstStyle/>
          <a:p>
            <a:pPr marL="243840">
              <a:lnSpc>
                <a:spcPts val="4095"/>
              </a:lnSpc>
            </a:pPr>
            <a:r>
              <a:rPr lang="ar-EG" sz="3600" dirty="0"/>
              <a:t>السيناريو</a:t>
            </a:r>
          </a:p>
        </p:txBody>
      </p:sp>
      <p:sp>
        <p:nvSpPr>
          <p:cNvPr id="3" name="object 3"/>
          <p:cNvSpPr/>
          <p:nvPr/>
        </p:nvSpPr>
        <p:spPr>
          <a:xfrm>
            <a:off x="483895" y="914400"/>
            <a:ext cx="7287259" cy="5500370"/>
          </a:xfrm>
          <a:custGeom>
            <a:avLst/>
            <a:gdLst/>
            <a:ahLst/>
            <a:cxnLst/>
            <a:rect l="l" t="t" r="r" b="b"/>
            <a:pathLst>
              <a:path w="7287259" h="5500370">
                <a:moveTo>
                  <a:pt x="7286716" y="0"/>
                </a:moveTo>
                <a:lnTo>
                  <a:pt x="0" y="0"/>
                </a:lnTo>
                <a:lnTo>
                  <a:pt x="0" y="5500254"/>
                </a:lnTo>
                <a:lnTo>
                  <a:pt x="7286716" y="5500254"/>
                </a:lnTo>
                <a:lnTo>
                  <a:pt x="7286716" y="0"/>
                </a:lnTo>
                <a:close/>
              </a:path>
            </a:pathLst>
          </a:custGeom>
          <a:solidFill>
            <a:srgbClr val="DEDEDE"/>
          </a:solidFill>
        </p:spPr>
        <p:txBody>
          <a:bodyPr wrap="square" lIns="0" tIns="0" rIns="0" bIns="0" rtlCol="0"/>
          <a:lstStyle/>
          <a:p>
            <a:endParaRPr/>
          </a:p>
        </p:txBody>
      </p:sp>
      <p:sp>
        <p:nvSpPr>
          <p:cNvPr id="4" name="object 4"/>
          <p:cNvSpPr txBox="1"/>
          <p:nvPr/>
        </p:nvSpPr>
        <p:spPr>
          <a:xfrm>
            <a:off x="483895" y="975017"/>
            <a:ext cx="7364705" cy="5184111"/>
          </a:xfrm>
          <a:prstGeom prst="rect">
            <a:avLst/>
          </a:prstGeom>
        </p:spPr>
        <p:txBody>
          <a:bodyPr vert="horz" wrap="square" lIns="0" tIns="10795" rIns="0" bIns="0" rtlCol="0">
            <a:spAutoFit/>
          </a:bodyPr>
          <a:lstStyle/>
          <a:p>
            <a:pPr marL="241300" marR="5715" indent="-228600">
              <a:lnSpc>
                <a:spcPct val="100499"/>
              </a:lnSpc>
              <a:spcBef>
                <a:spcPts val="85"/>
              </a:spcBef>
              <a:buFont typeface="Arial"/>
              <a:buChar char="•"/>
              <a:tabLst>
                <a:tab pos="241300" algn="l"/>
              </a:tabLst>
            </a:pPr>
            <a:r>
              <a:rPr lang="ar-EG" sz="2400" dirty="0">
                <a:latin typeface="Simplified Arabic" panose="02020603050405020304" pitchFamily="18" charset="-78"/>
                <a:cs typeface="Simplified Arabic" panose="02020603050405020304" pitchFamily="18" charset="-78"/>
              </a:rPr>
              <a:t>مستشفى "</a:t>
            </a:r>
            <a:r>
              <a:rPr lang="ar-EG" sz="2400" dirty="0" err="1">
                <a:latin typeface="Simplified Arabic" panose="02020603050405020304" pitchFamily="18" charset="-78"/>
                <a:cs typeface="Simplified Arabic" panose="02020603050405020304" pitchFamily="18" charset="-78"/>
              </a:rPr>
              <a:t>هيروز</a:t>
            </a:r>
            <a:r>
              <a:rPr lang="ar-EG" sz="2400" dirty="0">
                <a:latin typeface="Simplified Arabic" panose="02020603050405020304" pitchFamily="18" charset="-78"/>
                <a:cs typeface="Simplified Arabic" panose="02020603050405020304" pitchFamily="18" charset="-78"/>
              </a:rPr>
              <a:t>" هو مرفق صحي تخصصي بسعة 300 سرير، يقع في العاصمة ويضم 18 سريراً من أسرّة وحدة الرعاية المركزة. ويعمل المستشفى بطاقة نسبتها 90 – 95% في المتوسط (مخطط الأدوار موضّح في النشرات.)</a:t>
            </a:r>
          </a:p>
          <a:p>
            <a:pPr marL="241300" marR="5080" indent="-228600">
              <a:lnSpc>
                <a:spcPct val="100499"/>
              </a:lnSpc>
              <a:spcBef>
                <a:spcPts val="944"/>
              </a:spcBef>
              <a:buFont typeface="Arial"/>
              <a:buChar char="•"/>
              <a:tabLst>
                <a:tab pos="241300" algn="l"/>
              </a:tabLst>
            </a:pPr>
            <a:r>
              <a:rPr lang="ar-EG" sz="2400" dirty="0">
                <a:latin typeface="Simplified Arabic" panose="02020603050405020304" pitchFamily="18" charset="-78"/>
                <a:cs typeface="Simplified Arabic" panose="02020603050405020304" pitchFamily="18" charset="-78"/>
              </a:rPr>
              <a:t>تأثر المستشفى تأثراً كبيراً عندما تفشى كوفيد-19 لأول مرة في الفترة من آذار/ مارس إلى نيسان/ أبريل 2020. وأثناء تلك الفترة، دخل 347 مريضاً مصاباً بكوفيد-19 إلى المستشفى، وتوفى 29 منهم، بم</a:t>
            </a:r>
            <a:r>
              <a:rPr lang="ar-BH" sz="2400" dirty="0">
                <a:latin typeface="Simplified Arabic" panose="02020603050405020304" pitchFamily="18" charset="-78"/>
                <a:cs typeface="Simplified Arabic" panose="02020603050405020304" pitchFamily="18" charset="-78"/>
              </a:rPr>
              <a:t>ن</a:t>
            </a:r>
            <a:r>
              <a:rPr lang="ar-EG" sz="2400" dirty="0">
                <a:latin typeface="Simplified Arabic" panose="02020603050405020304" pitchFamily="18" charset="-78"/>
                <a:cs typeface="Simplified Arabic" panose="02020603050405020304" pitchFamily="18" charset="-78"/>
              </a:rPr>
              <a:t> في ذلك طفلان مصابان بحالات صحية أساسية.</a:t>
            </a:r>
          </a:p>
          <a:p>
            <a:pPr marL="241300" marR="5080" indent="-228600">
              <a:lnSpc>
                <a:spcPct val="100499"/>
              </a:lnSpc>
              <a:spcBef>
                <a:spcPts val="950"/>
              </a:spcBef>
              <a:buFont typeface="Arial"/>
              <a:buChar char="•"/>
              <a:tabLst>
                <a:tab pos="241300" algn="l"/>
              </a:tabLst>
            </a:pPr>
            <a:r>
              <a:rPr lang="ar-EG" sz="2400" dirty="0">
                <a:latin typeface="Simplified Arabic" panose="02020603050405020304" pitchFamily="18" charset="-78"/>
                <a:cs typeface="Simplified Arabic" panose="02020603050405020304" pitchFamily="18" charset="-78"/>
              </a:rPr>
              <a:t>منذ ذلك الحين، نفّذت الحكومة تدابير الصحة العامة والتدابير الاجتماعية الصارمة، التي أدت بالفعل إلى الحد من أعداد المرضى المصابين بكوفيد-19.</a:t>
            </a:r>
          </a:p>
          <a:p>
            <a:pPr marL="241300" marR="5715" indent="-228600">
              <a:lnSpc>
                <a:spcPct val="100000"/>
              </a:lnSpc>
              <a:spcBef>
                <a:spcPts val="960"/>
              </a:spcBef>
              <a:buFont typeface="Arial"/>
              <a:buChar char="•"/>
              <a:tabLst>
                <a:tab pos="241300" algn="l"/>
              </a:tabLst>
            </a:pPr>
            <a:r>
              <a:rPr lang="ar-EG" sz="2400" dirty="0">
                <a:latin typeface="Simplified Arabic" panose="02020603050405020304" pitchFamily="18" charset="-78"/>
                <a:cs typeface="Simplified Arabic" panose="02020603050405020304" pitchFamily="18" charset="-78"/>
              </a:rPr>
              <a:t>خلال الأشهر القليلة الماضية أدى تخفيف القيود المفروضة إلى زيادة حالات العدوى وتجسّد ذلك في زيادة أعداد المرضى المصابين بكوفيد-19.</a:t>
            </a:r>
          </a:p>
        </p:txBody>
      </p:sp>
      <p:grpSp>
        <p:nvGrpSpPr>
          <p:cNvPr id="5" name="object 5"/>
          <p:cNvGrpSpPr/>
          <p:nvPr/>
        </p:nvGrpSpPr>
        <p:grpSpPr>
          <a:xfrm>
            <a:off x="7690104" y="0"/>
            <a:ext cx="4502150" cy="634365"/>
            <a:chOff x="7690104" y="0"/>
            <a:chExt cx="4502150" cy="634365"/>
          </a:xfrm>
        </p:grpSpPr>
        <p:sp>
          <p:nvSpPr>
            <p:cNvPr id="6" name="object 6"/>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8" name="object 8"/>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8040623" y="896"/>
            <a:ext cx="3881754" cy="567463"/>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ar-EG" sz="2800" b="1" dirty="0">
                <a:solidFill>
                  <a:srgbClr val="FFFFFF"/>
                </a:solidFill>
                <a:latin typeface="Arial Black"/>
                <a:cs typeface="Arial Black"/>
              </a:rPr>
              <a:t>محاكاة</a:t>
            </a:r>
            <a:r>
              <a:rPr lang="ar-EG" sz="2000" b="1" dirty="0">
                <a:solidFill>
                  <a:srgbClr val="FFFFFF"/>
                </a:solidFill>
                <a:latin typeface="Arial Black"/>
                <a:cs typeface="Arial Black"/>
              </a:rPr>
              <a:t> </a:t>
            </a:r>
            <a:r>
              <a:rPr lang="ar-EG" sz="2800" b="1" dirty="0">
                <a:solidFill>
                  <a:srgbClr val="FFFFFF"/>
                </a:solidFill>
                <a:latin typeface="Arial Black"/>
                <a:cs typeface="Arial Black"/>
              </a:rPr>
              <a:t>فقط</a:t>
            </a:r>
          </a:p>
        </p:txBody>
      </p:sp>
      <p:sp>
        <p:nvSpPr>
          <p:cNvPr id="11" name="object 11"/>
          <p:cNvSpPr/>
          <p:nvPr/>
        </p:nvSpPr>
        <p:spPr>
          <a:xfrm>
            <a:off x="8040622" y="1823699"/>
            <a:ext cx="3925614" cy="3030298"/>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11</a:t>
            </a:fld>
            <a:endParaRPr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14" name="object 14"/>
          <p:cNvSpPr txBox="1"/>
          <p:nvPr/>
        </p:nvSpPr>
        <p:spPr>
          <a:xfrm>
            <a:off x="4343400" y="6647311"/>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15" name="object 15"/>
          <p:cNvSpPr txBox="1"/>
          <p:nvPr/>
        </p:nvSpPr>
        <p:spPr>
          <a:xfrm>
            <a:off x="5257801" y="6647312"/>
            <a:ext cx="1863726"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29" y="45107"/>
            <a:ext cx="2159635" cy="574040"/>
          </a:xfrm>
          <a:prstGeom prst="rect">
            <a:avLst/>
          </a:prstGeom>
        </p:spPr>
        <p:txBody>
          <a:bodyPr vert="horz" wrap="square" lIns="0" tIns="12700" rIns="0" bIns="0" rtlCol="0">
            <a:spAutoFit/>
          </a:bodyPr>
          <a:lstStyle/>
          <a:p>
            <a:pPr marL="12700">
              <a:lnSpc>
                <a:spcPct val="100000"/>
              </a:lnSpc>
              <a:spcBef>
                <a:spcPts val="100"/>
              </a:spcBef>
            </a:pPr>
            <a:r>
              <a:rPr lang="ar-EG" sz="3600" dirty="0"/>
              <a:t>الجلسة </a:t>
            </a:r>
            <a:r>
              <a:rPr lang="ar-BH" sz="3600" dirty="0"/>
              <a:t>1</a:t>
            </a:r>
            <a:endParaRPr lang="ar-EG" sz="3600" dirty="0"/>
          </a:p>
        </p:txBody>
      </p:sp>
      <p:sp>
        <p:nvSpPr>
          <p:cNvPr id="3" name="object 3"/>
          <p:cNvSpPr txBox="1"/>
          <p:nvPr/>
        </p:nvSpPr>
        <p:spPr>
          <a:xfrm>
            <a:off x="8103501" y="735986"/>
            <a:ext cx="3147695" cy="443711"/>
          </a:xfrm>
          <a:prstGeom prst="rect">
            <a:avLst/>
          </a:prstGeom>
        </p:spPr>
        <p:txBody>
          <a:bodyPr vert="horz" wrap="square" lIns="0" tIns="12700" rIns="0" bIns="0" rtlCol="0">
            <a:spAutoFit/>
          </a:bodyPr>
          <a:lstStyle/>
          <a:p>
            <a:pPr marL="12700">
              <a:lnSpc>
                <a:spcPct val="100000"/>
              </a:lnSpc>
              <a:spcBef>
                <a:spcPts val="100"/>
              </a:spcBef>
            </a:pPr>
            <a:r>
              <a:rPr lang="ar-EG" sz="2800" b="1" dirty="0">
                <a:solidFill>
                  <a:srgbClr val="005D85"/>
                </a:solidFill>
                <a:latin typeface="Roboto"/>
              </a:rPr>
              <a:t>أسئلة للمناقشة</a:t>
            </a:r>
          </a:p>
        </p:txBody>
      </p:sp>
      <p:sp>
        <p:nvSpPr>
          <p:cNvPr id="4" name="object 4"/>
          <p:cNvSpPr txBox="1"/>
          <p:nvPr/>
        </p:nvSpPr>
        <p:spPr>
          <a:xfrm>
            <a:off x="1221969" y="2240788"/>
            <a:ext cx="6066790" cy="360680"/>
          </a:xfrm>
          <a:prstGeom prst="rect">
            <a:avLst/>
          </a:prstGeom>
        </p:spPr>
        <p:txBody>
          <a:bodyPr vert="horz" wrap="square" lIns="0" tIns="12700" rIns="0" bIns="0" rtlCol="0">
            <a:spAutoFit/>
          </a:bodyPr>
          <a:lstStyle/>
          <a:p>
            <a:pPr marL="12700">
              <a:lnSpc>
                <a:spcPct val="100000"/>
              </a:lnSpc>
              <a:spcBef>
                <a:spcPts val="100"/>
              </a:spcBef>
            </a:pPr>
            <a:endParaRPr/>
          </a:p>
        </p:txBody>
      </p:sp>
      <p:sp>
        <p:nvSpPr>
          <p:cNvPr id="5" name="object 5"/>
          <p:cNvSpPr txBox="1"/>
          <p:nvPr/>
        </p:nvSpPr>
        <p:spPr>
          <a:xfrm>
            <a:off x="1221969" y="2838196"/>
            <a:ext cx="2786380" cy="360680"/>
          </a:xfrm>
          <a:prstGeom prst="rect">
            <a:avLst/>
          </a:prstGeom>
        </p:spPr>
        <p:txBody>
          <a:bodyPr vert="horz" wrap="square" lIns="0" tIns="12700" rIns="0" bIns="0" rtlCol="0">
            <a:spAutoFit/>
          </a:bodyPr>
          <a:lstStyle/>
          <a:p>
            <a:pPr marL="12700">
              <a:lnSpc>
                <a:spcPct val="100000"/>
              </a:lnSpc>
              <a:spcBef>
                <a:spcPts val="100"/>
              </a:spcBef>
            </a:pPr>
            <a:endParaRPr/>
          </a:p>
        </p:txBody>
      </p:sp>
      <p:sp>
        <p:nvSpPr>
          <p:cNvPr id="6" name="object 6"/>
          <p:cNvSpPr txBox="1"/>
          <p:nvPr/>
        </p:nvSpPr>
        <p:spPr>
          <a:xfrm>
            <a:off x="1221969" y="3432555"/>
            <a:ext cx="8375650" cy="360680"/>
          </a:xfrm>
          <a:prstGeom prst="rect">
            <a:avLst/>
          </a:prstGeom>
        </p:spPr>
        <p:txBody>
          <a:bodyPr vert="horz" wrap="square" lIns="0" tIns="12700" rIns="0" bIns="0" rtlCol="0">
            <a:spAutoFit/>
          </a:bodyPr>
          <a:lstStyle/>
          <a:p>
            <a:pPr marL="12700">
              <a:lnSpc>
                <a:spcPct val="100000"/>
              </a:lnSpc>
              <a:spcBef>
                <a:spcPts val="100"/>
              </a:spcBef>
            </a:pPr>
            <a:endParaRPr/>
          </a:p>
        </p:txBody>
      </p:sp>
      <p:sp>
        <p:nvSpPr>
          <p:cNvPr id="7" name="object 7"/>
          <p:cNvSpPr txBox="1"/>
          <p:nvPr/>
        </p:nvSpPr>
        <p:spPr>
          <a:xfrm>
            <a:off x="1221969" y="4029964"/>
            <a:ext cx="1784985" cy="360680"/>
          </a:xfrm>
          <a:prstGeom prst="rect">
            <a:avLst/>
          </a:prstGeom>
        </p:spPr>
        <p:txBody>
          <a:bodyPr vert="horz" wrap="square" lIns="0" tIns="12700" rIns="0" bIns="0" rtlCol="0">
            <a:spAutoFit/>
          </a:bodyPr>
          <a:lstStyle/>
          <a:p>
            <a:pPr marL="12700">
              <a:lnSpc>
                <a:spcPct val="100000"/>
              </a:lnSpc>
              <a:spcBef>
                <a:spcPts val="100"/>
              </a:spcBef>
            </a:pPr>
            <a:endParaRPr/>
          </a:p>
        </p:txBody>
      </p:sp>
      <p:sp>
        <p:nvSpPr>
          <p:cNvPr id="8" name="object 8"/>
          <p:cNvSpPr txBox="1"/>
          <p:nvPr/>
        </p:nvSpPr>
        <p:spPr>
          <a:xfrm>
            <a:off x="1221969" y="4627372"/>
            <a:ext cx="1216660" cy="360680"/>
          </a:xfrm>
          <a:prstGeom prst="rect">
            <a:avLst/>
          </a:prstGeom>
        </p:spPr>
        <p:txBody>
          <a:bodyPr vert="horz" wrap="square" lIns="0" tIns="12700" rIns="0" bIns="0" rtlCol="0">
            <a:spAutoFit/>
          </a:bodyPr>
          <a:lstStyle/>
          <a:p>
            <a:pPr marL="12700">
              <a:lnSpc>
                <a:spcPct val="100000"/>
              </a:lnSpc>
              <a:spcBef>
                <a:spcPts val="100"/>
              </a:spcBef>
            </a:pPr>
            <a:endParaRPr/>
          </a:p>
        </p:txBody>
      </p:sp>
      <p:sp>
        <p:nvSpPr>
          <p:cNvPr id="9" name="object 9"/>
          <p:cNvSpPr txBox="1"/>
          <p:nvPr/>
        </p:nvSpPr>
        <p:spPr>
          <a:xfrm>
            <a:off x="937260" y="1251513"/>
            <a:ext cx="10317480" cy="4667945"/>
          </a:xfrm>
          <a:prstGeom prst="rect">
            <a:avLst/>
          </a:prstGeom>
        </p:spPr>
        <p:txBody>
          <a:bodyPr vert="horz" wrap="square" lIns="0" tIns="119380" rIns="0" bIns="0" rtlCol="0">
            <a:spAutoFit/>
          </a:bodyPr>
          <a:lstStyle/>
          <a:p>
            <a:pPr marL="342900" marR="0" lvl="0" indent="-342900" algn="r" rtl="1">
              <a:lnSpc>
                <a:spcPct val="107000"/>
              </a:lnSpc>
              <a:spcBef>
                <a:spcPts val="0"/>
              </a:spcBef>
              <a:spcAft>
                <a:spcPts val="800"/>
              </a:spcAft>
              <a:buFont typeface="+mj-lt"/>
              <a:buAutoNum type="arabicParenR"/>
            </a:pPr>
            <a:r>
              <a:rPr lang="ar-SA" sz="2400" dirty="0">
                <a:effectLst/>
                <a:latin typeface="Calibri" panose="020F0502020204030204" pitchFamily="34" charset="0"/>
                <a:ea typeface="Calibri" panose="020F0502020204030204" pitchFamily="34" charset="0"/>
              </a:rPr>
              <a:t>استناداً إلى الخطط والإجراءات التي وضعتموها، ما هي إجراءات الفحص والفرز التي ينبغي اتخاذها في هذا المستشفى؟ وهل هي كافية؟</a:t>
            </a:r>
            <a:endParaRPr lang="en-US" sz="24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mj-lt"/>
              <a:buAutoNum type="arabicParenR"/>
            </a:pPr>
            <a:r>
              <a:rPr lang="ar-SA" sz="2400" dirty="0">
                <a:effectLst/>
                <a:latin typeface="Calibri" panose="020F0502020204030204" pitchFamily="34" charset="0"/>
                <a:ea typeface="Calibri" panose="020F0502020204030204" pitchFamily="34" charset="0"/>
              </a:rPr>
              <a:t>نظراً إلى أن فيروس</a:t>
            </a:r>
            <a:r>
              <a:rPr lang="ar-BH" sz="2400" dirty="0">
                <a:effectLst/>
                <a:latin typeface="Calibri" panose="020F0502020204030204" pitchFamily="34" charset="0"/>
                <a:ea typeface="Calibri" panose="020F0502020204030204" pitchFamily="34" charset="0"/>
              </a:rPr>
              <a:t> كورونا-سارس-2</a:t>
            </a:r>
            <a:r>
              <a:rPr lang="ar-SA" sz="2400" dirty="0">
                <a:effectLst/>
                <a:latin typeface="Calibri" panose="020F0502020204030204" pitchFamily="34" charset="0"/>
                <a:ea typeface="Calibri" panose="020F0502020204030204" pitchFamily="34" charset="0"/>
              </a:rPr>
              <a:t> سيظل بيننا لمدة </a:t>
            </a:r>
            <a:r>
              <a:rPr lang="ar-SA" sz="2400" dirty="0">
                <a:latin typeface="Calibri" panose="020F0502020204030204" pitchFamily="34" charset="0"/>
                <a:ea typeface="Calibri" panose="020F0502020204030204" pitchFamily="34" charset="0"/>
              </a:rPr>
              <a:t>طويلة</a:t>
            </a:r>
            <a:r>
              <a:rPr lang="ar-BH" sz="2400" dirty="0">
                <a:latin typeface="Calibri" panose="020F0502020204030204" pitchFamily="34" charset="0"/>
                <a:ea typeface="Calibri" panose="020F0502020204030204" pitchFamily="34" charset="0"/>
              </a:rPr>
              <a:t> </a:t>
            </a:r>
            <a:r>
              <a:rPr lang="ar-SA" sz="2400" dirty="0">
                <a:latin typeface="Calibri" panose="020F0502020204030204" pitchFamily="34" charset="0"/>
                <a:ea typeface="Calibri" panose="020F0502020204030204" pitchFamily="34" charset="0"/>
              </a:rPr>
              <a:t>غالباً، </a:t>
            </a:r>
            <a:r>
              <a:rPr lang="ar-SA" sz="2400" dirty="0">
                <a:effectLst/>
                <a:latin typeface="Calibri" panose="020F0502020204030204" pitchFamily="34" charset="0"/>
                <a:ea typeface="Calibri" panose="020F0502020204030204" pitchFamily="34" charset="0"/>
              </a:rPr>
              <a:t>ما هي التوصيات الموج</a:t>
            </a:r>
            <a:r>
              <a:rPr lang="ar-EG" sz="2400" dirty="0">
                <a:effectLst/>
                <a:latin typeface="Calibri" panose="020F0502020204030204" pitchFamily="34" charset="0"/>
                <a:ea typeface="Calibri" panose="020F0502020204030204" pitchFamily="34" charset="0"/>
              </a:rPr>
              <a:t>ّ</a:t>
            </a:r>
            <a:r>
              <a:rPr lang="ar-SA" sz="2400" dirty="0" err="1">
                <a:effectLst/>
                <a:latin typeface="Calibri" panose="020F0502020204030204" pitchFamily="34" charset="0"/>
                <a:ea typeface="Calibri" panose="020F0502020204030204" pitchFamily="34" charset="0"/>
              </a:rPr>
              <a:t>هة</a:t>
            </a:r>
            <a:r>
              <a:rPr lang="ar-SA" sz="2400" dirty="0">
                <a:effectLst/>
                <a:latin typeface="Calibri" panose="020F0502020204030204" pitchFamily="34" charset="0"/>
                <a:ea typeface="Calibri" panose="020F0502020204030204" pitchFamily="34" charset="0"/>
              </a:rPr>
              <a:t> إلى الموظفين والمرضى بشأن الوقاية من العدوى ومكافحتها؟</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pPr>
            <a:r>
              <a:rPr lang="ar-SA" sz="2400" dirty="0">
                <a:effectLst/>
                <a:latin typeface="Calibri" panose="020F0502020204030204" pitchFamily="34" charset="0"/>
                <a:ea typeface="Calibri" panose="020F0502020204030204" pitchFamily="34" charset="0"/>
              </a:rPr>
              <a:t>ما هي تدابير العزل و</a:t>
            </a:r>
            <a:r>
              <a:rPr lang="ar-EG" sz="2400" dirty="0">
                <a:effectLst/>
                <a:latin typeface="Calibri" panose="020F0502020204030204" pitchFamily="34" charset="0"/>
                <a:ea typeface="Calibri" panose="020F0502020204030204" pitchFamily="34" charset="0"/>
              </a:rPr>
              <a:t>تجميع المرضى</a:t>
            </a:r>
            <a:r>
              <a:rPr lang="ar-SA" sz="2400" dirty="0">
                <a:effectLst/>
                <a:latin typeface="Calibri" panose="020F0502020204030204" pitchFamily="34" charset="0"/>
                <a:ea typeface="Calibri" panose="020F0502020204030204" pitchFamily="34" charset="0"/>
              </a:rPr>
              <a:t> التي ينبغي اتخاذها لإدارة إمكانية انتقال العدوى إلى المرضى؟</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pPr>
            <a:r>
              <a:rPr lang="ar-SA" sz="2400" dirty="0">
                <a:effectLst/>
                <a:latin typeface="Calibri" panose="020F0502020204030204" pitchFamily="34" charset="0"/>
                <a:ea typeface="Calibri" panose="020F0502020204030204" pitchFamily="34" charset="0"/>
              </a:rPr>
              <a:t>ما نوع المعدات والدورات التدريبية وسائر الأنشطة التي من شأنها أن تحافظ على تيق</a:t>
            </a:r>
            <a:r>
              <a:rPr lang="ar-EG" sz="2400" dirty="0">
                <a:effectLst/>
                <a:latin typeface="Calibri" panose="020F0502020204030204" pitchFamily="34" charset="0"/>
                <a:ea typeface="Calibri" panose="020F0502020204030204" pitchFamily="34" charset="0"/>
              </a:rPr>
              <a:t>ّ</a:t>
            </a:r>
            <a:r>
              <a:rPr lang="ar-SA" sz="2400" dirty="0">
                <a:effectLst/>
                <a:latin typeface="Calibri" panose="020F0502020204030204" pitchFamily="34" charset="0"/>
                <a:ea typeface="Calibri" panose="020F0502020204030204" pitchFamily="34" charset="0"/>
              </a:rPr>
              <a:t>ظ الموظفين إلى ضرورة الوقاية من العدوى ومكافحتها في ظل العدد الكبير من حالات العدوى بكوفيد-19؟</a:t>
            </a:r>
            <a:endParaRPr lang="en-US" sz="24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mj-lt"/>
              <a:buAutoNum type="arabicParenR"/>
            </a:pPr>
            <a:r>
              <a:rPr lang="ar-SA" sz="2400" dirty="0">
                <a:effectLst/>
                <a:latin typeface="Calibri" panose="020F0502020204030204" pitchFamily="34" charset="0"/>
                <a:ea typeface="Calibri" panose="020F0502020204030204" pitchFamily="34" charset="0"/>
              </a:rPr>
              <a:t>ما هي </a:t>
            </a:r>
            <a:r>
              <a:rPr lang="ar-SA" sz="2400" dirty="0">
                <a:latin typeface="Calibri" panose="020F0502020204030204" pitchFamily="34" charset="0"/>
                <a:ea typeface="Calibri" panose="020F0502020204030204" pitchFamily="34" charset="0"/>
              </a:rPr>
              <a:t>أن</a:t>
            </a:r>
            <a:r>
              <a:rPr lang="ar-EG" sz="2400" dirty="0">
                <a:latin typeface="Calibri" panose="020F0502020204030204" pitchFamily="34" charset="0"/>
                <a:ea typeface="Calibri" panose="020F0502020204030204" pitchFamily="34" charset="0"/>
              </a:rPr>
              <a:t>واع</a:t>
            </a:r>
            <a:r>
              <a:rPr lang="ar-SA" sz="2400" dirty="0">
                <a:latin typeface="Calibri" panose="020F0502020204030204" pitchFamily="34" charset="0"/>
                <a:ea typeface="Calibri" panose="020F0502020204030204" pitchFamily="34" charset="0"/>
              </a:rPr>
              <a:t> نُظم مراقبة </a:t>
            </a:r>
            <a:r>
              <a:rPr lang="ar-EG" sz="2400" dirty="0">
                <a:latin typeface="Calibri" panose="020F0502020204030204" pitchFamily="34" charset="0"/>
                <a:ea typeface="Calibri" panose="020F0502020204030204" pitchFamily="34" charset="0"/>
              </a:rPr>
              <a:t>تنظيف البيئة و</a:t>
            </a:r>
            <a:r>
              <a:rPr lang="ar-SA" sz="2400" dirty="0">
                <a:latin typeface="Calibri" panose="020F0502020204030204" pitchFamily="34" charset="0"/>
                <a:ea typeface="Calibri" panose="020F0502020204030204" pitchFamily="34" charset="0"/>
              </a:rPr>
              <a:t>الهندسة البيئي</a:t>
            </a:r>
            <a:r>
              <a:rPr lang="ar-EG" sz="2400" dirty="0">
                <a:latin typeface="Calibri" panose="020F0502020204030204" pitchFamily="34" charset="0"/>
                <a:ea typeface="Calibri" panose="020F0502020204030204" pitchFamily="34" charset="0"/>
              </a:rPr>
              <a:t>ة</a:t>
            </a:r>
            <a:r>
              <a:rPr lang="ar-SA" sz="2400" dirty="0">
                <a:latin typeface="Calibri" panose="020F0502020204030204" pitchFamily="34" charset="0"/>
                <a:ea typeface="Calibri" panose="020F0502020204030204" pitchFamily="34" charset="0"/>
              </a:rPr>
              <a:t> المستخدمة</a:t>
            </a:r>
            <a:r>
              <a:rPr lang="ar-SA" sz="2400" dirty="0">
                <a:effectLst/>
                <a:latin typeface="Calibri" panose="020F0502020204030204" pitchFamily="34"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pPr>
            <a:r>
              <a:rPr lang="ar-SA" sz="2400" dirty="0">
                <a:effectLst/>
                <a:latin typeface="Calibri" panose="020F0502020204030204" pitchFamily="34" charset="0"/>
                <a:ea typeface="Calibri" panose="020F0502020204030204" pitchFamily="34" charset="0"/>
              </a:rPr>
              <a:t>هل ثمة حاجة إلى أي ضوابط إدارية في هذه المرحلة، و</a:t>
            </a:r>
            <a:r>
              <a:rPr lang="ar-EG" sz="2400" dirty="0">
                <a:effectLst/>
                <a:latin typeface="Calibri" panose="020F0502020204030204" pitchFamily="34" charset="0"/>
                <a:ea typeface="Calibri" panose="020F0502020204030204" pitchFamily="34" charset="0"/>
              </a:rPr>
              <a:t>إذا كان الأمر كذلك، ف</a:t>
            </a:r>
            <a:r>
              <a:rPr lang="ar-SA" sz="2400" dirty="0">
                <a:effectLst/>
                <a:latin typeface="Calibri" panose="020F0502020204030204" pitchFamily="34" charset="0"/>
                <a:ea typeface="Calibri" panose="020F0502020204030204" pitchFamily="34" charset="0"/>
              </a:rPr>
              <a:t>ما هي؟</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pPr>
            <a:r>
              <a:rPr lang="ar-SA" sz="2400" dirty="0">
                <a:effectLst/>
                <a:latin typeface="Calibri" panose="020F0502020204030204" pitchFamily="34" charset="0"/>
                <a:ea typeface="Calibri" panose="020F0502020204030204" pitchFamily="34" charset="0"/>
              </a:rPr>
              <a:t>كيف ستضمن أن سياسات المرفق سوف تُتّبع وكيف ستتعامل مع</a:t>
            </a:r>
            <a:r>
              <a:rPr lang="ar-EG" sz="2400" dirty="0">
                <a:effectLst/>
                <a:latin typeface="Calibri" panose="020F0502020204030204" pitchFamily="34" charset="0"/>
                <a:ea typeface="Calibri" panose="020F0502020204030204" pitchFamily="34" charset="0"/>
              </a:rPr>
              <a:t> حالات</a:t>
            </a:r>
            <a:r>
              <a:rPr lang="ar-SA" sz="2400" dirty="0">
                <a:effectLst/>
                <a:latin typeface="Calibri" panose="020F0502020204030204" pitchFamily="34" charset="0"/>
                <a:ea typeface="Calibri" panose="020F0502020204030204" pitchFamily="34" charset="0"/>
              </a:rPr>
              <a:t> عدم الامتثال؟</a:t>
            </a:r>
            <a:endParaRPr lang="en-US" sz="2400" dirty="0">
              <a:effectLst/>
              <a:latin typeface="Calibri" panose="020F0502020204030204" pitchFamily="34" charset="0"/>
              <a:ea typeface="Calibri" panose="020F0502020204030204" pitchFamily="34" charset="0"/>
            </a:endParaRPr>
          </a:p>
        </p:txBody>
      </p:sp>
      <p:sp>
        <p:nvSpPr>
          <p:cNvPr id="10" name="object 10"/>
          <p:cNvSpPr txBox="1"/>
          <p:nvPr/>
        </p:nvSpPr>
        <p:spPr>
          <a:xfrm>
            <a:off x="1221969" y="5224779"/>
            <a:ext cx="2145030" cy="360680"/>
          </a:xfrm>
          <a:prstGeom prst="rect">
            <a:avLst/>
          </a:prstGeom>
        </p:spPr>
        <p:txBody>
          <a:bodyPr vert="horz" wrap="square" lIns="0" tIns="12700" rIns="0" bIns="0" rtlCol="0">
            <a:spAutoFit/>
          </a:bodyPr>
          <a:lstStyle/>
          <a:p>
            <a:pPr marL="12700">
              <a:lnSpc>
                <a:spcPct val="100000"/>
              </a:lnSpc>
              <a:spcBef>
                <a:spcPts val="100"/>
              </a:spcBef>
            </a:pPr>
            <a:endParaRPr/>
          </a:p>
        </p:txBody>
      </p:sp>
      <p:sp>
        <p:nvSpPr>
          <p:cNvPr id="11" name="object 11"/>
          <p:cNvSpPr/>
          <p:nvPr/>
        </p:nvSpPr>
        <p:spPr>
          <a:xfrm>
            <a:off x="707619" y="735986"/>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txBox="1"/>
          <p:nvPr/>
        </p:nvSpPr>
        <p:spPr>
          <a:xfrm>
            <a:off x="1207792" y="882109"/>
            <a:ext cx="1160145" cy="391160"/>
          </a:xfrm>
          <a:prstGeom prst="rect">
            <a:avLst/>
          </a:prstGeom>
        </p:spPr>
        <p:txBody>
          <a:bodyPr vert="horz" wrap="square" lIns="0" tIns="12700" rIns="0" bIns="0" rtlCol="0">
            <a:spAutoFit/>
          </a:bodyPr>
          <a:lstStyle/>
          <a:p>
            <a:pPr marL="12700">
              <a:lnSpc>
                <a:spcPct val="100000"/>
              </a:lnSpc>
              <a:spcBef>
                <a:spcPts val="100"/>
              </a:spcBef>
            </a:pPr>
            <a:r>
              <a:rPr lang="ar-EG" sz="2400" b="1" dirty="0">
                <a:solidFill>
                  <a:srgbClr val="0070C0"/>
                </a:solidFill>
                <a:latin typeface="Arial"/>
                <a:cs typeface="Arial"/>
              </a:rPr>
              <a:t>30 دقيقة</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12</a:t>
            </a:fld>
            <a:endParaRPr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15" name="object 15"/>
          <p:cNvSpPr txBox="1"/>
          <p:nvPr/>
        </p:nvSpPr>
        <p:spPr>
          <a:xfrm>
            <a:off x="4297444" y="6661785"/>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16" name="object 16"/>
          <p:cNvSpPr txBox="1"/>
          <p:nvPr/>
        </p:nvSpPr>
        <p:spPr>
          <a:xfrm>
            <a:off x="5560607" y="6652472"/>
            <a:ext cx="1606875"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610870"/>
          </a:xfrm>
          <a:prstGeom prst="rect">
            <a:avLst/>
          </a:prstGeom>
        </p:spPr>
        <p:txBody>
          <a:bodyPr vert="horz" wrap="square" lIns="0" tIns="0" rIns="0" bIns="0" rtlCol="0">
            <a:spAutoFit/>
          </a:bodyPr>
          <a:lstStyle/>
          <a:p>
            <a:pPr marL="243840">
              <a:lnSpc>
                <a:spcPts val="4095"/>
              </a:lnSpc>
            </a:pPr>
            <a:r>
              <a:rPr lang="ar-EG" sz="3600" dirty="0"/>
              <a:t>تحديث السيناريو</a:t>
            </a:r>
          </a:p>
        </p:txBody>
      </p:sp>
      <p:grpSp>
        <p:nvGrpSpPr>
          <p:cNvPr id="3" name="object 3"/>
          <p:cNvGrpSpPr/>
          <p:nvPr/>
        </p:nvGrpSpPr>
        <p:grpSpPr>
          <a:xfrm>
            <a:off x="7690104" y="0"/>
            <a:ext cx="4502150"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23" y="896"/>
            <a:ext cx="3881754" cy="567463"/>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ar-EG" sz="2800" b="1">
                <a:solidFill>
                  <a:srgbClr val="FFFFFF"/>
                </a:solidFill>
                <a:latin typeface="Arial Black"/>
                <a:cs typeface="Arial Black"/>
              </a:rPr>
              <a:t>محاكاة فقط</a:t>
            </a:r>
          </a:p>
        </p:txBody>
      </p:sp>
      <p:sp>
        <p:nvSpPr>
          <p:cNvPr id="9" name="object 9"/>
          <p:cNvSpPr/>
          <p:nvPr/>
        </p:nvSpPr>
        <p:spPr>
          <a:xfrm>
            <a:off x="483893" y="1336520"/>
            <a:ext cx="7287259" cy="4107099"/>
          </a:xfrm>
          <a:custGeom>
            <a:avLst/>
            <a:gdLst/>
            <a:ahLst/>
            <a:cxnLst/>
            <a:rect l="l" t="t" r="r" b="b"/>
            <a:pathLst>
              <a:path w="7287259" h="5553710">
                <a:moveTo>
                  <a:pt x="7286716" y="0"/>
                </a:moveTo>
                <a:lnTo>
                  <a:pt x="0" y="0"/>
                </a:lnTo>
                <a:lnTo>
                  <a:pt x="0" y="5553386"/>
                </a:lnTo>
                <a:lnTo>
                  <a:pt x="7286716" y="5553386"/>
                </a:lnTo>
                <a:lnTo>
                  <a:pt x="7286716" y="0"/>
                </a:lnTo>
                <a:close/>
              </a:path>
            </a:pathLst>
          </a:custGeom>
          <a:solidFill>
            <a:srgbClr val="DEDEDE"/>
          </a:solidFill>
        </p:spPr>
        <p:txBody>
          <a:bodyPr wrap="square" lIns="0" tIns="0" rIns="0" bIns="0" rtlCol="0"/>
          <a:lstStyle/>
          <a:p>
            <a:pPr marL="342900" marR="0" lvl="0" indent="-342900" algn="r" rtl="1">
              <a:lnSpc>
                <a:spcPct val="107000"/>
              </a:lnSpc>
              <a:spcBef>
                <a:spcPts val="0"/>
              </a:spcBef>
              <a:spcAft>
                <a:spcPts val="800"/>
              </a:spcAft>
              <a:buFont typeface="Symbol" panose="05050102010706020507" pitchFamily="18" charset="2"/>
              <a:buChar char=""/>
            </a:pPr>
            <a:r>
              <a:rPr lang="ar-SA" sz="2400" dirty="0">
                <a:effectLst/>
                <a:latin typeface="Calibri" panose="020F0502020204030204" pitchFamily="34" charset="0"/>
                <a:ea typeface="Calibri" panose="020F0502020204030204" pitchFamily="34" charset="0"/>
              </a:rPr>
              <a:t>تتزايد أعداد المرضى المصابين بكوفيد-19 الذين يدخلون إلى المستشفى</a:t>
            </a:r>
            <a:r>
              <a:rPr lang="en-US" sz="2400" dirty="0">
                <a:effectLst/>
                <a:latin typeface="Calibri" panose="020F0502020204030204" pitchFamily="34" charset="0"/>
                <a:ea typeface="Calibri" panose="020F0502020204030204" pitchFamily="34" charset="0"/>
              </a:rPr>
              <a:t>.</a:t>
            </a:r>
          </a:p>
          <a:p>
            <a:pPr marL="342900" marR="0" lvl="0" indent="-342900" algn="r" rtl="1">
              <a:lnSpc>
                <a:spcPct val="107000"/>
              </a:lnSpc>
              <a:spcBef>
                <a:spcPts val="0"/>
              </a:spcBef>
              <a:spcAft>
                <a:spcPts val="800"/>
              </a:spcAft>
              <a:buFont typeface="Symbol" panose="05050102010706020507" pitchFamily="18" charset="2"/>
              <a:buChar char=""/>
            </a:pPr>
            <a:r>
              <a:rPr lang="ar-EG" sz="2400" dirty="0">
                <a:effectLst/>
                <a:latin typeface="Calibri" panose="020F0502020204030204" pitchFamily="34" charset="0"/>
                <a:ea typeface="Calibri" panose="020F0502020204030204" pitchFamily="34" charset="0"/>
              </a:rPr>
              <a:t>يجري عزل</a:t>
            </a:r>
            <a:r>
              <a:rPr lang="ar-SA" sz="2400" dirty="0">
                <a:effectLst/>
                <a:latin typeface="Calibri" panose="020F0502020204030204" pitchFamily="34" charset="0"/>
                <a:ea typeface="Calibri" panose="020F0502020204030204" pitchFamily="34" charset="0"/>
              </a:rPr>
              <a:t> الحالات المشتبه فيها و</a:t>
            </a:r>
            <a:r>
              <a:rPr lang="ar-EG" sz="2400" dirty="0">
                <a:effectLst/>
                <a:latin typeface="Calibri" panose="020F0502020204030204" pitchFamily="34" charset="0"/>
                <a:ea typeface="Calibri" panose="020F0502020204030204" pitchFamily="34" charset="0"/>
              </a:rPr>
              <a:t>إ</a:t>
            </a:r>
            <a:r>
              <a:rPr lang="ar-SA" sz="2400" dirty="0">
                <a:effectLst/>
                <a:latin typeface="Calibri" panose="020F0502020204030204" pitchFamily="34" charset="0"/>
                <a:ea typeface="Calibri" panose="020F0502020204030204" pitchFamily="34" charset="0"/>
              </a:rPr>
              <a:t>خض</a:t>
            </a:r>
            <a:r>
              <a:rPr lang="ar-EG" sz="2400" dirty="0">
                <a:effectLst/>
                <a:latin typeface="Calibri" panose="020F0502020204030204" pitchFamily="34" charset="0"/>
                <a:ea typeface="Calibri" panose="020F0502020204030204" pitchFamily="34" charset="0"/>
              </a:rPr>
              <a:t>ا</a:t>
            </a:r>
            <a:r>
              <a:rPr lang="ar-SA" sz="2400" dirty="0">
                <a:effectLst/>
                <a:latin typeface="Calibri" panose="020F0502020204030204" pitchFamily="34" charset="0"/>
                <a:ea typeface="Calibri" panose="020F0502020204030204" pitchFamily="34" charset="0"/>
              </a:rPr>
              <a:t>ع</a:t>
            </a:r>
            <a:r>
              <a:rPr lang="ar-EG" sz="2400" dirty="0">
                <a:effectLst/>
                <a:latin typeface="Calibri" panose="020F0502020204030204" pitchFamily="34" charset="0"/>
                <a:ea typeface="Calibri" panose="020F0502020204030204" pitchFamily="34" charset="0"/>
              </a:rPr>
              <a:t>ها</a:t>
            </a:r>
            <a:r>
              <a:rPr lang="ar-SA" sz="2400" dirty="0">
                <a:effectLst/>
                <a:latin typeface="Calibri" panose="020F0502020204030204" pitchFamily="34" charset="0"/>
                <a:ea typeface="Calibri" panose="020F0502020204030204" pitchFamily="34" charset="0"/>
              </a:rPr>
              <a:t> لاختبار الكشف عن الفيروس المستجد</a:t>
            </a:r>
            <a:r>
              <a:rPr lang="en-US" sz="2400" dirty="0">
                <a:effectLst/>
                <a:latin typeface="Calibri" panose="020F0502020204030204" pitchFamily="34" charset="0"/>
                <a:ea typeface="Calibri" panose="020F0502020204030204" pitchFamily="34" charset="0"/>
              </a:rPr>
              <a:t>.</a:t>
            </a:r>
          </a:p>
          <a:p>
            <a:pPr marL="342900" marR="0" lvl="0" indent="-342900" algn="r" rtl="1">
              <a:lnSpc>
                <a:spcPct val="107000"/>
              </a:lnSpc>
              <a:spcBef>
                <a:spcPts val="0"/>
              </a:spcBef>
              <a:spcAft>
                <a:spcPts val="800"/>
              </a:spcAft>
              <a:buFont typeface="Symbol" panose="05050102010706020507" pitchFamily="18" charset="2"/>
              <a:buChar char=""/>
            </a:pPr>
            <a:r>
              <a:rPr lang="ar-SA" sz="2400" dirty="0">
                <a:effectLst/>
                <a:latin typeface="Calibri" panose="020F0502020204030204" pitchFamily="34" charset="0"/>
                <a:ea typeface="Calibri" panose="020F0502020204030204" pitchFamily="34" charset="0"/>
              </a:rPr>
              <a:t>أصبحت وحدة الرعاية المركّزة مشغولة بالكامل ولم يظل فيها إلا سريران غير مشغولين</a:t>
            </a:r>
            <a:r>
              <a:rPr lang="en-US" sz="2400" dirty="0">
                <a:effectLst/>
                <a:latin typeface="Calibri" panose="020F0502020204030204" pitchFamily="34" charset="0"/>
                <a:ea typeface="Calibri" panose="020F0502020204030204" pitchFamily="34" charset="0"/>
              </a:rPr>
              <a:t>.</a:t>
            </a:r>
          </a:p>
          <a:p>
            <a:pPr marL="342900" marR="0" lvl="0" indent="-342900" algn="r" rtl="1">
              <a:lnSpc>
                <a:spcPct val="107000"/>
              </a:lnSpc>
              <a:spcBef>
                <a:spcPts val="0"/>
              </a:spcBef>
              <a:spcAft>
                <a:spcPts val="800"/>
              </a:spcAft>
              <a:buFont typeface="Symbol" panose="05050102010706020507" pitchFamily="18" charset="2"/>
              <a:buChar char=""/>
            </a:pPr>
            <a:r>
              <a:rPr lang="ar-SA" sz="2400" dirty="0">
                <a:effectLst/>
                <a:latin typeface="Calibri" panose="020F0502020204030204" pitchFamily="34" charset="0"/>
                <a:ea typeface="Calibri" panose="020F0502020204030204" pitchFamily="34" charset="0"/>
              </a:rPr>
              <a:t>تنظر إدارة المستشفى في إنشاء جناح للعزل/ مستشفى ميداني</a:t>
            </a:r>
            <a:r>
              <a:rPr lang="en-US" sz="2400" dirty="0">
                <a:effectLst/>
                <a:latin typeface="Calibri" panose="020F0502020204030204" pitchFamily="34" charset="0"/>
                <a:ea typeface="Calibri" panose="020F0502020204030204" pitchFamily="34" charset="0"/>
              </a:rPr>
              <a:t>.</a:t>
            </a:r>
          </a:p>
          <a:p>
            <a:pPr marL="342900" marR="0" lvl="0" indent="-342900" algn="r" rtl="1">
              <a:lnSpc>
                <a:spcPct val="107000"/>
              </a:lnSpc>
              <a:spcBef>
                <a:spcPts val="0"/>
              </a:spcBef>
              <a:spcAft>
                <a:spcPts val="800"/>
              </a:spcAft>
              <a:buFont typeface="Symbol" panose="05050102010706020507" pitchFamily="18" charset="2"/>
              <a:buChar char=""/>
            </a:pPr>
            <a:r>
              <a:rPr lang="ar-SA" sz="2400" dirty="0">
                <a:effectLst/>
                <a:latin typeface="Calibri" panose="020F0502020204030204" pitchFamily="34" charset="0"/>
                <a:ea typeface="Calibri" panose="020F0502020204030204" pitchFamily="34" charset="0"/>
              </a:rPr>
              <a:t>أُصيب عدد من موظفي الرعاية الصحية بأعراض كوفيد-19 وتغيبوا عن العمل للبقاء في المنزل.</a:t>
            </a:r>
            <a:endParaRPr lang="en-US" sz="2400" dirty="0">
              <a:effectLst/>
              <a:latin typeface="Calibri" panose="020F0502020204030204" pitchFamily="34" charset="0"/>
              <a:ea typeface="Calibri" panose="020F0502020204030204" pitchFamily="34" charset="0"/>
            </a:endParaRPr>
          </a:p>
        </p:txBody>
      </p:sp>
      <p:sp>
        <p:nvSpPr>
          <p:cNvPr id="10" name="object 10"/>
          <p:cNvSpPr txBox="1"/>
          <p:nvPr/>
        </p:nvSpPr>
        <p:spPr>
          <a:xfrm>
            <a:off x="621053" y="1336520"/>
            <a:ext cx="7012940" cy="382156"/>
          </a:xfrm>
          <a:prstGeom prst="rect">
            <a:avLst/>
          </a:prstGeom>
        </p:spPr>
        <p:txBody>
          <a:bodyPr vert="horz" wrap="square" lIns="0" tIns="12700" rIns="0" bIns="0" rtlCol="0">
            <a:spAutoFit/>
          </a:bodyPr>
          <a:lstStyle/>
          <a:p>
            <a:pPr marL="241300" marR="651510" indent="-228600">
              <a:lnSpc>
                <a:spcPct val="100000"/>
              </a:lnSpc>
              <a:spcBef>
                <a:spcPts val="100"/>
              </a:spcBef>
              <a:buFont typeface="Arial"/>
              <a:buChar char="•"/>
              <a:tabLst>
                <a:tab pos="241300" algn="l"/>
              </a:tabLst>
            </a:pPr>
            <a:endParaRPr lang="ar-EG" sz="2400" dirty="0">
              <a:latin typeface="Roboto"/>
              <a:cs typeface="Roboto"/>
            </a:endParaRPr>
          </a:p>
        </p:txBody>
      </p:sp>
      <p:sp>
        <p:nvSpPr>
          <p:cNvPr id="11" name="object 11"/>
          <p:cNvSpPr/>
          <p:nvPr/>
        </p:nvSpPr>
        <p:spPr>
          <a:xfrm>
            <a:off x="8312911" y="841248"/>
            <a:ext cx="3214069" cy="5545401"/>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13</a:t>
            </a:fld>
            <a:endParaRPr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14" name="object 14"/>
          <p:cNvSpPr txBox="1"/>
          <p:nvPr/>
        </p:nvSpPr>
        <p:spPr>
          <a:xfrm>
            <a:off x="4343400" y="6661992"/>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15" name="object 15"/>
          <p:cNvSpPr txBox="1"/>
          <p:nvPr/>
        </p:nvSpPr>
        <p:spPr>
          <a:xfrm>
            <a:off x="5344797" y="6652472"/>
            <a:ext cx="1776729"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48800" y="33273"/>
            <a:ext cx="2159635" cy="574040"/>
          </a:xfrm>
          <a:prstGeom prst="rect">
            <a:avLst/>
          </a:prstGeom>
        </p:spPr>
        <p:txBody>
          <a:bodyPr vert="horz" wrap="square" lIns="0" tIns="12700" rIns="0" bIns="0" rtlCol="0">
            <a:spAutoFit/>
          </a:bodyPr>
          <a:lstStyle/>
          <a:p>
            <a:pPr marL="12700">
              <a:lnSpc>
                <a:spcPct val="100000"/>
              </a:lnSpc>
              <a:spcBef>
                <a:spcPts val="100"/>
              </a:spcBef>
            </a:pPr>
            <a:r>
              <a:rPr lang="ar-EG" sz="3600" dirty="0"/>
              <a:t>الجلسة 2</a:t>
            </a:r>
          </a:p>
        </p:txBody>
      </p:sp>
      <p:sp>
        <p:nvSpPr>
          <p:cNvPr id="3" name="object 3"/>
          <p:cNvSpPr txBox="1"/>
          <p:nvPr/>
        </p:nvSpPr>
        <p:spPr>
          <a:xfrm>
            <a:off x="8536105" y="919055"/>
            <a:ext cx="2717165" cy="443711"/>
          </a:xfrm>
          <a:prstGeom prst="rect">
            <a:avLst/>
          </a:prstGeom>
        </p:spPr>
        <p:txBody>
          <a:bodyPr vert="horz" wrap="square" lIns="0" tIns="12700" rIns="0" bIns="0" rtlCol="0">
            <a:spAutoFit/>
          </a:bodyPr>
          <a:lstStyle/>
          <a:p>
            <a:pPr marL="12700">
              <a:lnSpc>
                <a:spcPct val="100000"/>
              </a:lnSpc>
              <a:spcBef>
                <a:spcPts val="100"/>
              </a:spcBef>
            </a:pPr>
            <a:r>
              <a:rPr lang="ar-EG" sz="2800" b="1" dirty="0">
                <a:solidFill>
                  <a:srgbClr val="005D85"/>
                </a:solidFill>
                <a:latin typeface="Roboto"/>
                <a:cs typeface="Roboto"/>
              </a:rPr>
              <a:t>أسئلة للمناقشة</a:t>
            </a:r>
          </a:p>
        </p:txBody>
      </p:sp>
      <p:sp>
        <p:nvSpPr>
          <p:cNvPr id="5" name="object 5"/>
          <p:cNvSpPr txBox="1">
            <a:spLocks noGrp="1"/>
          </p:cNvSpPr>
          <p:nvPr>
            <p:ph type="body" idx="1"/>
          </p:nvPr>
        </p:nvSpPr>
        <p:spPr>
          <a:xfrm>
            <a:off x="682425" y="1616236"/>
            <a:ext cx="10570845" cy="3859518"/>
          </a:xfrm>
          <a:prstGeom prst="rect">
            <a:avLst/>
          </a:prstGeom>
        </p:spPr>
        <p:txBody>
          <a:bodyPr vert="horz" wrap="square" lIns="0" tIns="12700" rIns="0" bIns="0" rtlCol="0">
            <a:spAutoFit/>
          </a:bodyPr>
          <a:lstStyle/>
          <a:p>
            <a:pPr marL="342900" indent="-342900">
              <a:lnSpc>
                <a:spcPts val="3800"/>
              </a:lnSpc>
              <a:spcBef>
                <a:spcPts val="20"/>
              </a:spcBef>
              <a:buFont typeface="+mj-lt"/>
              <a:buAutoNum type="arabicParenR"/>
            </a:pPr>
            <a:r>
              <a:rPr lang="ar-EG" sz="2400" dirty="0">
                <a:cs typeface="+mn-cs"/>
              </a:rPr>
              <a:t>  كيف ستتأكد من إصابة المرضى المشتبه فيهم بعدوى فيروس كورونا المستجد؟ </a:t>
            </a:r>
          </a:p>
          <a:p>
            <a:pPr marL="342900" indent="-342900">
              <a:lnSpc>
                <a:spcPts val="3800"/>
              </a:lnSpc>
              <a:spcBef>
                <a:spcPts val="20"/>
              </a:spcBef>
              <a:buFont typeface="+mj-lt"/>
              <a:buAutoNum type="arabicParenR"/>
            </a:pPr>
            <a:r>
              <a:rPr lang="ar-EG" sz="2400" dirty="0">
                <a:cs typeface="+mn-cs"/>
              </a:rPr>
              <a:t>  إلى أين ينبغي إرسال العينات لاختبار الكشف عن كوفيد-19 وكم من الوقت سيستغرق ظهور النتائج؟</a:t>
            </a:r>
          </a:p>
          <a:p>
            <a:pPr marL="527050" indent="-514350">
              <a:lnSpc>
                <a:spcPts val="3800"/>
              </a:lnSpc>
              <a:buFont typeface="+mj-lt"/>
              <a:buAutoNum type="arabicParenR"/>
              <a:tabLst>
                <a:tab pos="526415" algn="l"/>
                <a:tab pos="527050" algn="l"/>
              </a:tabLst>
            </a:pPr>
            <a:r>
              <a:rPr lang="ar-EG" sz="2400" dirty="0">
                <a:cs typeface="+mn-cs"/>
              </a:rPr>
              <a:t>إلى أي وحدة سيُحال المرضى المصابين بحالات العدوى المشتبه فيها والمؤكدة؟</a:t>
            </a:r>
          </a:p>
          <a:p>
            <a:pPr marL="527050" indent="-514350">
              <a:lnSpc>
                <a:spcPts val="3800"/>
              </a:lnSpc>
              <a:buFont typeface="+mj-lt"/>
              <a:buAutoNum type="arabicParenR"/>
              <a:tabLst>
                <a:tab pos="526415" algn="l"/>
                <a:tab pos="527050" algn="l"/>
              </a:tabLst>
            </a:pPr>
            <a:r>
              <a:rPr lang="ar-EG" sz="2400" dirty="0">
                <a:cs typeface="+mn-cs"/>
              </a:rPr>
              <a:t>ما هي الاعتبارات التي توصي بمراعاتها فيما يتعلق بالتدبير العلاجي السريري ومسارات العزل؟</a:t>
            </a:r>
          </a:p>
          <a:p>
            <a:pPr marL="527050" indent="-514350">
              <a:lnSpc>
                <a:spcPts val="3800"/>
              </a:lnSpc>
              <a:buFont typeface="+mj-lt"/>
              <a:buAutoNum type="arabicParenR"/>
              <a:tabLst>
                <a:tab pos="526415" algn="l"/>
                <a:tab pos="527050" algn="l"/>
              </a:tabLst>
            </a:pPr>
            <a:r>
              <a:rPr lang="ar-EG" sz="2400" dirty="0">
                <a:cs typeface="+mn-cs"/>
              </a:rPr>
              <a:t>هل سيطرح الوضع الحالي تحديات فيما يتعلق بإشغال أسرة المرضى والملاك الوظيفي؟</a:t>
            </a:r>
          </a:p>
          <a:p>
            <a:pPr marL="527050" indent="-514350">
              <a:lnSpc>
                <a:spcPts val="3800"/>
              </a:lnSpc>
              <a:buFont typeface="+mj-lt"/>
              <a:buAutoNum type="arabicParenR"/>
              <a:tabLst>
                <a:tab pos="526415" algn="l"/>
                <a:tab pos="527050" algn="l"/>
              </a:tabLst>
            </a:pPr>
            <a:r>
              <a:rPr lang="ar-EG" sz="2400" dirty="0">
                <a:cs typeface="+mn-cs"/>
              </a:rPr>
              <a:t>كيف يمكن تعزيز القدرة الاستيعابية لوحدة </a:t>
            </a:r>
            <a:r>
              <a:rPr lang="ar-BH" sz="2400" dirty="0">
                <a:cs typeface="+mn-cs"/>
              </a:rPr>
              <a:t>العناية</a:t>
            </a:r>
            <a:r>
              <a:rPr lang="ar-EG" sz="2400" dirty="0">
                <a:cs typeface="+mn-cs"/>
              </a:rPr>
              <a:t> المركزة؟</a:t>
            </a:r>
          </a:p>
          <a:p>
            <a:pPr marL="527050" indent="-514350">
              <a:lnSpc>
                <a:spcPts val="3800"/>
              </a:lnSpc>
              <a:buFont typeface="+mj-lt"/>
              <a:buAutoNum type="arabicParenR"/>
              <a:tabLst>
                <a:tab pos="526415" algn="l"/>
                <a:tab pos="527050" algn="l"/>
              </a:tabLst>
            </a:pPr>
            <a:r>
              <a:rPr lang="ar-EG" sz="2400" dirty="0">
                <a:cs typeface="+mn-cs"/>
              </a:rPr>
              <a:t>كيف سيكون التدبير العلاجي لحالات العدوى المكتسبة في الرعاية الصحية وتتبع المخالطين وإدارتهم؟</a:t>
            </a:r>
          </a:p>
          <a:p>
            <a:pPr marL="527050" indent="-514350">
              <a:lnSpc>
                <a:spcPts val="3800"/>
              </a:lnSpc>
              <a:buFont typeface="+mj-lt"/>
              <a:buAutoNum type="arabicParenR"/>
              <a:tabLst>
                <a:tab pos="526415" algn="l"/>
                <a:tab pos="527050" algn="l"/>
              </a:tabLst>
            </a:pPr>
            <a:r>
              <a:rPr lang="ar-EG" sz="2400" dirty="0">
                <a:cs typeface="+mn-cs"/>
              </a:rPr>
              <a:t>ما هي التدابير الأخرى التي يمكن تنفيذها فيما يتعلق بهذا الوضع؟</a:t>
            </a:r>
          </a:p>
        </p:txBody>
      </p:sp>
      <p:sp>
        <p:nvSpPr>
          <p:cNvPr id="6" name="object 6"/>
          <p:cNvSpPr txBox="1"/>
          <p:nvPr/>
        </p:nvSpPr>
        <p:spPr>
          <a:xfrm>
            <a:off x="441811" y="5204967"/>
            <a:ext cx="7960995" cy="559127"/>
          </a:xfrm>
          <a:prstGeom prst="rect">
            <a:avLst/>
          </a:prstGeom>
        </p:spPr>
        <p:txBody>
          <a:bodyPr vert="horz" wrap="square" lIns="0" tIns="12700" rIns="0" bIns="0" rtlCol="0">
            <a:spAutoFit/>
          </a:bodyPr>
          <a:lstStyle/>
          <a:p>
            <a:pPr marL="526415">
              <a:lnSpc>
                <a:spcPct val="100000"/>
              </a:lnSpc>
              <a:spcBef>
                <a:spcPts val="100"/>
              </a:spcBef>
            </a:pPr>
            <a:endParaRPr dirty="0"/>
          </a:p>
          <a:p>
            <a:pPr>
              <a:lnSpc>
                <a:spcPct val="100000"/>
              </a:lnSpc>
              <a:spcBef>
                <a:spcPts val="20"/>
              </a:spcBef>
            </a:pPr>
            <a:endParaRPr sz="1750" dirty="0">
              <a:latin typeface="Roboto"/>
              <a:cs typeface="Roboto"/>
            </a:endParaRPr>
          </a:p>
        </p:txBody>
      </p:sp>
      <p:sp>
        <p:nvSpPr>
          <p:cNvPr id="7" name="object 7"/>
          <p:cNvSpPr/>
          <p:nvPr/>
        </p:nvSpPr>
        <p:spPr>
          <a:xfrm>
            <a:off x="441811" y="630321"/>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1090930" y="705613"/>
            <a:ext cx="1160145" cy="391160"/>
          </a:xfrm>
          <a:prstGeom prst="rect">
            <a:avLst/>
          </a:prstGeom>
        </p:spPr>
        <p:txBody>
          <a:bodyPr vert="horz" wrap="square" lIns="0" tIns="12700" rIns="0" bIns="0" rtlCol="0">
            <a:spAutoFit/>
          </a:bodyPr>
          <a:lstStyle/>
          <a:p>
            <a:pPr marL="12700">
              <a:lnSpc>
                <a:spcPct val="100000"/>
              </a:lnSpc>
              <a:spcBef>
                <a:spcPts val="100"/>
              </a:spcBef>
            </a:pPr>
            <a:r>
              <a:rPr lang="ar-EG" sz="2400" b="1" dirty="0">
                <a:solidFill>
                  <a:srgbClr val="0070C0"/>
                </a:solidFill>
                <a:latin typeface="Arial"/>
                <a:cs typeface="Arial"/>
              </a:rPr>
              <a:t>30 دقيقة</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14</a:t>
            </a:fld>
            <a:endParaRPr dirty="0"/>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11" name="object 11"/>
          <p:cNvSpPr txBox="1"/>
          <p:nvPr/>
        </p:nvSpPr>
        <p:spPr>
          <a:xfrm>
            <a:off x="4385094" y="6661785"/>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12" name="object 12"/>
          <p:cNvSpPr txBox="1"/>
          <p:nvPr/>
        </p:nvSpPr>
        <p:spPr>
          <a:xfrm>
            <a:off x="5303103" y="6634184"/>
            <a:ext cx="1776729"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14244" y="44280"/>
            <a:ext cx="5562600" cy="574040"/>
          </a:xfrm>
          <a:prstGeom prst="rect">
            <a:avLst/>
          </a:prstGeom>
        </p:spPr>
        <p:txBody>
          <a:bodyPr vert="horz" wrap="square" lIns="0" tIns="12700" rIns="0" bIns="0" rtlCol="0">
            <a:spAutoFit/>
          </a:bodyPr>
          <a:lstStyle/>
          <a:p>
            <a:pPr marL="12700">
              <a:lnSpc>
                <a:spcPct val="100000"/>
              </a:lnSpc>
              <a:spcBef>
                <a:spcPts val="100"/>
              </a:spcBef>
            </a:pPr>
            <a:r>
              <a:rPr lang="ar-EG" sz="3600" dirty="0"/>
              <a:t>الجلسة 2 - اجتماع إدارة المستشفى</a:t>
            </a:r>
          </a:p>
        </p:txBody>
      </p:sp>
      <p:sp>
        <p:nvSpPr>
          <p:cNvPr id="3" name="object 3"/>
          <p:cNvSpPr/>
          <p:nvPr/>
        </p:nvSpPr>
        <p:spPr>
          <a:xfrm>
            <a:off x="9829800" y="5590317"/>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85800" y="762000"/>
            <a:ext cx="10820400" cy="5477140"/>
          </a:xfrm>
          <a:prstGeom prst="rect">
            <a:avLst/>
          </a:prstGeom>
        </p:spPr>
        <p:txBody>
          <a:bodyPr vert="horz" wrap="square" lIns="0" tIns="90170" rIns="0" bIns="0" rtlCol="0">
            <a:spAutoFit/>
          </a:bodyPr>
          <a:lstStyle/>
          <a:p>
            <a:pPr marL="342900" marR="0" lvl="0" indent="-342900" algn="just" rtl="1">
              <a:lnSpc>
                <a:spcPts val="2800"/>
              </a:lnSpc>
              <a:spcBef>
                <a:spcPts val="0"/>
              </a:spcBef>
              <a:spcAft>
                <a:spcPts val="0"/>
              </a:spcAft>
              <a:buFont typeface="Arial" panose="020B0604020202020204" pitchFamily="34" charset="0"/>
              <a:buChar char="•"/>
            </a:pPr>
            <a:r>
              <a:rPr lang="ar-EG" sz="2400" kern="1200" dirty="0">
                <a:solidFill>
                  <a:srgbClr val="000000"/>
                </a:solidFill>
                <a:effectLst/>
                <a:latin typeface="Roboto"/>
                <a:ea typeface="+mn-ea"/>
                <a:cs typeface="Arial" panose="020B0604020202020204" pitchFamily="34" charset="0"/>
              </a:rPr>
              <a:t>تعقد إدارة المستشفى اجتماعاً لاستعراض العملية التي ينبغي تنفيذها في حال استمرار زيادة عدد الحالات. ناقش الوضع وحدد الإجراءات ذات الأولوية، بما في ذلك ما يلي:</a:t>
            </a:r>
            <a:endParaRPr lang="en-US" sz="2400" kern="1200" dirty="0">
              <a:solidFill>
                <a:srgbClr val="000000"/>
              </a:solidFill>
              <a:effectLst/>
              <a:latin typeface="Roboto"/>
              <a:ea typeface="+mn-ea"/>
              <a:cs typeface="Arial" panose="020B0604020202020204" pitchFamily="34" charset="0"/>
            </a:endParaRPr>
          </a:p>
          <a:p>
            <a:pPr marR="0" lvl="0" algn="just" rtl="1">
              <a:lnSpc>
                <a:spcPts val="28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ts val="2800"/>
              </a:lnSpc>
              <a:spcBef>
                <a:spcPts val="0"/>
              </a:spcBef>
              <a:spcAft>
                <a:spcPts val="0"/>
              </a:spcAft>
              <a:buFont typeface="Arial" panose="020B0604020202020204" pitchFamily="34" charset="0"/>
              <a:buChar char="•"/>
              <a:tabLst>
                <a:tab pos="698500" algn="l"/>
                <a:tab pos="914400" algn="l"/>
              </a:tabLst>
            </a:pPr>
            <a:r>
              <a:rPr lang="ar-EG" sz="2400" kern="1200" dirty="0">
                <a:solidFill>
                  <a:srgbClr val="000000"/>
                </a:solidFill>
                <a:effectLst/>
                <a:latin typeface="Roboto"/>
                <a:ea typeface="+mn-ea"/>
                <a:cs typeface="Arial" panose="020B0604020202020204" pitchFamily="34" charset="0"/>
              </a:rPr>
              <a:t>وضع خطة المرفق الصحي الخاصة بالزيادة المفاجئة في الاحتياجات، بما في ذلك </a:t>
            </a:r>
            <a:r>
              <a:rPr lang="ar-EG" sz="2400" dirty="0">
                <a:solidFill>
                  <a:srgbClr val="000000"/>
                </a:solidFill>
                <a:latin typeface="Roboto"/>
                <a:cs typeface="Arial" panose="020B0604020202020204" pitchFamily="34" charset="0"/>
              </a:rPr>
              <a:t>أجهزة </a:t>
            </a:r>
            <a:r>
              <a:rPr lang="ar-EG" sz="2400" kern="1200" dirty="0">
                <a:solidFill>
                  <a:srgbClr val="000000"/>
                </a:solidFill>
                <a:effectLst/>
                <a:latin typeface="Roboto"/>
                <a:ea typeface="+mn-ea"/>
                <a:cs typeface="Arial" panose="020B0604020202020204" pitchFamily="34" charset="0"/>
              </a:rPr>
              <a:t>دعم التنفس وإمدادات معدات الحماية الشخصية، والوقاية من العدوى ومكافحتها والدعم النفسي للموظفين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ts val="2800"/>
              </a:lnSpc>
              <a:spcBef>
                <a:spcPts val="0"/>
              </a:spcBef>
              <a:spcAft>
                <a:spcPts val="0"/>
              </a:spcAft>
              <a:buFont typeface="Arial" panose="020B0604020202020204" pitchFamily="34" charset="0"/>
              <a:buChar char="•"/>
              <a:tabLst>
                <a:tab pos="698500" algn="l"/>
                <a:tab pos="914400" algn="l"/>
              </a:tabLst>
            </a:pPr>
            <a:r>
              <a:rPr lang="ar-EG" sz="2400" kern="1200" dirty="0">
                <a:solidFill>
                  <a:srgbClr val="000000"/>
                </a:solidFill>
                <a:effectLst/>
                <a:latin typeface="Roboto"/>
                <a:ea typeface="+mn-ea"/>
                <a:cs typeface="Arial" panose="020B0604020202020204" pitchFamily="34" charset="0"/>
              </a:rPr>
              <a:t>الاحتياجات من المعدات</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ts val="2800"/>
              </a:lnSpc>
              <a:spcBef>
                <a:spcPts val="0"/>
              </a:spcBef>
              <a:spcAft>
                <a:spcPts val="0"/>
              </a:spcAft>
              <a:buFont typeface="Arial" panose="020B0604020202020204" pitchFamily="34" charset="0"/>
              <a:buChar char="•"/>
              <a:tabLst>
                <a:tab pos="698500" algn="l"/>
                <a:tab pos="914400" algn="l"/>
              </a:tabLst>
            </a:pPr>
            <a:r>
              <a:rPr lang="ar-EG" sz="2400" kern="1200" dirty="0">
                <a:solidFill>
                  <a:srgbClr val="000000"/>
                </a:solidFill>
                <a:effectLst/>
                <a:latin typeface="Roboto"/>
                <a:ea typeface="+mn-ea"/>
                <a:cs typeface="Arial" panose="020B0604020202020204" pitchFamily="34" charset="0"/>
              </a:rPr>
              <a:t>الاحتياجات من التدريب</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ts val="2800"/>
              </a:lnSpc>
              <a:spcBef>
                <a:spcPts val="0"/>
              </a:spcBef>
              <a:spcAft>
                <a:spcPts val="0"/>
              </a:spcAft>
              <a:buFont typeface="Arial" panose="020B0604020202020204" pitchFamily="34" charset="0"/>
              <a:buChar char="•"/>
              <a:tabLst>
                <a:tab pos="698500" algn="l"/>
                <a:tab pos="914400" algn="l"/>
              </a:tabLst>
            </a:pPr>
            <a:r>
              <a:rPr lang="ar-EG" sz="2400" kern="1200" dirty="0">
                <a:solidFill>
                  <a:srgbClr val="000000"/>
                </a:solidFill>
                <a:effectLst/>
                <a:latin typeface="Roboto"/>
                <a:ea typeface="+mn-ea"/>
                <a:cs typeface="Arial" panose="020B0604020202020204" pitchFamily="34" charset="0"/>
              </a:rPr>
              <a:t>الاحتياجات من الموظفين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ts val="2800"/>
              </a:lnSpc>
              <a:spcBef>
                <a:spcPts val="0"/>
              </a:spcBef>
              <a:spcAft>
                <a:spcPts val="0"/>
              </a:spcAft>
              <a:buFont typeface="Arial" panose="020B0604020202020204" pitchFamily="34" charset="0"/>
              <a:buChar char="•"/>
            </a:pPr>
            <a:r>
              <a:rPr lang="ar-EG" sz="2400" kern="1200" dirty="0">
                <a:solidFill>
                  <a:srgbClr val="000000"/>
                </a:solidFill>
                <a:effectLst/>
                <a:latin typeface="Roboto"/>
                <a:ea typeface="+mn-ea"/>
                <a:cs typeface="Arial" panose="020B0604020202020204" pitchFamily="34" charset="0"/>
              </a:rPr>
              <a:t>متطلبات التنظيف البيئي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ts val="2800"/>
              </a:lnSpc>
              <a:spcBef>
                <a:spcPts val="0"/>
              </a:spcBef>
              <a:spcAft>
                <a:spcPts val="0"/>
              </a:spcAft>
              <a:buFont typeface="Arial" panose="020B0604020202020204" pitchFamily="34" charset="0"/>
              <a:buChar char="•"/>
              <a:tabLst>
                <a:tab pos="698500" algn="l"/>
                <a:tab pos="914400" algn="l"/>
              </a:tabLst>
            </a:pPr>
            <a:r>
              <a:rPr lang="ar-EG" sz="2400" kern="1200" dirty="0">
                <a:solidFill>
                  <a:srgbClr val="000000"/>
                </a:solidFill>
                <a:effectLst/>
                <a:latin typeface="Roboto"/>
                <a:ea typeface="+mn-ea"/>
                <a:cs typeface="Arial" panose="020B0604020202020204" pitchFamily="34" charset="0"/>
              </a:rPr>
              <a:t>إدارة إشغال الأسرّة والموظفين بالتوازي مع الاحتياجات الخاصة بالعزل</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ts val="2800"/>
              </a:lnSpc>
              <a:spcBef>
                <a:spcPts val="0"/>
              </a:spcBef>
              <a:spcAft>
                <a:spcPts val="0"/>
              </a:spcAft>
              <a:buFont typeface="Arial" panose="020B0604020202020204" pitchFamily="34" charset="0"/>
              <a:buChar char="•"/>
              <a:tabLst>
                <a:tab pos="698500" algn="l"/>
                <a:tab pos="914400" algn="l"/>
              </a:tabLst>
            </a:pPr>
            <a:r>
              <a:rPr lang="ar-EG" sz="2400" kern="1200" dirty="0">
                <a:solidFill>
                  <a:srgbClr val="000000"/>
                </a:solidFill>
                <a:effectLst/>
                <a:latin typeface="Roboto"/>
                <a:ea typeface="+mn-ea"/>
                <a:cs typeface="Arial" panose="020B0604020202020204" pitchFamily="34" charset="0"/>
              </a:rPr>
              <a:t>إحالة المرضى إلى مستشفيات أخرى</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66090" marR="0" algn="r" rtl="1">
              <a:lnSpc>
                <a:spcPts val="2800"/>
              </a:lnSpc>
              <a:spcBef>
                <a:spcPts val="0"/>
              </a:spcBef>
              <a:spcAft>
                <a:spcPts val="0"/>
              </a:spcAft>
            </a:pPr>
            <a:endParaRPr lang="en-US" sz="2400" kern="1200" dirty="0">
              <a:solidFill>
                <a:srgbClr val="000000"/>
              </a:solidFill>
              <a:effectLst/>
              <a:latin typeface="Roboto"/>
              <a:ea typeface="+mn-ea"/>
              <a:cs typeface="Arial" panose="020B0604020202020204" pitchFamily="34" charset="0"/>
            </a:endParaRPr>
          </a:p>
          <a:p>
            <a:pPr marL="466090">
              <a:lnSpc>
                <a:spcPts val="2800"/>
              </a:lnSpc>
            </a:pPr>
            <a:r>
              <a:rPr lang="ar-EG" sz="2400" kern="1200" dirty="0">
                <a:solidFill>
                  <a:srgbClr val="000000"/>
                </a:solidFill>
                <a:effectLst/>
                <a:latin typeface="Roboto"/>
                <a:ea typeface="+mn-ea"/>
                <a:cs typeface="Arial" panose="020B0604020202020204" pitchFamily="34" charset="0"/>
              </a:rPr>
              <a:t>كيف ستُخطر الجهات الخارجية (مثل وسائل الإعلام والمرضى وعامة الجمهور</a:t>
            </a:r>
            <a:r>
              <a:rPr lang="ar-EG" sz="2400" dirty="0">
                <a:solidFill>
                  <a:srgbClr val="000000"/>
                </a:solidFill>
                <a:latin typeface="Roboto"/>
                <a:cs typeface="Arial" panose="020B0604020202020204" pitchFamily="34" charset="0"/>
              </a:rPr>
              <a:t>) بهذه الخطة؟</a:t>
            </a:r>
            <a:endParaRPr lang="en-US" sz="2400" dirty="0">
              <a:solidFill>
                <a:srgbClr val="000000"/>
              </a:solidFill>
              <a:latin typeface="Roboto"/>
              <a:cs typeface="Arial" panose="020B0604020202020204" pitchFamily="34" charset="0"/>
            </a:endParaRPr>
          </a:p>
          <a:p>
            <a:pPr marL="469900" marR="1173480">
              <a:lnSpc>
                <a:spcPts val="2800"/>
              </a:lnSpc>
            </a:pPr>
            <a:endParaRPr lang="ar-EG" sz="2200" dirty="0">
              <a:latin typeface="Roboto"/>
              <a:cs typeface="Roboto"/>
            </a:endParaRPr>
          </a:p>
          <a:p>
            <a:pPr marR="5080" algn="r">
              <a:lnSpc>
                <a:spcPts val="2800"/>
              </a:lnSpc>
            </a:pPr>
            <a:r>
              <a:rPr lang="ar-EG" sz="2400" b="1" dirty="0">
                <a:solidFill>
                  <a:srgbClr val="0070C0"/>
                </a:solidFill>
                <a:latin typeface="Arial"/>
                <a:cs typeface="Arial"/>
              </a:rPr>
              <a:t>60 دقيقة</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15</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7" name="object 7"/>
          <p:cNvSpPr txBox="1"/>
          <p:nvPr/>
        </p:nvSpPr>
        <p:spPr>
          <a:xfrm>
            <a:off x="4343400" y="6652472"/>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8" name="object 8"/>
          <p:cNvSpPr txBox="1"/>
          <p:nvPr/>
        </p:nvSpPr>
        <p:spPr>
          <a:xfrm>
            <a:off x="5344797" y="6634184"/>
            <a:ext cx="1776730"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610870"/>
          </a:xfrm>
          <a:prstGeom prst="rect">
            <a:avLst/>
          </a:prstGeom>
        </p:spPr>
        <p:txBody>
          <a:bodyPr vert="horz" wrap="square" lIns="0" tIns="0" rIns="0" bIns="0" rtlCol="0">
            <a:spAutoFit/>
          </a:bodyPr>
          <a:lstStyle/>
          <a:p>
            <a:pPr marL="243840">
              <a:lnSpc>
                <a:spcPts val="4095"/>
              </a:lnSpc>
            </a:pPr>
            <a:r>
              <a:rPr lang="ar-EG" sz="3600" dirty="0"/>
              <a:t>تحديث السيناريو</a:t>
            </a:r>
          </a:p>
        </p:txBody>
      </p:sp>
      <p:grpSp>
        <p:nvGrpSpPr>
          <p:cNvPr id="3" name="object 3"/>
          <p:cNvGrpSpPr/>
          <p:nvPr/>
        </p:nvGrpSpPr>
        <p:grpSpPr>
          <a:xfrm>
            <a:off x="7690104" y="0"/>
            <a:ext cx="4502150"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23" y="896"/>
            <a:ext cx="3881754" cy="610870"/>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ar-EG" sz="2000" b="1">
                <a:solidFill>
                  <a:srgbClr val="FFFFFF"/>
                </a:solidFill>
                <a:latin typeface="Arial Black"/>
                <a:cs typeface="Arial Black"/>
              </a:rPr>
              <a:t>محاكاة فقط</a:t>
            </a:r>
          </a:p>
        </p:txBody>
      </p:sp>
      <p:sp>
        <p:nvSpPr>
          <p:cNvPr id="9" name="object 9"/>
          <p:cNvSpPr/>
          <p:nvPr/>
        </p:nvSpPr>
        <p:spPr>
          <a:xfrm>
            <a:off x="500252" y="728879"/>
            <a:ext cx="7425055" cy="5630545"/>
          </a:xfrm>
          <a:custGeom>
            <a:avLst/>
            <a:gdLst/>
            <a:ahLst/>
            <a:cxnLst/>
            <a:rect l="l" t="t" r="r" b="b"/>
            <a:pathLst>
              <a:path w="7425055" h="5630545">
                <a:moveTo>
                  <a:pt x="7424547" y="0"/>
                </a:moveTo>
                <a:lnTo>
                  <a:pt x="0" y="0"/>
                </a:lnTo>
                <a:lnTo>
                  <a:pt x="0" y="5630356"/>
                </a:lnTo>
                <a:lnTo>
                  <a:pt x="7424547" y="5630356"/>
                </a:lnTo>
                <a:lnTo>
                  <a:pt x="7424547" y="0"/>
                </a:lnTo>
                <a:close/>
              </a:path>
            </a:pathLst>
          </a:custGeom>
          <a:solidFill>
            <a:srgbClr val="DEDEDE"/>
          </a:solidFill>
        </p:spPr>
        <p:txBody>
          <a:bodyPr wrap="square" lIns="0" tIns="0" rIns="0" bIns="0" rtlCol="0"/>
          <a:lstStyle/>
          <a:p>
            <a:endParaRPr sz="3200" dirty="0">
              <a:latin typeface="Arial" panose="020B0604020202020204" pitchFamily="34" charset="0"/>
              <a:cs typeface="Arial" panose="020B0604020202020204" pitchFamily="34" charset="0"/>
            </a:endParaRPr>
          </a:p>
        </p:txBody>
      </p:sp>
      <p:sp>
        <p:nvSpPr>
          <p:cNvPr id="10" name="object 10"/>
          <p:cNvSpPr txBox="1"/>
          <p:nvPr/>
        </p:nvSpPr>
        <p:spPr>
          <a:xfrm>
            <a:off x="420878" y="914907"/>
            <a:ext cx="7425055" cy="5242461"/>
          </a:xfrm>
          <a:prstGeom prst="rect">
            <a:avLst/>
          </a:prstGeom>
        </p:spPr>
        <p:txBody>
          <a:bodyPr vert="horz" wrap="square" lIns="0" tIns="48260" rIns="0" bIns="0" rtlCol="0">
            <a:spAutoFit/>
          </a:bodyPr>
          <a:lstStyle/>
          <a:p>
            <a:pPr marL="241300" marR="5715" indent="-228600">
              <a:lnSpc>
                <a:spcPts val="2600"/>
              </a:lnSpc>
              <a:spcBef>
                <a:spcPts val="380"/>
              </a:spcBef>
              <a:buFont typeface="Arial"/>
              <a:buChar char="•"/>
              <a:tabLst>
                <a:tab pos="240665" algn="l"/>
                <a:tab pos="241300" algn="l"/>
                <a:tab pos="899794" algn="l"/>
              </a:tabLst>
            </a:pPr>
            <a:r>
              <a:rPr lang="ar-EG" sz="2400" dirty="0">
                <a:latin typeface="Roboto"/>
              </a:rPr>
              <a:t>بعد خمسة أيام، توسّعت القدرة الاستيعابية لوحدة الرعاية المركزة بنسبة 40% (8 أسرة مثلاً)</a:t>
            </a:r>
          </a:p>
          <a:p>
            <a:pPr marL="241300" marR="5080" indent="-228600">
              <a:lnSpc>
                <a:spcPts val="2600"/>
              </a:lnSpc>
              <a:spcBef>
                <a:spcPts val="2480"/>
              </a:spcBef>
              <a:buFont typeface="Arial"/>
              <a:buChar char="•"/>
              <a:tabLst>
                <a:tab pos="240665" algn="l"/>
                <a:tab pos="241300" algn="l"/>
                <a:tab pos="1383665" algn="l"/>
                <a:tab pos="2347595" algn="l"/>
                <a:tab pos="3085465" algn="l"/>
                <a:tab pos="3733165" algn="l"/>
                <a:tab pos="4536440" algn="l"/>
                <a:tab pos="5897245" algn="l"/>
                <a:tab pos="6557645" algn="l"/>
              </a:tabLst>
            </a:pPr>
            <a:r>
              <a:rPr lang="ar-EG" sz="2400" dirty="0">
                <a:latin typeface="Roboto"/>
              </a:rPr>
              <a:t>تأثرت خدمات الرعاية الصحية المنتظمة </a:t>
            </a:r>
            <a:r>
              <a:rPr lang="ar-EG" sz="2400" dirty="0">
                <a:latin typeface="Simplified Arabic" panose="02020603050405020304" pitchFamily="18" charset="-78"/>
                <a:cs typeface="Simplified Arabic" panose="02020603050405020304" pitchFamily="18" charset="-78"/>
              </a:rPr>
              <a:t>وأُحيل</a:t>
            </a:r>
            <a:r>
              <a:rPr lang="ar-EG" sz="2400" dirty="0">
                <a:latin typeface="Roboto"/>
              </a:rPr>
              <a:t> بعض المرضى إلى مستشفيات أخرى.</a:t>
            </a:r>
          </a:p>
          <a:p>
            <a:pPr marL="241300" marR="5715" indent="-228600">
              <a:lnSpc>
                <a:spcPts val="2600"/>
              </a:lnSpc>
              <a:spcBef>
                <a:spcPts val="2425"/>
              </a:spcBef>
              <a:buFont typeface="Arial"/>
              <a:buChar char="•"/>
              <a:tabLst>
                <a:tab pos="240665" algn="l"/>
                <a:tab pos="241300" algn="l"/>
              </a:tabLst>
            </a:pPr>
            <a:r>
              <a:rPr lang="ar-EG" sz="2400" dirty="0">
                <a:latin typeface="Roboto"/>
              </a:rPr>
              <a:t>أُعيد تخصيص بعض الأجنحة الأخرى لتسع المرضى المصابين بالعدوى المشتبه فيها والمؤكدة.</a:t>
            </a:r>
          </a:p>
          <a:p>
            <a:pPr marL="241300" marR="5715" indent="-228600">
              <a:lnSpc>
                <a:spcPts val="2600"/>
              </a:lnSpc>
              <a:spcBef>
                <a:spcPts val="2300"/>
              </a:spcBef>
              <a:buFont typeface="Arial"/>
              <a:buChar char="•"/>
              <a:tabLst>
                <a:tab pos="240665" algn="l"/>
                <a:tab pos="241300" algn="l"/>
                <a:tab pos="1212215" algn="l"/>
                <a:tab pos="1913255" algn="l"/>
                <a:tab pos="2654300" algn="l"/>
                <a:tab pos="3403600" algn="l"/>
                <a:tab pos="4170045" algn="l"/>
                <a:tab pos="5194935" algn="l"/>
                <a:tab pos="5604510" algn="l"/>
                <a:tab pos="6296025" algn="l"/>
                <a:tab pos="6997065" algn="l"/>
              </a:tabLst>
            </a:pPr>
            <a:r>
              <a:rPr lang="ar-EG" sz="2400" dirty="0">
                <a:latin typeface="Roboto"/>
              </a:rPr>
              <a:t>تلقّى موظفو الرعاية الصحية التدريب على رعاية المرضى المصابين بكوفيد-19.</a:t>
            </a:r>
          </a:p>
          <a:p>
            <a:pPr marL="241300" marR="5080" indent="-228600">
              <a:lnSpc>
                <a:spcPts val="2600"/>
              </a:lnSpc>
              <a:spcBef>
                <a:spcPts val="2305"/>
              </a:spcBef>
              <a:buFont typeface="Arial"/>
              <a:buChar char="•"/>
              <a:tabLst>
                <a:tab pos="240665" algn="l"/>
                <a:tab pos="241300" algn="l"/>
              </a:tabLst>
            </a:pPr>
            <a:r>
              <a:rPr lang="ar-EG" sz="2400" dirty="0">
                <a:latin typeface="Roboto"/>
              </a:rPr>
              <a:t>أُصيب 20% من موظفي الرعاية الصحية العاملين في المستشفى بعدوى فيروس سارس-كوف-19.</a:t>
            </a:r>
          </a:p>
          <a:p>
            <a:pPr marL="241300" marR="5080" indent="-228600">
              <a:lnSpc>
                <a:spcPts val="2600"/>
              </a:lnSpc>
              <a:spcBef>
                <a:spcPts val="2400"/>
              </a:spcBef>
              <a:buFont typeface="Arial"/>
              <a:buChar char="•"/>
              <a:tabLst>
                <a:tab pos="240665" algn="l"/>
                <a:tab pos="241300" algn="l"/>
              </a:tabLst>
            </a:pPr>
            <a:r>
              <a:rPr lang="ar-EG" sz="2400" dirty="0">
                <a:latin typeface="Roboto"/>
              </a:rPr>
              <a:t>لسوء الحظ، توفّى عدد من المرضى خلال الأيام القليلة الماضية.</a:t>
            </a:r>
          </a:p>
        </p:txBody>
      </p:sp>
      <p:sp>
        <p:nvSpPr>
          <p:cNvPr id="11" name="object 11"/>
          <p:cNvSpPr/>
          <p:nvPr/>
        </p:nvSpPr>
        <p:spPr>
          <a:xfrm>
            <a:off x="8040623" y="3799197"/>
            <a:ext cx="3967987" cy="264209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8040623" y="809345"/>
            <a:ext cx="4039022" cy="2700120"/>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16</a:t>
            </a:fld>
            <a:endParaRPr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15" name="object 15"/>
          <p:cNvSpPr txBox="1"/>
          <p:nvPr/>
        </p:nvSpPr>
        <p:spPr>
          <a:xfrm>
            <a:off x="4343400" y="6652472"/>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16" name="object 16"/>
          <p:cNvSpPr txBox="1"/>
          <p:nvPr/>
        </p:nvSpPr>
        <p:spPr>
          <a:xfrm>
            <a:off x="5257799" y="6652473"/>
            <a:ext cx="1863727"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77400" y="71585"/>
            <a:ext cx="2159635" cy="574040"/>
          </a:xfrm>
          <a:prstGeom prst="rect">
            <a:avLst/>
          </a:prstGeom>
        </p:spPr>
        <p:txBody>
          <a:bodyPr vert="horz" wrap="square" lIns="0" tIns="12700" rIns="0" bIns="0" rtlCol="0">
            <a:spAutoFit/>
          </a:bodyPr>
          <a:lstStyle/>
          <a:p>
            <a:pPr marL="12700">
              <a:lnSpc>
                <a:spcPct val="100000"/>
              </a:lnSpc>
              <a:spcBef>
                <a:spcPts val="100"/>
              </a:spcBef>
            </a:pPr>
            <a:r>
              <a:rPr lang="ar-EG" sz="3600" dirty="0"/>
              <a:t>الجلسة 3</a:t>
            </a:r>
          </a:p>
        </p:txBody>
      </p:sp>
      <p:sp>
        <p:nvSpPr>
          <p:cNvPr id="3" name="object 3"/>
          <p:cNvSpPr txBox="1"/>
          <p:nvPr/>
        </p:nvSpPr>
        <p:spPr>
          <a:xfrm>
            <a:off x="8148378" y="978370"/>
            <a:ext cx="3438525" cy="443711"/>
          </a:xfrm>
          <a:prstGeom prst="rect">
            <a:avLst/>
          </a:prstGeom>
        </p:spPr>
        <p:txBody>
          <a:bodyPr vert="horz" wrap="square" lIns="0" tIns="12700" rIns="0" bIns="0" rtlCol="0">
            <a:spAutoFit/>
          </a:bodyPr>
          <a:lstStyle/>
          <a:p>
            <a:pPr marL="12700">
              <a:lnSpc>
                <a:spcPct val="100000"/>
              </a:lnSpc>
              <a:spcBef>
                <a:spcPts val="100"/>
              </a:spcBef>
            </a:pPr>
            <a:r>
              <a:rPr lang="ar-EG" sz="2800" b="1" dirty="0">
                <a:solidFill>
                  <a:srgbClr val="005D85"/>
                </a:solidFill>
                <a:latin typeface="Roboto"/>
              </a:rPr>
              <a:t>أسئلة للمناقشة</a:t>
            </a:r>
          </a:p>
        </p:txBody>
      </p:sp>
      <p:sp>
        <p:nvSpPr>
          <p:cNvPr id="4" name="object 4"/>
          <p:cNvSpPr txBox="1"/>
          <p:nvPr/>
        </p:nvSpPr>
        <p:spPr>
          <a:xfrm>
            <a:off x="838200" y="1601379"/>
            <a:ext cx="10748703" cy="4139723"/>
          </a:xfrm>
          <a:prstGeom prst="rect">
            <a:avLst/>
          </a:prstGeom>
        </p:spPr>
        <p:txBody>
          <a:bodyPr vert="horz" wrap="square" lIns="0" tIns="51435" rIns="0" bIns="0" rtlCol="0">
            <a:spAutoFit/>
          </a:bodyPr>
          <a:lstStyle/>
          <a:p>
            <a:pPr marL="527050" marR="973455" indent="-514350">
              <a:lnSpc>
                <a:spcPts val="2620"/>
              </a:lnSpc>
              <a:spcBef>
                <a:spcPts val="405"/>
              </a:spcBef>
              <a:buFont typeface="+mj-lt"/>
              <a:buAutoNum type="arabicParenR"/>
              <a:tabLst>
                <a:tab pos="526415" algn="l"/>
                <a:tab pos="527050" algn="l"/>
              </a:tabLst>
            </a:pPr>
            <a:r>
              <a:rPr lang="ar-EG" sz="2400" dirty="0">
                <a:latin typeface="Roboto"/>
              </a:rPr>
              <a:t>كيف ستُخفف من حدة مخاطر العدوى بين العاملين في الصفوف الأمامية للرعاية الصحية؟</a:t>
            </a:r>
          </a:p>
          <a:p>
            <a:pPr marL="457200" indent="-457200">
              <a:lnSpc>
                <a:spcPct val="100000"/>
              </a:lnSpc>
              <a:spcBef>
                <a:spcPts val="35"/>
              </a:spcBef>
              <a:buFont typeface="+mj-lt"/>
              <a:buAutoNum type="arabicParenR"/>
            </a:pPr>
            <a:endParaRPr sz="2200" dirty="0">
              <a:latin typeface="Roboto"/>
            </a:endParaRPr>
          </a:p>
          <a:p>
            <a:pPr marL="527050" marR="5080" indent="-514350">
              <a:lnSpc>
                <a:spcPct val="90400"/>
              </a:lnSpc>
              <a:buFont typeface="+mj-lt"/>
              <a:buAutoNum type="arabicParenR"/>
              <a:tabLst>
                <a:tab pos="526415" algn="l"/>
                <a:tab pos="527050" algn="l"/>
              </a:tabLst>
            </a:pPr>
            <a:r>
              <a:rPr lang="ar-EG" sz="2400" dirty="0">
                <a:latin typeface="Roboto"/>
              </a:rPr>
              <a:t>كيف سيُدار الموظفون الداخليون المخالطون للعاملين المصابين بالعدوى، بما في ذلك التنبؤ بنقص العاملين الصحيين المتاحين، وكيف ستُحدَّد الاستراتيجية المأمونة لعودة العاملين الصحيين المصابين بالعدوى إلى العمل؟</a:t>
            </a:r>
          </a:p>
          <a:p>
            <a:pPr marL="457200" indent="-457200">
              <a:lnSpc>
                <a:spcPct val="100000"/>
              </a:lnSpc>
              <a:spcBef>
                <a:spcPts val="15"/>
              </a:spcBef>
              <a:buFont typeface="+mj-lt"/>
              <a:buAutoNum type="arabicParenR"/>
            </a:pPr>
            <a:endParaRPr sz="2350" dirty="0">
              <a:latin typeface="Roboto"/>
            </a:endParaRPr>
          </a:p>
          <a:p>
            <a:pPr marL="527050" marR="617855" indent="-514350">
              <a:lnSpc>
                <a:spcPts val="2500"/>
              </a:lnSpc>
              <a:buFont typeface="+mj-lt"/>
              <a:buAutoNum type="arabicParenR"/>
              <a:tabLst>
                <a:tab pos="526415" algn="l"/>
                <a:tab pos="527050" algn="l"/>
              </a:tabLst>
            </a:pPr>
            <a:r>
              <a:rPr lang="ar-EG" sz="2400" dirty="0">
                <a:latin typeface="Roboto"/>
              </a:rPr>
              <a:t>كيف سيُوظّف بدء المرضى في التحرك/ تأهيلهم، لتيسير خطط خروجهم من المستشفى؟</a:t>
            </a:r>
          </a:p>
          <a:p>
            <a:pPr marL="527050" indent="-514350">
              <a:lnSpc>
                <a:spcPct val="100000"/>
              </a:lnSpc>
              <a:spcBef>
                <a:spcPts val="2710"/>
              </a:spcBef>
              <a:buFont typeface="+mj-lt"/>
              <a:buAutoNum type="arabicParenR"/>
              <a:tabLst>
                <a:tab pos="526415" algn="l"/>
                <a:tab pos="527050" algn="l"/>
              </a:tabLst>
            </a:pPr>
            <a:r>
              <a:rPr lang="ar-EG" sz="2400" dirty="0">
                <a:latin typeface="Roboto"/>
              </a:rPr>
              <a:t>كيف ستُدار جثامين الموتى؟ ما هي الإجراءات التي سينبغي اتباعها؟</a:t>
            </a:r>
          </a:p>
          <a:p>
            <a:pPr marL="457200" indent="-457200">
              <a:lnSpc>
                <a:spcPct val="100000"/>
              </a:lnSpc>
              <a:spcBef>
                <a:spcPts val="5"/>
              </a:spcBef>
              <a:buFont typeface="+mj-lt"/>
              <a:buAutoNum type="arabicParenR"/>
            </a:pPr>
            <a:endParaRPr sz="2300" dirty="0">
              <a:latin typeface="Roboto"/>
            </a:endParaRPr>
          </a:p>
          <a:p>
            <a:pPr marL="527050" marR="422275" indent="-514350">
              <a:lnSpc>
                <a:spcPts val="2590"/>
              </a:lnSpc>
              <a:spcBef>
                <a:spcPts val="5"/>
              </a:spcBef>
              <a:buFont typeface="+mj-lt"/>
              <a:buAutoNum type="arabicParenR"/>
              <a:tabLst>
                <a:tab pos="526415" algn="l"/>
                <a:tab pos="527050" algn="l"/>
              </a:tabLst>
            </a:pPr>
            <a:r>
              <a:rPr lang="ar-EG" sz="2400" dirty="0">
                <a:latin typeface="Roboto"/>
              </a:rPr>
              <a:t>كيف سيُجهّز الجثمان ويُغلّف قبل نقله من المستشفى إلى المشرحة أو مستودع الجثث أو محرقة الجثث أو المقبرة؟</a:t>
            </a:r>
          </a:p>
        </p:txBody>
      </p:sp>
      <p:sp>
        <p:nvSpPr>
          <p:cNvPr id="5" name="object 5"/>
          <p:cNvSpPr/>
          <p:nvPr/>
        </p:nvSpPr>
        <p:spPr>
          <a:xfrm>
            <a:off x="502833" y="748865"/>
            <a:ext cx="559201" cy="6640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1029331" y="892714"/>
            <a:ext cx="1160145" cy="391160"/>
          </a:xfrm>
          <a:prstGeom prst="rect">
            <a:avLst/>
          </a:prstGeom>
        </p:spPr>
        <p:txBody>
          <a:bodyPr vert="horz" wrap="square" lIns="0" tIns="12700" rIns="0" bIns="0" rtlCol="0">
            <a:spAutoFit/>
          </a:bodyPr>
          <a:lstStyle/>
          <a:p>
            <a:pPr marL="12700">
              <a:lnSpc>
                <a:spcPct val="100000"/>
              </a:lnSpc>
              <a:spcBef>
                <a:spcPts val="100"/>
              </a:spcBef>
            </a:pPr>
            <a:r>
              <a:rPr lang="ar-EG" sz="2400" b="1">
                <a:solidFill>
                  <a:srgbClr val="0070C0"/>
                </a:solidFill>
                <a:latin typeface="Arial"/>
                <a:cs typeface="Arial"/>
              </a:rPr>
              <a:t>30 دقيقة</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17</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9" name="object 9"/>
          <p:cNvSpPr txBox="1"/>
          <p:nvPr/>
        </p:nvSpPr>
        <p:spPr>
          <a:xfrm>
            <a:off x="4267200" y="6661785"/>
            <a:ext cx="727075"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كوفيد-19</a:t>
            </a:r>
          </a:p>
        </p:txBody>
      </p:sp>
      <p:sp>
        <p:nvSpPr>
          <p:cNvPr id="10" name="object 10"/>
          <p:cNvSpPr txBox="1"/>
          <p:nvPr/>
        </p:nvSpPr>
        <p:spPr>
          <a:xfrm>
            <a:off x="5257800" y="6657986"/>
            <a:ext cx="1676400"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1503" y="0"/>
            <a:ext cx="12192000" cy="6858000"/>
            <a:chOff x="0" y="0"/>
            <a:chExt cx="12192000" cy="6858000"/>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18" name="object 18"/>
            <p:cNvSpPr/>
            <p:nvPr/>
          </p:nvSpPr>
          <p:spPr>
            <a:xfrm>
              <a:off x="0" y="0"/>
              <a:ext cx="12192000" cy="6638925"/>
            </a:xfrm>
            <a:custGeom>
              <a:avLst/>
              <a:gdLst/>
              <a:ahLst/>
              <a:cxnLst/>
              <a:rect l="l" t="t" r="r" b="b"/>
              <a:pathLst>
                <a:path w="12192000" h="6638925">
                  <a:moveTo>
                    <a:pt x="12192000" y="0"/>
                  </a:moveTo>
                  <a:lnTo>
                    <a:pt x="0" y="0"/>
                  </a:lnTo>
                  <a:lnTo>
                    <a:pt x="0" y="6638543"/>
                  </a:lnTo>
                  <a:lnTo>
                    <a:pt x="12192000" y="6638543"/>
                  </a:lnTo>
                  <a:lnTo>
                    <a:pt x="12192000" y="0"/>
                  </a:lnTo>
                  <a:close/>
                </a:path>
              </a:pathLst>
            </a:custGeom>
            <a:solidFill>
              <a:srgbClr val="595959"/>
            </a:solidFill>
          </p:spPr>
          <p:txBody>
            <a:bodyPr wrap="square" lIns="0" tIns="0" rIns="0" bIns="0" rtlCol="0"/>
            <a:lstStyle/>
            <a:p>
              <a:endParaRPr/>
            </a:p>
          </p:txBody>
        </p:sp>
      </p:grpSp>
      <p:sp>
        <p:nvSpPr>
          <p:cNvPr id="19" name="object 19"/>
          <p:cNvSpPr txBox="1">
            <a:spLocks noGrp="1"/>
          </p:cNvSpPr>
          <p:nvPr>
            <p:ph type="title"/>
          </p:nvPr>
        </p:nvSpPr>
        <p:spPr>
          <a:xfrm>
            <a:off x="2608241" y="343844"/>
            <a:ext cx="5638801" cy="1948610"/>
          </a:xfrm>
          <a:prstGeom prst="rect">
            <a:avLst/>
          </a:prstGeom>
        </p:spPr>
        <p:txBody>
          <a:bodyPr vert="horz" wrap="square" lIns="0" tIns="100965" rIns="0" bIns="0" rtlCol="0">
            <a:spAutoFit/>
          </a:bodyPr>
          <a:lstStyle/>
          <a:p>
            <a:pPr marR="853440" algn="ctr">
              <a:lnSpc>
                <a:spcPct val="100000"/>
              </a:lnSpc>
            </a:pPr>
            <a:r>
              <a:rPr lang="ar-EG" sz="6000" dirty="0"/>
              <a:t>نهاية التمرين تعليقات المشاركين</a:t>
            </a:r>
          </a:p>
        </p:txBody>
      </p:sp>
      <p:grpSp>
        <p:nvGrpSpPr>
          <p:cNvPr id="20" name="object 20"/>
          <p:cNvGrpSpPr/>
          <p:nvPr/>
        </p:nvGrpSpPr>
        <p:grpSpPr>
          <a:xfrm>
            <a:off x="361247" y="3170709"/>
            <a:ext cx="11634470" cy="3796029"/>
            <a:chOff x="361247" y="2617816"/>
            <a:chExt cx="11634470" cy="3796029"/>
          </a:xfrm>
        </p:grpSpPr>
        <p:sp>
          <p:nvSpPr>
            <p:cNvPr id="21" name="object 21"/>
            <p:cNvSpPr/>
            <p:nvPr/>
          </p:nvSpPr>
          <p:spPr>
            <a:xfrm>
              <a:off x="361247" y="3262877"/>
              <a:ext cx="2721165" cy="2040874"/>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944855" y="3522343"/>
              <a:ext cx="3050626" cy="198679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3443662" y="2617816"/>
              <a:ext cx="5304674" cy="3795848"/>
            </a:xfrm>
            <a:prstGeom prst="rect">
              <a:avLst/>
            </a:prstGeom>
            <a:blipFill>
              <a:blip r:embed="rId11" cstate="print"/>
              <a:stretch>
                <a:fillRect/>
              </a:stretch>
            </a:blipFill>
          </p:spPr>
          <p:txBody>
            <a:bodyPr wrap="square" lIns="0" tIns="0" rIns="0" bIns="0" rtlCol="0"/>
            <a:lstStyle/>
            <a:p>
              <a:endParaRPr/>
            </a:p>
          </p:txBody>
        </p:sp>
      </p:gr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18</a:t>
            </a:fld>
            <a:endParaRPr dirty="0"/>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26" name="object 26"/>
          <p:cNvSpPr txBox="1"/>
          <p:nvPr/>
        </p:nvSpPr>
        <p:spPr>
          <a:xfrm>
            <a:off x="2608241" y="6641473"/>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27" name="object 27"/>
          <p:cNvSpPr txBox="1"/>
          <p:nvPr/>
        </p:nvSpPr>
        <p:spPr>
          <a:xfrm>
            <a:off x="4666191" y="6723668"/>
            <a:ext cx="2094567"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8400" y="64672"/>
            <a:ext cx="5641340" cy="574040"/>
          </a:xfrm>
          <a:prstGeom prst="rect">
            <a:avLst/>
          </a:prstGeom>
        </p:spPr>
        <p:txBody>
          <a:bodyPr vert="horz" wrap="square" lIns="0" tIns="12700" rIns="0" bIns="0" rtlCol="0">
            <a:spAutoFit/>
          </a:bodyPr>
          <a:lstStyle/>
          <a:p>
            <a:pPr marL="12700">
              <a:lnSpc>
                <a:spcPct val="100000"/>
              </a:lnSpc>
              <a:spcBef>
                <a:spcPts val="100"/>
              </a:spcBef>
            </a:pPr>
            <a:r>
              <a:rPr lang="ar-EG" sz="3600" dirty="0"/>
              <a:t>مناقشة وتقييم/ استعراض الاحتياجات</a:t>
            </a:r>
          </a:p>
        </p:txBody>
      </p:sp>
      <p:grpSp>
        <p:nvGrpSpPr>
          <p:cNvPr id="3" name="object 3"/>
          <p:cNvGrpSpPr/>
          <p:nvPr/>
        </p:nvGrpSpPr>
        <p:grpSpPr>
          <a:xfrm>
            <a:off x="375798" y="659447"/>
            <a:ext cx="4843145" cy="5539105"/>
            <a:chOff x="375525" y="901867"/>
            <a:chExt cx="4843145" cy="5539105"/>
          </a:xfrm>
        </p:grpSpPr>
        <p:sp>
          <p:nvSpPr>
            <p:cNvPr id="4" name="object 4"/>
            <p:cNvSpPr/>
            <p:nvPr/>
          </p:nvSpPr>
          <p:spPr>
            <a:xfrm>
              <a:off x="388225" y="5660070"/>
              <a:ext cx="4817745" cy="768350"/>
            </a:xfrm>
            <a:custGeom>
              <a:avLst/>
              <a:gdLst/>
              <a:ahLst/>
              <a:cxnLst/>
              <a:rect l="l" t="t" r="r" b="b"/>
              <a:pathLst>
                <a:path w="4817745" h="768350">
                  <a:moveTo>
                    <a:pt x="4817659" y="0"/>
                  </a:moveTo>
                  <a:lnTo>
                    <a:pt x="0" y="0"/>
                  </a:lnTo>
                  <a:lnTo>
                    <a:pt x="0" y="767789"/>
                  </a:lnTo>
                  <a:lnTo>
                    <a:pt x="4817659" y="767789"/>
                  </a:lnTo>
                  <a:lnTo>
                    <a:pt x="4817659" y="0"/>
                  </a:lnTo>
                  <a:close/>
                </a:path>
              </a:pathLst>
            </a:custGeom>
            <a:solidFill>
              <a:srgbClr val="004767"/>
            </a:solidFill>
          </p:spPr>
          <p:txBody>
            <a:bodyPr wrap="square" lIns="0" tIns="0" rIns="0" bIns="0" rtlCol="0"/>
            <a:lstStyle/>
            <a:p>
              <a:endParaRPr/>
            </a:p>
          </p:txBody>
        </p:sp>
        <p:sp>
          <p:nvSpPr>
            <p:cNvPr id="5" name="object 5"/>
            <p:cNvSpPr/>
            <p:nvPr/>
          </p:nvSpPr>
          <p:spPr>
            <a:xfrm>
              <a:off x="388225" y="5660070"/>
              <a:ext cx="4817745" cy="768350"/>
            </a:xfrm>
            <a:custGeom>
              <a:avLst/>
              <a:gdLst/>
              <a:ahLst/>
              <a:cxnLst/>
              <a:rect l="l" t="t" r="r" b="b"/>
              <a:pathLst>
                <a:path w="4817745" h="768350">
                  <a:moveTo>
                    <a:pt x="0" y="0"/>
                  </a:moveTo>
                  <a:lnTo>
                    <a:pt x="4817660" y="0"/>
                  </a:lnTo>
                  <a:lnTo>
                    <a:pt x="4817660" y="767789"/>
                  </a:lnTo>
                  <a:lnTo>
                    <a:pt x="0" y="767789"/>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225" y="3740296"/>
              <a:ext cx="4817745" cy="2019300"/>
            </a:xfrm>
            <a:custGeom>
              <a:avLst/>
              <a:gdLst/>
              <a:ahLst/>
              <a:cxnLst/>
              <a:rect l="l" t="t" r="r" b="b"/>
              <a:pathLst>
                <a:path w="4817745" h="2019300">
                  <a:moveTo>
                    <a:pt x="4817659" y="0"/>
                  </a:moveTo>
                  <a:lnTo>
                    <a:pt x="0" y="0"/>
                  </a:lnTo>
                  <a:lnTo>
                    <a:pt x="0" y="1615245"/>
                  </a:lnTo>
                  <a:lnTo>
                    <a:pt x="2408830" y="2019057"/>
                  </a:lnTo>
                  <a:lnTo>
                    <a:pt x="4817659" y="1615245"/>
                  </a:lnTo>
                  <a:lnTo>
                    <a:pt x="4817659" y="0"/>
                  </a:lnTo>
                  <a:close/>
                </a:path>
              </a:pathLst>
            </a:custGeom>
            <a:solidFill>
              <a:srgbClr val="9B9B9B"/>
            </a:solidFill>
          </p:spPr>
          <p:txBody>
            <a:bodyPr wrap="square" lIns="0" tIns="0" rIns="0" bIns="0" rtlCol="0"/>
            <a:lstStyle/>
            <a:p>
              <a:endParaRPr/>
            </a:p>
          </p:txBody>
        </p:sp>
        <p:sp>
          <p:nvSpPr>
            <p:cNvPr id="7" name="object 7"/>
            <p:cNvSpPr/>
            <p:nvPr/>
          </p:nvSpPr>
          <p:spPr>
            <a:xfrm>
              <a:off x="388225" y="3740296"/>
              <a:ext cx="4817745" cy="2019300"/>
            </a:xfrm>
            <a:custGeom>
              <a:avLst/>
              <a:gdLst/>
              <a:ahLst/>
              <a:cxnLst/>
              <a:rect l="l" t="t" r="r" b="b"/>
              <a:pathLst>
                <a:path w="4817745" h="2019300">
                  <a:moveTo>
                    <a:pt x="0" y="0"/>
                  </a:moveTo>
                  <a:lnTo>
                    <a:pt x="4817660" y="0"/>
                  </a:lnTo>
                  <a:lnTo>
                    <a:pt x="4817660" y="1615246"/>
                  </a:lnTo>
                  <a:lnTo>
                    <a:pt x="2408830" y="2019058"/>
                  </a:lnTo>
                  <a:lnTo>
                    <a:pt x="0" y="1615246"/>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225" y="2342739"/>
              <a:ext cx="4817745" cy="1474470"/>
            </a:xfrm>
            <a:custGeom>
              <a:avLst/>
              <a:gdLst/>
              <a:ahLst/>
              <a:cxnLst/>
              <a:rect l="l" t="t" r="r" b="b"/>
              <a:pathLst>
                <a:path w="4817745" h="1474470">
                  <a:moveTo>
                    <a:pt x="4817659" y="0"/>
                  </a:moveTo>
                  <a:lnTo>
                    <a:pt x="0" y="0"/>
                  </a:lnTo>
                  <a:lnTo>
                    <a:pt x="0" y="1179423"/>
                  </a:lnTo>
                  <a:lnTo>
                    <a:pt x="2408830" y="1474279"/>
                  </a:lnTo>
                  <a:lnTo>
                    <a:pt x="4817659" y="1179423"/>
                  </a:lnTo>
                  <a:lnTo>
                    <a:pt x="4817659" y="0"/>
                  </a:lnTo>
                  <a:close/>
                </a:path>
              </a:pathLst>
            </a:custGeom>
            <a:solidFill>
              <a:srgbClr val="BDBDBD"/>
            </a:solidFill>
          </p:spPr>
          <p:txBody>
            <a:bodyPr wrap="square" lIns="0" tIns="0" rIns="0" bIns="0" rtlCol="0"/>
            <a:lstStyle/>
            <a:p>
              <a:endParaRPr/>
            </a:p>
          </p:txBody>
        </p:sp>
        <p:sp>
          <p:nvSpPr>
            <p:cNvPr id="9" name="object 9"/>
            <p:cNvSpPr/>
            <p:nvPr/>
          </p:nvSpPr>
          <p:spPr>
            <a:xfrm>
              <a:off x="388225" y="2342739"/>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225" y="914567"/>
              <a:ext cx="4817745" cy="1474470"/>
            </a:xfrm>
            <a:custGeom>
              <a:avLst/>
              <a:gdLst/>
              <a:ahLst/>
              <a:cxnLst/>
              <a:rect l="l" t="t" r="r" b="b"/>
              <a:pathLst>
                <a:path w="4817745" h="1474470">
                  <a:moveTo>
                    <a:pt x="4817659" y="0"/>
                  </a:moveTo>
                  <a:lnTo>
                    <a:pt x="0" y="0"/>
                  </a:lnTo>
                  <a:lnTo>
                    <a:pt x="0" y="1179424"/>
                  </a:lnTo>
                  <a:lnTo>
                    <a:pt x="2408830" y="1474280"/>
                  </a:lnTo>
                  <a:lnTo>
                    <a:pt x="4817659" y="1179424"/>
                  </a:lnTo>
                  <a:lnTo>
                    <a:pt x="4817659" y="0"/>
                  </a:lnTo>
                  <a:close/>
                </a:path>
              </a:pathLst>
            </a:custGeom>
            <a:solidFill>
              <a:srgbClr val="E7E6E6"/>
            </a:solidFill>
          </p:spPr>
          <p:txBody>
            <a:bodyPr wrap="square" lIns="0" tIns="0" rIns="0" bIns="0" rtlCol="0"/>
            <a:lstStyle/>
            <a:p>
              <a:endParaRPr/>
            </a:p>
          </p:txBody>
        </p:sp>
        <p:sp>
          <p:nvSpPr>
            <p:cNvPr id="11" name="object 11"/>
            <p:cNvSpPr/>
            <p:nvPr/>
          </p:nvSpPr>
          <p:spPr>
            <a:xfrm>
              <a:off x="388225" y="914567"/>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39629" y="1235964"/>
            <a:ext cx="4515485" cy="4680769"/>
          </a:xfrm>
          <a:prstGeom prst="rect">
            <a:avLst/>
          </a:prstGeom>
        </p:spPr>
        <p:txBody>
          <a:bodyPr vert="horz" wrap="square" lIns="0" tIns="12700" rIns="0" bIns="0" rtlCol="0">
            <a:spAutoFit/>
          </a:bodyPr>
          <a:lstStyle/>
          <a:p>
            <a:pPr algn="ctr">
              <a:lnSpc>
                <a:spcPct val="100000"/>
              </a:lnSpc>
              <a:spcBef>
                <a:spcPts val="100"/>
              </a:spcBef>
            </a:pPr>
            <a:r>
              <a:rPr lang="ar-EG" sz="3200" dirty="0">
                <a:latin typeface="Arial"/>
                <a:cs typeface="Arial"/>
              </a:rPr>
              <a:t>استعراض مواطن القوة والثغرات</a:t>
            </a:r>
          </a:p>
          <a:p>
            <a:pPr>
              <a:lnSpc>
                <a:spcPct val="100000"/>
              </a:lnSpc>
            </a:pPr>
            <a:endParaRPr sz="3500" dirty="0">
              <a:latin typeface="Arial"/>
              <a:cs typeface="Arial"/>
            </a:endParaRPr>
          </a:p>
          <a:p>
            <a:pPr>
              <a:lnSpc>
                <a:spcPct val="100000"/>
              </a:lnSpc>
              <a:spcBef>
                <a:spcPts val="30"/>
              </a:spcBef>
            </a:pPr>
            <a:endParaRPr sz="2900" dirty="0">
              <a:latin typeface="Arial"/>
              <a:cs typeface="Arial"/>
            </a:endParaRPr>
          </a:p>
          <a:p>
            <a:pPr algn="ctr">
              <a:lnSpc>
                <a:spcPct val="100000"/>
              </a:lnSpc>
            </a:pPr>
            <a:r>
              <a:rPr lang="ar-EG" sz="3200" dirty="0">
                <a:latin typeface="Arial"/>
                <a:cs typeface="Arial"/>
              </a:rPr>
              <a:t>التحقّق من الافتراضات</a:t>
            </a:r>
          </a:p>
          <a:p>
            <a:pPr>
              <a:lnSpc>
                <a:spcPct val="100000"/>
              </a:lnSpc>
              <a:spcBef>
                <a:spcPts val="25"/>
              </a:spcBef>
            </a:pPr>
            <a:endParaRPr sz="4350" dirty="0">
              <a:latin typeface="Arial"/>
              <a:cs typeface="Arial"/>
            </a:endParaRPr>
          </a:p>
          <a:p>
            <a:pPr marL="170815" marR="163195" algn="ctr">
              <a:lnSpc>
                <a:spcPct val="100299"/>
              </a:lnSpc>
              <a:spcBef>
                <a:spcPts val="5"/>
              </a:spcBef>
            </a:pPr>
            <a:r>
              <a:rPr lang="ar-EG" sz="3200" dirty="0">
                <a:latin typeface="Arial"/>
                <a:cs typeface="Arial"/>
              </a:rPr>
              <a:t>اقتراح الأفكار لتعزيز النظام والخطط والإجراءات</a:t>
            </a:r>
          </a:p>
          <a:p>
            <a:pPr>
              <a:lnSpc>
                <a:spcPct val="100000"/>
              </a:lnSpc>
              <a:spcBef>
                <a:spcPts val="50"/>
              </a:spcBef>
            </a:pPr>
            <a:endParaRPr sz="3500" dirty="0">
              <a:latin typeface="Arial"/>
              <a:cs typeface="Arial"/>
            </a:endParaRPr>
          </a:p>
          <a:p>
            <a:pPr algn="ctr">
              <a:lnSpc>
                <a:spcPct val="100000"/>
              </a:lnSpc>
              <a:spcBef>
                <a:spcPts val="5"/>
              </a:spcBef>
            </a:pPr>
            <a:r>
              <a:rPr lang="ar-EG" sz="3200" b="1" dirty="0">
                <a:solidFill>
                  <a:srgbClr val="FFFFFF"/>
                </a:solidFill>
                <a:latin typeface="Arial"/>
                <a:cs typeface="Arial"/>
              </a:rPr>
              <a:t>خطة العمل</a:t>
            </a:r>
          </a:p>
        </p:txBody>
      </p:sp>
      <p:sp>
        <p:nvSpPr>
          <p:cNvPr id="13" name="object 13"/>
          <p:cNvSpPr txBox="1"/>
          <p:nvPr/>
        </p:nvSpPr>
        <p:spPr>
          <a:xfrm>
            <a:off x="10792581" y="1358748"/>
            <a:ext cx="859790" cy="443711"/>
          </a:xfrm>
          <a:prstGeom prst="rect">
            <a:avLst/>
          </a:prstGeom>
        </p:spPr>
        <p:txBody>
          <a:bodyPr vert="horz" wrap="square" lIns="0" tIns="12700" rIns="0" bIns="0" rtlCol="0">
            <a:spAutoFit/>
          </a:bodyPr>
          <a:lstStyle/>
          <a:p>
            <a:pPr marL="12700">
              <a:lnSpc>
                <a:spcPct val="100000"/>
              </a:lnSpc>
              <a:spcBef>
                <a:spcPts val="100"/>
              </a:spcBef>
            </a:pPr>
            <a:r>
              <a:rPr lang="ar-EG" sz="2800" b="1" u="heavy" dirty="0">
                <a:uFill>
                  <a:solidFill>
                    <a:srgbClr val="000000"/>
                  </a:solidFill>
                </a:uFill>
                <a:latin typeface="Arial"/>
                <a:cs typeface="Arial"/>
              </a:rPr>
              <a:t>المهام:</a:t>
            </a:r>
          </a:p>
        </p:txBody>
      </p:sp>
      <p:sp>
        <p:nvSpPr>
          <p:cNvPr id="14" name="object 14"/>
          <p:cNvSpPr/>
          <p:nvPr/>
        </p:nvSpPr>
        <p:spPr>
          <a:xfrm>
            <a:off x="10086861" y="772500"/>
            <a:ext cx="559201" cy="6640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txBox="1"/>
          <p:nvPr/>
        </p:nvSpPr>
        <p:spPr>
          <a:xfrm>
            <a:off x="5415084" y="926726"/>
            <a:ext cx="6474656" cy="4411464"/>
          </a:xfrm>
          <a:prstGeom prst="rect">
            <a:avLst/>
          </a:prstGeom>
        </p:spPr>
        <p:txBody>
          <a:bodyPr vert="horz" wrap="square" lIns="0" tIns="12700" rIns="0" bIns="0" rtlCol="0">
            <a:spAutoFit/>
          </a:bodyPr>
          <a:lstStyle/>
          <a:p>
            <a:pPr marR="5080" algn="r">
              <a:lnSpc>
                <a:spcPts val="2500"/>
              </a:lnSpc>
              <a:spcBef>
                <a:spcPts val="100"/>
              </a:spcBef>
            </a:pPr>
            <a:r>
              <a:rPr lang="ar-EG" sz="2400" b="1" dirty="0">
                <a:solidFill>
                  <a:srgbClr val="0070C0"/>
                </a:solidFill>
                <a:latin typeface="Simplified Arabic" panose="02020603050405020304" pitchFamily="18" charset="-78"/>
                <a:cs typeface="Simplified Arabic" panose="02020603050405020304" pitchFamily="18" charset="-78"/>
              </a:rPr>
              <a:t>75 دقيقة</a:t>
            </a:r>
          </a:p>
          <a:p>
            <a:pPr marL="457200" marR="5080" indent="-457200" algn="r">
              <a:lnSpc>
                <a:spcPts val="2500"/>
              </a:lnSpc>
              <a:spcBef>
                <a:spcPts val="100"/>
              </a:spcBef>
              <a:buFont typeface="+mj-lt"/>
              <a:buAutoNum type="arabicParenR"/>
            </a:pPr>
            <a:endParaRPr lang="ar-EG" sz="2400" b="1" dirty="0">
              <a:solidFill>
                <a:srgbClr val="0070C0"/>
              </a:solidFill>
              <a:latin typeface="Simplified Arabic" panose="02020603050405020304" pitchFamily="18" charset="-78"/>
              <a:cs typeface="Simplified Arabic" panose="02020603050405020304" pitchFamily="18" charset="-78"/>
            </a:endParaRPr>
          </a:p>
          <a:p>
            <a:pPr marL="469900" marR="1014094" indent="-457200">
              <a:lnSpc>
                <a:spcPts val="2200"/>
              </a:lnSpc>
              <a:spcBef>
                <a:spcPts val="2185"/>
              </a:spcBef>
              <a:buFont typeface="+mj-lt"/>
              <a:buAutoNum type="arabicParenR"/>
              <a:tabLst>
                <a:tab pos="354965" algn="l"/>
                <a:tab pos="355600" algn="l"/>
              </a:tabLst>
            </a:pPr>
            <a:r>
              <a:rPr lang="ar-EG" sz="2200" dirty="0">
                <a:latin typeface="Simplified Arabic" panose="02020603050405020304" pitchFamily="18" charset="-78"/>
                <a:cs typeface="Simplified Arabic" panose="02020603050405020304" pitchFamily="18" charset="-78"/>
              </a:rPr>
              <a:t>بالعمل في مجموعات، قسموا صفحة من الورق إلى ثلاثة أقسام.</a:t>
            </a:r>
          </a:p>
          <a:p>
            <a:pPr marL="469900" marR="518795" indent="-457200">
              <a:lnSpc>
                <a:spcPts val="2200"/>
              </a:lnSpc>
              <a:spcBef>
                <a:spcPts val="1080"/>
              </a:spcBef>
              <a:buFont typeface="+mj-lt"/>
              <a:buAutoNum type="arabicParenR"/>
              <a:tabLst>
                <a:tab pos="354965" algn="l"/>
                <a:tab pos="355600" algn="l"/>
              </a:tabLst>
            </a:pPr>
            <a:r>
              <a:rPr lang="ar-EG" sz="2200" dirty="0">
                <a:latin typeface="Simplified Arabic" panose="02020603050405020304" pitchFamily="18" charset="-78"/>
                <a:cs typeface="Simplified Arabic" panose="02020603050405020304" pitchFamily="18" charset="-78"/>
              </a:rPr>
              <a:t>استعرض القائمة المرجعية للتأهب وخططك وملاحظاتك الخاصة بتمرين المحاكاة.</a:t>
            </a:r>
          </a:p>
          <a:p>
            <a:pPr marL="469900" marR="1001394" indent="-457200">
              <a:lnSpc>
                <a:spcPts val="2200"/>
              </a:lnSpc>
              <a:spcBef>
                <a:spcPts val="1335"/>
              </a:spcBef>
              <a:buFont typeface="+mj-lt"/>
              <a:buAutoNum type="arabicParenR"/>
              <a:tabLst>
                <a:tab pos="354965" algn="l"/>
                <a:tab pos="355600" algn="l"/>
              </a:tabLst>
            </a:pPr>
            <a:r>
              <a:rPr lang="ar-EG" sz="2200" dirty="0">
                <a:latin typeface="Simplified Arabic" panose="02020603050405020304" pitchFamily="18" charset="-78"/>
                <a:cs typeface="Simplified Arabic" panose="02020603050405020304" pitchFamily="18" charset="-78"/>
              </a:rPr>
              <a:t>ناقش النقاط التي حددتها واكتبها في كل قسم من الأقسام للإجابة على ما يلي:</a:t>
            </a:r>
          </a:p>
          <a:p>
            <a:pPr marL="469900" marR="1001394" indent="42863">
              <a:lnSpc>
                <a:spcPts val="2200"/>
              </a:lnSpc>
              <a:spcBef>
                <a:spcPts val="1335"/>
              </a:spcBef>
              <a:buFont typeface="Arial" panose="020B0604020202020204" pitchFamily="34" charset="0"/>
              <a:buChar char="•"/>
              <a:tabLst>
                <a:tab pos="354965" algn="l"/>
                <a:tab pos="355600" algn="l"/>
              </a:tabLst>
            </a:pPr>
            <a:r>
              <a:rPr lang="ar-EG" sz="2200" dirty="0">
                <a:solidFill>
                  <a:srgbClr val="000000"/>
                </a:solidFill>
                <a:latin typeface="Simplified Arabic" panose="02020603050405020304" pitchFamily="18" charset="-78"/>
                <a:cs typeface="Simplified Arabic" panose="02020603050405020304" pitchFamily="18" charset="-78"/>
              </a:rPr>
              <a:t>  ما هي الإجراءات الناجحة؟ (الإنجازات)</a:t>
            </a:r>
            <a:endParaRPr lang="en-US" sz="2200" dirty="0">
              <a:latin typeface="Simplified Arabic" panose="02020603050405020304" pitchFamily="18" charset="-78"/>
              <a:ea typeface="Calibri" panose="020F0502020204030204" pitchFamily="34" charset="0"/>
              <a:cs typeface="Simplified Arabic" panose="02020603050405020304" pitchFamily="18" charset="-78"/>
            </a:endParaRPr>
          </a:p>
          <a:p>
            <a:pPr marL="742950" marR="0" lvl="1" indent="-285750" algn="r" rtl="1">
              <a:lnSpc>
                <a:spcPts val="2200"/>
              </a:lnSpc>
              <a:spcBef>
                <a:spcPts val="0"/>
              </a:spcBef>
              <a:spcAft>
                <a:spcPts val="0"/>
              </a:spcAft>
              <a:buFont typeface="Arial" panose="020B0604020202020204" pitchFamily="34" charset="0"/>
              <a:buChar char="•"/>
              <a:tabLst>
                <a:tab pos="690880" algn="l"/>
                <a:tab pos="914400" algn="l"/>
              </a:tabLst>
            </a:pPr>
            <a:r>
              <a:rPr lang="ar-EG" sz="2200" kern="1200" dirty="0">
                <a:solidFill>
                  <a:srgbClr val="000000"/>
                </a:solidFill>
                <a:effectLst/>
                <a:latin typeface="Simplified Arabic" panose="02020603050405020304" pitchFamily="18" charset="-78"/>
                <a:cs typeface="Simplified Arabic" panose="02020603050405020304" pitchFamily="18" charset="-78"/>
              </a:rPr>
              <a:t>ما هي الأمور التي شكّلت تحديات؟ (التحديات)</a:t>
            </a:r>
            <a:endParaRPr lang="en-US" sz="2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742950" marR="0" lvl="1" indent="-285750" algn="r" rtl="1">
              <a:lnSpc>
                <a:spcPts val="2200"/>
              </a:lnSpc>
              <a:spcBef>
                <a:spcPts val="0"/>
              </a:spcBef>
              <a:spcAft>
                <a:spcPts val="0"/>
              </a:spcAft>
              <a:buFont typeface="Arial" panose="020B0604020202020204" pitchFamily="34" charset="0"/>
              <a:buChar char="•"/>
              <a:tabLst>
                <a:tab pos="690880" algn="l"/>
                <a:tab pos="914400" algn="l"/>
              </a:tabLst>
            </a:pPr>
            <a:r>
              <a:rPr lang="ar-EG" sz="2200" kern="1200" dirty="0">
                <a:solidFill>
                  <a:srgbClr val="000000"/>
                </a:solidFill>
                <a:effectLst/>
                <a:latin typeface="Simplified Arabic" panose="02020603050405020304" pitchFamily="18" charset="-78"/>
                <a:cs typeface="Simplified Arabic" panose="02020603050405020304" pitchFamily="18" charset="-78"/>
              </a:rPr>
              <a:t>التوصيات؟ (وتحديد الأولويات، لتحديد أهم 3 عناصر)</a:t>
            </a:r>
            <a:endParaRPr lang="en-US" sz="2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12700" marR="1001394">
              <a:lnSpc>
                <a:spcPts val="2200"/>
              </a:lnSpc>
              <a:spcBef>
                <a:spcPts val="1335"/>
              </a:spcBef>
              <a:tabLst>
                <a:tab pos="354965" algn="l"/>
                <a:tab pos="355600" algn="l"/>
              </a:tabLst>
            </a:pPr>
            <a:endParaRPr lang="ar-EG" sz="2200" dirty="0">
              <a:latin typeface="Simplified Arabic" panose="02020603050405020304" pitchFamily="18" charset="-78"/>
              <a:cs typeface="Simplified Arabic" panose="02020603050405020304" pitchFamily="18" charset="-78"/>
            </a:endParaRPr>
          </a:p>
        </p:txBody>
      </p:sp>
      <p:sp>
        <p:nvSpPr>
          <p:cNvPr id="16" name="object 16"/>
          <p:cNvSpPr/>
          <p:nvPr/>
        </p:nvSpPr>
        <p:spPr>
          <a:xfrm>
            <a:off x="5661025" y="4953000"/>
            <a:ext cx="6228715" cy="0"/>
          </a:xfrm>
          <a:custGeom>
            <a:avLst/>
            <a:gdLst/>
            <a:ahLst/>
            <a:cxnLst/>
            <a:rect l="l" t="t" r="r" b="b"/>
            <a:pathLst>
              <a:path w="6228715">
                <a:moveTo>
                  <a:pt x="0" y="0"/>
                </a:moveTo>
                <a:lnTo>
                  <a:pt x="6228665" y="1"/>
                </a:lnTo>
              </a:path>
            </a:pathLst>
          </a:custGeom>
          <a:ln w="25400">
            <a:solidFill>
              <a:srgbClr val="A24B19"/>
            </a:solidFill>
          </a:ln>
        </p:spPr>
        <p:txBody>
          <a:bodyPr wrap="square" lIns="0" tIns="0" rIns="0" bIns="0" rtlCol="0"/>
          <a:lstStyle/>
          <a:p>
            <a:endParaRPr/>
          </a:p>
        </p:txBody>
      </p:sp>
      <p:sp>
        <p:nvSpPr>
          <p:cNvPr id="17" name="object 17"/>
          <p:cNvSpPr txBox="1"/>
          <p:nvPr/>
        </p:nvSpPr>
        <p:spPr>
          <a:xfrm>
            <a:off x="6697662" y="5193278"/>
            <a:ext cx="4155440" cy="289823"/>
          </a:xfrm>
          <a:prstGeom prst="rect">
            <a:avLst/>
          </a:prstGeom>
        </p:spPr>
        <p:txBody>
          <a:bodyPr vert="horz" wrap="square" lIns="0" tIns="12700" rIns="0" bIns="0" rtlCol="0">
            <a:spAutoFit/>
          </a:bodyPr>
          <a:lstStyle/>
          <a:p>
            <a:pPr marL="12700">
              <a:lnSpc>
                <a:spcPct val="100000"/>
              </a:lnSpc>
              <a:spcBef>
                <a:spcPts val="100"/>
              </a:spcBef>
            </a:pPr>
            <a:r>
              <a:rPr lang="ar-EG" i="1" dirty="0">
                <a:solidFill>
                  <a:srgbClr val="A24B19"/>
                </a:solidFill>
                <a:latin typeface="Arial"/>
                <a:cs typeface="Arial"/>
              </a:rPr>
              <a:t>ملاحظة: ستوضع خطة العمل في الجلسة التالية</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19</a:t>
            </a:fld>
            <a:endParaRPr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20" name="object 20"/>
          <p:cNvSpPr txBox="1"/>
          <p:nvPr/>
        </p:nvSpPr>
        <p:spPr>
          <a:xfrm>
            <a:off x="2374926" y="6652472"/>
            <a:ext cx="2566670"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فيروس كورونا المستجد (كوفيد-19)</a:t>
            </a:r>
          </a:p>
        </p:txBody>
      </p:sp>
      <p:sp>
        <p:nvSpPr>
          <p:cNvPr id="21" name="object 21"/>
          <p:cNvSpPr txBox="1"/>
          <p:nvPr/>
        </p:nvSpPr>
        <p:spPr>
          <a:xfrm>
            <a:off x="5210248" y="6657275"/>
            <a:ext cx="1776730"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608" y="33250"/>
            <a:ext cx="11553041" cy="513080"/>
          </a:xfrm>
          <a:prstGeom prst="rect">
            <a:avLst/>
          </a:prstGeom>
        </p:spPr>
        <p:txBody>
          <a:bodyPr vert="horz" wrap="square" lIns="0" tIns="12700" rIns="0" bIns="0" rtlCol="0">
            <a:spAutoFit/>
          </a:bodyPr>
          <a:lstStyle/>
          <a:p>
            <a:pPr marL="12700">
              <a:lnSpc>
                <a:spcPct val="100000"/>
              </a:lnSpc>
              <a:spcBef>
                <a:spcPts val="100"/>
              </a:spcBef>
            </a:pPr>
            <a:r>
              <a:rPr lang="ar-EG" sz="3200" dirty="0"/>
              <a:t>جدول الأعمال</a:t>
            </a:r>
          </a:p>
        </p:txBody>
      </p:sp>
      <p:sp>
        <p:nvSpPr>
          <p:cNvPr id="3" name="object 3"/>
          <p:cNvSpPr txBox="1"/>
          <p:nvPr/>
        </p:nvSpPr>
        <p:spPr>
          <a:xfrm>
            <a:off x="10675460" y="828618"/>
            <a:ext cx="1108709" cy="5180264"/>
          </a:xfrm>
          <a:prstGeom prst="rect">
            <a:avLst/>
          </a:prstGeom>
        </p:spPr>
        <p:txBody>
          <a:bodyPr vert="horz" wrap="square" lIns="0" tIns="116205" rIns="0" bIns="0" rtlCol="0">
            <a:spAutoFit/>
          </a:bodyPr>
          <a:lstStyle/>
          <a:p>
            <a:pPr marL="12700" marR="0" lvl="0" indent="0" algn="r" defTabSz="914400" rtl="1" eaLnBrk="1" fontAlgn="auto" latinLnBrk="0" hangingPunct="1">
              <a:lnSpc>
                <a:spcPts val="2800"/>
              </a:lnSpc>
              <a:spcBef>
                <a:spcPts val="915"/>
              </a:spcBef>
              <a:spcAft>
                <a:spcPts val="0"/>
              </a:spcAft>
              <a:buClrTx/>
              <a:buSzTx/>
              <a:buFontTx/>
              <a:buNone/>
              <a:tabLst/>
              <a:defRPr/>
            </a:pPr>
            <a:r>
              <a:rPr kumimoji="0" lang="ar-EG" sz="2400" b="1" i="0" u="none" strike="noStrike" kern="1200" cap="none" spc="0" normalizeH="0" baseline="0" noProof="0" dirty="0">
                <a:ln>
                  <a:noFill/>
                </a:ln>
                <a:solidFill>
                  <a:srgbClr val="0070C0"/>
                </a:solidFill>
                <a:effectLst/>
                <a:uLnTx/>
                <a:uFillTx/>
                <a:latin typeface="Arial"/>
                <a:ea typeface="+mn-ea"/>
                <a:cs typeface="Arial"/>
              </a:rPr>
              <a:t>الجزء 1:</a:t>
            </a:r>
          </a:p>
          <a:p>
            <a:pPr marL="12700" marR="0" lvl="0" indent="0" algn="r" defTabSz="914400" rtl="1" eaLnBrk="1" fontAlgn="auto" latinLnBrk="0" hangingPunct="1">
              <a:lnSpc>
                <a:spcPts val="2800"/>
              </a:lnSpc>
              <a:spcBef>
                <a:spcPts val="915"/>
              </a:spcBef>
              <a:spcAft>
                <a:spcPts val="0"/>
              </a:spcAft>
              <a:buClrTx/>
              <a:buSzTx/>
              <a:buFontTx/>
              <a:buNone/>
              <a:tabLst/>
              <a:defRPr/>
            </a:pPr>
            <a:endParaRPr kumimoji="0" lang="ar-EG" sz="2400" b="1" i="0" u="none" strike="noStrike" kern="1200" cap="none" spc="0" normalizeH="0" baseline="0" noProof="0" dirty="0">
              <a:ln>
                <a:noFill/>
              </a:ln>
              <a:solidFill>
                <a:srgbClr val="0070C0"/>
              </a:solidFill>
              <a:effectLst/>
              <a:uLnTx/>
              <a:uFillTx/>
              <a:latin typeface="Arial"/>
              <a:ea typeface="+mn-ea"/>
              <a:cs typeface="Arial"/>
            </a:endParaRPr>
          </a:p>
          <a:p>
            <a:pPr marL="25400" marR="0" lvl="0" indent="-12700" algn="r" defTabSz="914400" rtl="1" eaLnBrk="1" fontAlgn="auto" latinLnBrk="0" hangingPunct="1">
              <a:lnSpc>
                <a:spcPts val="2800"/>
              </a:lnSpc>
              <a:spcBef>
                <a:spcPts val="815"/>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08:45</a:t>
            </a:r>
          </a:p>
          <a:p>
            <a:pPr marL="25400" marR="0" lvl="0" indent="-12700" algn="r" defTabSz="914400" rtl="1" eaLnBrk="1" fontAlgn="auto" latinLnBrk="0" hangingPunct="1">
              <a:lnSpc>
                <a:spcPts val="2800"/>
              </a:lnSpc>
              <a:spcBef>
                <a:spcPts val="790"/>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09:00</a:t>
            </a:r>
          </a:p>
          <a:p>
            <a:pPr marL="25400" marR="0" lvl="0" indent="-12700" algn="r" defTabSz="914400" rtl="1" eaLnBrk="1" fontAlgn="auto" latinLnBrk="0" hangingPunct="1">
              <a:lnSpc>
                <a:spcPts val="2800"/>
              </a:lnSpc>
              <a:spcBef>
                <a:spcPts val="700"/>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09:10</a:t>
            </a:r>
          </a:p>
          <a:p>
            <a:pPr marL="25400" marR="0" lvl="0" indent="-12700" algn="r" defTabSz="914400" rtl="1" eaLnBrk="1" fontAlgn="auto" latinLnBrk="0" hangingPunct="1">
              <a:lnSpc>
                <a:spcPts val="2800"/>
              </a:lnSpc>
              <a:spcBef>
                <a:spcPts val="790"/>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09:15</a:t>
            </a:r>
          </a:p>
          <a:p>
            <a:pPr marL="25400" marR="0" lvl="0" indent="-12700" algn="r" defTabSz="914400" rtl="1" eaLnBrk="1" fontAlgn="auto" latinLnBrk="0" hangingPunct="1">
              <a:lnSpc>
                <a:spcPts val="2800"/>
              </a:lnSpc>
              <a:spcBef>
                <a:spcPts val="720"/>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10:45</a:t>
            </a:r>
          </a:p>
          <a:p>
            <a:pPr marL="25400" marR="0" lvl="0" indent="-12700" algn="r" defTabSz="914400" rtl="1" eaLnBrk="1" fontAlgn="auto" latinLnBrk="0" hangingPunct="1">
              <a:lnSpc>
                <a:spcPts val="2800"/>
              </a:lnSpc>
              <a:spcBef>
                <a:spcPts val="790"/>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11:00</a:t>
            </a:r>
          </a:p>
          <a:p>
            <a:pPr marL="25400" marR="0" lvl="0" indent="-12700" algn="r" defTabSz="914400" rtl="1" eaLnBrk="1" fontAlgn="auto" latinLnBrk="0" hangingPunct="1">
              <a:lnSpc>
                <a:spcPts val="2800"/>
              </a:lnSpc>
              <a:spcBef>
                <a:spcPts val="795"/>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12:30</a:t>
            </a:r>
          </a:p>
          <a:p>
            <a:pPr marL="25400" marR="0" lvl="0" indent="-12700" algn="r" defTabSz="914400" rtl="1" eaLnBrk="1" fontAlgn="auto" latinLnBrk="0" hangingPunct="1">
              <a:lnSpc>
                <a:spcPts val="2800"/>
              </a:lnSpc>
              <a:spcBef>
                <a:spcPts val="695"/>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13:00</a:t>
            </a:r>
          </a:p>
          <a:p>
            <a:pPr marL="25400" marR="0" lvl="0" indent="-12700" algn="r" defTabSz="914400" rtl="1" eaLnBrk="1" fontAlgn="auto" latinLnBrk="0" hangingPunct="1">
              <a:lnSpc>
                <a:spcPts val="2800"/>
              </a:lnSpc>
              <a:spcBef>
                <a:spcPts val="815"/>
              </a:spcBef>
              <a:spcAft>
                <a:spcPts val="0"/>
              </a:spcAft>
              <a:buClrTx/>
              <a:buSzPts val="100"/>
              <a:buFont typeface="Arial"/>
              <a:buChar char="•"/>
              <a:tabLst>
                <a:tab pos="25400" algn="l"/>
              </a:tabLst>
              <a:defRPr/>
            </a:pPr>
            <a:r>
              <a:rPr kumimoji="0" lang="ar-EG" sz="2400" b="0" i="1" u="none" strike="noStrike" kern="1200" cap="none" spc="0" normalizeH="0" baseline="0" noProof="0" dirty="0">
                <a:ln>
                  <a:noFill/>
                </a:ln>
                <a:solidFill>
                  <a:prstClr val="black"/>
                </a:solidFill>
                <a:effectLst/>
                <a:uLnTx/>
                <a:uFillTx/>
                <a:latin typeface="Arial"/>
                <a:ea typeface="+mn-ea"/>
                <a:cs typeface="Arial"/>
              </a:rPr>
              <a:t>13:00</a:t>
            </a:r>
          </a:p>
        </p:txBody>
      </p:sp>
      <p:sp>
        <p:nvSpPr>
          <p:cNvPr id="4" name="object 4"/>
          <p:cNvSpPr txBox="1"/>
          <p:nvPr/>
        </p:nvSpPr>
        <p:spPr>
          <a:xfrm>
            <a:off x="6351070" y="1905000"/>
            <a:ext cx="4529613" cy="3975447"/>
          </a:xfrm>
          <a:prstGeom prst="rect">
            <a:avLst/>
          </a:prstGeom>
        </p:spPr>
        <p:txBody>
          <a:bodyPr vert="horz" wrap="square" lIns="0" tIns="12700" rIns="0" bIns="0" rtlCol="0">
            <a:spAutoFit/>
          </a:bodyPr>
          <a:lstStyle/>
          <a:p>
            <a:pPr marL="114300" marR="0" lvl="0" indent="-4445" algn="r" defTabSz="914400" rtl="1" eaLnBrk="1" fontAlgn="auto" latinLnBrk="0" hangingPunct="1">
              <a:lnSpc>
                <a:spcPts val="3300"/>
              </a:lnSpc>
              <a:spcBef>
                <a:spcPts val="100"/>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التسجيل</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100"/>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المقدمة</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145"/>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أغراض العملية وكيفية المشاركة</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145"/>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تمرين المحاكاة</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480"/>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استراحة </a:t>
            </a:r>
            <a:r>
              <a:rPr kumimoji="0" lang="ar-BH"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قصيرة</a:t>
            </a: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(15 دقيقة)</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145"/>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تمرين المحاكاة</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145"/>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مناقشة وتقييم</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120"/>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ختام الجزء1</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4445" algn="r" defTabSz="914400" rtl="1" eaLnBrk="1" fontAlgn="auto" latinLnBrk="0" hangingPunct="1">
              <a:lnSpc>
                <a:spcPts val="3300"/>
              </a:lnSpc>
              <a:spcBef>
                <a:spcPts val="120"/>
              </a:spcBef>
              <a:spcAft>
                <a:spcPts val="0"/>
              </a:spcAft>
              <a:buClrTx/>
              <a:buSzTx/>
              <a:buFontTx/>
              <a:buNone/>
              <a:tabLst/>
              <a:defRPr/>
            </a:pPr>
            <a:r>
              <a:rPr kumimoji="0" lang="ar-EG"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الغداء</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object 5"/>
          <p:cNvSpPr txBox="1"/>
          <p:nvPr/>
        </p:nvSpPr>
        <p:spPr>
          <a:xfrm>
            <a:off x="5582366" y="828618"/>
            <a:ext cx="1027267" cy="4381456"/>
          </a:xfrm>
          <a:prstGeom prst="rect">
            <a:avLst/>
          </a:prstGeom>
        </p:spPr>
        <p:txBody>
          <a:bodyPr vert="horz" wrap="square" lIns="0" tIns="100965" rIns="0" bIns="0" rtlCol="0">
            <a:spAutoFit/>
          </a:bodyPr>
          <a:lstStyle/>
          <a:p>
            <a:pPr marL="12700" marR="0" lvl="0" indent="0" algn="r" defTabSz="914400" rtl="1" eaLnBrk="1" fontAlgn="auto" latinLnBrk="0" hangingPunct="1">
              <a:lnSpc>
                <a:spcPts val="3100"/>
              </a:lnSpc>
              <a:spcBef>
                <a:spcPts val="795"/>
              </a:spcBef>
              <a:spcAft>
                <a:spcPts val="0"/>
              </a:spcAft>
              <a:buClrTx/>
              <a:buSzTx/>
              <a:buFontTx/>
              <a:buNone/>
              <a:tabLst/>
              <a:defRPr/>
            </a:pPr>
            <a:r>
              <a:rPr kumimoji="0" lang="ar-EG" sz="2400" b="1" i="0" u="none" strike="noStrike" kern="1200" cap="none" spc="0" normalizeH="0" baseline="0" noProof="0" dirty="0">
                <a:ln>
                  <a:noFill/>
                </a:ln>
                <a:solidFill>
                  <a:srgbClr val="0070C0"/>
                </a:solidFill>
                <a:effectLst/>
                <a:uLnTx/>
                <a:uFillTx/>
                <a:latin typeface="Arial"/>
                <a:ea typeface="+mn-ea"/>
                <a:cs typeface="Arial"/>
              </a:rPr>
              <a:t>الجزء 2:</a:t>
            </a:r>
          </a:p>
          <a:p>
            <a:pPr marL="12700" marR="0" lvl="0" indent="0" algn="r" defTabSz="914400" rtl="1" eaLnBrk="1" fontAlgn="auto" latinLnBrk="0" hangingPunct="1">
              <a:lnSpc>
                <a:spcPts val="3100"/>
              </a:lnSpc>
              <a:spcBef>
                <a:spcPts val="795"/>
              </a:spcBef>
              <a:spcAft>
                <a:spcPts val="0"/>
              </a:spcAft>
              <a:buClrTx/>
              <a:buSzTx/>
              <a:buFontTx/>
              <a:buNone/>
              <a:tabLst/>
              <a:defRPr/>
            </a:pPr>
            <a:endParaRPr kumimoji="0" lang="ar-EG" sz="2400" b="1" i="0" u="none" strike="noStrike" kern="1200" cap="none" spc="0" normalizeH="0" baseline="0" noProof="0" dirty="0">
              <a:ln>
                <a:noFill/>
              </a:ln>
              <a:solidFill>
                <a:srgbClr val="0070C0"/>
              </a:solidFill>
              <a:effectLst/>
              <a:uLnTx/>
              <a:uFillTx/>
              <a:latin typeface="Arial"/>
              <a:ea typeface="+mn-ea"/>
              <a:cs typeface="Arial"/>
            </a:endParaRPr>
          </a:p>
          <a:p>
            <a:pPr marL="12700" marR="0" lvl="0" indent="0" algn="r" defTabSz="914400" rtl="1" eaLnBrk="1" fontAlgn="auto" latinLnBrk="0" hangingPunct="1">
              <a:lnSpc>
                <a:spcPts val="3100"/>
              </a:lnSpc>
              <a:spcBef>
                <a:spcPts val="695"/>
              </a:spcBef>
              <a:spcAft>
                <a:spcPts val="0"/>
              </a:spcAft>
              <a:buClrTx/>
              <a:buSzTx/>
              <a:buFontTx/>
              <a:buNone/>
              <a:tabLst/>
              <a:defRPr/>
            </a:pPr>
            <a:r>
              <a:rPr kumimoji="0" lang="ar-EG" sz="2400" b="0" i="0" u="none" strike="noStrike" kern="1200" cap="none" spc="0" normalizeH="0" baseline="0" noProof="0" dirty="0">
                <a:ln>
                  <a:noFill/>
                </a:ln>
                <a:solidFill>
                  <a:srgbClr val="383838"/>
                </a:solidFill>
                <a:effectLst/>
                <a:uLnTx/>
                <a:uFillTx/>
                <a:latin typeface="Arial"/>
                <a:ea typeface="+mn-ea"/>
                <a:cs typeface="Arial"/>
              </a:rPr>
              <a:t>09:00</a:t>
            </a:r>
          </a:p>
          <a:p>
            <a:pPr marL="12700" marR="0" lvl="0" indent="0" algn="r" defTabSz="914400" rtl="1" eaLnBrk="1" fontAlgn="auto" latinLnBrk="0" hangingPunct="1">
              <a:lnSpc>
                <a:spcPts val="3100"/>
              </a:lnSpc>
              <a:spcBef>
                <a:spcPts val="720"/>
              </a:spcBef>
              <a:spcAft>
                <a:spcPts val="0"/>
              </a:spcAft>
              <a:buClrTx/>
              <a:buSzTx/>
              <a:buFontTx/>
              <a:buNone/>
              <a:tabLst/>
              <a:defRPr/>
            </a:pPr>
            <a:r>
              <a:rPr kumimoji="0" lang="ar-EG" sz="2400" b="0" i="0" u="none" strike="noStrike" kern="1200" cap="none" spc="0" normalizeH="0" baseline="0" noProof="0" dirty="0">
                <a:ln>
                  <a:noFill/>
                </a:ln>
                <a:solidFill>
                  <a:srgbClr val="383838"/>
                </a:solidFill>
                <a:effectLst/>
                <a:uLnTx/>
                <a:uFillTx/>
                <a:latin typeface="Arial"/>
                <a:ea typeface="+mn-ea"/>
                <a:cs typeface="Arial"/>
              </a:rPr>
              <a:t>09:15</a:t>
            </a:r>
          </a:p>
          <a:p>
            <a:pPr marL="12700" marR="0" lvl="0" indent="0" algn="r" defTabSz="914400" rtl="1" eaLnBrk="1" fontAlgn="auto" latinLnBrk="0" hangingPunct="1">
              <a:lnSpc>
                <a:spcPts val="3100"/>
              </a:lnSpc>
              <a:spcBef>
                <a:spcPts val="695"/>
              </a:spcBef>
              <a:spcAft>
                <a:spcPts val="0"/>
              </a:spcAft>
              <a:buClrTx/>
              <a:buSzTx/>
              <a:buFontTx/>
              <a:buNone/>
              <a:tabLst/>
              <a:defRPr/>
            </a:pPr>
            <a:r>
              <a:rPr kumimoji="0" lang="ar-EG" sz="2400" b="0" i="0" u="none" strike="noStrike" kern="1200" cap="none" spc="0" normalizeH="0" baseline="0" noProof="0" dirty="0">
                <a:ln>
                  <a:noFill/>
                </a:ln>
                <a:solidFill>
                  <a:srgbClr val="383838"/>
                </a:solidFill>
                <a:effectLst/>
                <a:uLnTx/>
                <a:uFillTx/>
                <a:latin typeface="Arial"/>
                <a:ea typeface="+mn-ea"/>
                <a:cs typeface="Arial"/>
              </a:rPr>
              <a:t>10:30</a:t>
            </a:r>
          </a:p>
          <a:p>
            <a:pPr marL="12700" marR="0" lvl="0" indent="0" algn="r" defTabSz="914400" rtl="1" eaLnBrk="1" fontAlgn="auto" latinLnBrk="0" hangingPunct="1">
              <a:lnSpc>
                <a:spcPts val="3100"/>
              </a:lnSpc>
              <a:spcBef>
                <a:spcPts val="695"/>
              </a:spcBef>
              <a:spcAft>
                <a:spcPts val="0"/>
              </a:spcAft>
              <a:buClrTx/>
              <a:buSzTx/>
              <a:buFontTx/>
              <a:buNone/>
              <a:tabLst/>
              <a:defRPr/>
            </a:pPr>
            <a:r>
              <a:rPr kumimoji="0" lang="ar-EG" sz="2400" b="0" i="0" u="none" strike="noStrike" kern="1200" cap="none" spc="0" normalizeH="0" baseline="0" noProof="0" dirty="0">
                <a:ln>
                  <a:noFill/>
                </a:ln>
                <a:solidFill>
                  <a:srgbClr val="383838"/>
                </a:solidFill>
                <a:effectLst/>
                <a:uLnTx/>
                <a:uFillTx/>
                <a:latin typeface="Arial"/>
                <a:ea typeface="+mn-ea"/>
                <a:cs typeface="Arial"/>
              </a:rPr>
              <a:t>10:45</a:t>
            </a:r>
          </a:p>
          <a:p>
            <a:pPr marL="12700" marR="0" lvl="0" indent="0" algn="r" defTabSz="914400" rtl="1" eaLnBrk="1" fontAlgn="auto" latinLnBrk="0" hangingPunct="1">
              <a:lnSpc>
                <a:spcPts val="3100"/>
              </a:lnSpc>
              <a:spcBef>
                <a:spcPts val="700"/>
              </a:spcBef>
              <a:spcAft>
                <a:spcPts val="0"/>
              </a:spcAft>
              <a:buClrTx/>
              <a:buSzTx/>
              <a:buFontTx/>
              <a:buNone/>
              <a:tabLst/>
              <a:defRPr/>
            </a:pPr>
            <a:r>
              <a:rPr kumimoji="0" lang="ar-EG" sz="2400" b="0" i="0" u="none" strike="noStrike" kern="1200" cap="none" spc="0" normalizeH="0" baseline="0" noProof="0" dirty="0">
                <a:ln>
                  <a:noFill/>
                </a:ln>
                <a:solidFill>
                  <a:srgbClr val="383838"/>
                </a:solidFill>
                <a:effectLst/>
                <a:uLnTx/>
                <a:uFillTx/>
                <a:latin typeface="Arial"/>
                <a:ea typeface="+mn-ea"/>
                <a:cs typeface="Arial"/>
              </a:rPr>
              <a:t>11:30</a:t>
            </a:r>
          </a:p>
          <a:p>
            <a:pPr marL="12700" marR="0" lvl="0" indent="0" algn="r" defTabSz="914400" rtl="1" eaLnBrk="1" fontAlgn="auto" latinLnBrk="0" hangingPunct="1">
              <a:lnSpc>
                <a:spcPts val="3100"/>
              </a:lnSpc>
              <a:spcBef>
                <a:spcPts val="695"/>
              </a:spcBef>
              <a:spcAft>
                <a:spcPts val="0"/>
              </a:spcAft>
              <a:buClrTx/>
              <a:buSzTx/>
              <a:buFontTx/>
              <a:buNone/>
              <a:tabLst/>
              <a:defRPr/>
            </a:pPr>
            <a:r>
              <a:rPr kumimoji="0" lang="ar-EG" sz="2400" b="0" i="0" u="none" strike="noStrike" kern="1200" cap="none" spc="0" normalizeH="0" baseline="0" noProof="0" dirty="0">
                <a:ln>
                  <a:noFill/>
                </a:ln>
                <a:solidFill>
                  <a:srgbClr val="383838"/>
                </a:solidFill>
                <a:effectLst/>
                <a:uLnTx/>
                <a:uFillTx/>
                <a:latin typeface="Arial"/>
                <a:ea typeface="+mn-ea"/>
                <a:cs typeface="Arial"/>
              </a:rPr>
              <a:t>12:00</a:t>
            </a:r>
          </a:p>
          <a:p>
            <a:pPr marL="12700" marR="0" lvl="0" indent="0" algn="r" defTabSz="914400" rtl="1" eaLnBrk="1" fontAlgn="auto" latinLnBrk="0" hangingPunct="1">
              <a:lnSpc>
                <a:spcPts val="3100"/>
              </a:lnSpc>
              <a:spcBef>
                <a:spcPts val="695"/>
              </a:spcBef>
              <a:spcAft>
                <a:spcPts val="0"/>
              </a:spcAft>
              <a:buClrTx/>
              <a:buSzTx/>
              <a:buFontTx/>
              <a:buNone/>
              <a:tabLst/>
              <a:defRPr/>
            </a:pPr>
            <a:r>
              <a:rPr kumimoji="0" lang="ar-EG" sz="2400" b="0" i="0" u="none" strike="noStrike" kern="1200" cap="none" spc="0" normalizeH="0" baseline="0" noProof="0" dirty="0">
                <a:ln>
                  <a:noFill/>
                </a:ln>
                <a:solidFill>
                  <a:srgbClr val="383838"/>
                </a:solidFill>
                <a:effectLst/>
                <a:uLnTx/>
                <a:uFillTx/>
                <a:latin typeface="Arial"/>
                <a:ea typeface="+mn-ea"/>
                <a:cs typeface="Arial"/>
              </a:rPr>
              <a:t>12:30</a:t>
            </a:r>
          </a:p>
        </p:txBody>
      </p:sp>
      <p:sp>
        <p:nvSpPr>
          <p:cNvPr id="6" name="object 6"/>
          <p:cNvSpPr txBox="1"/>
          <p:nvPr/>
        </p:nvSpPr>
        <p:spPr>
          <a:xfrm>
            <a:off x="102073" y="1686026"/>
            <a:ext cx="5638800" cy="3659976"/>
          </a:xfrm>
          <a:prstGeom prst="rect">
            <a:avLst/>
          </a:prstGeom>
        </p:spPr>
        <p:txBody>
          <a:bodyPr vert="horz" wrap="square" lIns="0" tIns="104140" rIns="0" bIns="0" rtlCol="0">
            <a:spAutoFit/>
          </a:bodyPr>
          <a:lstStyle/>
          <a:p>
            <a:pPr marL="12700" marR="0" lvl="0" indent="0" algn="r" defTabSz="914400" rtl="1" eaLnBrk="1" fontAlgn="auto" latinLnBrk="0" hangingPunct="1">
              <a:lnSpc>
                <a:spcPts val="3300"/>
              </a:lnSpc>
              <a:spcBef>
                <a:spcPts val="820"/>
              </a:spcBef>
              <a:spcAft>
                <a:spcPts val="0"/>
              </a:spcAft>
              <a:buClrTx/>
              <a:buSzTx/>
              <a:buFontTx/>
              <a:buNone/>
              <a:tabLst/>
              <a:defRPr/>
            </a:pPr>
            <a:r>
              <a:rPr kumimoji="0" lang="ar-EG" sz="2800" b="0" i="0" u="none" strike="noStrike" kern="1200" cap="none" spc="0" normalizeH="0" baseline="0" noProof="0" dirty="0">
                <a:ln>
                  <a:noFill/>
                </a:ln>
                <a:solidFill>
                  <a:srgbClr val="383838"/>
                </a:solidFill>
                <a:effectLst/>
                <a:uLnTx/>
                <a:uFillTx/>
                <a:latin typeface="Arial"/>
                <a:ea typeface="+mn-ea"/>
                <a:cs typeface="Arial"/>
              </a:rPr>
              <a:t>الملخص</a:t>
            </a:r>
          </a:p>
          <a:p>
            <a:pPr marL="12700" marR="0" lvl="0" indent="0" algn="r" defTabSz="914400" rtl="1" eaLnBrk="1" fontAlgn="auto" latinLnBrk="0" hangingPunct="1">
              <a:lnSpc>
                <a:spcPts val="3300"/>
              </a:lnSpc>
              <a:spcBef>
                <a:spcPts val="720"/>
              </a:spcBef>
              <a:spcAft>
                <a:spcPts val="0"/>
              </a:spcAft>
              <a:buClrTx/>
              <a:buSzTx/>
              <a:buFontTx/>
              <a:buNone/>
              <a:tabLst/>
              <a:defRPr/>
            </a:pPr>
            <a:r>
              <a:rPr kumimoji="0" lang="ar-EG" sz="2800" b="0" i="0" u="none" strike="noStrike" kern="1200" cap="none" spc="0" normalizeH="0" baseline="0" noProof="0" dirty="0">
                <a:ln>
                  <a:noFill/>
                </a:ln>
                <a:solidFill>
                  <a:srgbClr val="383838"/>
                </a:solidFill>
                <a:effectLst/>
                <a:uLnTx/>
                <a:uFillTx/>
                <a:latin typeface="Arial"/>
                <a:ea typeface="+mn-ea"/>
                <a:cs typeface="Arial"/>
              </a:rPr>
              <a:t>تحليل الثغرات ووضع خطة العمل </a:t>
            </a:r>
            <a:r>
              <a:rPr kumimoji="0" lang="ar-EG" sz="2800" b="0" i="1" u="none" strike="noStrike" kern="1200" cap="none" spc="0" normalizeH="0" baseline="0" noProof="0" dirty="0">
                <a:ln>
                  <a:noFill/>
                </a:ln>
                <a:solidFill>
                  <a:srgbClr val="383838"/>
                </a:solidFill>
                <a:effectLst/>
                <a:uLnTx/>
                <a:uFillTx/>
                <a:latin typeface="Arial"/>
                <a:ea typeface="+mn-ea"/>
                <a:cs typeface="Arial"/>
              </a:rPr>
              <a:t>(عمل جماعي)</a:t>
            </a:r>
          </a:p>
          <a:p>
            <a:pPr marL="12700" marR="0" lvl="0" indent="0" algn="r" defTabSz="914400" rtl="1" eaLnBrk="1" fontAlgn="auto" latinLnBrk="0" hangingPunct="1">
              <a:lnSpc>
                <a:spcPts val="3300"/>
              </a:lnSpc>
              <a:spcBef>
                <a:spcPts val="695"/>
              </a:spcBef>
              <a:spcAft>
                <a:spcPts val="0"/>
              </a:spcAft>
              <a:buClrTx/>
              <a:buSzTx/>
              <a:buFontTx/>
              <a:buNone/>
              <a:tabLst/>
              <a:defRPr/>
            </a:pPr>
            <a:r>
              <a:rPr kumimoji="0" lang="ar-EG" sz="2800" b="0" i="0" u="none" strike="noStrike" kern="1200" cap="none" spc="0" normalizeH="0" baseline="0" noProof="0" dirty="0">
                <a:ln>
                  <a:noFill/>
                </a:ln>
                <a:solidFill>
                  <a:srgbClr val="383838"/>
                </a:solidFill>
                <a:effectLst/>
                <a:uLnTx/>
                <a:uFillTx/>
                <a:latin typeface="Arial"/>
                <a:ea typeface="+mn-ea"/>
                <a:cs typeface="Arial"/>
              </a:rPr>
              <a:t>استراحة </a:t>
            </a:r>
            <a:r>
              <a:rPr kumimoji="0" lang="ar-BH" sz="2800" b="0" i="0" u="none" strike="noStrike" kern="1200" cap="none" spc="0" normalizeH="0" baseline="0" noProof="0" dirty="0">
                <a:ln>
                  <a:noFill/>
                </a:ln>
                <a:solidFill>
                  <a:srgbClr val="383838"/>
                </a:solidFill>
                <a:effectLst/>
                <a:uLnTx/>
                <a:uFillTx/>
                <a:latin typeface="Arial"/>
                <a:ea typeface="+mn-ea"/>
                <a:cs typeface="Arial"/>
              </a:rPr>
              <a:t>قصيرة </a:t>
            </a:r>
            <a:r>
              <a:rPr kumimoji="0" lang="ar-EG" sz="2800" b="0" i="0" u="none" strike="noStrike" kern="1200" cap="none" spc="0" normalizeH="0" baseline="0" noProof="0" dirty="0">
                <a:ln>
                  <a:noFill/>
                </a:ln>
                <a:solidFill>
                  <a:srgbClr val="383838"/>
                </a:solidFill>
                <a:effectLst/>
                <a:uLnTx/>
                <a:uFillTx/>
                <a:latin typeface="Arial"/>
                <a:ea typeface="+mn-ea"/>
                <a:cs typeface="Arial"/>
              </a:rPr>
              <a:t>(15 دقيقة)</a:t>
            </a:r>
          </a:p>
          <a:p>
            <a:pPr marL="12700" marR="0" lvl="0" indent="0" algn="r" defTabSz="914400" rtl="1" eaLnBrk="1" fontAlgn="auto" latinLnBrk="0" hangingPunct="1">
              <a:lnSpc>
                <a:spcPts val="3300"/>
              </a:lnSpc>
              <a:spcBef>
                <a:spcPts val="695"/>
              </a:spcBef>
              <a:spcAft>
                <a:spcPts val="0"/>
              </a:spcAft>
              <a:buClrTx/>
              <a:buSzTx/>
              <a:buFontTx/>
              <a:buNone/>
              <a:tabLst>
                <a:tab pos="3061970" algn="l"/>
              </a:tabLst>
              <a:defRPr/>
            </a:pPr>
            <a:r>
              <a:rPr kumimoji="0" lang="ar-EG" sz="2800" b="0" i="0" u="none" strike="noStrike" kern="1200" cap="none" spc="0" normalizeH="0" baseline="0" noProof="0" dirty="0">
                <a:ln>
                  <a:noFill/>
                </a:ln>
                <a:solidFill>
                  <a:srgbClr val="383838"/>
                </a:solidFill>
                <a:effectLst/>
                <a:uLnTx/>
                <a:uFillTx/>
                <a:latin typeface="Arial"/>
                <a:ea typeface="+mn-ea"/>
                <a:cs typeface="Arial"/>
              </a:rPr>
              <a:t>وضع خطة العمل، تابع </a:t>
            </a:r>
            <a:r>
              <a:rPr kumimoji="0" lang="ar-EG" sz="2800" b="0" i="1" u="none" strike="noStrike" kern="1200" cap="none" spc="0" normalizeH="0" baseline="0" noProof="0" dirty="0">
                <a:ln>
                  <a:noFill/>
                </a:ln>
                <a:solidFill>
                  <a:srgbClr val="383838"/>
                </a:solidFill>
                <a:effectLst/>
                <a:uLnTx/>
                <a:uFillTx/>
                <a:latin typeface="Arial"/>
                <a:ea typeface="+mn-ea"/>
                <a:cs typeface="Arial"/>
              </a:rPr>
              <a:t>(عمل جماعي)</a:t>
            </a:r>
          </a:p>
          <a:p>
            <a:pPr marL="12700" marR="0" lvl="0" indent="0" algn="r" defTabSz="914400" rtl="1" eaLnBrk="1" fontAlgn="auto" latinLnBrk="0" hangingPunct="1">
              <a:lnSpc>
                <a:spcPts val="3300"/>
              </a:lnSpc>
              <a:spcBef>
                <a:spcPts val="695"/>
              </a:spcBef>
              <a:spcAft>
                <a:spcPts val="0"/>
              </a:spcAft>
              <a:buClrTx/>
              <a:buSzTx/>
              <a:buFontTx/>
              <a:buNone/>
              <a:tabLst>
                <a:tab pos="3061970" algn="l"/>
              </a:tabLst>
              <a:defRPr/>
            </a:pPr>
            <a:r>
              <a:rPr kumimoji="0" lang="ar-BH" sz="2800" b="0" i="0" u="none" strike="noStrike" kern="1200" cap="none" spc="0" normalizeH="0" baseline="0" noProof="0" dirty="0">
                <a:ln>
                  <a:noFill/>
                </a:ln>
                <a:solidFill>
                  <a:srgbClr val="383838"/>
                </a:solidFill>
                <a:effectLst/>
                <a:uLnTx/>
                <a:uFillTx/>
                <a:latin typeface="Arial"/>
                <a:ea typeface="+mn-ea"/>
                <a:cs typeface="Arial"/>
              </a:rPr>
              <a:t>استخلاص جماعي للدروس</a:t>
            </a:r>
            <a:endParaRPr kumimoji="0" lang="ar-EG" sz="2800" b="0" i="0" u="none" strike="noStrike" kern="1200" cap="none" spc="0" normalizeH="0" baseline="0" noProof="0" dirty="0">
              <a:ln>
                <a:noFill/>
              </a:ln>
              <a:solidFill>
                <a:srgbClr val="383838"/>
              </a:solidFill>
              <a:effectLst/>
              <a:uLnTx/>
              <a:uFillTx/>
              <a:latin typeface="Arial"/>
              <a:ea typeface="+mn-ea"/>
              <a:cs typeface="Arial"/>
            </a:endParaRPr>
          </a:p>
          <a:p>
            <a:pPr marL="12700" marR="0" lvl="0" indent="0" algn="r" defTabSz="914400" rtl="1" eaLnBrk="1" fontAlgn="auto" latinLnBrk="0" hangingPunct="1">
              <a:lnSpc>
                <a:spcPts val="3300"/>
              </a:lnSpc>
              <a:spcBef>
                <a:spcPts val="695"/>
              </a:spcBef>
              <a:spcAft>
                <a:spcPts val="0"/>
              </a:spcAft>
              <a:buClrTx/>
              <a:buSzTx/>
              <a:buFontTx/>
              <a:buNone/>
              <a:tabLst>
                <a:tab pos="3061970" algn="l"/>
              </a:tabLst>
              <a:defRPr/>
            </a:pPr>
            <a:r>
              <a:rPr kumimoji="0" lang="ar-EG" sz="2800" b="0" i="0" u="none" strike="noStrike" kern="1200" cap="none" spc="0" normalizeH="0" baseline="0" noProof="0" dirty="0">
                <a:ln>
                  <a:noFill/>
                </a:ln>
                <a:solidFill>
                  <a:srgbClr val="383838"/>
                </a:solidFill>
                <a:effectLst/>
                <a:uLnTx/>
                <a:uFillTx/>
                <a:latin typeface="Arial"/>
                <a:ea typeface="+mn-ea"/>
                <a:cs typeface="Arial"/>
              </a:rPr>
              <a:t>الملخص والخطوات التالية</a:t>
            </a:r>
          </a:p>
          <a:p>
            <a:pPr marL="12700" marR="0" lvl="0" indent="0" algn="r" defTabSz="914400" rtl="1" eaLnBrk="1" fontAlgn="auto" latinLnBrk="0" hangingPunct="1">
              <a:lnSpc>
                <a:spcPts val="3300"/>
              </a:lnSpc>
              <a:spcBef>
                <a:spcPts val="695"/>
              </a:spcBef>
              <a:spcAft>
                <a:spcPts val="0"/>
              </a:spcAft>
              <a:buClrTx/>
              <a:buSzTx/>
              <a:buFontTx/>
              <a:buNone/>
              <a:tabLst/>
              <a:defRPr/>
            </a:pPr>
            <a:r>
              <a:rPr kumimoji="0" lang="ar-EG" sz="2800" b="0" i="0" u="none" strike="noStrike" kern="1200" cap="none" spc="0" normalizeH="0" baseline="0" noProof="0" dirty="0">
                <a:ln>
                  <a:noFill/>
                </a:ln>
                <a:solidFill>
                  <a:srgbClr val="383838"/>
                </a:solidFill>
                <a:effectLst/>
                <a:uLnTx/>
                <a:uFillTx/>
                <a:latin typeface="Arial"/>
                <a:ea typeface="+mn-ea"/>
                <a:cs typeface="Arial"/>
              </a:rPr>
              <a:t>الختام</a:t>
            </a:r>
          </a:p>
        </p:txBody>
      </p:sp>
      <p:sp>
        <p:nvSpPr>
          <p:cNvPr id="7" name="object 7"/>
          <p:cNvSpPr/>
          <p:nvPr/>
        </p:nvSpPr>
        <p:spPr>
          <a:xfrm>
            <a:off x="6705600" y="1066800"/>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8317" y="27601"/>
            <a:ext cx="2540000" cy="574040"/>
          </a:xfrm>
          <a:prstGeom prst="rect">
            <a:avLst/>
          </a:prstGeom>
        </p:spPr>
        <p:txBody>
          <a:bodyPr vert="horz" wrap="square" lIns="0" tIns="12700" rIns="0" bIns="0" rtlCol="0">
            <a:spAutoFit/>
          </a:bodyPr>
          <a:lstStyle/>
          <a:p>
            <a:pPr marL="12700">
              <a:lnSpc>
                <a:spcPct val="100000"/>
              </a:lnSpc>
              <a:spcBef>
                <a:spcPts val="100"/>
              </a:spcBef>
            </a:pPr>
            <a:r>
              <a:rPr lang="ar-EG" sz="3600" dirty="0"/>
              <a:t>خطة العمل</a:t>
            </a:r>
          </a:p>
        </p:txBody>
      </p:sp>
      <p:sp>
        <p:nvSpPr>
          <p:cNvPr id="3" name="object 3"/>
          <p:cNvSpPr/>
          <p:nvPr/>
        </p:nvSpPr>
        <p:spPr>
          <a:xfrm>
            <a:off x="304800" y="1217074"/>
            <a:ext cx="3633700" cy="35989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33969" y="5372241"/>
            <a:ext cx="559201" cy="6640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1378433" y="5509556"/>
            <a:ext cx="1160145" cy="391160"/>
          </a:xfrm>
          <a:prstGeom prst="rect">
            <a:avLst/>
          </a:prstGeom>
        </p:spPr>
        <p:txBody>
          <a:bodyPr vert="horz" wrap="square" lIns="0" tIns="12700" rIns="0" bIns="0" rtlCol="0">
            <a:spAutoFit/>
          </a:bodyPr>
          <a:lstStyle/>
          <a:p>
            <a:pPr marL="12700">
              <a:lnSpc>
                <a:spcPct val="100000"/>
              </a:lnSpc>
              <a:spcBef>
                <a:spcPts val="100"/>
              </a:spcBef>
            </a:pPr>
            <a:r>
              <a:rPr lang="ar-EG" sz="2400" b="1" dirty="0">
                <a:solidFill>
                  <a:srgbClr val="0070C0"/>
                </a:solidFill>
                <a:latin typeface="Arial"/>
                <a:cs typeface="Arial"/>
              </a:rPr>
              <a:t>45 دقيقة</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lang="ar-EG"/>
              <a:t>الصفحة </a:t>
            </a:r>
            <a:fld id="{81D60167-4931-47E6-BA6A-407CBD079E47}" type="slidenum">
              <a:rPr dirty="0"/>
              <a:t>20</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9" name="object 9"/>
          <p:cNvSpPr txBox="1"/>
          <p:nvPr/>
        </p:nvSpPr>
        <p:spPr>
          <a:xfrm>
            <a:off x="2374926" y="6652472"/>
            <a:ext cx="2566670"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فيروس كورونا المستجد (كوفيد-19)</a:t>
            </a:r>
          </a:p>
        </p:txBody>
      </p:sp>
      <p:sp>
        <p:nvSpPr>
          <p:cNvPr id="10" name="object 10"/>
          <p:cNvSpPr txBox="1"/>
          <p:nvPr/>
        </p:nvSpPr>
        <p:spPr>
          <a:xfrm>
            <a:off x="5257800" y="6652472"/>
            <a:ext cx="1776730"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graphicFrame>
        <p:nvGraphicFramePr>
          <p:cNvPr id="15" name="Table 14">
            <a:extLst>
              <a:ext uri="{FF2B5EF4-FFF2-40B4-BE49-F238E27FC236}">
                <a16:creationId xmlns:a16="http://schemas.microsoft.com/office/drawing/2014/main" id="{85BCD0E3-AEA5-4F3C-A9AD-1A2670D4F1D8}"/>
              </a:ext>
            </a:extLst>
          </p:cNvPr>
          <p:cNvGraphicFramePr>
            <a:graphicFrameLocks noGrp="1"/>
          </p:cNvGraphicFramePr>
          <p:nvPr>
            <p:extLst>
              <p:ext uri="{D42A27DB-BD31-4B8C-83A1-F6EECF244321}">
                <p14:modId xmlns:p14="http://schemas.microsoft.com/office/powerpoint/2010/main" val="3627386309"/>
              </p:ext>
            </p:extLst>
          </p:nvPr>
        </p:nvGraphicFramePr>
        <p:xfrm>
          <a:off x="4346919" y="1065263"/>
          <a:ext cx="7391398" cy="4474857"/>
        </p:xfrm>
        <a:graphic>
          <a:graphicData uri="http://schemas.openxmlformats.org/drawingml/2006/table">
            <a:tbl>
              <a:tblPr rtl="1" firstRow="1" firstCol="1" bandRow="1"/>
              <a:tblGrid>
                <a:gridCol w="1566146">
                  <a:extLst>
                    <a:ext uri="{9D8B030D-6E8A-4147-A177-3AD203B41FA5}">
                      <a16:colId xmlns:a16="http://schemas.microsoft.com/office/drawing/2014/main" val="2929977221"/>
                    </a:ext>
                  </a:extLst>
                </a:gridCol>
                <a:gridCol w="2532676">
                  <a:extLst>
                    <a:ext uri="{9D8B030D-6E8A-4147-A177-3AD203B41FA5}">
                      <a16:colId xmlns:a16="http://schemas.microsoft.com/office/drawing/2014/main" val="412138411"/>
                    </a:ext>
                  </a:extLst>
                </a:gridCol>
                <a:gridCol w="1723533">
                  <a:extLst>
                    <a:ext uri="{9D8B030D-6E8A-4147-A177-3AD203B41FA5}">
                      <a16:colId xmlns:a16="http://schemas.microsoft.com/office/drawing/2014/main" val="212543679"/>
                    </a:ext>
                  </a:extLst>
                </a:gridCol>
                <a:gridCol w="1569043">
                  <a:extLst>
                    <a:ext uri="{9D8B030D-6E8A-4147-A177-3AD203B41FA5}">
                      <a16:colId xmlns:a16="http://schemas.microsoft.com/office/drawing/2014/main" val="111464638"/>
                    </a:ext>
                  </a:extLst>
                </a:gridCol>
              </a:tblGrid>
              <a:tr h="680160">
                <a:tc>
                  <a:txBody>
                    <a:bodyPr/>
                    <a:lstStyle/>
                    <a:p>
                      <a:pPr marL="0" marR="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2000" b="1">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2000" b="1">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4265415031"/>
                  </a:ext>
                </a:extLst>
              </a:tr>
              <a:tr h="1264899">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474287860"/>
                  </a:ext>
                </a:extLst>
              </a:tr>
              <a:tr h="1264899">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24942476"/>
                  </a:ext>
                </a:extLst>
              </a:tr>
              <a:tr h="1264899">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02052064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a:xfrm>
            <a:off x="152779" y="-8248"/>
            <a:ext cx="11489871" cy="688731"/>
          </a:xfrm>
        </p:spPr>
        <p:txBody>
          <a:bodyPr>
            <a:normAutofit/>
          </a:bodyPr>
          <a:lstStyle/>
          <a:p>
            <a:r>
              <a:rPr lang="ar-EG" dirty="0"/>
              <a:t>التجميع</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4 November 2020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C4DC980E-4EF9-4F1B-9A75-3855197D4BA4}"/>
              </a:ext>
            </a:extLst>
          </p:cNvPr>
          <p:cNvGraphicFramePr>
            <a:graphicFrameLocks noGrp="1"/>
          </p:cNvGraphicFramePr>
          <p:nvPr>
            <p:extLst/>
          </p:nvPr>
        </p:nvGraphicFramePr>
        <p:xfrm>
          <a:off x="1603410" y="971993"/>
          <a:ext cx="4104166" cy="2901825"/>
        </p:xfrm>
        <a:graphic>
          <a:graphicData uri="http://schemas.openxmlformats.org/drawingml/2006/table">
            <a:tbl>
              <a:tblPr rtl="1" firstRow="1" firstCol="1" bandRow="1"/>
              <a:tblGrid>
                <a:gridCol w="869622">
                  <a:extLst>
                    <a:ext uri="{9D8B030D-6E8A-4147-A177-3AD203B41FA5}">
                      <a16:colId xmlns:a16="http://schemas.microsoft.com/office/drawing/2014/main" val="2929977221"/>
                    </a:ext>
                  </a:extLst>
                </a:gridCol>
                <a:gridCol w="1406301">
                  <a:extLst>
                    <a:ext uri="{9D8B030D-6E8A-4147-A177-3AD203B41FA5}">
                      <a16:colId xmlns:a16="http://schemas.microsoft.com/office/drawing/2014/main" val="412138411"/>
                    </a:ext>
                  </a:extLst>
                </a:gridCol>
                <a:gridCol w="957013">
                  <a:extLst>
                    <a:ext uri="{9D8B030D-6E8A-4147-A177-3AD203B41FA5}">
                      <a16:colId xmlns:a16="http://schemas.microsoft.com/office/drawing/2014/main" val="212543679"/>
                    </a:ext>
                  </a:extLst>
                </a:gridCol>
                <a:gridCol w="871230">
                  <a:extLst>
                    <a:ext uri="{9D8B030D-6E8A-4147-A177-3AD203B41FA5}">
                      <a16:colId xmlns:a16="http://schemas.microsoft.com/office/drawing/2014/main" val="111464638"/>
                    </a:ext>
                  </a:extLst>
                </a:gridCol>
              </a:tblGrid>
              <a:tr h="650753">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4265415031"/>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474287860"/>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24942476"/>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020520640"/>
                  </a:ext>
                </a:extLst>
              </a:tr>
            </a:tbl>
          </a:graphicData>
        </a:graphic>
      </p:graphicFrame>
      <p:graphicFrame>
        <p:nvGraphicFramePr>
          <p:cNvPr id="6" name="Table 5">
            <a:extLst>
              <a:ext uri="{FF2B5EF4-FFF2-40B4-BE49-F238E27FC236}">
                <a16:creationId xmlns:a16="http://schemas.microsoft.com/office/drawing/2014/main" id="{FE6D816B-DA20-44CA-BD58-65FA58DD1E83}"/>
              </a:ext>
            </a:extLst>
          </p:cNvPr>
          <p:cNvGraphicFramePr>
            <a:graphicFrameLocks noGrp="1"/>
          </p:cNvGraphicFramePr>
          <p:nvPr>
            <p:extLst/>
          </p:nvPr>
        </p:nvGraphicFramePr>
        <p:xfrm>
          <a:off x="2958679" y="1989964"/>
          <a:ext cx="4104166" cy="2901825"/>
        </p:xfrm>
        <a:graphic>
          <a:graphicData uri="http://schemas.openxmlformats.org/drawingml/2006/table">
            <a:tbl>
              <a:tblPr rtl="1" firstRow="1" firstCol="1" bandRow="1"/>
              <a:tblGrid>
                <a:gridCol w="869622">
                  <a:extLst>
                    <a:ext uri="{9D8B030D-6E8A-4147-A177-3AD203B41FA5}">
                      <a16:colId xmlns:a16="http://schemas.microsoft.com/office/drawing/2014/main" val="2929977221"/>
                    </a:ext>
                  </a:extLst>
                </a:gridCol>
                <a:gridCol w="1406301">
                  <a:extLst>
                    <a:ext uri="{9D8B030D-6E8A-4147-A177-3AD203B41FA5}">
                      <a16:colId xmlns:a16="http://schemas.microsoft.com/office/drawing/2014/main" val="412138411"/>
                    </a:ext>
                  </a:extLst>
                </a:gridCol>
                <a:gridCol w="957013">
                  <a:extLst>
                    <a:ext uri="{9D8B030D-6E8A-4147-A177-3AD203B41FA5}">
                      <a16:colId xmlns:a16="http://schemas.microsoft.com/office/drawing/2014/main" val="212543679"/>
                    </a:ext>
                  </a:extLst>
                </a:gridCol>
                <a:gridCol w="871230">
                  <a:extLst>
                    <a:ext uri="{9D8B030D-6E8A-4147-A177-3AD203B41FA5}">
                      <a16:colId xmlns:a16="http://schemas.microsoft.com/office/drawing/2014/main" val="111464638"/>
                    </a:ext>
                  </a:extLst>
                </a:gridCol>
              </a:tblGrid>
              <a:tr h="650753">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4265415031"/>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474287860"/>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24942476"/>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020520640"/>
                  </a:ext>
                </a:extLst>
              </a:tr>
            </a:tbl>
          </a:graphicData>
        </a:graphic>
      </p:graphicFrame>
      <p:graphicFrame>
        <p:nvGraphicFramePr>
          <p:cNvPr id="8" name="Table 7">
            <a:extLst>
              <a:ext uri="{FF2B5EF4-FFF2-40B4-BE49-F238E27FC236}">
                <a16:creationId xmlns:a16="http://schemas.microsoft.com/office/drawing/2014/main" id="{1A0087BC-6006-4298-BD89-7995F02A857B}"/>
              </a:ext>
            </a:extLst>
          </p:cNvPr>
          <p:cNvGraphicFramePr>
            <a:graphicFrameLocks noGrp="1"/>
          </p:cNvGraphicFramePr>
          <p:nvPr>
            <p:extLst/>
          </p:nvPr>
        </p:nvGraphicFramePr>
        <p:xfrm>
          <a:off x="4313948" y="2998165"/>
          <a:ext cx="4104166" cy="2901825"/>
        </p:xfrm>
        <a:graphic>
          <a:graphicData uri="http://schemas.openxmlformats.org/drawingml/2006/table">
            <a:tbl>
              <a:tblPr rtl="1" firstRow="1" firstCol="1" bandRow="1"/>
              <a:tblGrid>
                <a:gridCol w="869622">
                  <a:extLst>
                    <a:ext uri="{9D8B030D-6E8A-4147-A177-3AD203B41FA5}">
                      <a16:colId xmlns:a16="http://schemas.microsoft.com/office/drawing/2014/main" val="2929977221"/>
                    </a:ext>
                  </a:extLst>
                </a:gridCol>
                <a:gridCol w="1406301">
                  <a:extLst>
                    <a:ext uri="{9D8B030D-6E8A-4147-A177-3AD203B41FA5}">
                      <a16:colId xmlns:a16="http://schemas.microsoft.com/office/drawing/2014/main" val="412138411"/>
                    </a:ext>
                  </a:extLst>
                </a:gridCol>
                <a:gridCol w="957013">
                  <a:extLst>
                    <a:ext uri="{9D8B030D-6E8A-4147-A177-3AD203B41FA5}">
                      <a16:colId xmlns:a16="http://schemas.microsoft.com/office/drawing/2014/main" val="212543679"/>
                    </a:ext>
                  </a:extLst>
                </a:gridCol>
                <a:gridCol w="871230">
                  <a:extLst>
                    <a:ext uri="{9D8B030D-6E8A-4147-A177-3AD203B41FA5}">
                      <a16:colId xmlns:a16="http://schemas.microsoft.com/office/drawing/2014/main" val="111464638"/>
                    </a:ext>
                  </a:extLst>
                </a:gridCol>
              </a:tblGrid>
              <a:tr h="650753">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الرئيسي/ الثغرة الرئيسية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الحل المقترح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a:solidFill>
                            <a:srgbClr val="FFFFFF"/>
                          </a:solidFill>
                          <a:effectLst/>
                          <a:latin typeface="Calibri" panose="020F0502020204030204" pitchFamily="34" charset="0"/>
                          <a:ea typeface="Calibri" panose="020F0502020204030204" pitchFamily="34" charset="0"/>
                          <a:cs typeface="Arial" panose="020B0604020202020204" pitchFamily="34" charset="0"/>
                        </a:rPr>
                        <a:t>الإطار الزمني للحل</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المسؤولية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5911"/>
                    </a:solidFill>
                  </a:tcPr>
                </a:tc>
                <a:extLst>
                  <a:ext uri="{0D108BD9-81ED-4DB2-BD59-A6C34878D82A}">
                    <a16:rowId xmlns:a16="http://schemas.microsoft.com/office/drawing/2014/main" val="4265415031"/>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474287860"/>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024942476"/>
                  </a:ext>
                </a:extLst>
              </a:tr>
              <a:tr h="597401">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020520640"/>
                  </a:ext>
                </a:extLst>
              </a:tr>
            </a:tbl>
          </a:graphicData>
        </a:graphic>
      </p:graphicFrame>
    </p:spTree>
    <p:extLst>
      <p:ext uri="{BB962C8B-B14F-4D97-AF65-F5344CB8AC3E}">
        <p14:creationId xmlns:p14="http://schemas.microsoft.com/office/powerpoint/2010/main" val="57859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a:xfrm>
            <a:off x="152779" y="-8248"/>
            <a:ext cx="11447341" cy="763159"/>
          </a:xfrm>
        </p:spPr>
        <p:txBody>
          <a:bodyPr>
            <a:normAutofit/>
          </a:bodyPr>
          <a:lstStyle/>
          <a:p>
            <a:r>
              <a:rPr lang="ar-EG" dirty="0"/>
              <a:t>استمارة تعليقات المشاركين</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4 November 2020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B918967-1504-466D-B993-22C06F9618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2157" y="1062607"/>
            <a:ext cx="3884491" cy="5154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C62B40BA-F069-46EB-80AD-1DA680739316}"/>
              </a:ext>
            </a:extLst>
          </p:cNvPr>
          <p:cNvSpPr/>
          <p:nvPr/>
        </p:nvSpPr>
        <p:spPr>
          <a:xfrm>
            <a:off x="6698512" y="1986066"/>
            <a:ext cx="4826610" cy="138499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800"/>
              </a:spcAft>
              <a:buClrTx/>
              <a:buSzTx/>
              <a:buFontTx/>
              <a:buNone/>
              <a:tabLst/>
              <a:defRPr/>
            </a:pPr>
            <a:r>
              <a:rPr kumimoji="0" lang="ar-EG" sz="2800" b="0" i="1"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ستساعدنا تعليقاتك على </a:t>
            </a:r>
            <a:r>
              <a:rPr kumimoji="0" lang="ar-BH" sz="2800" b="0" i="1"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صون وتحسين </a:t>
            </a:r>
            <a:r>
              <a:rPr kumimoji="0" lang="ar-EG" sz="2800" b="0" i="1"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جودة عمليات المحاكاة وملاءمتها في المستقب</a:t>
            </a:r>
            <a:r>
              <a:rPr kumimoji="0" lang="ar-BH" sz="2800" b="0" i="1"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ل</a:t>
            </a:r>
            <a:r>
              <a:rPr kumimoji="0" lang="ar-EG" sz="2800" b="0" i="1"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a:t>
            </a:r>
          </a:p>
        </p:txBody>
      </p:sp>
      <p:grpSp>
        <p:nvGrpSpPr>
          <p:cNvPr id="9" name="Group 8">
            <a:extLst>
              <a:ext uri="{FF2B5EF4-FFF2-40B4-BE49-F238E27FC236}">
                <a16:creationId xmlns:a16="http://schemas.microsoft.com/office/drawing/2014/main" id="{2B3E6510-CC81-4105-9D35-20E4BF56DD55}"/>
              </a:ext>
            </a:extLst>
          </p:cNvPr>
          <p:cNvGrpSpPr/>
          <p:nvPr/>
        </p:nvGrpSpPr>
        <p:grpSpPr>
          <a:xfrm>
            <a:off x="7730214" y="4687651"/>
            <a:ext cx="1849281" cy="749356"/>
            <a:chOff x="9978391" y="5342554"/>
            <a:chExt cx="1849281" cy="749356"/>
          </a:xfrm>
        </p:grpSpPr>
        <p:pic>
          <p:nvPicPr>
            <p:cNvPr id="13" name="Picture 12">
              <a:extLst>
                <a:ext uri="{FF2B5EF4-FFF2-40B4-BE49-F238E27FC236}">
                  <a16:creationId xmlns:a16="http://schemas.microsoft.com/office/drawing/2014/main" id="{973EC829-C3FA-4328-99AA-B40E0032AA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4" name="TextBox 13">
              <a:extLst>
                <a:ext uri="{FF2B5EF4-FFF2-40B4-BE49-F238E27FC236}">
                  <a16:creationId xmlns:a16="http://schemas.microsoft.com/office/drawing/2014/main" id="{CC1F5717-065B-4919-AD00-736B6FD64B1C}"/>
                </a:ext>
              </a:extLst>
            </p:cNvPr>
            <p:cNvSpPr txBox="1"/>
            <p:nvPr/>
          </p:nvSpPr>
          <p:spPr>
            <a:xfrm>
              <a:off x="10827077" y="5522976"/>
              <a:ext cx="1000595" cy="461665"/>
            </a:xfrm>
            <a:prstGeom prst="rect">
              <a:avLst/>
            </a:prstGeom>
            <a:noFill/>
          </p:spPr>
          <p:txBody>
            <a:bodyPr wrap="none" rtlCol="0">
              <a:spAutoFit/>
            </a:bodyPr>
            <a:lstStyle/>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24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5 دق</a:t>
              </a:r>
              <a:r>
                <a:rPr kumimoji="0" lang="ar-BH" sz="24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ائق</a:t>
              </a:r>
              <a:endParaRPr kumimoji="0" lang="ar-EG" sz="24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endParaRPr>
            </a:p>
          </p:txBody>
        </p:sp>
      </p:grpSp>
    </p:spTree>
    <p:extLst>
      <p:ext uri="{BB962C8B-B14F-4D97-AF65-F5344CB8AC3E}">
        <p14:creationId xmlns:p14="http://schemas.microsoft.com/office/powerpoint/2010/main" val="2801552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a:xfrm>
            <a:off x="152779" y="-8247"/>
            <a:ext cx="11723787" cy="741304"/>
          </a:xfrm>
        </p:spPr>
        <p:txBody>
          <a:bodyPr>
            <a:normAutofit/>
          </a:bodyPr>
          <a:lstStyle/>
          <a:p>
            <a:r>
              <a:rPr lang="ar-EG"/>
              <a:t>الخطوات التالية والملخص</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4 November 2020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7200FD45-150F-4024-82DC-29A8CF80CB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9557">
            <a:off x="1928217" y="1162881"/>
            <a:ext cx="7850404" cy="4500941"/>
          </a:xfrm>
          <a:prstGeom prst="rect">
            <a:avLst/>
          </a:prstGeom>
        </p:spPr>
      </p:pic>
      <p:sp>
        <p:nvSpPr>
          <p:cNvPr id="8" name="TextBox 7">
            <a:extLst>
              <a:ext uri="{FF2B5EF4-FFF2-40B4-BE49-F238E27FC236}">
                <a16:creationId xmlns:a16="http://schemas.microsoft.com/office/drawing/2014/main" id="{0E46B248-6FCC-4C4D-B5C7-8F13B04B80AF}"/>
              </a:ext>
            </a:extLst>
          </p:cNvPr>
          <p:cNvSpPr txBox="1"/>
          <p:nvPr/>
        </p:nvSpPr>
        <p:spPr>
          <a:xfrm>
            <a:off x="1878508" y="4578825"/>
            <a:ext cx="7949821"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36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الخطوات التالية</a:t>
            </a:r>
          </a:p>
        </p:txBody>
      </p:sp>
    </p:spTree>
    <p:extLst>
      <p:ext uri="{BB962C8B-B14F-4D97-AF65-F5344CB8AC3E}">
        <p14:creationId xmlns:p14="http://schemas.microsoft.com/office/powerpoint/2010/main" val="297911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EG" sz="24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موارد منظمة الصحة العالمية</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76944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44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شكراً لكم!</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19200"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الصفحة الإلكترونية لمنظمة الصحة العالمية الخاصة بحالات الطوارئ</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0382" y="5077357"/>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2" y="6227799"/>
            <a:ext cx="1398895" cy="30777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400" b="1" i="0" u="none" strike="noStrike" kern="1200" cap="none" spc="0" normalizeH="0" baseline="0" noProof="0">
                <a:ln>
                  <a:noFill/>
                </a:ln>
                <a:solidFill>
                  <a:srgbClr val="0070C0"/>
                </a:solidFill>
                <a:effectLst/>
                <a:uLnTx/>
                <a:uFillTx/>
                <a:latin typeface="Calibri"/>
                <a:ea typeface="+mn-ea"/>
                <a:cs typeface="Calibri" panose="020F0502020204030204" pitchFamily="34" charset="0"/>
              </a:rPr>
              <a:t>امسح أو انقر</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20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للحصول على الدعم التقني بشأن عملية المحاكاة،</a:t>
            </a:r>
          </a:p>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20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يُرجى الاتصال بجهة التنسيق المعنية في المكتب القُطري أو المكتب الإقليمي للمنظمة، على النحو التالي:</a:t>
            </a:r>
          </a:p>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20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a:t>
            </a: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المكتب الإقليمي لأفريقيا: 	</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hlinkClick r:id="rId5"/>
              </a:rPr>
              <a:t>stephenm@who.int</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a:t>
            </a:r>
          </a:p>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المكتب الإقليمي لشرق المتوسط: 	</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hlinkClick r:id="rId6"/>
              </a:rPr>
              <a:t>samhourid@who.int</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a:t>
            </a:r>
          </a:p>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المكتب الإقليمي لأوروبا: 	  </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hlinkClick r:id="rId7"/>
              </a:rPr>
              <a:t>schmidtt@who.int</a:t>
            </a: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hlinkClick r:id="rId8"/>
              </a:rPr>
              <a:t>rashforda@who.int</a:t>
            </a:r>
          </a:p>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a:t>
            </a: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منظمة الصحة للبلدان الأمريكية:       </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hlinkClick r:id="rId9"/>
              </a:rPr>
              <a:t>andragro@paho.org</a:t>
            </a:r>
          </a:p>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lt"/>
                <a:cs typeface="Simplified Arabic" panose="02020603050405020304" pitchFamily="18" charset="-78"/>
              </a:rPr>
              <a:t> </a:t>
            </a: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lt"/>
                <a:cs typeface="Simplified Arabic" panose="02020603050405020304" pitchFamily="18" charset="-78"/>
              </a:rPr>
              <a:t>				المكتب الإقليمي لجنوب شرق آسيا</a:t>
            </a:r>
            <a:r>
              <a:rPr kumimoji="0" lang="ar-EG" sz="1800" b="1" i="0" u="none" strike="noStrike" kern="1200" cap="none" spc="0" normalizeH="0" baseline="0" noProof="0">
                <a:ln>
                  <a:noFill/>
                </a:ln>
                <a:solidFill>
                  <a:srgbClr val="0070C0"/>
                </a:solidFill>
                <a:effectLst/>
                <a:uLnTx/>
                <a:uFillTx/>
                <a:latin typeface="Simplified Arabic" panose="02020603050405020304" pitchFamily="18" charset="-78"/>
                <a:ea typeface="+mn-lt"/>
                <a:cs typeface="Simplified Arabic" panose="02020603050405020304" pitchFamily="18" charset="-78"/>
              </a:rPr>
              <a:t>: </a:t>
            </a:r>
            <a:r>
              <a:rPr kumimoji="0" lang="en-US" sz="1800" b="1" i="0" u="none" strike="noStrike" kern="1200" cap="none" spc="0" normalizeH="0" baseline="0" noProof="0">
                <a:ln>
                  <a:noFill/>
                </a:ln>
                <a:solidFill>
                  <a:prstClr val="black"/>
                </a:solidFill>
                <a:effectLst/>
                <a:uLnTx/>
                <a:uFillTx/>
                <a:latin typeface="Simplified Arabic" panose="02020603050405020304" pitchFamily="18" charset="-78"/>
                <a:ea typeface="+mn-lt"/>
                <a:cs typeface="Simplified Arabic" panose="02020603050405020304" pitchFamily="18" charset="-78"/>
                <a:hlinkClick r:id="rId10"/>
              </a:rPr>
              <a:t>katom</a:t>
            </a:r>
            <a:r>
              <a:rPr kumimoji="0" lang="en-US" sz="1800" b="1" i="0" u="none" strike="noStrike" kern="1200" cap="none" spc="0" normalizeH="0" baseline="0" noProof="0" dirty="0">
                <a:ln>
                  <a:noFill/>
                </a:ln>
                <a:solidFill>
                  <a:prstClr val="black"/>
                </a:solidFill>
                <a:effectLst/>
                <a:uLnTx/>
                <a:uFillTx/>
                <a:latin typeface="Simplified Arabic" panose="02020603050405020304" pitchFamily="18" charset="-78"/>
                <a:ea typeface="+mn-lt"/>
                <a:cs typeface="Simplified Arabic" panose="02020603050405020304" pitchFamily="18" charset="-78"/>
                <a:hlinkClick r:id="rId10"/>
              </a:rPr>
              <a:t>@who.int</a:t>
            </a:r>
            <a:r>
              <a:rPr kumimoji="0" lang="en-US" sz="1800" b="1" i="0" u="none" strike="noStrike" kern="1200" cap="none" spc="0" normalizeH="0" baseline="0" noProof="0" dirty="0">
                <a:ln>
                  <a:noFill/>
                </a:ln>
                <a:solidFill>
                  <a:prstClr val="black"/>
                </a:solidFill>
                <a:effectLst/>
                <a:uLnTx/>
                <a:uFillTx/>
                <a:latin typeface="Simplified Arabic" panose="02020603050405020304" pitchFamily="18" charset="-78"/>
                <a:ea typeface="+mn-lt"/>
                <a:cs typeface="Simplified Arabic" panose="02020603050405020304" pitchFamily="18" charset="-78"/>
              </a:rPr>
              <a:t> </a:t>
            </a: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lt"/>
                <a:cs typeface="Simplified Arabic" panose="02020603050405020304" pitchFamily="18" charset="-78"/>
                <a:hlinkClick r:id="rId11"/>
              </a:rPr>
              <a:t>htikem@who.int</a:t>
            </a:r>
            <a:endPar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lt"/>
              <a:cs typeface="Simplified Arabic" panose="02020603050405020304" pitchFamily="18" charset="-78"/>
            </a:endParaRPr>
          </a:p>
          <a:p>
            <a:pPr marL="0" marR="0" lvl="0" indent="0" algn="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المكتب الإقليمي لغرب المحيط الهادئ: </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hlinkClick r:id="rId12"/>
              </a:rPr>
              <a:t>eshofoniea@who.int</a:t>
            </a:r>
            <a:r>
              <a:rPr kumimoji="0" lang="en-US" sz="1800" b="1" i="0" u="none" strike="noStrike" kern="1200" cap="none" spc="0" normalizeH="0" baseline="0" noProof="0" dirty="0">
                <a:ln>
                  <a:noFill/>
                </a:ln>
                <a:solidFill>
                  <a:srgbClr val="0070C0"/>
                </a:solidFill>
                <a:effectLst/>
                <a:uLnTx/>
                <a:uFillTx/>
                <a:latin typeface="Simplified Arabic" panose="02020603050405020304" pitchFamily="18" charset="-78"/>
                <a:ea typeface="+mn-ea"/>
                <a:cs typeface="Simplified Arabic" panose="02020603050405020304" pitchFamily="18" charset="-78"/>
              </a:rPr>
              <a:t>  </a:t>
            </a: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المزيد من المعلومات عن فيروس كورونا</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452597" y="6227798"/>
            <a:ext cx="1398895" cy="30777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400" b="1" i="0" u="none" strike="noStrike" kern="1200" cap="none" spc="0" normalizeH="0" baseline="0" noProof="0">
                <a:ln>
                  <a:noFill/>
                </a:ln>
                <a:solidFill>
                  <a:srgbClr val="0070C0"/>
                </a:solidFill>
                <a:effectLst/>
                <a:uLnTx/>
                <a:uFillTx/>
                <a:latin typeface="Calibri"/>
                <a:ea typeface="+mn-ea"/>
                <a:cs typeface="Calibri" panose="020F0502020204030204" pitchFamily="34" charset="0"/>
              </a:rPr>
              <a:t>امسح أو انقر</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1" eaLnBrk="1" fontAlgn="auto" latinLnBrk="0" hangingPunct="1">
              <a:lnSpc>
                <a:spcPct val="100000"/>
              </a:lnSpc>
              <a:spcBef>
                <a:spcPts val="0"/>
              </a:spcBef>
              <a:spcAft>
                <a:spcPts val="0"/>
              </a:spcAft>
              <a:buClrTx/>
              <a:buSzTx/>
              <a:buFontTx/>
              <a:buNone/>
              <a:tabLst>
                <a:tab pos="1882775" algn="r"/>
              </a:tabLst>
              <a:defRPr/>
            </a:pPr>
            <a:r>
              <a:rPr kumimoji="0" lang="ar-EG" sz="18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موارد المنظمة الخاصة بعمليات المحاكاة</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2" y="6227798"/>
            <a:ext cx="1398895" cy="30777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700"/>
              </a:spcBef>
              <a:spcAft>
                <a:spcPts val="0"/>
              </a:spcAft>
              <a:buClr>
                <a:srgbClr val="DD8047"/>
              </a:buClr>
              <a:buSzPct val="60000"/>
              <a:buFontTx/>
              <a:buNone/>
              <a:tabLst/>
              <a:defRPr/>
            </a:pPr>
            <a:r>
              <a:rPr kumimoji="0" lang="ar-EG" sz="1400" b="1" i="0" u="none" strike="noStrike" kern="1200" cap="none" spc="0" normalizeH="0" baseline="0" noProof="0">
                <a:ln>
                  <a:noFill/>
                </a:ln>
                <a:solidFill>
                  <a:srgbClr val="0070C0"/>
                </a:solidFill>
                <a:effectLst/>
                <a:uLnTx/>
                <a:uFillTx/>
                <a:latin typeface="Calibri"/>
                <a:ea typeface="+mn-ea"/>
                <a:cs typeface="Calibri" panose="020F0502020204030204" pitchFamily="34" charset="0"/>
              </a:rPr>
              <a:t>امسح أو انقر</a:t>
            </a:r>
          </a:p>
        </p:txBody>
      </p:sp>
    </p:spTree>
    <p:extLst>
      <p:ext uri="{BB962C8B-B14F-4D97-AF65-F5344CB8AC3E}">
        <p14:creationId xmlns:p14="http://schemas.microsoft.com/office/powerpoint/2010/main" val="30880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34474" y="43986"/>
            <a:ext cx="4117719" cy="574040"/>
          </a:xfrm>
          <a:prstGeom prst="rect">
            <a:avLst/>
          </a:prstGeom>
        </p:spPr>
        <p:txBody>
          <a:bodyPr vert="horz" wrap="square" lIns="0" tIns="12700" rIns="0" bIns="0" rtlCol="0">
            <a:spAutoFit/>
          </a:bodyPr>
          <a:lstStyle/>
          <a:p>
            <a:pPr marL="12700">
              <a:lnSpc>
                <a:spcPct val="100000"/>
              </a:lnSpc>
              <a:spcBef>
                <a:spcPts val="100"/>
              </a:spcBef>
            </a:pPr>
            <a:r>
              <a:rPr lang="ar-EG" sz="3600" dirty="0"/>
              <a:t>توجيه التأهب والاستجابة</a:t>
            </a:r>
          </a:p>
        </p:txBody>
      </p:sp>
      <p:sp>
        <p:nvSpPr>
          <p:cNvPr id="4" name="object 4"/>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الصفحة </a:t>
            </a:r>
            <a:fld id="{81D60167-4931-47E6-BA6A-407CBD079E47}" type="slidenum">
              <a:rPr sz="1200" b="1" dirty="0">
                <a:solidFill>
                  <a:srgbClr val="FFFFFF"/>
                </a:solidFill>
                <a:latin typeface="Arial"/>
                <a:cs typeface="Arial"/>
              </a:rPr>
              <a:t>3</a:t>
            </a:fld>
            <a:endParaRPr sz="1200" b="1" dirty="0">
              <a:solidFill>
                <a:srgbClr val="FFFFFF"/>
              </a:solidFill>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dirty="0"/>
              <a:t>تمرين المحاكاة</a:t>
            </a:r>
          </a:p>
        </p:txBody>
      </p:sp>
      <p:sp>
        <p:nvSpPr>
          <p:cNvPr id="6" name="object 6"/>
          <p:cNvSpPr txBox="1"/>
          <p:nvPr/>
        </p:nvSpPr>
        <p:spPr>
          <a:xfrm>
            <a:off x="2374926" y="6652472"/>
            <a:ext cx="2566670"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فيروس كورونا المستجد (كوفيد-19)</a:t>
            </a:r>
          </a:p>
        </p:txBody>
      </p:sp>
      <p:sp>
        <p:nvSpPr>
          <p:cNvPr id="7" name="object 7"/>
          <p:cNvSpPr txBox="1"/>
          <p:nvPr/>
        </p:nvSpPr>
        <p:spPr>
          <a:xfrm>
            <a:off x="5207635" y="6678464"/>
            <a:ext cx="1776730"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
        <p:nvSpPr>
          <p:cNvPr id="3" name="object 3"/>
          <p:cNvSpPr txBox="1"/>
          <p:nvPr/>
        </p:nvSpPr>
        <p:spPr>
          <a:xfrm>
            <a:off x="533400" y="777267"/>
            <a:ext cx="11218793" cy="1636345"/>
          </a:xfrm>
          <a:prstGeom prst="rect">
            <a:avLst/>
          </a:prstGeom>
        </p:spPr>
        <p:txBody>
          <a:bodyPr vert="horz" wrap="square" lIns="0" tIns="12700" rIns="0" bIns="0" rtlCol="0">
            <a:spAutoFit/>
          </a:bodyPr>
          <a:lstStyle/>
          <a:p>
            <a:pPr marL="12700" algn="just">
              <a:lnSpc>
                <a:spcPct val="100000"/>
              </a:lnSpc>
              <a:spcBef>
                <a:spcPts val="100"/>
              </a:spcBef>
            </a:pPr>
            <a:r>
              <a:rPr lang="ar-EG" sz="2800" b="1" dirty="0">
                <a:solidFill>
                  <a:srgbClr val="005D85"/>
                </a:solidFill>
                <a:latin typeface="Simplified Arabic" panose="02020603050405020304" pitchFamily="18" charset="-78"/>
                <a:cs typeface="Simplified Arabic" panose="02020603050405020304" pitchFamily="18" charset="-78"/>
              </a:rPr>
              <a:t>تقديم منظمة الصحة العالمية للمشورة المُحدّثة والدقيقة</a:t>
            </a:r>
          </a:p>
          <a:p>
            <a:pPr>
              <a:lnSpc>
                <a:spcPct val="100000"/>
              </a:lnSpc>
              <a:spcBef>
                <a:spcPts val="45"/>
              </a:spcBef>
            </a:pPr>
            <a:endParaRPr sz="2950" dirty="0">
              <a:latin typeface="Simplified Arabic" panose="02020603050405020304" pitchFamily="18" charset="-78"/>
              <a:cs typeface="Simplified Arabic" panose="02020603050405020304" pitchFamily="18" charset="-78"/>
            </a:endParaRPr>
          </a:p>
          <a:p>
            <a:pPr marL="12700" marR="5080" algn="just">
              <a:lnSpc>
                <a:spcPct val="100000"/>
              </a:lnSpc>
            </a:pPr>
            <a:r>
              <a:rPr lang="ar-EG" sz="2400" i="1" dirty="0">
                <a:latin typeface="Simplified Arabic" panose="02020603050405020304" pitchFamily="18" charset="-78"/>
                <a:cs typeface="Simplified Arabic" panose="02020603050405020304" pitchFamily="18" charset="-78"/>
              </a:rPr>
              <a:t>يتمثل أهم أدوار المنظمة أثناء الطوارئ الصحية من قبيل </a:t>
            </a:r>
            <a:r>
              <a:rPr lang="ar-BH" sz="2400" i="1" dirty="0">
                <a:latin typeface="Simplified Arabic" panose="02020603050405020304" pitchFamily="18" charset="-78"/>
                <a:cs typeface="Simplified Arabic" panose="02020603050405020304" pitchFamily="18" charset="-78"/>
              </a:rPr>
              <a:t>كوفيد-19</a:t>
            </a:r>
            <a:r>
              <a:rPr lang="ar-EG" sz="2400" i="1" dirty="0">
                <a:latin typeface="Simplified Arabic" panose="02020603050405020304" pitchFamily="18" charset="-78"/>
                <a:cs typeface="Simplified Arabic" panose="02020603050405020304" pitchFamily="18" charset="-78"/>
              </a:rPr>
              <a:t>، في جمع البيانات والبحوث من شتى أنحاء العالم، وتقييمها، ثم تزويد البلدان بالمشورة حول كيفية الاستجابة.</a:t>
            </a:r>
          </a:p>
        </p:txBody>
      </p:sp>
      <p:sp>
        <p:nvSpPr>
          <p:cNvPr id="8" name="Rectangle 7">
            <a:extLst>
              <a:ext uri="{FF2B5EF4-FFF2-40B4-BE49-F238E27FC236}">
                <a16:creationId xmlns:a16="http://schemas.microsoft.com/office/drawing/2014/main" id="{C1C444B2-E9C0-40D8-9F1F-0107B2A0CF51}"/>
              </a:ext>
            </a:extLst>
          </p:cNvPr>
          <p:cNvSpPr/>
          <p:nvPr/>
        </p:nvSpPr>
        <p:spPr>
          <a:xfrm>
            <a:off x="5791200" y="2920895"/>
            <a:ext cx="6096000" cy="3046988"/>
          </a:xfrm>
          <a:prstGeom prst="rect">
            <a:avLst/>
          </a:prstGeom>
        </p:spPr>
        <p:txBody>
          <a:bodyPr>
            <a:spAutoFit/>
          </a:bodyPr>
          <a:lstStyle/>
          <a:p>
            <a:r>
              <a:rPr lang="ar-AE" sz="2400" i="1" dirty="0">
                <a:latin typeface="Simplified Arabic" panose="02020603050405020304" pitchFamily="18" charset="-78"/>
                <a:cs typeface="Simplified Arabic" panose="02020603050405020304" pitchFamily="18" charset="-78"/>
              </a:rPr>
              <a:t>ومنذ كانون الثاني/ يناير 2020، نشرت المنظمة أكثر من 100 وثيقة بشأن كوفيد-19. ويتضمن أكثر من نصف هذه الوثائق إرشادات تقنية بشأن كيفية تحديد الحالات واختبارها، وكيفية تقديم الرعاية المأمونة والملائمة إلى الأشخاص استناداً إلى مدى وخامة مرضهم، وكيفية تتبع المخالطين وإيداعهم الحجر الصحي، وكيفية الوقاية من انتقال المرض من شخص إلى آخر، وكيفية حماية العاملين في الرعاية الصحية، وكيفية مساعدة المجتمعات المحلية على حشد الاستجابة الملائمة.</a:t>
            </a:r>
          </a:p>
        </p:txBody>
      </p:sp>
      <p:pic>
        <p:nvPicPr>
          <p:cNvPr id="9" name="Picture 8">
            <a:extLst>
              <a:ext uri="{FF2B5EF4-FFF2-40B4-BE49-F238E27FC236}">
                <a16:creationId xmlns:a16="http://schemas.microsoft.com/office/drawing/2014/main" id="{42A4F169-9B7C-4AD5-A186-9072C1BB820C}"/>
              </a:ext>
            </a:extLst>
          </p:cNvPr>
          <p:cNvPicPr>
            <a:picLocks noChangeAspect="1"/>
          </p:cNvPicPr>
          <p:nvPr/>
        </p:nvPicPr>
        <p:blipFill>
          <a:blip r:embed="rId3"/>
          <a:stretch>
            <a:fillRect/>
          </a:stretch>
        </p:blipFill>
        <p:spPr>
          <a:xfrm>
            <a:off x="-76200" y="2572853"/>
            <a:ext cx="6095999" cy="3208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90958" y="86910"/>
            <a:ext cx="3669409" cy="574040"/>
          </a:xfrm>
          <a:prstGeom prst="rect">
            <a:avLst/>
          </a:prstGeom>
        </p:spPr>
        <p:txBody>
          <a:bodyPr vert="horz" wrap="square" lIns="0" tIns="12700" rIns="0" bIns="0" rtlCol="0">
            <a:spAutoFit/>
          </a:bodyPr>
          <a:lstStyle/>
          <a:p>
            <a:pPr marL="12700">
              <a:lnSpc>
                <a:spcPct val="100000"/>
              </a:lnSpc>
              <a:spcBef>
                <a:spcPts val="100"/>
              </a:spcBef>
            </a:pPr>
            <a:r>
              <a:rPr lang="ar-EG" sz="3600" dirty="0"/>
              <a:t>ما هو تمرين المحاكاة؟</a:t>
            </a:r>
          </a:p>
        </p:txBody>
      </p:sp>
      <p:sp>
        <p:nvSpPr>
          <p:cNvPr id="5" name="object 5"/>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الصفحة </a:t>
            </a:r>
            <a:fld id="{81D60167-4931-47E6-BA6A-407CBD079E47}" type="slidenum">
              <a:rPr sz="1200" b="1" dirty="0">
                <a:solidFill>
                  <a:srgbClr val="FFFFFF"/>
                </a:solidFill>
                <a:latin typeface="Arial"/>
                <a:cs typeface="Arial"/>
              </a:rPr>
              <a:t>4</a:t>
            </a:fld>
            <a:endParaRPr sz="1200" b="1" dirty="0">
              <a:solidFill>
                <a:srgbClr val="FFFFFF"/>
              </a:solidFill>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7" name="object 7"/>
          <p:cNvSpPr txBox="1"/>
          <p:nvPr/>
        </p:nvSpPr>
        <p:spPr>
          <a:xfrm>
            <a:off x="2374926" y="6652472"/>
            <a:ext cx="2566670"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فيروس كورونا المستجد (كوفيد-19)</a:t>
            </a:r>
          </a:p>
        </p:txBody>
      </p:sp>
      <p:sp>
        <p:nvSpPr>
          <p:cNvPr id="8" name="object 8"/>
          <p:cNvSpPr txBox="1"/>
          <p:nvPr/>
        </p:nvSpPr>
        <p:spPr>
          <a:xfrm>
            <a:off x="5334000" y="6634184"/>
            <a:ext cx="1776730" cy="179536"/>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20 تشرين الأول/ أكتوبر 2020</a:t>
            </a:r>
          </a:p>
        </p:txBody>
      </p:sp>
      <p:sp>
        <p:nvSpPr>
          <p:cNvPr id="3" name="object 3"/>
          <p:cNvSpPr txBox="1"/>
          <p:nvPr/>
        </p:nvSpPr>
        <p:spPr>
          <a:xfrm>
            <a:off x="939234" y="1463692"/>
            <a:ext cx="10247630" cy="2149563"/>
          </a:xfrm>
          <a:prstGeom prst="rect">
            <a:avLst/>
          </a:prstGeom>
        </p:spPr>
        <p:txBody>
          <a:bodyPr vert="horz" wrap="square" lIns="0" tIns="54610" rIns="0" bIns="0" rtlCol="0">
            <a:spAutoFit/>
          </a:bodyPr>
          <a:lstStyle/>
          <a:p>
            <a:pPr marL="12700" marR="5080" indent="-635" algn="ctr">
              <a:lnSpc>
                <a:spcPct val="90200"/>
              </a:lnSpc>
              <a:spcBef>
                <a:spcPts val="430"/>
              </a:spcBef>
            </a:pPr>
            <a:r>
              <a:rPr lang="ar-EG" sz="2800" dirty="0">
                <a:latin typeface="Simplified Arabic" panose="02020603050405020304" pitchFamily="18" charset="-78"/>
                <a:cs typeface="Simplified Arabic" panose="02020603050405020304" pitchFamily="18" charset="-78"/>
              </a:rPr>
              <a:t>يتمثل </a:t>
            </a:r>
            <a:r>
              <a:rPr lang="ar-EG" sz="2800" b="1" dirty="0">
                <a:solidFill>
                  <a:srgbClr val="005D85"/>
                </a:solidFill>
                <a:latin typeface="Simplified Arabic" panose="02020603050405020304" pitchFamily="18" charset="-78"/>
                <a:cs typeface="Simplified Arabic" panose="02020603050405020304" pitchFamily="18" charset="-78"/>
              </a:rPr>
              <a:t>تمرين المحاكاة</a:t>
            </a:r>
            <a:r>
              <a:rPr lang="ar-EG" sz="2800" dirty="0">
                <a:latin typeface="Simplified Arabic" panose="02020603050405020304" pitchFamily="18" charset="-78"/>
                <a:cs typeface="Simplified Arabic" panose="02020603050405020304" pitchFamily="18" charset="-78"/>
              </a:rPr>
              <a:t> في حدث قائم على المناقشة يستخدم سيناريو </a:t>
            </a:r>
            <a:r>
              <a:rPr lang="ar-BH" sz="2800" dirty="0">
                <a:latin typeface="Simplified Arabic" panose="02020603050405020304" pitchFamily="18" charset="-78"/>
                <a:cs typeface="Simplified Arabic" panose="02020603050405020304" pitchFamily="18" charset="-78"/>
              </a:rPr>
              <a:t>متدرّج</a:t>
            </a:r>
            <a:r>
              <a:rPr lang="ar-EG" sz="2800" dirty="0">
                <a:latin typeface="Simplified Arabic" panose="02020603050405020304" pitchFamily="18" charset="-78"/>
                <a:cs typeface="Simplified Arabic" panose="02020603050405020304" pitchFamily="18" charset="-78"/>
              </a:rPr>
              <a:t> يحاكي الواقع، وسلسلة من الفقرات المعدة سلفاً، لتوجيه المشاركين إلى النظر في أثر الطوارئ الصحية المحتملة على الخطط والإجراءات والقدرات القائمة لديهم.</a:t>
            </a:r>
          </a:p>
          <a:p>
            <a:pPr>
              <a:lnSpc>
                <a:spcPct val="100000"/>
              </a:lnSpc>
              <a:spcBef>
                <a:spcPts val="10"/>
              </a:spcBef>
            </a:pPr>
            <a:endParaRPr sz="3550" dirty="0">
              <a:latin typeface="Simplified Arabic" panose="02020603050405020304" pitchFamily="18" charset="-78"/>
              <a:cs typeface="Simplified Arabic" panose="02020603050405020304" pitchFamily="18" charset="-78"/>
            </a:endParaRPr>
          </a:p>
          <a:p>
            <a:pPr marL="254635" marR="246379" algn="ctr">
              <a:lnSpc>
                <a:spcPts val="3000"/>
              </a:lnSpc>
            </a:pPr>
            <a:r>
              <a:rPr lang="ar-EG" sz="2800" dirty="0">
                <a:latin typeface="Simplified Arabic" panose="02020603050405020304" pitchFamily="18" charset="-78"/>
                <a:cs typeface="Simplified Arabic" panose="02020603050405020304" pitchFamily="18" charset="-78"/>
              </a:rPr>
              <a:t>"إن تمرين المحاكاة </a:t>
            </a:r>
            <a:r>
              <a:rPr lang="ar-EG" sz="2800" b="1" dirty="0">
                <a:solidFill>
                  <a:srgbClr val="005D85"/>
                </a:solidFill>
                <a:latin typeface="Simplified Arabic" panose="02020603050405020304" pitchFamily="18" charset="-78"/>
                <a:cs typeface="Simplified Arabic" panose="02020603050405020304" pitchFamily="18" charset="-78"/>
              </a:rPr>
              <a:t>يحاكي حالة طوارئ</a:t>
            </a:r>
            <a:r>
              <a:rPr lang="ar-EG" sz="2800" dirty="0">
                <a:latin typeface="Simplified Arabic" panose="02020603050405020304" pitchFamily="18" charset="-78"/>
                <a:cs typeface="Simplified Arabic" panose="02020603050405020304" pitchFamily="18" charset="-78"/>
              </a:rPr>
              <a:t> في ظروف غير رسمية خالية من الضغوط."</a:t>
            </a:r>
          </a:p>
        </p:txBody>
      </p:sp>
      <p:sp>
        <p:nvSpPr>
          <p:cNvPr id="4" name="object 4"/>
          <p:cNvSpPr txBox="1"/>
          <p:nvPr/>
        </p:nvSpPr>
        <p:spPr>
          <a:xfrm>
            <a:off x="3429000" y="4648200"/>
            <a:ext cx="5105400" cy="382156"/>
          </a:xfrm>
          <a:prstGeom prst="rect">
            <a:avLst/>
          </a:prstGeom>
        </p:spPr>
        <p:txBody>
          <a:bodyPr vert="horz" wrap="square" lIns="0" tIns="12700" rIns="0" bIns="0" rtlCol="0">
            <a:spAutoFit/>
          </a:bodyPr>
          <a:lstStyle/>
          <a:p>
            <a:pPr marL="12700">
              <a:lnSpc>
                <a:spcPct val="100000"/>
              </a:lnSpc>
              <a:spcBef>
                <a:spcPts val="100"/>
              </a:spcBef>
            </a:pPr>
            <a:r>
              <a:rPr lang="ar-EG" sz="2400" dirty="0">
                <a:latin typeface="Arial"/>
                <a:cs typeface="Arial"/>
              </a:rPr>
              <a:t>- دليل منظمة الصحة العالمية للتمارين،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0" y="24270"/>
            <a:ext cx="3429000" cy="574040"/>
          </a:xfrm>
          <a:prstGeom prst="rect">
            <a:avLst/>
          </a:prstGeom>
        </p:spPr>
        <p:txBody>
          <a:bodyPr vert="horz" wrap="square" lIns="0" tIns="12700" rIns="0" bIns="0" rtlCol="0">
            <a:spAutoFit/>
          </a:bodyPr>
          <a:lstStyle/>
          <a:p>
            <a:pPr marL="12700">
              <a:lnSpc>
                <a:spcPct val="100000"/>
              </a:lnSpc>
              <a:spcBef>
                <a:spcPts val="100"/>
              </a:spcBef>
            </a:pPr>
            <a:r>
              <a:rPr lang="ar-EG" sz="3600" dirty="0"/>
              <a:t>التصميم والغرض</a:t>
            </a:r>
          </a:p>
        </p:txBody>
      </p:sp>
      <p:sp>
        <p:nvSpPr>
          <p:cNvPr id="3" name="object 3"/>
          <p:cNvSpPr txBox="1"/>
          <p:nvPr/>
        </p:nvSpPr>
        <p:spPr>
          <a:xfrm>
            <a:off x="685801" y="887476"/>
            <a:ext cx="7182292" cy="4819012"/>
          </a:xfrm>
          <a:prstGeom prst="rect">
            <a:avLst/>
          </a:prstGeom>
        </p:spPr>
        <p:txBody>
          <a:bodyPr vert="horz" wrap="square" lIns="0" tIns="70485" rIns="0" bIns="0" rtlCol="0">
            <a:spAutoFit/>
          </a:bodyPr>
          <a:lstStyle/>
          <a:p>
            <a:pPr marL="12700">
              <a:lnSpc>
                <a:spcPct val="100000"/>
              </a:lnSpc>
              <a:spcBef>
                <a:spcPts val="555"/>
              </a:spcBef>
            </a:pPr>
            <a:r>
              <a:rPr lang="ar-EG" sz="2800" b="1" dirty="0">
                <a:solidFill>
                  <a:srgbClr val="005D85"/>
                </a:solidFill>
                <a:latin typeface="Simplified Arabic" panose="02020603050405020304" pitchFamily="18" charset="-78"/>
                <a:cs typeface="Simplified Arabic" panose="02020603050405020304" pitchFamily="18" charset="-78"/>
              </a:rPr>
              <a:t>تصميم العملية</a:t>
            </a:r>
          </a:p>
          <a:p>
            <a:pPr marL="12700" marR="5715">
              <a:lnSpc>
                <a:spcPct val="79100"/>
              </a:lnSpc>
              <a:spcBef>
                <a:spcPts val="1005"/>
              </a:spcBef>
            </a:pPr>
            <a:r>
              <a:rPr lang="ar-EG" sz="2400" dirty="0">
                <a:latin typeface="Simplified Arabic" panose="02020603050405020304" pitchFamily="18" charset="-78"/>
                <a:cs typeface="Simplified Arabic" panose="02020603050405020304" pitchFamily="18" charset="-78"/>
              </a:rPr>
              <a:t>تستند هذه العملية إلى أحدث إرشادات المنظمة بشأن الوقاية من عدوى كوفيد-19 ومكافحتها، بما في ذلك ما يلي:</a:t>
            </a:r>
          </a:p>
          <a:p>
            <a:pPr marL="241300" indent="-228600">
              <a:lnSpc>
                <a:spcPts val="2375"/>
              </a:lnSpc>
              <a:spcBef>
                <a:spcPts val="459"/>
              </a:spcBef>
              <a:buFont typeface="Arial"/>
              <a:buChar char="•"/>
              <a:tabLst>
                <a:tab pos="240665" algn="l"/>
                <a:tab pos="241300" algn="l"/>
              </a:tabLst>
            </a:pPr>
            <a:r>
              <a:rPr lang="ar-EG" sz="2400" dirty="0">
                <a:latin typeface="Simplified Arabic" panose="02020603050405020304" pitchFamily="18" charset="-78"/>
                <a:cs typeface="Simplified Arabic" panose="02020603050405020304" pitchFamily="18" charset="-78"/>
                <a:hlinkClick r:id="rId3"/>
              </a:rPr>
              <a:t>الوقاية من العدوى ومكافحتها أثناء تقديم الرعاية الصحية في حالة الاشتباه في الإصابة بمرض فيروس كورونا (كوفيد-19) أو تأكيدها</a:t>
            </a:r>
          </a:p>
          <a:p>
            <a:pPr marL="241300" marR="6350">
              <a:lnSpc>
                <a:spcPct val="79100"/>
              </a:lnSpc>
              <a:spcBef>
                <a:spcPts val="285"/>
              </a:spcBef>
              <a:tabLst>
                <a:tab pos="2026285" algn="l"/>
                <a:tab pos="3312160" algn="l"/>
                <a:tab pos="5031105" algn="l"/>
                <a:tab pos="5567045" algn="l"/>
                <a:tab pos="7179945" algn="l"/>
              </a:tabLst>
            </a:pPr>
            <a:r>
              <a:rPr lang="ar-EG" sz="2400" dirty="0">
                <a:latin typeface="Simplified Arabic" panose="02020603050405020304" pitchFamily="18" charset="-78"/>
                <a:cs typeface="Simplified Arabic" panose="02020603050405020304" pitchFamily="18" charset="-78"/>
              </a:rPr>
              <a:t>(إرشادات مبدئية، 29 حزيران/ يونيو 2020)</a:t>
            </a:r>
          </a:p>
          <a:p>
            <a:pPr marL="241300" marR="5080" indent="-228600" algn="just">
              <a:lnSpc>
                <a:spcPct val="79500"/>
              </a:lnSpc>
              <a:spcBef>
                <a:spcPts val="1120"/>
              </a:spcBef>
              <a:buFont typeface="Arial"/>
              <a:buChar char="•"/>
              <a:tabLst>
                <a:tab pos="241300" algn="l"/>
              </a:tabLst>
            </a:pPr>
            <a:r>
              <a:rPr lang="ar-EG" sz="2400" dirty="0" err="1">
                <a:latin typeface="Simplified Arabic" panose="02020603050405020304" pitchFamily="18" charset="-78"/>
                <a:cs typeface="Simplified Arabic" panose="02020603050405020304" pitchFamily="18" charset="-78"/>
                <a:hlinkClick r:id="rId4"/>
              </a:rPr>
              <a:t>الوقایة</a:t>
            </a:r>
            <a:r>
              <a:rPr lang="ar-EG" sz="2400" dirty="0">
                <a:latin typeface="Simplified Arabic" panose="02020603050405020304" pitchFamily="18" charset="-78"/>
                <a:cs typeface="Simplified Arabic" panose="02020603050405020304" pitchFamily="18" charset="-78"/>
                <a:hlinkClick r:id="rId4"/>
              </a:rPr>
              <a:t> من العدوى </a:t>
            </a:r>
            <a:r>
              <a:rPr lang="ar-EG" sz="2400" dirty="0" err="1">
                <a:latin typeface="Simplified Arabic" panose="02020603050405020304" pitchFamily="18" charset="-78"/>
                <a:cs typeface="Simplified Arabic" panose="02020603050405020304" pitchFamily="18" charset="-78"/>
                <a:hlinkClick r:id="rId4"/>
              </a:rPr>
              <a:t>ومكافحتھا</a:t>
            </a:r>
            <a:r>
              <a:rPr lang="ar-EG" sz="2400" dirty="0">
                <a:latin typeface="Simplified Arabic" panose="02020603050405020304" pitchFamily="18" charset="-78"/>
                <a:cs typeface="Simplified Arabic" panose="02020603050405020304" pitchFamily="18" charset="-78"/>
                <a:hlinkClick r:id="rId4"/>
              </a:rPr>
              <a:t> في الإدارة </a:t>
            </a:r>
            <a:r>
              <a:rPr lang="ar-EG" sz="2400" dirty="0" err="1">
                <a:latin typeface="Simplified Arabic" panose="02020603050405020304" pitchFamily="18" charset="-78"/>
                <a:cs typeface="Simplified Arabic" panose="02020603050405020304" pitchFamily="18" charset="-78"/>
                <a:hlinkClick r:id="rId4"/>
              </a:rPr>
              <a:t>السلیمة</a:t>
            </a:r>
            <a:r>
              <a:rPr lang="ar-EG" sz="2400" dirty="0">
                <a:latin typeface="Simplified Arabic" panose="02020603050405020304" pitchFamily="18" charset="-78"/>
                <a:cs typeface="Simplified Arabic" panose="02020603050405020304" pitchFamily="18" charset="-78"/>
                <a:hlinkClick r:id="rId4"/>
              </a:rPr>
              <a:t> لجثث الموتى في </a:t>
            </a:r>
            <a:r>
              <a:rPr lang="ar-EG" sz="2400" dirty="0" err="1">
                <a:latin typeface="Simplified Arabic" panose="02020603050405020304" pitchFamily="18" charset="-78"/>
                <a:cs typeface="Simplified Arabic" panose="02020603050405020304" pitchFamily="18" charset="-78"/>
                <a:hlinkClick r:id="rId4"/>
              </a:rPr>
              <a:t>سیاق</a:t>
            </a:r>
            <a:r>
              <a:rPr lang="ar-EG" sz="2400" dirty="0">
                <a:latin typeface="Simplified Arabic" panose="02020603050405020304" pitchFamily="18" charset="-78"/>
                <a:cs typeface="Simplified Arabic" panose="02020603050405020304" pitchFamily="18" charset="-78"/>
                <a:hlinkClick r:id="rId4"/>
              </a:rPr>
              <a:t> جائحة كوفید-19</a:t>
            </a:r>
            <a:r>
              <a:rPr lang="ar-EG" sz="2400" dirty="0">
                <a:latin typeface="Simplified Arabic" panose="02020603050405020304" pitchFamily="18" charset="-78"/>
                <a:cs typeface="Simplified Arabic" panose="02020603050405020304" pitchFamily="18" charset="-78"/>
              </a:rPr>
              <a:t> (إرشادات مبدئية، 4 أيلول/ سبتمبر 2020)</a:t>
            </a:r>
          </a:p>
          <a:p>
            <a:pPr marL="12700" marR="5080" algn="just">
              <a:lnSpc>
                <a:spcPct val="79500"/>
              </a:lnSpc>
              <a:spcBef>
                <a:spcPts val="1120"/>
              </a:spcBef>
            </a:pPr>
            <a:endParaRPr sz="2400" dirty="0">
              <a:latin typeface="Simplified Arabic" panose="02020603050405020304" pitchFamily="18" charset="-78"/>
              <a:cs typeface="Simplified Arabic" panose="02020603050405020304" pitchFamily="18" charset="-78"/>
            </a:endParaRPr>
          </a:p>
          <a:p>
            <a:pPr marL="12700">
              <a:lnSpc>
                <a:spcPct val="100000"/>
              </a:lnSpc>
            </a:pPr>
            <a:r>
              <a:rPr lang="ar-EG" sz="2800" b="1" dirty="0">
                <a:solidFill>
                  <a:srgbClr val="005D85"/>
                </a:solidFill>
                <a:latin typeface="Simplified Arabic" panose="02020603050405020304" pitchFamily="18" charset="-78"/>
                <a:cs typeface="Simplified Arabic" panose="02020603050405020304" pitchFamily="18" charset="-78"/>
              </a:rPr>
              <a:t>الغرض</a:t>
            </a:r>
          </a:p>
          <a:p>
            <a:pPr marL="12700" algn="just">
              <a:lnSpc>
                <a:spcPts val="2375"/>
              </a:lnSpc>
              <a:spcBef>
                <a:spcPts val="455"/>
              </a:spcBef>
            </a:pPr>
            <a:r>
              <a:rPr lang="ar-EG" sz="2400" dirty="0">
                <a:latin typeface="Simplified Arabic" panose="02020603050405020304" pitchFamily="18" charset="-78"/>
                <a:cs typeface="Simplified Arabic" panose="02020603050405020304" pitchFamily="18" charset="-78"/>
              </a:rPr>
              <a:t>تهدف العملية من خلال المناقشة الجماعية، إلى تفحّص تنفيذ استراتيجيات الوقاية من العدوى ومكافحتها اللازمة للوقاية أو الحد من انتقال كوفيد-19 في مرافق الرعاية الصحية.</a:t>
            </a:r>
          </a:p>
        </p:txBody>
      </p:sp>
      <p:sp>
        <p:nvSpPr>
          <p:cNvPr id="4" name="object 4"/>
          <p:cNvSpPr/>
          <p:nvPr/>
        </p:nvSpPr>
        <p:spPr>
          <a:xfrm>
            <a:off x="8254158" y="1066800"/>
            <a:ext cx="3796079" cy="1944794"/>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8254158" y="3801534"/>
            <a:ext cx="3769418" cy="1680278"/>
          </a:xfrm>
          <a:prstGeom prst="rect">
            <a:avLst/>
          </a:prstGeom>
          <a:blipFill>
            <a:blip r:embed="rId6" cstate="print"/>
            <a:stretch>
              <a:fillRect/>
            </a:stretch>
          </a:blipFill>
        </p:spPr>
        <p:txBody>
          <a:bodyPr wrap="square" lIns="0" tIns="0" rIns="0" bIns="0" rtlCol="0"/>
          <a:lstStyle/>
          <a:p>
            <a:endParaRPr/>
          </a:p>
        </p:txBody>
      </p:sp>
      <p:sp>
        <p:nvSpPr>
          <p:cNvPr id="6" name="object 6"/>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الصفحة </a:t>
            </a:r>
            <a:fld id="{81D60167-4931-47E6-BA6A-407CBD079E47}" type="slidenum">
              <a:rPr sz="1200" b="1" dirty="0">
                <a:solidFill>
                  <a:srgbClr val="FFFFFF"/>
                </a:solidFill>
                <a:latin typeface="Arial"/>
                <a:cs typeface="Arial"/>
              </a:rPr>
              <a:t>5</a:t>
            </a:fld>
            <a:endParaRPr sz="1200" b="1" dirty="0">
              <a:solidFill>
                <a:srgbClr val="FFFFFF"/>
              </a:solidFill>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8" name="object 8"/>
          <p:cNvSpPr txBox="1"/>
          <p:nvPr/>
        </p:nvSpPr>
        <p:spPr>
          <a:xfrm>
            <a:off x="4419600" y="6661785"/>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2117" y="27601"/>
            <a:ext cx="6455410" cy="574040"/>
          </a:xfrm>
          <a:prstGeom prst="rect">
            <a:avLst/>
          </a:prstGeom>
        </p:spPr>
        <p:txBody>
          <a:bodyPr vert="horz" wrap="square" lIns="0" tIns="12700" rIns="0" bIns="0" rtlCol="0">
            <a:spAutoFit/>
          </a:bodyPr>
          <a:lstStyle/>
          <a:p>
            <a:pPr marL="12700">
              <a:lnSpc>
                <a:spcPct val="100000"/>
              </a:lnSpc>
              <a:spcBef>
                <a:spcPts val="100"/>
              </a:spcBef>
            </a:pPr>
            <a:r>
              <a:rPr lang="ar-EG" sz="3600" dirty="0"/>
              <a:t>الأغراض العامة لتمرين المحاكاة</a:t>
            </a:r>
          </a:p>
        </p:txBody>
      </p:sp>
      <p:sp>
        <p:nvSpPr>
          <p:cNvPr id="4" name="object 4"/>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الصفحة </a:t>
            </a:r>
            <a:fld id="{81D60167-4931-47E6-BA6A-407CBD079E47}" type="slidenum">
              <a:rPr sz="1200" b="1" dirty="0">
                <a:solidFill>
                  <a:srgbClr val="FFFFFF"/>
                </a:solidFill>
                <a:latin typeface="Arial"/>
                <a:cs typeface="Arial"/>
              </a:rPr>
              <a:t>6</a:t>
            </a:fld>
            <a:endParaRPr sz="1200" b="1" dirty="0">
              <a:solidFill>
                <a:srgbClr val="FFFFFF"/>
              </a:solidFill>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6" name="object 6"/>
          <p:cNvSpPr txBox="1"/>
          <p:nvPr/>
        </p:nvSpPr>
        <p:spPr>
          <a:xfrm>
            <a:off x="4419600" y="6652472"/>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3" name="object 3"/>
          <p:cNvSpPr txBox="1"/>
          <p:nvPr/>
        </p:nvSpPr>
        <p:spPr>
          <a:xfrm>
            <a:off x="914400" y="1219200"/>
            <a:ext cx="10346690" cy="4111382"/>
          </a:xfrm>
          <a:prstGeom prst="rect">
            <a:avLst/>
          </a:prstGeom>
        </p:spPr>
        <p:txBody>
          <a:bodyPr vert="horz" wrap="square" lIns="0" tIns="79375" rIns="0" bIns="0" rtlCol="0">
            <a:spAutoFit/>
          </a:bodyPr>
          <a:lstStyle/>
          <a:p>
            <a:pPr marL="12700" algn="just">
              <a:lnSpc>
                <a:spcPct val="100000"/>
              </a:lnSpc>
              <a:spcBef>
                <a:spcPts val="625"/>
              </a:spcBef>
            </a:pPr>
            <a:r>
              <a:rPr lang="ar-EG" sz="2800" b="1" dirty="0">
                <a:solidFill>
                  <a:srgbClr val="005D85"/>
                </a:solidFill>
                <a:latin typeface="Simplified Arabic" panose="02020603050405020304" pitchFamily="18" charset="-78"/>
                <a:cs typeface="Simplified Arabic" panose="02020603050405020304" pitchFamily="18" charset="-78"/>
              </a:rPr>
              <a:t>الأغراض العامة</a:t>
            </a:r>
          </a:p>
          <a:p>
            <a:pPr marL="469900" marR="5080" indent="-457200" algn="just">
              <a:lnSpc>
                <a:spcPct val="100400"/>
              </a:lnSpc>
              <a:spcBef>
                <a:spcPts val="520"/>
              </a:spcBef>
              <a:buClr>
                <a:srgbClr val="000000"/>
              </a:buClr>
              <a:buFont typeface="+mj-lt"/>
              <a:buAutoNum type="arabicParenR"/>
              <a:tabLst>
                <a:tab pos="469900" algn="l"/>
              </a:tabLst>
            </a:pPr>
            <a:r>
              <a:rPr lang="ar-EG" sz="2400" dirty="0">
                <a:solidFill>
                  <a:srgbClr val="008FCE"/>
                </a:solidFill>
                <a:latin typeface="Simplified Arabic" panose="02020603050405020304" pitchFamily="18" charset="-78"/>
                <a:cs typeface="Simplified Arabic" panose="02020603050405020304" pitchFamily="18" charset="-78"/>
              </a:rPr>
              <a:t>تبادل المعلومات</a:t>
            </a:r>
            <a:r>
              <a:rPr lang="ar-EG" sz="2400" dirty="0">
                <a:latin typeface="Simplified Arabic" panose="02020603050405020304" pitchFamily="18" charset="-78"/>
                <a:cs typeface="Simplified Arabic" panose="02020603050405020304" pitchFamily="18" charset="-78"/>
              </a:rPr>
              <a:t> عن الممارسات الخاصة بالوقاية من العدوى ومكافحتها فيما يتعلق بالرعاية الصحية لحالات العدوى المشتبه فيها أو المؤكدة بكوفيد-19، وكيف يمكن لهذه الاحتياطات أن تتطور استناداً إلى تطوّر الحدث في المرفق الذي تنتمي إليه.</a:t>
            </a:r>
          </a:p>
          <a:p>
            <a:pPr marL="469900" marR="5080" indent="-457200" algn="just">
              <a:lnSpc>
                <a:spcPct val="100800"/>
              </a:lnSpc>
              <a:spcBef>
                <a:spcPts val="1105"/>
              </a:spcBef>
              <a:buClr>
                <a:srgbClr val="000000"/>
              </a:buClr>
              <a:buAutoNum type="arabicParenR"/>
              <a:tabLst>
                <a:tab pos="469900" algn="l"/>
              </a:tabLst>
            </a:pPr>
            <a:r>
              <a:rPr lang="ar-EG" sz="2400" dirty="0">
                <a:latin typeface="Simplified Arabic" panose="02020603050405020304" pitchFamily="18" charset="-78"/>
                <a:cs typeface="Simplified Arabic" panose="02020603050405020304" pitchFamily="18" charset="-78"/>
              </a:rPr>
              <a:t>التعرّف على التحديات الخاصة بإشغال الأسرة وإدارة الموظفين في مختلف الأقسام.</a:t>
            </a:r>
          </a:p>
          <a:p>
            <a:pPr marL="469900" marR="5080" indent="-457200" algn="just">
              <a:lnSpc>
                <a:spcPct val="100800"/>
              </a:lnSpc>
              <a:spcBef>
                <a:spcPts val="1200"/>
              </a:spcBef>
              <a:buClr>
                <a:srgbClr val="000000"/>
              </a:buClr>
              <a:buAutoNum type="arabicParenR"/>
              <a:tabLst>
                <a:tab pos="469900" algn="l"/>
              </a:tabLst>
            </a:pPr>
            <a:r>
              <a:rPr lang="ar-EG" sz="2400" dirty="0">
                <a:latin typeface="Simplified Arabic" panose="02020603050405020304" pitchFamily="18" charset="-78"/>
                <a:cs typeface="Simplified Arabic" panose="02020603050405020304" pitchFamily="18" charset="-78"/>
              </a:rPr>
              <a:t>مناقشة الإجراءات الخاصة بجمع العيّنات المختبرية من المرضى المصابين بكوفيد-19 ومناولتها.</a:t>
            </a:r>
          </a:p>
          <a:p>
            <a:pPr marL="469900" indent="-457200" algn="just">
              <a:lnSpc>
                <a:spcPct val="100000"/>
              </a:lnSpc>
              <a:spcBef>
                <a:spcPts val="1200"/>
              </a:spcBef>
              <a:buClr>
                <a:srgbClr val="000000"/>
              </a:buClr>
              <a:buAutoNum type="arabicParenR"/>
              <a:tabLst>
                <a:tab pos="469900" algn="l"/>
              </a:tabLst>
            </a:pPr>
            <a:r>
              <a:rPr lang="ar-EG" sz="2400" dirty="0">
                <a:latin typeface="Simplified Arabic" panose="02020603050405020304" pitchFamily="18" charset="-78"/>
                <a:cs typeface="Simplified Arabic" panose="02020603050405020304" pitchFamily="18" charset="-78"/>
              </a:rPr>
              <a:t>إعادة تقييم بروتوكولات إدارة </a:t>
            </a:r>
            <a:r>
              <a:rPr lang="ar-BH" sz="2400">
                <a:latin typeface="Simplified Arabic" panose="02020603050405020304" pitchFamily="18" charset="-78"/>
                <a:cs typeface="Simplified Arabic" panose="02020603050405020304" pitchFamily="18" charset="-78"/>
              </a:rPr>
              <a:t>جثامين</a:t>
            </a:r>
            <a:r>
              <a:rPr lang="ar-EG" sz="2400">
                <a:latin typeface="Simplified Arabic" panose="02020603050405020304" pitchFamily="18" charset="-78"/>
                <a:cs typeface="Simplified Arabic" panose="02020603050405020304" pitchFamily="18" charset="-78"/>
              </a:rPr>
              <a:t> </a:t>
            </a:r>
            <a:r>
              <a:rPr lang="ar-EG" sz="2400" dirty="0">
                <a:latin typeface="Simplified Arabic" panose="02020603050405020304" pitchFamily="18" charset="-78"/>
                <a:cs typeface="Simplified Arabic" panose="02020603050405020304" pitchFamily="18" charset="-78"/>
              </a:rPr>
              <a:t>الموتى.</a:t>
            </a:r>
          </a:p>
          <a:p>
            <a:pPr marL="469900" marR="5080" indent="-457200" algn="just">
              <a:lnSpc>
                <a:spcPct val="100800"/>
              </a:lnSpc>
              <a:spcBef>
                <a:spcPts val="1105"/>
              </a:spcBef>
              <a:buClr>
                <a:srgbClr val="000000"/>
              </a:buClr>
              <a:buAutoNum type="arabicParenR"/>
              <a:tabLst>
                <a:tab pos="469900" algn="l"/>
              </a:tabLst>
            </a:pPr>
            <a:r>
              <a:rPr lang="ar-EG" sz="2400" dirty="0">
                <a:latin typeface="Simplified Arabic" panose="02020603050405020304" pitchFamily="18" charset="-78"/>
                <a:cs typeface="Simplified Arabic" panose="02020603050405020304" pitchFamily="18" charset="-78"/>
              </a:rPr>
              <a:t>تحديد مجالات العمل في المرفق الذي تنتمي إليه، بالاستناد إلى المسائل الذي تناولها السيناريو بالبحث والمنحى الذي قد يتخذه هذا السيناريو في هذا المرفق.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4600" y="0"/>
            <a:ext cx="5533915" cy="566822"/>
          </a:xfrm>
          <a:prstGeom prst="rect">
            <a:avLst/>
          </a:prstGeom>
        </p:spPr>
        <p:txBody>
          <a:bodyPr vert="horz" wrap="square" lIns="0" tIns="12700" rIns="0" bIns="0" rtlCol="0">
            <a:spAutoFit/>
          </a:bodyPr>
          <a:lstStyle/>
          <a:p>
            <a:pPr marL="12700">
              <a:lnSpc>
                <a:spcPct val="100000"/>
              </a:lnSpc>
              <a:spcBef>
                <a:spcPts val="100"/>
              </a:spcBef>
            </a:pPr>
            <a:r>
              <a:rPr lang="ar-EG" sz="3600" dirty="0"/>
              <a:t>القواعد الخاصة بتمرين المحاكاة</a:t>
            </a:r>
          </a:p>
        </p:txBody>
      </p:sp>
      <p:sp>
        <p:nvSpPr>
          <p:cNvPr id="3" name="object 3"/>
          <p:cNvSpPr txBox="1"/>
          <p:nvPr/>
        </p:nvSpPr>
        <p:spPr>
          <a:xfrm>
            <a:off x="333486" y="1286454"/>
            <a:ext cx="5991114" cy="3557064"/>
          </a:xfrm>
          <a:prstGeom prst="rect">
            <a:avLst/>
          </a:prstGeom>
        </p:spPr>
        <p:txBody>
          <a:bodyPr vert="horz" wrap="square" lIns="0" tIns="12700" rIns="0" bIns="0" rtlCol="0">
            <a:spAutoFit/>
          </a:bodyPr>
          <a:lstStyle/>
          <a:p>
            <a:pPr marL="412115" indent="-356235">
              <a:lnSpc>
                <a:spcPts val="4000"/>
              </a:lnSpc>
              <a:spcBef>
                <a:spcPts val="100"/>
              </a:spcBef>
              <a:buClr>
                <a:srgbClr val="A24B19"/>
              </a:buClr>
              <a:buSzPct val="150000"/>
              <a:buFont typeface="Arial"/>
              <a:buChar char="•"/>
              <a:tabLst>
                <a:tab pos="412115" algn="l"/>
                <a:tab pos="412750" algn="l"/>
              </a:tabLst>
            </a:pPr>
            <a:r>
              <a:rPr lang="ar-EG" sz="2800" dirty="0">
                <a:latin typeface="Roboto"/>
              </a:rPr>
              <a:t>ليس التمرين اختباراً فردياً</a:t>
            </a:r>
          </a:p>
          <a:p>
            <a:pPr marL="412115" indent="-356235">
              <a:lnSpc>
                <a:spcPts val="4000"/>
              </a:lnSpc>
              <a:buClr>
                <a:srgbClr val="A24B19"/>
              </a:buClr>
              <a:buSzPct val="150000"/>
              <a:buFont typeface="Arial"/>
              <a:buChar char="•"/>
              <a:tabLst>
                <a:tab pos="412115" algn="l"/>
                <a:tab pos="412750" algn="l"/>
              </a:tabLst>
            </a:pPr>
            <a:r>
              <a:rPr lang="ar-EG" sz="2800" dirty="0">
                <a:latin typeface="Roboto"/>
              </a:rPr>
              <a:t>احترِم آراء الآخرين</a:t>
            </a:r>
          </a:p>
          <a:p>
            <a:pPr marL="412115" marR="1079500" indent="-355600">
              <a:lnSpc>
                <a:spcPts val="4000"/>
              </a:lnSpc>
              <a:buClr>
                <a:srgbClr val="A24B19"/>
              </a:buClr>
              <a:buSzPct val="150000"/>
              <a:buFont typeface="Arial"/>
              <a:buChar char="•"/>
              <a:tabLst>
                <a:tab pos="412115" algn="l"/>
                <a:tab pos="412750" algn="l"/>
              </a:tabLst>
            </a:pPr>
            <a:r>
              <a:rPr lang="ar-EG" sz="2800" dirty="0">
                <a:latin typeface="Roboto"/>
              </a:rPr>
              <a:t>انظرْ إلى السيناريو من حيث إمكانية تأثيره على الوحدة التي أن</a:t>
            </a:r>
            <a:r>
              <a:rPr lang="ar-BH" sz="2800" dirty="0">
                <a:latin typeface="Roboto"/>
              </a:rPr>
              <a:t>ت</a:t>
            </a:r>
            <a:r>
              <a:rPr lang="ar-EG" sz="2800" dirty="0">
                <a:latin typeface="Roboto"/>
              </a:rPr>
              <a:t> مكلّف بها.</a:t>
            </a:r>
          </a:p>
          <a:p>
            <a:pPr marL="367665" marR="390525" indent="-355600">
              <a:lnSpc>
                <a:spcPts val="4000"/>
              </a:lnSpc>
              <a:buClr>
                <a:srgbClr val="A24B19"/>
              </a:buClr>
              <a:buSzPct val="150000"/>
              <a:buFont typeface="Arial"/>
              <a:buChar char="•"/>
              <a:tabLst>
                <a:tab pos="367665" algn="l"/>
                <a:tab pos="368300" algn="l"/>
              </a:tabLst>
            </a:pPr>
            <a:r>
              <a:rPr lang="ar-EG" sz="2800" dirty="0">
                <a:latin typeface="Roboto"/>
              </a:rPr>
              <a:t>استرشد بالخطط والمبادئ التوجيهية واللوائح القائمة في تحديد كيفية استجاباتك.</a:t>
            </a:r>
          </a:p>
          <a:p>
            <a:pPr marL="368300" indent="-355600">
              <a:lnSpc>
                <a:spcPts val="4000"/>
              </a:lnSpc>
              <a:spcBef>
                <a:spcPts val="5"/>
              </a:spcBef>
              <a:buClr>
                <a:srgbClr val="A24B19"/>
              </a:buClr>
              <a:buSzPct val="150000"/>
              <a:buFont typeface="Arial"/>
              <a:buChar char="•"/>
              <a:tabLst>
                <a:tab pos="367665" algn="l"/>
                <a:tab pos="368300" algn="l"/>
              </a:tabLst>
            </a:pPr>
            <a:r>
              <a:rPr lang="ar-EG" sz="2800" dirty="0"/>
              <a:t>ركّز على الحلول والتخطيط المستقبلي.</a:t>
            </a:r>
          </a:p>
        </p:txBody>
      </p:sp>
      <p:sp>
        <p:nvSpPr>
          <p:cNvPr id="4" name="object 4"/>
          <p:cNvSpPr/>
          <p:nvPr/>
        </p:nvSpPr>
        <p:spPr>
          <a:xfrm>
            <a:off x="6608654" y="1311854"/>
            <a:ext cx="5249861" cy="348667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الصفحة </a:t>
            </a:r>
            <a:fld id="{81D60167-4931-47E6-BA6A-407CBD079E47}" type="slidenum">
              <a:rPr sz="1200" b="1" dirty="0">
                <a:solidFill>
                  <a:srgbClr val="FFFFFF"/>
                </a:solidFill>
                <a:latin typeface="Arial"/>
                <a:cs typeface="Arial"/>
              </a:rPr>
              <a:t>7</a:t>
            </a:fld>
            <a:endParaRPr sz="1200" b="1" dirty="0">
              <a:solidFill>
                <a:srgbClr val="FFFFFF"/>
              </a:solidFill>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7" name="object 7"/>
          <p:cNvSpPr txBox="1"/>
          <p:nvPr/>
        </p:nvSpPr>
        <p:spPr>
          <a:xfrm>
            <a:off x="4343400" y="6661785"/>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0" y="63448"/>
            <a:ext cx="7019925" cy="574040"/>
          </a:xfrm>
          <a:prstGeom prst="rect">
            <a:avLst/>
          </a:prstGeom>
        </p:spPr>
        <p:txBody>
          <a:bodyPr vert="horz" wrap="square" lIns="0" tIns="12700" rIns="0" bIns="0" rtlCol="0">
            <a:spAutoFit/>
          </a:bodyPr>
          <a:lstStyle/>
          <a:p>
            <a:pPr marL="12700">
              <a:lnSpc>
                <a:spcPct val="100000"/>
              </a:lnSpc>
              <a:spcBef>
                <a:spcPts val="100"/>
              </a:spcBef>
            </a:pPr>
            <a:r>
              <a:rPr lang="ar-EG" sz="3600" dirty="0"/>
              <a:t>تمرين المحاكاة: كيفية المشاركة</a:t>
            </a:r>
          </a:p>
        </p:txBody>
      </p:sp>
      <p:sp>
        <p:nvSpPr>
          <p:cNvPr id="3" name="object 3"/>
          <p:cNvSpPr/>
          <p:nvPr/>
        </p:nvSpPr>
        <p:spPr>
          <a:xfrm>
            <a:off x="5047037" y="5018505"/>
            <a:ext cx="2491740" cy="1113155"/>
          </a:xfrm>
          <a:custGeom>
            <a:avLst/>
            <a:gdLst/>
            <a:ahLst/>
            <a:cxnLst/>
            <a:rect l="l" t="t" r="r" b="b"/>
            <a:pathLst>
              <a:path w="2491740" h="1113154">
                <a:moveTo>
                  <a:pt x="1993261" y="0"/>
                </a:moveTo>
                <a:lnTo>
                  <a:pt x="0" y="0"/>
                </a:lnTo>
                <a:lnTo>
                  <a:pt x="0" y="1112813"/>
                </a:lnTo>
                <a:lnTo>
                  <a:pt x="1993261" y="1112813"/>
                </a:lnTo>
                <a:lnTo>
                  <a:pt x="2491576" y="556406"/>
                </a:lnTo>
                <a:lnTo>
                  <a:pt x="1993261" y="0"/>
                </a:lnTo>
                <a:close/>
              </a:path>
            </a:pathLst>
          </a:custGeom>
          <a:solidFill>
            <a:srgbClr val="D86422"/>
          </a:solidFill>
        </p:spPr>
        <p:txBody>
          <a:bodyPr wrap="square" lIns="0" tIns="0" rIns="0" bIns="0" rtlCol="0"/>
          <a:lstStyle/>
          <a:p>
            <a:endParaRPr/>
          </a:p>
        </p:txBody>
      </p:sp>
      <p:sp>
        <p:nvSpPr>
          <p:cNvPr id="4" name="object 4"/>
          <p:cNvSpPr txBox="1"/>
          <p:nvPr/>
        </p:nvSpPr>
        <p:spPr>
          <a:xfrm>
            <a:off x="5602526" y="5387340"/>
            <a:ext cx="1202055" cy="330200"/>
          </a:xfrm>
          <a:prstGeom prst="rect">
            <a:avLst/>
          </a:prstGeom>
        </p:spPr>
        <p:txBody>
          <a:bodyPr vert="horz" wrap="square" lIns="0" tIns="12700" rIns="0" bIns="0" rtlCol="0">
            <a:spAutoFit/>
          </a:bodyPr>
          <a:lstStyle/>
          <a:p>
            <a:pPr marL="12700">
              <a:lnSpc>
                <a:spcPct val="100000"/>
              </a:lnSpc>
              <a:spcBef>
                <a:spcPts val="100"/>
              </a:spcBef>
            </a:pPr>
            <a:r>
              <a:rPr lang="ar-EG" sz="2000" b="1">
                <a:solidFill>
                  <a:srgbClr val="FFFFFF"/>
                </a:solidFill>
                <a:latin typeface="Arial"/>
                <a:cs typeface="Arial"/>
              </a:rPr>
              <a:t>مناقشة وتقييم</a:t>
            </a:r>
          </a:p>
        </p:txBody>
      </p:sp>
      <p:grpSp>
        <p:nvGrpSpPr>
          <p:cNvPr id="5" name="object 5"/>
          <p:cNvGrpSpPr/>
          <p:nvPr/>
        </p:nvGrpSpPr>
        <p:grpSpPr>
          <a:xfrm>
            <a:off x="7511102" y="5073084"/>
            <a:ext cx="2504440" cy="1125855"/>
            <a:chOff x="7511102" y="5073084"/>
            <a:chExt cx="2504440" cy="1125855"/>
          </a:xfrm>
        </p:grpSpPr>
        <p:sp>
          <p:nvSpPr>
            <p:cNvPr id="6" name="object 6"/>
            <p:cNvSpPr/>
            <p:nvPr/>
          </p:nvSpPr>
          <p:spPr>
            <a:xfrm>
              <a:off x="7517452" y="5079434"/>
              <a:ext cx="2491740" cy="1113155"/>
            </a:xfrm>
            <a:custGeom>
              <a:avLst/>
              <a:gdLst/>
              <a:ahLst/>
              <a:cxnLst/>
              <a:rect l="l" t="t" r="r" b="b"/>
              <a:pathLst>
                <a:path w="2491740" h="1113154">
                  <a:moveTo>
                    <a:pt x="1993262" y="0"/>
                  </a:moveTo>
                  <a:lnTo>
                    <a:pt x="0" y="0"/>
                  </a:lnTo>
                  <a:lnTo>
                    <a:pt x="498314" y="556407"/>
                  </a:lnTo>
                  <a:lnTo>
                    <a:pt x="0" y="1112814"/>
                  </a:lnTo>
                  <a:lnTo>
                    <a:pt x="1993262" y="1112814"/>
                  </a:lnTo>
                  <a:lnTo>
                    <a:pt x="2491577" y="556407"/>
                  </a:lnTo>
                  <a:lnTo>
                    <a:pt x="1993262" y="0"/>
                  </a:lnTo>
                  <a:close/>
                </a:path>
              </a:pathLst>
            </a:custGeom>
            <a:solidFill>
              <a:srgbClr val="D86422"/>
            </a:solidFill>
          </p:spPr>
          <p:txBody>
            <a:bodyPr wrap="square" lIns="0" tIns="0" rIns="0" bIns="0" rtlCol="0"/>
            <a:lstStyle/>
            <a:p>
              <a:endParaRPr/>
            </a:p>
          </p:txBody>
        </p:sp>
        <p:sp>
          <p:nvSpPr>
            <p:cNvPr id="7" name="object 7"/>
            <p:cNvSpPr/>
            <p:nvPr/>
          </p:nvSpPr>
          <p:spPr>
            <a:xfrm>
              <a:off x="7517452" y="5079434"/>
              <a:ext cx="2491740" cy="1113155"/>
            </a:xfrm>
            <a:custGeom>
              <a:avLst/>
              <a:gdLst/>
              <a:ahLst/>
              <a:cxnLst/>
              <a:rect l="l" t="t" r="r" b="b"/>
              <a:pathLst>
                <a:path w="2491740" h="1113154">
                  <a:moveTo>
                    <a:pt x="0" y="0"/>
                  </a:moveTo>
                  <a:lnTo>
                    <a:pt x="1993262" y="0"/>
                  </a:lnTo>
                  <a:lnTo>
                    <a:pt x="2491577" y="556407"/>
                  </a:lnTo>
                  <a:lnTo>
                    <a:pt x="1993262" y="1112814"/>
                  </a:lnTo>
                  <a:lnTo>
                    <a:pt x="0" y="1112814"/>
                  </a:lnTo>
                  <a:lnTo>
                    <a:pt x="498315" y="556407"/>
                  </a:lnTo>
                  <a:lnTo>
                    <a:pt x="0" y="0"/>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8190407" y="5036820"/>
            <a:ext cx="1210310" cy="1156335"/>
          </a:xfrm>
          <a:prstGeom prst="rect">
            <a:avLst/>
          </a:prstGeom>
        </p:spPr>
        <p:txBody>
          <a:bodyPr vert="horz" wrap="square" lIns="0" tIns="41910" rIns="0" bIns="0" rtlCol="0">
            <a:spAutoFit/>
          </a:bodyPr>
          <a:lstStyle/>
          <a:p>
            <a:pPr marL="12700" marR="5080" algn="ctr">
              <a:lnSpc>
                <a:spcPct val="90300"/>
              </a:lnSpc>
              <a:spcBef>
                <a:spcPts val="330"/>
              </a:spcBef>
            </a:pPr>
            <a:r>
              <a:rPr lang="ar-EG" sz="2000" b="1">
                <a:solidFill>
                  <a:srgbClr val="FFFFFF"/>
                </a:solidFill>
                <a:latin typeface="Arial"/>
                <a:cs typeface="Arial"/>
              </a:rPr>
              <a:t>استعراض احتياجات المرفق الصحي</a:t>
            </a:r>
          </a:p>
        </p:txBody>
      </p:sp>
      <p:sp>
        <p:nvSpPr>
          <p:cNvPr id="9" name="object 9"/>
          <p:cNvSpPr/>
          <p:nvPr/>
        </p:nvSpPr>
        <p:spPr>
          <a:xfrm>
            <a:off x="2209800" y="1193800"/>
            <a:ext cx="7068307" cy="38229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0" name="object 10"/>
          <p:cNvSpPr txBox="1"/>
          <p:nvPr/>
        </p:nvSpPr>
        <p:spPr>
          <a:xfrm>
            <a:off x="5967179" y="3366516"/>
            <a:ext cx="1256030" cy="978473"/>
          </a:xfrm>
          <a:prstGeom prst="rect">
            <a:avLst/>
          </a:prstGeom>
        </p:spPr>
        <p:txBody>
          <a:bodyPr vert="horz" wrap="square" lIns="0" tIns="44450" rIns="0" bIns="0" rtlCol="0">
            <a:spAutoFit/>
          </a:bodyPr>
          <a:lstStyle/>
          <a:p>
            <a:pPr marL="12700" marR="5080" indent="-635" algn="ctr">
              <a:lnSpc>
                <a:spcPct val="89500"/>
              </a:lnSpc>
              <a:spcBef>
                <a:spcPts val="350"/>
              </a:spcBef>
            </a:pPr>
            <a:r>
              <a:rPr lang="ar-EG" sz="2000" dirty="0">
                <a:latin typeface="Arial"/>
                <a:cs typeface="Arial"/>
              </a:rPr>
              <a:t>أسئلة </a:t>
            </a:r>
          </a:p>
          <a:p>
            <a:pPr marL="12700" marR="5080" indent="-635" algn="ctr">
              <a:lnSpc>
                <a:spcPct val="89500"/>
              </a:lnSpc>
              <a:spcBef>
                <a:spcPts val="350"/>
              </a:spcBef>
            </a:pPr>
            <a:r>
              <a:rPr lang="ar-EG" sz="2000" dirty="0">
                <a:latin typeface="Arial"/>
                <a:cs typeface="Arial"/>
              </a:rPr>
              <a:t>ومناقشة </a:t>
            </a:r>
          </a:p>
          <a:p>
            <a:pPr marL="12700" marR="5080" indent="-635" algn="ctr">
              <a:lnSpc>
                <a:spcPct val="89500"/>
              </a:lnSpc>
              <a:spcBef>
                <a:spcPts val="350"/>
              </a:spcBef>
            </a:pPr>
            <a:r>
              <a:rPr lang="ar-EG" sz="2000" dirty="0">
                <a:latin typeface="Arial"/>
                <a:cs typeface="Arial"/>
              </a:rPr>
              <a:t>(3)</a:t>
            </a:r>
          </a:p>
        </p:txBody>
      </p:sp>
      <p:sp>
        <p:nvSpPr>
          <p:cNvPr id="14" name="object 14"/>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lang="ar-EG" sz="1200" b="1">
                <a:solidFill>
                  <a:srgbClr val="FFFFFF"/>
                </a:solidFill>
                <a:latin typeface="Arial"/>
                <a:cs typeface="Arial"/>
              </a:rPr>
              <a:t>الصفحة </a:t>
            </a:r>
            <a:fld id="{81D60167-4931-47E6-BA6A-407CBD079E47}" type="slidenum">
              <a:rPr sz="1200" b="1" dirty="0">
                <a:solidFill>
                  <a:srgbClr val="FFFFFF"/>
                </a:solidFill>
                <a:latin typeface="Arial"/>
                <a:cs typeface="Arial"/>
              </a:rPr>
              <a:t>8</a:t>
            </a:fld>
            <a:endParaRPr sz="1200" b="1" dirty="0">
              <a:solidFill>
                <a:srgbClr val="FFFFFF"/>
              </a:solidFill>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ar-EG"/>
              <a:t>عملية المحاكاة</a:t>
            </a:r>
          </a:p>
        </p:txBody>
      </p:sp>
      <p:sp>
        <p:nvSpPr>
          <p:cNvPr id="16" name="object 16"/>
          <p:cNvSpPr txBox="1"/>
          <p:nvPr/>
        </p:nvSpPr>
        <p:spPr>
          <a:xfrm>
            <a:off x="4411440" y="6661785"/>
            <a:ext cx="727075" cy="196215"/>
          </a:xfrm>
          <a:prstGeom prst="rect">
            <a:avLst/>
          </a:prstGeom>
        </p:spPr>
        <p:txBody>
          <a:bodyPr vert="horz" wrap="square" lIns="0" tIns="0" rIns="0" bIns="0" rtlCol="0">
            <a:spAutoFit/>
          </a:bodyPr>
          <a:lstStyle/>
          <a:p>
            <a:pPr marL="12700">
              <a:lnSpc>
                <a:spcPts val="1425"/>
              </a:lnSpc>
            </a:pPr>
            <a:r>
              <a:rPr lang="ar-EG" sz="1200" b="1" dirty="0">
                <a:solidFill>
                  <a:srgbClr val="FFFFFF"/>
                </a:solidFill>
                <a:latin typeface="Arial"/>
                <a:cs typeface="Arial"/>
              </a:rPr>
              <a:t>كوفيد-19</a:t>
            </a:r>
          </a:p>
        </p:txBody>
      </p:sp>
      <p:sp>
        <p:nvSpPr>
          <p:cNvPr id="11" name="object 11"/>
          <p:cNvSpPr txBox="1"/>
          <p:nvPr/>
        </p:nvSpPr>
        <p:spPr>
          <a:xfrm>
            <a:off x="7832581" y="3409188"/>
            <a:ext cx="1098550" cy="645048"/>
          </a:xfrm>
          <a:prstGeom prst="rect">
            <a:avLst/>
          </a:prstGeom>
        </p:spPr>
        <p:txBody>
          <a:bodyPr vert="horz" wrap="square" lIns="0" tIns="41910" rIns="0" bIns="0" rtlCol="0">
            <a:spAutoFit/>
          </a:bodyPr>
          <a:lstStyle/>
          <a:p>
            <a:pPr marL="132080" marR="5080" indent="-120014" algn="ctr">
              <a:lnSpc>
                <a:spcPts val="2210"/>
              </a:lnSpc>
              <a:spcBef>
                <a:spcPts val="330"/>
              </a:spcBef>
            </a:pPr>
            <a:r>
              <a:rPr lang="ar-EG" sz="2000" b="1" dirty="0">
                <a:latin typeface="Arial"/>
                <a:cs typeface="Arial"/>
              </a:rPr>
              <a:t>تحديث</a:t>
            </a:r>
          </a:p>
          <a:p>
            <a:pPr marL="132080" marR="5080" indent="-120014" algn="ctr">
              <a:lnSpc>
                <a:spcPts val="2210"/>
              </a:lnSpc>
              <a:spcBef>
                <a:spcPts val="330"/>
              </a:spcBef>
            </a:pPr>
            <a:r>
              <a:rPr lang="ar-EG" sz="2000" b="1" dirty="0">
                <a:latin typeface="Arial"/>
                <a:cs typeface="Arial"/>
              </a:rPr>
              <a:t>السيناريو</a:t>
            </a:r>
          </a:p>
        </p:txBody>
      </p:sp>
      <p:graphicFrame>
        <p:nvGraphicFramePr>
          <p:cNvPr id="12" name="object 12"/>
          <p:cNvGraphicFramePr>
            <a:graphicFrameLocks noGrp="1"/>
          </p:cNvGraphicFramePr>
          <p:nvPr>
            <p:extLst>
              <p:ext uri="{D42A27DB-BD31-4B8C-83A1-F6EECF244321}">
                <p14:modId xmlns:p14="http://schemas.microsoft.com/office/powerpoint/2010/main" val="3719147086"/>
              </p:ext>
            </p:extLst>
          </p:nvPr>
        </p:nvGraphicFramePr>
        <p:xfrm>
          <a:off x="4204692" y="1370041"/>
          <a:ext cx="4781003" cy="2167890"/>
        </p:xfrm>
        <a:graphic>
          <a:graphicData uri="http://schemas.openxmlformats.org/drawingml/2006/table">
            <a:tbl>
              <a:tblPr rtl="1" firstRow="1" bandRow="1">
                <a:tableStyleId>{2D5ABB26-0587-4C30-8999-92F81FD0307C}</a:tableStyleId>
              </a:tblPr>
              <a:tblGrid>
                <a:gridCol w="1521652">
                  <a:extLst>
                    <a:ext uri="{9D8B030D-6E8A-4147-A177-3AD203B41FA5}">
                      <a16:colId xmlns:a16="http://schemas.microsoft.com/office/drawing/2014/main" val="20000"/>
                    </a:ext>
                  </a:extLst>
                </a:gridCol>
                <a:gridCol w="1715350">
                  <a:extLst>
                    <a:ext uri="{9D8B030D-6E8A-4147-A177-3AD203B41FA5}">
                      <a16:colId xmlns:a16="http://schemas.microsoft.com/office/drawing/2014/main" val="20001"/>
                    </a:ext>
                  </a:extLst>
                </a:gridCol>
                <a:gridCol w="1544001">
                  <a:extLst>
                    <a:ext uri="{9D8B030D-6E8A-4147-A177-3AD203B41FA5}">
                      <a16:colId xmlns:a16="http://schemas.microsoft.com/office/drawing/2014/main" val="20002"/>
                    </a:ext>
                  </a:extLst>
                </a:gridCol>
              </a:tblGrid>
              <a:tr h="738027">
                <a:tc>
                  <a:txBody>
                    <a:bodyPr/>
                    <a:lstStyle/>
                    <a:p>
                      <a:pPr marL="31750" marR="286385" indent="-635" algn="ctr">
                        <a:lnSpc>
                          <a:spcPct val="90000"/>
                        </a:lnSpc>
                        <a:spcBef>
                          <a:spcPts val="50"/>
                        </a:spcBef>
                      </a:pPr>
                      <a:endParaRPr lang="ar-EG" sz="2000" dirty="0">
                        <a:latin typeface="Arial"/>
                        <a:cs typeface="Arial"/>
                      </a:endParaRPr>
                    </a:p>
                    <a:p>
                      <a:pPr marL="31750" marR="286385" indent="-635" algn="ctr">
                        <a:lnSpc>
                          <a:spcPct val="90000"/>
                        </a:lnSpc>
                        <a:spcBef>
                          <a:spcPts val="50"/>
                        </a:spcBef>
                      </a:pPr>
                      <a:r>
                        <a:rPr lang="ar-EG" sz="2000" dirty="0">
                          <a:latin typeface="Arial"/>
                          <a:cs typeface="Arial"/>
                        </a:rPr>
                        <a:t>أسئلة </a:t>
                      </a:r>
                    </a:p>
                    <a:p>
                      <a:pPr marL="31750" marR="286385" indent="-635" algn="ctr">
                        <a:lnSpc>
                          <a:spcPct val="90000"/>
                        </a:lnSpc>
                        <a:spcBef>
                          <a:spcPts val="50"/>
                        </a:spcBef>
                      </a:pPr>
                      <a:r>
                        <a:rPr lang="ar-EG" sz="2000" dirty="0">
                          <a:latin typeface="Arial"/>
                          <a:cs typeface="Arial"/>
                        </a:rPr>
                        <a:t>ومناقشة</a:t>
                      </a:r>
                    </a:p>
                  </a:txBody>
                  <a:tcPr marL="0" marR="0" marT="6350" marB="0"/>
                </a:tc>
                <a:tc>
                  <a:txBody>
                    <a:bodyPr/>
                    <a:lstStyle/>
                    <a:p>
                      <a:pPr marL="474980" marR="318135" indent="-120014">
                        <a:lnSpc>
                          <a:spcPts val="2210"/>
                        </a:lnSpc>
                      </a:pPr>
                      <a:endParaRPr lang="ar-EG" sz="2000" b="1" dirty="0">
                        <a:latin typeface="Arial"/>
                        <a:cs typeface="Arial"/>
                      </a:endParaRPr>
                    </a:p>
                    <a:p>
                      <a:pPr marL="474980" marR="318135" indent="-120014" algn="ctr">
                        <a:lnSpc>
                          <a:spcPts val="2210"/>
                        </a:lnSpc>
                      </a:pPr>
                      <a:r>
                        <a:rPr lang="ar-EG" sz="2000" b="1" dirty="0">
                          <a:latin typeface="Arial"/>
                          <a:cs typeface="Arial"/>
                        </a:rPr>
                        <a:t>تحديث</a:t>
                      </a:r>
                    </a:p>
                    <a:p>
                      <a:pPr marL="474980" marR="318135" indent="-120014" algn="ctr">
                        <a:lnSpc>
                          <a:spcPts val="2210"/>
                        </a:lnSpc>
                      </a:pPr>
                      <a:r>
                        <a:rPr lang="ar-EG" sz="2000" b="1" dirty="0">
                          <a:latin typeface="Arial"/>
                          <a:cs typeface="Arial"/>
                        </a:rPr>
                        <a:t>السيناريو</a:t>
                      </a:r>
                    </a:p>
                  </a:txBody>
                  <a:tcPr marL="0" marR="0" marT="1905" marB="0"/>
                </a:tc>
                <a:tc>
                  <a:txBody>
                    <a:bodyPr/>
                    <a:lstStyle/>
                    <a:p>
                      <a:pPr marL="316865" marR="24130" indent="-635" algn="ctr">
                        <a:lnSpc>
                          <a:spcPct val="90000"/>
                        </a:lnSpc>
                        <a:spcBef>
                          <a:spcPts val="50"/>
                        </a:spcBef>
                      </a:pPr>
                      <a:endParaRPr lang="ar-EG" sz="2000" dirty="0">
                        <a:latin typeface="Arial"/>
                        <a:cs typeface="Arial"/>
                      </a:endParaRPr>
                    </a:p>
                    <a:p>
                      <a:pPr marL="316865" marR="24130" indent="-635" algn="ctr">
                        <a:lnSpc>
                          <a:spcPct val="90000"/>
                        </a:lnSpc>
                        <a:spcBef>
                          <a:spcPts val="50"/>
                        </a:spcBef>
                      </a:pPr>
                      <a:r>
                        <a:rPr lang="ar-EG" sz="2000" dirty="0">
                          <a:latin typeface="Arial"/>
                          <a:cs typeface="Arial"/>
                        </a:rPr>
                        <a:t>أسئلة </a:t>
                      </a:r>
                    </a:p>
                    <a:p>
                      <a:pPr marL="316865" marR="24130" indent="-635" algn="ctr">
                        <a:lnSpc>
                          <a:spcPct val="90000"/>
                        </a:lnSpc>
                        <a:spcBef>
                          <a:spcPts val="50"/>
                        </a:spcBef>
                      </a:pPr>
                      <a:r>
                        <a:rPr lang="ar-EG" sz="2000" dirty="0">
                          <a:latin typeface="Arial"/>
                          <a:cs typeface="Arial"/>
                        </a:rPr>
                        <a:t>ومناقشة</a:t>
                      </a:r>
                    </a:p>
                  </a:txBody>
                  <a:tcPr marL="0" marR="0" marT="6350" marB="0"/>
                </a:tc>
                <a:extLst>
                  <a:ext uri="{0D108BD9-81ED-4DB2-BD59-A6C34878D82A}">
                    <a16:rowId xmlns:a16="http://schemas.microsoft.com/office/drawing/2014/main" val="10000"/>
                  </a:ext>
                </a:extLst>
              </a:tr>
              <a:tr h="1153620">
                <a:tc>
                  <a:txBody>
                    <a:bodyPr/>
                    <a:lstStyle/>
                    <a:p>
                      <a:pPr marL="492125">
                        <a:lnSpc>
                          <a:spcPts val="2160"/>
                        </a:lnSpc>
                      </a:pPr>
                      <a:r>
                        <a:rPr lang="ar-EG" sz="2000" dirty="0">
                          <a:latin typeface="Arial"/>
                          <a:cs typeface="Arial"/>
                        </a:rPr>
                        <a:t>(</a:t>
                      </a:r>
                      <a:r>
                        <a:rPr lang="en-US" sz="2000" dirty="0">
                          <a:latin typeface="Arial"/>
                          <a:cs typeface="Arial"/>
                        </a:rPr>
                        <a:t>2</a:t>
                      </a:r>
                      <a:r>
                        <a:rPr lang="ar-EG" sz="2000" dirty="0">
                          <a:latin typeface="Arial"/>
                          <a:cs typeface="Arial"/>
                        </a:rPr>
                        <a:t>)</a:t>
                      </a:r>
                    </a:p>
                  </a:txBody>
                  <a:tcPr marL="0" marR="0" marT="0" marB="0"/>
                </a:tc>
                <a:tc>
                  <a:txBody>
                    <a:bodyPr/>
                    <a:lstStyle/>
                    <a:p>
                      <a:pPr algn="r" rtl="1">
                        <a:lnSpc>
                          <a:spcPct val="100000"/>
                        </a:lnSpc>
                      </a:pPr>
                      <a:endParaRPr sz="2200" dirty="0">
                        <a:latin typeface="Times New Roman"/>
                        <a:cs typeface="Times New Roman"/>
                      </a:endParaRPr>
                    </a:p>
                    <a:p>
                      <a:pPr algn="r" rtl="1">
                        <a:lnSpc>
                          <a:spcPct val="100000"/>
                        </a:lnSpc>
                      </a:pPr>
                      <a:endParaRPr sz="2200" dirty="0">
                        <a:latin typeface="Times New Roman"/>
                        <a:cs typeface="Times New Roman"/>
                      </a:endParaRPr>
                    </a:p>
                    <a:p>
                      <a:pPr algn="r" rtl="1">
                        <a:lnSpc>
                          <a:spcPct val="100000"/>
                        </a:lnSpc>
                        <a:spcBef>
                          <a:spcPts val="45"/>
                        </a:spcBef>
                      </a:pPr>
                      <a:endParaRPr sz="2300" dirty="0">
                        <a:latin typeface="Times New Roman"/>
                        <a:cs typeface="Times New Roman"/>
                      </a:endParaRPr>
                    </a:p>
                    <a:p>
                      <a:pPr marL="294005">
                        <a:lnSpc>
                          <a:spcPts val="2325"/>
                        </a:lnSpc>
                        <a:spcBef>
                          <a:spcPts val="5"/>
                        </a:spcBef>
                      </a:pPr>
                      <a:endParaRPr lang="ar-EG" sz="2000" dirty="0">
                        <a:latin typeface="Arial"/>
                        <a:cs typeface="Arial"/>
                      </a:endParaRPr>
                    </a:p>
                  </a:txBody>
                  <a:tcPr marL="0" marR="0" marT="0" marB="0"/>
                </a:tc>
                <a:tc>
                  <a:txBody>
                    <a:bodyPr/>
                    <a:lstStyle/>
                    <a:p>
                      <a:pPr marL="777240">
                        <a:lnSpc>
                          <a:spcPts val="2160"/>
                        </a:lnSpc>
                      </a:pPr>
                      <a:r>
                        <a:rPr lang="ar-EG" sz="2000" dirty="0">
                          <a:latin typeface="Arial"/>
                          <a:cs typeface="Arial"/>
                        </a:rPr>
                        <a:t>(</a:t>
                      </a:r>
                      <a:r>
                        <a:rPr lang="en-US" sz="2000" dirty="0">
                          <a:latin typeface="Arial"/>
                          <a:cs typeface="Arial"/>
                        </a:rPr>
                        <a:t>1</a:t>
                      </a:r>
                      <a:r>
                        <a:rPr lang="ar-EG" sz="2000" dirty="0">
                          <a:latin typeface="Arial"/>
                          <a:cs typeface="Arial"/>
                        </a:rPr>
                        <a:t>)</a:t>
                      </a:r>
                    </a:p>
                  </a:txBody>
                  <a:tcPr marL="0" marR="0" marT="0" marB="0"/>
                </a:tc>
                <a:extLst>
                  <a:ext uri="{0D108BD9-81ED-4DB2-BD59-A6C34878D82A}">
                    <a16:rowId xmlns:a16="http://schemas.microsoft.com/office/drawing/2014/main" val="10001"/>
                  </a:ext>
                </a:extLst>
              </a:tr>
            </a:tbl>
          </a:graphicData>
        </a:graphic>
      </p:graphicFrame>
      <p:sp>
        <p:nvSpPr>
          <p:cNvPr id="13" name="object 13"/>
          <p:cNvSpPr txBox="1"/>
          <p:nvPr/>
        </p:nvSpPr>
        <p:spPr>
          <a:xfrm>
            <a:off x="2455372" y="1656588"/>
            <a:ext cx="1098550" cy="330200"/>
          </a:xfrm>
          <a:prstGeom prst="rect">
            <a:avLst/>
          </a:prstGeom>
        </p:spPr>
        <p:txBody>
          <a:bodyPr vert="horz" wrap="square" lIns="0" tIns="12700" rIns="0" bIns="0" rtlCol="0">
            <a:spAutoFit/>
          </a:bodyPr>
          <a:lstStyle/>
          <a:p>
            <a:pPr marL="12700" algn="ctr">
              <a:lnSpc>
                <a:spcPct val="100000"/>
              </a:lnSpc>
              <a:spcBef>
                <a:spcPts val="100"/>
              </a:spcBef>
            </a:pPr>
            <a:r>
              <a:rPr lang="ar-EG" sz="2000" b="1" dirty="0">
                <a:latin typeface="Arial"/>
                <a:cs typeface="Arial"/>
              </a:rPr>
              <a:t>السيناريو</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69" y="6638035"/>
            <a:ext cx="1776730" cy="208279"/>
          </a:xfrm>
          <a:prstGeom prst="rect">
            <a:avLst/>
          </a:prstGeom>
        </p:spPr>
        <p:txBody>
          <a:bodyPr vert="horz" wrap="square" lIns="0" tIns="12700" rIns="0" bIns="0" rtlCol="0">
            <a:spAutoFit/>
          </a:bodyPr>
          <a:lstStyle/>
          <a:p>
            <a:pPr marL="12700">
              <a:lnSpc>
                <a:spcPct val="100000"/>
              </a:lnSpc>
              <a:spcBef>
                <a:spcPts val="100"/>
              </a:spcBef>
            </a:pPr>
            <a:r>
              <a:rPr lang="ar-EG" sz="1200" b="1">
                <a:solidFill>
                  <a:srgbClr val="FFFFFF"/>
                </a:solidFill>
                <a:latin typeface="Arial"/>
                <a:cs typeface="Arial"/>
              </a:rPr>
              <a:t>عملية المحاكاة</a:t>
            </a:r>
          </a:p>
        </p:txBody>
      </p:sp>
      <p:sp>
        <p:nvSpPr>
          <p:cNvPr id="3" name="object 3"/>
          <p:cNvSpPr txBox="1"/>
          <p:nvPr/>
        </p:nvSpPr>
        <p:spPr>
          <a:xfrm>
            <a:off x="2374926" y="6638035"/>
            <a:ext cx="727075" cy="208279"/>
          </a:xfrm>
          <a:prstGeom prst="rect">
            <a:avLst/>
          </a:prstGeom>
        </p:spPr>
        <p:txBody>
          <a:bodyPr vert="horz" wrap="square" lIns="0" tIns="12700" rIns="0" bIns="0" rtlCol="0">
            <a:spAutoFit/>
          </a:bodyPr>
          <a:lstStyle/>
          <a:p>
            <a:pPr marL="12700">
              <a:lnSpc>
                <a:spcPct val="100000"/>
              </a:lnSpc>
              <a:spcBef>
                <a:spcPts val="100"/>
              </a:spcBef>
            </a:pPr>
            <a:r>
              <a:rPr lang="ar-EG" sz="1200" b="1">
                <a:solidFill>
                  <a:srgbClr val="FFFFFF"/>
                </a:solidFill>
                <a:latin typeface="Arial"/>
                <a:cs typeface="Arial"/>
              </a:rPr>
              <a:t>كوفيد-19</a:t>
            </a:r>
          </a:p>
        </p:txBody>
      </p:sp>
      <p:sp>
        <p:nvSpPr>
          <p:cNvPr id="4" name="object 4"/>
          <p:cNvSpPr txBox="1"/>
          <p:nvPr/>
        </p:nvSpPr>
        <p:spPr>
          <a:xfrm>
            <a:off x="11485176" y="6619747"/>
            <a:ext cx="508634" cy="208279"/>
          </a:xfrm>
          <a:prstGeom prst="rect">
            <a:avLst/>
          </a:prstGeom>
        </p:spPr>
        <p:txBody>
          <a:bodyPr vert="horz" wrap="square" lIns="0" tIns="12700" rIns="0" bIns="0" rtlCol="0">
            <a:spAutoFit/>
          </a:bodyPr>
          <a:lstStyle/>
          <a:p>
            <a:pPr marL="12700">
              <a:lnSpc>
                <a:spcPct val="100000"/>
              </a:lnSpc>
              <a:spcBef>
                <a:spcPts val="100"/>
              </a:spcBef>
            </a:pPr>
            <a:r>
              <a:rPr lang="ar-EG" sz="1200" b="1">
                <a:solidFill>
                  <a:srgbClr val="FFFFFF"/>
                </a:solidFill>
                <a:latin typeface="Arial"/>
                <a:cs typeface="Arial"/>
              </a:rPr>
              <a:t>الصفحة 9</a:t>
            </a:r>
          </a:p>
        </p:txBody>
      </p:sp>
      <p:sp>
        <p:nvSpPr>
          <p:cNvPr id="5" name="object 5"/>
          <p:cNvSpPr txBox="1">
            <a:spLocks noGrp="1"/>
          </p:cNvSpPr>
          <p:nvPr>
            <p:ph type="title"/>
          </p:nvPr>
        </p:nvSpPr>
        <p:spPr>
          <a:xfrm>
            <a:off x="9144000" y="76200"/>
            <a:ext cx="2103755" cy="574040"/>
          </a:xfrm>
          <a:prstGeom prst="rect">
            <a:avLst/>
          </a:prstGeom>
        </p:spPr>
        <p:txBody>
          <a:bodyPr vert="horz" wrap="square" lIns="0" tIns="12700" rIns="0" bIns="0" rtlCol="0">
            <a:spAutoFit/>
          </a:bodyPr>
          <a:lstStyle/>
          <a:p>
            <a:pPr marL="12700">
              <a:lnSpc>
                <a:spcPct val="100000"/>
              </a:lnSpc>
              <a:spcBef>
                <a:spcPts val="100"/>
              </a:spcBef>
            </a:pPr>
            <a:r>
              <a:rPr lang="ar-EG" sz="3600" dirty="0">
                <a:latin typeface="Roboto"/>
                <a:cs typeface="Roboto"/>
              </a:rPr>
              <a:t>أسئلة</a:t>
            </a:r>
          </a:p>
        </p:txBody>
      </p:sp>
      <p:sp>
        <p:nvSpPr>
          <p:cNvPr id="6" name="object 6"/>
          <p:cNvSpPr txBox="1"/>
          <p:nvPr/>
        </p:nvSpPr>
        <p:spPr>
          <a:xfrm>
            <a:off x="5279382" y="6638035"/>
            <a:ext cx="1731018" cy="197490"/>
          </a:xfrm>
          <a:prstGeom prst="rect">
            <a:avLst/>
          </a:prstGeom>
        </p:spPr>
        <p:txBody>
          <a:bodyPr vert="horz" wrap="square" lIns="0" tIns="12700" rIns="0" bIns="0" rtlCol="0">
            <a:spAutoFit/>
          </a:bodyPr>
          <a:lstStyle/>
          <a:p>
            <a:pPr marL="12700">
              <a:lnSpc>
                <a:spcPct val="100000"/>
              </a:lnSpc>
              <a:spcBef>
                <a:spcPts val="100"/>
              </a:spcBef>
            </a:pPr>
            <a:r>
              <a:rPr lang="ar-EG" sz="1200" b="1" dirty="0">
                <a:solidFill>
                  <a:srgbClr val="FFFFFF"/>
                </a:solidFill>
                <a:latin typeface="Arial"/>
                <a:cs typeface="Arial"/>
              </a:rPr>
              <a:t>20 تشرين الأول/ أكتوبر 2020</a:t>
            </a:r>
          </a:p>
        </p:txBody>
      </p:sp>
      <p:sp>
        <p:nvSpPr>
          <p:cNvPr id="7" name="object 7"/>
          <p:cNvSpPr/>
          <p:nvPr/>
        </p:nvSpPr>
        <p:spPr>
          <a:xfrm>
            <a:off x="5687566" y="1415228"/>
            <a:ext cx="3136393" cy="402754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2374926" y="2286000"/>
            <a:ext cx="2904456" cy="1256754"/>
          </a:xfrm>
          <a:prstGeom prst="rect">
            <a:avLst/>
          </a:prstGeom>
        </p:spPr>
        <p:txBody>
          <a:bodyPr vert="horz" wrap="square" lIns="0" tIns="12700" rIns="0" bIns="0" rtlCol="0">
            <a:spAutoFit/>
          </a:bodyPr>
          <a:lstStyle/>
          <a:p>
            <a:pPr marR="5080">
              <a:lnSpc>
                <a:spcPct val="100000"/>
              </a:lnSpc>
              <a:spcBef>
                <a:spcPts val="100"/>
              </a:spcBef>
            </a:pPr>
            <a:r>
              <a:rPr lang="ar-EG" sz="4000" b="1" dirty="0">
                <a:solidFill>
                  <a:srgbClr val="0070C0"/>
                </a:solidFill>
                <a:latin typeface="Roboto"/>
                <a:cs typeface="Roboto"/>
              </a:rPr>
              <a:t>أي أســـئلة </a:t>
            </a:r>
          </a:p>
          <a:p>
            <a:pPr marR="5080">
              <a:lnSpc>
                <a:spcPct val="100000"/>
              </a:lnSpc>
              <a:spcBef>
                <a:spcPts val="100"/>
              </a:spcBef>
            </a:pPr>
            <a:r>
              <a:rPr lang="ar-EG" sz="4000" b="1" dirty="0">
                <a:solidFill>
                  <a:srgbClr val="0070C0"/>
                </a:solidFill>
                <a:latin typeface="Roboto"/>
                <a:cs typeface="Roboto"/>
              </a:rPr>
              <a:t>قبل أن نبـــــــدأ؟</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A3DEF6-3C00-48A4-A26D-B70FE2893C3F}">
  <ds:schemaRefs>
    <ds:schemaRef ds:uri="http://schemas.microsoft.com/sharepoint/v3/contenttype/forms"/>
  </ds:schemaRefs>
</ds:datastoreItem>
</file>

<file path=customXml/itemProps2.xml><?xml version="1.0" encoding="utf-8"?>
<ds:datastoreItem xmlns:ds="http://schemas.openxmlformats.org/officeDocument/2006/customXml" ds:itemID="{39CB60B1-0F99-4E27-84B4-5CC528DB50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FA44A7-EEF9-4CB8-93DB-65592DC13652}">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37a4c0a-028d-41b0-9193-6635ca5775f6"/>
    <ds:schemaRef ds:uri="a1d858d0-9300-440e-863b-088bced39a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342</TotalTime>
  <Words>2019</Words>
  <Application>Microsoft Office PowerPoint</Application>
  <PresentationFormat>Widescreen</PresentationFormat>
  <Paragraphs>423</Paragraphs>
  <Slides>24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Black</vt:lpstr>
      <vt:lpstr>Calibri</vt:lpstr>
      <vt:lpstr>Roboto</vt:lpstr>
      <vt:lpstr>Simplified Arabic</vt:lpstr>
      <vt:lpstr>Symbol</vt:lpstr>
      <vt:lpstr>Times New Roman</vt:lpstr>
      <vt:lpstr>Office Theme</vt:lpstr>
      <vt:lpstr>1_Office Theme</vt:lpstr>
      <vt:lpstr>2_Office Theme</vt:lpstr>
      <vt:lpstr>مرض فيروس كورونا (كوفيد-19)</vt:lpstr>
      <vt:lpstr>جدول الأعمال</vt:lpstr>
      <vt:lpstr>توجيه التأهب والاستجابة</vt:lpstr>
      <vt:lpstr>ما هو تمرين المحاكاة؟</vt:lpstr>
      <vt:lpstr>التصميم والغرض</vt:lpstr>
      <vt:lpstr>الأغراض العامة لتمرين المحاكاة</vt:lpstr>
      <vt:lpstr>القواعد الخاصة بتمرين المحاكاة</vt:lpstr>
      <vt:lpstr>تمرين المحاكاة: كيفية المشاركة</vt:lpstr>
      <vt:lpstr>أسئلة</vt:lpstr>
      <vt:lpstr>مرض فيروس كورونا (كوفيد-19)</vt:lpstr>
      <vt:lpstr>السيناريو</vt:lpstr>
      <vt:lpstr>الجلسة 1</vt:lpstr>
      <vt:lpstr>تحديث السيناريو</vt:lpstr>
      <vt:lpstr>الجلسة 2</vt:lpstr>
      <vt:lpstr>الجلسة 2 - اجتماع إدارة المستشفى</vt:lpstr>
      <vt:lpstr>تحديث السيناريو</vt:lpstr>
      <vt:lpstr>الجلسة 3</vt:lpstr>
      <vt:lpstr>نهاية التمرين تعليقات المشاركين</vt:lpstr>
      <vt:lpstr>مناقشة وتقييم/ استعراض الاحتياجات</vt:lpstr>
      <vt:lpstr>خطة العمل</vt:lpstr>
      <vt:lpstr>التجميع</vt:lpstr>
      <vt:lpstr>استمارة تعليقات المشاركين</vt:lpstr>
      <vt:lpstr>الخطوات التالية والملخص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disease (COVID-19)</dc:title>
  <dc:creator>CLERIGO, Estrella</dc:creator>
  <cp:lastModifiedBy>COPPER, Frederik Anton</cp:lastModifiedBy>
  <cp:revision>27</cp:revision>
  <dcterms:created xsi:type="dcterms:W3CDTF">2020-10-20T10:38:46Z</dcterms:created>
  <dcterms:modified xsi:type="dcterms:W3CDTF">2020-11-04T13:36:09Z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