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29"/>
  </p:notesMasterIdLst>
  <p:sldIdLst>
    <p:sldId id="25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0" r:id="rId26"/>
    <p:sldId id="292" r:id="rId27"/>
    <p:sldId id="295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07158-3662-42A1-B1B7-FCEE395F9166}" v="13" dt="2020-11-04T13:39:42.2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719" autoAdjust="0"/>
  </p:normalViewPr>
  <p:slideViewPr>
    <p:cSldViewPr>
      <p:cViewPr varScale="1">
        <p:scale>
          <a:sx n="101" d="100"/>
          <a:sy n="101" d="100"/>
        </p:scale>
        <p:origin x="954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PPER, Frederik Anton" userId="0f901088-783c-438a-8209-1f3e953b174f" providerId="ADAL" clId="{3D407158-3662-42A1-B1B7-FCEE395F9166}"/>
    <pc:docChg chg="undo redo delSld modSld">
      <pc:chgData name="COPPER, Frederik Anton" userId="0f901088-783c-438a-8209-1f3e953b174f" providerId="ADAL" clId="{3D407158-3662-42A1-B1B7-FCEE395F9166}" dt="2020-11-04T13:39:47.912" v="33" actId="2696"/>
      <pc:docMkLst>
        <pc:docMk/>
      </pc:docMkLst>
      <pc:sldChg chg="del">
        <pc:chgData name="COPPER, Frederik Anton" userId="0f901088-783c-438a-8209-1f3e953b174f" providerId="ADAL" clId="{3D407158-3662-42A1-B1B7-FCEE395F9166}" dt="2020-11-04T13:38:04.334" v="31" actId="2696"/>
        <pc:sldMkLst>
          <pc:docMk/>
          <pc:sldMk cId="0" sldId="257"/>
        </pc:sldMkLst>
      </pc:sldChg>
      <pc:sldChg chg="addSp modSp">
        <pc:chgData name="COPPER, Frederik Anton" userId="0f901088-783c-438a-8209-1f3e953b174f" providerId="ADAL" clId="{3D407158-3662-42A1-B1B7-FCEE395F9166}" dt="2020-10-27T14:15:17.636" v="17" actId="14100"/>
        <pc:sldMkLst>
          <pc:docMk/>
          <pc:sldMk cId="0" sldId="258"/>
        </pc:sldMkLst>
        <pc:spChg chg="mod">
          <ac:chgData name="COPPER, Frederik Anton" userId="0f901088-783c-438a-8209-1f3e953b174f" providerId="ADAL" clId="{3D407158-3662-42A1-B1B7-FCEE395F9166}" dt="2020-10-27T14:11:06.512" v="3" actId="20577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COPPER, Frederik Anton" userId="0f901088-783c-438a-8209-1f3e953b174f" providerId="ADAL" clId="{3D407158-3662-42A1-B1B7-FCEE395F9166}" dt="2020-10-27T14:12:22.094" v="10" actId="14100"/>
          <ac:spMkLst>
            <pc:docMk/>
            <pc:sldMk cId="0" sldId="258"/>
            <ac:spMk id="8" creationId="{D2AD7F43-2ADD-40D3-8D76-132ABA6ABC01}"/>
          </ac:spMkLst>
        </pc:spChg>
        <pc:picChg chg="add mod">
          <ac:chgData name="COPPER, Frederik Anton" userId="0f901088-783c-438a-8209-1f3e953b174f" providerId="ADAL" clId="{3D407158-3662-42A1-B1B7-FCEE395F9166}" dt="2020-10-27T14:15:17.636" v="17" actId="14100"/>
          <ac:picMkLst>
            <pc:docMk/>
            <pc:sldMk cId="0" sldId="258"/>
            <ac:picMk id="9" creationId="{EF0917BE-D09A-49A5-9D35-F047AD70426F}"/>
          </ac:picMkLst>
        </pc:picChg>
      </pc:sldChg>
      <pc:sldChg chg="addSp modSp">
        <pc:chgData name="COPPER, Frederik Anton" userId="0f901088-783c-438a-8209-1f3e953b174f" providerId="ADAL" clId="{3D407158-3662-42A1-B1B7-FCEE395F9166}" dt="2020-10-27T14:49:33.811" v="30" actId="20577"/>
        <pc:sldMkLst>
          <pc:docMk/>
          <pc:sldMk cId="0" sldId="270"/>
        </pc:sldMkLst>
        <pc:spChg chg="mod">
          <ac:chgData name="COPPER, Frederik Anton" userId="0f901088-783c-438a-8209-1f3e953b174f" providerId="ADAL" clId="{3D407158-3662-42A1-B1B7-FCEE395F9166}" dt="2020-10-27T14:49:11.655" v="25" actId="1076"/>
          <ac:spMkLst>
            <pc:docMk/>
            <pc:sldMk cId="0" sldId="270"/>
            <ac:spMk id="3" creationId="{00000000-0000-0000-0000-000000000000}"/>
          </ac:spMkLst>
        </pc:spChg>
        <pc:spChg chg="mod">
          <ac:chgData name="COPPER, Frederik Anton" userId="0f901088-783c-438a-8209-1f3e953b174f" providerId="ADAL" clId="{3D407158-3662-42A1-B1B7-FCEE395F9166}" dt="2020-10-27T14:49:17.703" v="26" actId="1076"/>
          <ac:spMkLst>
            <pc:docMk/>
            <pc:sldMk cId="0" sldId="270"/>
            <ac:spMk id="4" creationId="{00000000-0000-0000-0000-000000000000}"/>
          </ac:spMkLst>
        </pc:spChg>
        <pc:spChg chg="add mod">
          <ac:chgData name="COPPER, Frederik Anton" userId="0f901088-783c-438a-8209-1f3e953b174f" providerId="ADAL" clId="{3D407158-3662-42A1-B1B7-FCEE395F9166}" dt="2020-10-27T14:49:33.811" v="30" actId="20577"/>
          <ac:spMkLst>
            <pc:docMk/>
            <pc:sldMk cId="0" sldId="270"/>
            <ac:spMk id="9" creationId="{78AD8584-8DC7-4AC3-AEDB-74F11450DA32}"/>
          </ac:spMkLst>
        </pc:spChg>
      </pc:sldChg>
      <pc:sldChg chg="del">
        <pc:chgData name="COPPER, Frederik Anton" userId="0f901088-783c-438a-8209-1f3e953b174f" providerId="ADAL" clId="{3D407158-3662-42A1-B1B7-FCEE395F9166}" dt="2020-11-04T13:39:11.148" v="32" actId="2696"/>
        <pc:sldMkLst>
          <pc:docMk/>
          <pc:sldMk cId="0" sldId="276"/>
        </pc:sldMkLst>
      </pc:sldChg>
      <pc:sldChg chg="del">
        <pc:chgData name="COPPER, Frederik Anton" userId="0f901088-783c-438a-8209-1f3e953b174f" providerId="ADAL" clId="{3D407158-3662-42A1-B1B7-FCEE395F9166}" dt="2020-11-04T13:39:47.912" v="33" actId="2696"/>
        <pc:sldMkLst>
          <pc:docMk/>
          <pc:sldMk cId="0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6591D-7E9A-48F8-A742-AFBDB17B1841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4E68B-44D8-4D99-8246-B47F96DBE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3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Группы сотрудников ВОЗ вместе с экспертами из разных стран мира разрабатывают это руководство. Они изучают доклады, исследования и презентации стран, анализируют тенденции, консультируются с другими группами экспертов и затем согласовывают наилучшие подходы. Руководство предназначено для лиц, принимающих решения в области здравоохранения, которые адаптируют информацию применительно к своим странам и условиям. По мере появления новых научных знаний эти документы обновляются.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4E68B-44D8-4D99-8246-B47F96DBE4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7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500">
                <a:latin typeface="Calibri" pitchFamily="34" charset="0"/>
                <a:cs typeface="Courier New" pitchFamily="49" charset="0"/>
              </a:rPr>
              <a:t>Разбивка на группы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500">
                <a:latin typeface="Calibri" pitchFamily="34" charset="0"/>
                <a:cs typeface="Courier New" pitchFamily="49" charset="0"/>
              </a:rPr>
              <a:t>Планирование действий на основе полученных результатов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Действие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Обоснование приоритетов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Кто отвечает за осуществление действий?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Какие ресурсы требуются?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К какому сроку?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500">
                <a:latin typeface="Calibri" pitchFamily="34" charset="0"/>
                <a:cs typeface="Courier New" pitchFamily="49" charset="0"/>
              </a:rPr>
              <a:t>Докладчики от каждой группы в 5-минутных выступлениях представляют сформулированные в группе выводы.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61A72-6C7D-49E1-A69D-B1543F4FD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0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15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25" y="-13716"/>
            <a:ext cx="1172974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27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9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8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15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40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408"/>
                </a:lnTo>
                <a:lnTo>
                  <a:pt x="0" y="611408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80631"/>
            <a:ext cx="12188952" cy="27736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55" y="6605265"/>
            <a:ext cx="12186285" cy="252729"/>
          </a:xfrm>
          <a:custGeom>
            <a:avLst/>
            <a:gdLst/>
            <a:ahLst/>
            <a:cxnLst/>
            <a:rect l="l" t="t" r="r" b="b"/>
            <a:pathLst>
              <a:path w="12186285" h="252729">
                <a:moveTo>
                  <a:pt x="0" y="0"/>
                </a:moveTo>
                <a:lnTo>
                  <a:pt x="12185943" y="0"/>
                </a:lnTo>
                <a:lnTo>
                  <a:pt x="12185943" y="252734"/>
                </a:lnTo>
                <a:lnTo>
                  <a:pt x="0" y="252734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69335" y="6580631"/>
            <a:ext cx="4191000" cy="27736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093982" y="6605265"/>
            <a:ext cx="4088129" cy="248920"/>
          </a:xfrm>
          <a:custGeom>
            <a:avLst/>
            <a:gdLst/>
            <a:ahLst/>
            <a:cxnLst/>
            <a:rect l="l" t="t" r="r" b="b"/>
            <a:pathLst>
              <a:path w="4088129" h="248920">
                <a:moveTo>
                  <a:pt x="3963689" y="0"/>
                </a:moveTo>
                <a:lnTo>
                  <a:pt x="0" y="0"/>
                </a:lnTo>
                <a:lnTo>
                  <a:pt x="0" y="248595"/>
                </a:lnTo>
                <a:lnTo>
                  <a:pt x="4087982" y="248595"/>
                </a:lnTo>
                <a:lnTo>
                  <a:pt x="4087982" y="124300"/>
                </a:lnTo>
                <a:lnTo>
                  <a:pt x="3963689" y="0"/>
                </a:lnTo>
                <a:close/>
              </a:path>
            </a:pathLst>
          </a:custGeom>
          <a:solidFill>
            <a:srgbClr val="49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865120" y="6580631"/>
            <a:ext cx="4191000" cy="27736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890326" y="6605265"/>
            <a:ext cx="4088129" cy="248920"/>
          </a:xfrm>
          <a:custGeom>
            <a:avLst/>
            <a:gdLst/>
            <a:ahLst/>
            <a:cxnLst/>
            <a:rect l="l" t="t" r="r" b="b"/>
            <a:pathLst>
              <a:path w="4088129" h="248920">
                <a:moveTo>
                  <a:pt x="3963689" y="0"/>
                </a:moveTo>
                <a:lnTo>
                  <a:pt x="0" y="0"/>
                </a:lnTo>
                <a:lnTo>
                  <a:pt x="0" y="248595"/>
                </a:lnTo>
                <a:lnTo>
                  <a:pt x="4087982" y="248595"/>
                </a:lnTo>
                <a:lnTo>
                  <a:pt x="4087982" y="124300"/>
                </a:lnTo>
                <a:lnTo>
                  <a:pt x="3963689" y="0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07008" y="6574535"/>
            <a:ext cx="4282440" cy="28346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32706" y="6599208"/>
            <a:ext cx="4178300" cy="259079"/>
          </a:xfrm>
          <a:custGeom>
            <a:avLst/>
            <a:gdLst/>
            <a:ahLst/>
            <a:cxnLst/>
            <a:rect l="l" t="t" r="r" b="b"/>
            <a:pathLst>
              <a:path w="4178300" h="259079">
                <a:moveTo>
                  <a:pt x="4048621" y="0"/>
                </a:moveTo>
                <a:lnTo>
                  <a:pt x="0" y="0"/>
                </a:lnTo>
                <a:lnTo>
                  <a:pt x="0" y="258506"/>
                </a:lnTo>
                <a:lnTo>
                  <a:pt x="4177872" y="258506"/>
                </a:lnTo>
                <a:lnTo>
                  <a:pt x="4177872" y="129252"/>
                </a:lnTo>
                <a:lnTo>
                  <a:pt x="4048621" y="0"/>
                </a:lnTo>
                <a:close/>
              </a:path>
            </a:pathLst>
          </a:custGeom>
          <a:solidFill>
            <a:srgbClr val="006A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87552" y="6574535"/>
            <a:ext cx="4282440" cy="28346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1794" y="6599208"/>
            <a:ext cx="4178300" cy="248920"/>
          </a:xfrm>
          <a:custGeom>
            <a:avLst/>
            <a:gdLst/>
            <a:ahLst/>
            <a:cxnLst/>
            <a:rect l="l" t="t" r="r" b="b"/>
            <a:pathLst>
              <a:path w="4178300" h="248920">
                <a:moveTo>
                  <a:pt x="4053436" y="0"/>
                </a:moveTo>
                <a:lnTo>
                  <a:pt x="0" y="0"/>
                </a:lnTo>
                <a:lnTo>
                  <a:pt x="0" y="248879"/>
                </a:lnTo>
                <a:lnTo>
                  <a:pt x="4177873" y="248879"/>
                </a:lnTo>
                <a:lnTo>
                  <a:pt x="4177873" y="124441"/>
                </a:lnTo>
                <a:lnTo>
                  <a:pt x="4053436" y="0"/>
                </a:lnTo>
                <a:close/>
              </a:path>
            </a:pathLst>
          </a:custGeom>
          <a:solidFill>
            <a:srgbClr val="005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9831" y="6574535"/>
            <a:ext cx="2109216" cy="28346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05386" y="6599208"/>
            <a:ext cx="2004695" cy="259079"/>
          </a:xfrm>
          <a:custGeom>
            <a:avLst/>
            <a:gdLst/>
            <a:ahLst/>
            <a:cxnLst/>
            <a:rect l="l" t="t" r="r" b="b"/>
            <a:pathLst>
              <a:path w="2004695" h="259079">
                <a:moveTo>
                  <a:pt x="1871348" y="0"/>
                </a:moveTo>
                <a:lnTo>
                  <a:pt x="0" y="0"/>
                </a:lnTo>
                <a:lnTo>
                  <a:pt x="0" y="258791"/>
                </a:lnTo>
                <a:lnTo>
                  <a:pt x="2004413" y="258791"/>
                </a:lnTo>
                <a:lnTo>
                  <a:pt x="2004413" y="133067"/>
                </a:lnTo>
                <a:lnTo>
                  <a:pt x="1871348" y="0"/>
                </a:lnTo>
                <a:close/>
              </a:path>
            </a:pathLst>
          </a:custGeom>
          <a:solidFill>
            <a:srgbClr val="D86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6574535"/>
            <a:ext cx="2084832" cy="28346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6599208"/>
            <a:ext cx="2004695" cy="259079"/>
          </a:xfrm>
          <a:custGeom>
            <a:avLst/>
            <a:gdLst/>
            <a:ahLst/>
            <a:cxnLst/>
            <a:rect l="l" t="t" r="r" b="b"/>
            <a:pathLst>
              <a:path w="2004695" h="259079">
                <a:moveTo>
                  <a:pt x="1871348" y="0"/>
                </a:moveTo>
                <a:lnTo>
                  <a:pt x="0" y="0"/>
                </a:lnTo>
                <a:lnTo>
                  <a:pt x="0" y="258791"/>
                </a:lnTo>
                <a:lnTo>
                  <a:pt x="2004413" y="258791"/>
                </a:lnTo>
                <a:lnTo>
                  <a:pt x="2004413" y="133067"/>
                </a:lnTo>
                <a:lnTo>
                  <a:pt x="1871348" y="0"/>
                </a:lnTo>
                <a:close/>
              </a:path>
            </a:pathLst>
          </a:custGeom>
          <a:solidFill>
            <a:srgbClr val="A24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5664" y="-79755"/>
            <a:ext cx="384067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811" y="2080767"/>
            <a:ext cx="10570845" cy="323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269" y="6652472"/>
            <a:ext cx="177673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01037" y="6634184"/>
            <a:ext cx="61785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187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187"/>
                </a:lnTo>
                <a:lnTo>
                  <a:pt x="0" y="611187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68440"/>
            <a:ext cx="12188952" cy="28956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50" y="6605586"/>
            <a:ext cx="12185650" cy="252729"/>
          </a:xfrm>
          <a:custGeom>
            <a:avLst/>
            <a:gdLst/>
            <a:ahLst/>
            <a:cxnLst/>
            <a:rect l="l" t="t" r="r" b="b"/>
            <a:pathLst>
              <a:path w="12185650" h="252729">
                <a:moveTo>
                  <a:pt x="0" y="0"/>
                </a:moveTo>
                <a:lnTo>
                  <a:pt x="12185650" y="0"/>
                </a:lnTo>
                <a:lnTo>
                  <a:pt x="12185650" y="252413"/>
                </a:lnTo>
                <a:lnTo>
                  <a:pt x="0" y="252413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587"/>
            <a:ext cx="777113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25" y="1151635"/>
            <a:ext cx="758380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71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7.jpg"/><Relationship Id="rId5" Type="http://schemas.openxmlformats.org/officeDocument/2006/relationships/image" Target="../media/image4.png"/><Relationship Id="rId10" Type="http://schemas.openxmlformats.org/officeDocument/2006/relationships/image" Target="../media/image26.jpg"/><Relationship Id="rId4" Type="http://schemas.openxmlformats.org/officeDocument/2006/relationships/image" Target="../media/image3.png"/><Relationship Id="rId9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rashforda@who.int" TargetMode="External"/><Relationship Id="rId13" Type="http://schemas.openxmlformats.org/officeDocument/2006/relationships/hyperlink" Target="https://www.who.int/ru/health-topics/coronavirus" TargetMode="External"/><Relationship Id="rId3" Type="http://schemas.openxmlformats.org/officeDocument/2006/relationships/hyperlink" Target="https://www.who.int/ru/emergencies/diseases/novel-coronavirus-2019" TargetMode="External"/><Relationship Id="rId7" Type="http://schemas.openxmlformats.org/officeDocument/2006/relationships/hyperlink" Target="mailto:schmidtt@who.int" TargetMode="External"/><Relationship Id="rId12" Type="http://schemas.openxmlformats.org/officeDocument/2006/relationships/hyperlink" Target="mailto:eshofoniea@who.int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mhourid@who.int" TargetMode="External"/><Relationship Id="rId11" Type="http://schemas.openxmlformats.org/officeDocument/2006/relationships/hyperlink" Target="mailto:htikem@who.int" TargetMode="External"/><Relationship Id="rId5" Type="http://schemas.openxmlformats.org/officeDocument/2006/relationships/hyperlink" Target="mailto:stephenm@who.int" TargetMode="External"/><Relationship Id="rId15" Type="http://schemas.openxmlformats.org/officeDocument/2006/relationships/hyperlink" Target="https://www.who.int/ihr/procedures/simulation-exercise/en/" TargetMode="External"/><Relationship Id="rId10" Type="http://schemas.openxmlformats.org/officeDocument/2006/relationships/hyperlink" Target="mailto:katom@who.int" TargetMode="External"/><Relationship Id="rId4" Type="http://schemas.openxmlformats.org/officeDocument/2006/relationships/image" Target="../media/image32.png"/><Relationship Id="rId9" Type="http://schemas.openxmlformats.org/officeDocument/2006/relationships/hyperlink" Target="mailto:andragro@paho.org" TargetMode="External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infection-prevention-and-control-for-the-safe-management-of-a-dead-body-in-the-context-of-covid-19-interim-guidance" TargetMode="External"/><Relationship Id="rId2" Type="http://schemas.openxmlformats.org/officeDocument/2006/relationships/hyperlink" Target="https://www.who.int/publications/i/item/WHO-2019-nCoV-IPC-2020.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70" y="2699004"/>
            <a:ext cx="4999355" cy="190500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4680"/>
              </a:lnSpc>
              <a:spcBef>
                <a:spcPts val="755"/>
              </a:spcBef>
            </a:pPr>
            <a:r>
              <a:rPr lang="ru-RU" sz="4400" spc="-5" dirty="0" err="1">
                <a:latin typeface="Roboto"/>
                <a:cs typeface="Roboto"/>
              </a:rPr>
              <a:t>Коронавирусная</a:t>
            </a:r>
            <a:r>
              <a:rPr lang="ru-RU" sz="4400" spc="-5" dirty="0">
                <a:latin typeface="Roboto"/>
                <a:cs typeface="Roboto"/>
              </a:rPr>
              <a:t> инфекция</a:t>
            </a:r>
            <a:r>
              <a:rPr sz="4400" spc="-45" dirty="0">
                <a:latin typeface="Roboto"/>
                <a:cs typeface="Roboto"/>
              </a:rPr>
              <a:t> </a:t>
            </a:r>
            <a:r>
              <a:rPr sz="4400" spc="-5" dirty="0">
                <a:latin typeface="Roboto"/>
                <a:cs typeface="Roboto"/>
              </a:rPr>
              <a:t>(COVID-19)</a:t>
            </a:r>
            <a:endParaRPr sz="44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44295" y="3849116"/>
            <a:ext cx="3395345" cy="146835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07950" marR="5080" indent="-95250">
              <a:lnSpc>
                <a:spcPts val="2810"/>
              </a:lnSpc>
              <a:spcBef>
                <a:spcPts val="250"/>
              </a:spcBef>
            </a:pPr>
            <a:r>
              <a:rPr lang="ru-RU" sz="2400" b="1" dirty="0">
                <a:solidFill>
                  <a:srgbClr val="D86422"/>
                </a:solidFill>
                <a:latin typeface="Roboto"/>
                <a:cs typeface="Roboto"/>
              </a:rPr>
              <a:t>ИМИТАЦИОННОЕ УЧЕНИЕ ПО ПИИК В МЕДИЦИНСКИХ УЧРЕЖДЕНИЯХ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97859" y="6440026"/>
            <a:ext cx="1266446" cy="3874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WHO-logo">
            <a:extLst>
              <a:ext uri="{FF2B5EF4-FFF2-40B4-BE49-F238E27FC236}">
                <a16:creationId xmlns:a16="http://schemas.microsoft.com/office/drawing/2014/main" id="{3697A61C-0CCF-4698-B0DD-A080C206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9" y="6227418"/>
            <a:ext cx="2333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70" y="2699004"/>
            <a:ext cx="4999355" cy="190500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4680"/>
              </a:lnSpc>
              <a:spcBef>
                <a:spcPts val="755"/>
              </a:spcBef>
            </a:pPr>
            <a:r>
              <a:rPr lang="ru-RU" sz="4400" spc="-5" dirty="0" err="1">
                <a:latin typeface="Roboto"/>
                <a:cs typeface="Roboto"/>
              </a:rPr>
              <a:t>Коронавирусная</a:t>
            </a:r>
            <a:r>
              <a:rPr lang="ru-RU" sz="4400" spc="-5" dirty="0">
                <a:latin typeface="Roboto"/>
                <a:cs typeface="Roboto"/>
              </a:rPr>
              <a:t> инфекция </a:t>
            </a:r>
            <a:r>
              <a:rPr sz="4400" spc="-5" dirty="0">
                <a:latin typeface="Roboto"/>
                <a:cs typeface="Roboto"/>
              </a:rPr>
              <a:t>(COVID-19)</a:t>
            </a:r>
            <a:endParaRPr sz="44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44295" y="3839971"/>
            <a:ext cx="3395345" cy="146835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07950" marR="5080" indent="-95250">
              <a:lnSpc>
                <a:spcPts val="2810"/>
              </a:lnSpc>
              <a:spcBef>
                <a:spcPts val="250"/>
              </a:spcBef>
            </a:pPr>
            <a:r>
              <a:rPr lang="ru-RU" sz="2400" b="1" dirty="0">
                <a:solidFill>
                  <a:srgbClr val="D86422"/>
                </a:solidFill>
                <a:latin typeface="Roboto"/>
                <a:cs typeface="Roboto"/>
              </a:rPr>
              <a:t>ИМИТАЦИОННОЕ УЧЕНИЕ ПО ПИИК В МЕДИЦИНСКИХ УЧРЕЖДЕНИЯХ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19683" y="6329159"/>
            <a:ext cx="1266446" cy="3874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WHO-logo">
            <a:extLst>
              <a:ext uri="{FF2B5EF4-FFF2-40B4-BE49-F238E27FC236}">
                <a16:creationId xmlns:a16="http://schemas.microsoft.com/office/drawing/2014/main" id="{04F1F0F3-113F-4113-A4E6-06D2264A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9" y="6227418"/>
            <a:ext cx="2333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6"/>
            <a:ext cx="7771130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4095"/>
              </a:lnSpc>
            </a:pPr>
            <a:r>
              <a:rPr lang="ru-RU" sz="3600" spc="-5" dirty="0"/>
              <a:t>Сценарий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483895" y="914400"/>
            <a:ext cx="7287259" cy="5500370"/>
          </a:xfrm>
          <a:custGeom>
            <a:avLst/>
            <a:gdLst/>
            <a:ahLst/>
            <a:cxnLst/>
            <a:rect l="l" t="t" r="r" b="b"/>
            <a:pathLst>
              <a:path w="7287259" h="5500370">
                <a:moveTo>
                  <a:pt x="7286716" y="0"/>
                </a:moveTo>
                <a:lnTo>
                  <a:pt x="0" y="0"/>
                </a:lnTo>
                <a:lnTo>
                  <a:pt x="0" y="5500254"/>
                </a:lnTo>
                <a:lnTo>
                  <a:pt x="7286716" y="5500254"/>
                </a:lnTo>
                <a:lnTo>
                  <a:pt x="7286716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2635" y="1100835"/>
            <a:ext cx="7129145" cy="50917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1300" marR="5715" indent="-228600" algn="just">
              <a:lnSpc>
                <a:spcPct val="100499"/>
              </a:lnSpc>
              <a:spcBef>
                <a:spcPts val="85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pc="-5" dirty="0">
                <a:latin typeface="Roboto"/>
                <a:cs typeface="Roboto"/>
              </a:rPr>
              <a:t>Больница героев – это высокоспециализированное медицинское учреждение в столице на 300 койко-мест с </a:t>
            </a:r>
            <a:br>
              <a:rPr lang="ru-RU" spc="-5" dirty="0">
                <a:latin typeface="Roboto"/>
                <a:cs typeface="Roboto"/>
              </a:rPr>
            </a:br>
            <a:r>
              <a:rPr lang="ru-RU" spc="-5" dirty="0">
                <a:latin typeface="Roboto"/>
                <a:cs typeface="Roboto"/>
              </a:rPr>
              <a:t>18 койко-местами в отделении интенсивной терапии (ОИТ)</a:t>
            </a:r>
            <a:r>
              <a:rPr spc="-5" dirty="0">
                <a:latin typeface="Roboto"/>
                <a:cs typeface="Roboto"/>
              </a:rPr>
              <a:t>. </a:t>
            </a:r>
            <a:r>
              <a:rPr lang="ru-RU" spc="-5" dirty="0">
                <a:latin typeface="Roboto"/>
                <a:cs typeface="Roboto"/>
              </a:rPr>
              <a:t>Больница работает в среднем на 90%-95% своей вместимости (поэтажные планы предоставлены)</a:t>
            </a:r>
            <a:r>
              <a:rPr spc="-5" dirty="0">
                <a:latin typeface="Roboto"/>
                <a:cs typeface="Roboto"/>
              </a:rPr>
              <a:t>.</a:t>
            </a:r>
            <a:endParaRPr dirty="0">
              <a:latin typeface="Roboto"/>
              <a:cs typeface="Roboto"/>
            </a:endParaRPr>
          </a:p>
          <a:p>
            <a:pPr marL="241300" marR="5080" indent="-228600" algn="just">
              <a:lnSpc>
                <a:spcPct val="100499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pc="-5" dirty="0">
                <a:latin typeface="Roboto"/>
                <a:cs typeface="Roboto"/>
              </a:rPr>
              <a:t>Больница испытывала большую нагрузку во время первой волны COVID-19 в марте-апреле 2020 г. В течение этого периода было госпитализировано  347 пациентов с COVID-19, из которых 29 умерли, в том числе 2 ребенка с сопутствующими нарушениями здоровья.</a:t>
            </a:r>
            <a:endParaRPr dirty="0">
              <a:latin typeface="Roboto"/>
              <a:cs typeface="Roboto"/>
            </a:endParaRPr>
          </a:p>
          <a:p>
            <a:pPr marL="241300" marR="5080" indent="-228600" algn="just">
              <a:lnSpc>
                <a:spcPct val="100499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pc="-5" dirty="0">
                <a:latin typeface="Roboto"/>
                <a:cs typeface="Roboto"/>
              </a:rPr>
              <a:t>После этого правительство ввело строгие медико-санитарные и социальные меры, которые действительно привели к уменьшению числа пациентов с COVID-19.</a:t>
            </a:r>
            <a:endParaRPr dirty="0">
              <a:latin typeface="Roboto"/>
              <a:cs typeface="Roboto"/>
            </a:endParaRPr>
          </a:p>
          <a:p>
            <a:pPr marL="241300" marR="5715" indent="-228600" algn="just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pc="-5" dirty="0">
                <a:latin typeface="Roboto"/>
                <a:cs typeface="Roboto"/>
              </a:rPr>
              <a:t>Ослабление ограничений в течение нескольких последних месяцев  привело к росту числа случаев инфицирования, что нашло свое отражение в увеличении числа пациентов с </a:t>
            </a:r>
            <a:br>
              <a:rPr lang="ru-RU" spc="-5" dirty="0">
                <a:latin typeface="Roboto"/>
                <a:cs typeface="Roboto"/>
              </a:rPr>
            </a:br>
            <a:r>
              <a:rPr lang="ru-RU" spc="-5" dirty="0">
                <a:latin typeface="Roboto"/>
                <a:cs typeface="Roboto"/>
              </a:rPr>
              <a:t>COVID-19.</a:t>
            </a:r>
            <a:endParaRPr dirty="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90104" y="0"/>
            <a:ext cx="4502150" cy="634365"/>
            <a:chOff x="7690104" y="0"/>
            <a:chExt cx="4502150" cy="634365"/>
          </a:xfrm>
        </p:grpSpPr>
        <p:sp>
          <p:nvSpPr>
            <p:cNvPr id="6" name="object 6"/>
            <p:cNvSpPr/>
            <p:nvPr/>
          </p:nvSpPr>
          <p:spPr>
            <a:xfrm>
              <a:off x="7690104" y="0"/>
              <a:ext cx="4258056" cy="63398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0612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61376" y="0"/>
              <a:ext cx="4227576" cy="63398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40624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40623" y="896"/>
            <a:ext cx="3881754" cy="752129"/>
          </a:xfrm>
          <a:prstGeom prst="rect">
            <a:avLst/>
          </a:prstGeom>
          <a:solidFill>
            <a:srgbClr val="D86422"/>
          </a:solidFill>
        </p:spPr>
        <p:txBody>
          <a:bodyPr vert="horz" wrap="square" lIns="0" tIns="135255" rIns="0" bIns="0" rtlCol="0">
            <a:spAutoFit/>
          </a:bodyPr>
          <a:lstStyle/>
          <a:p>
            <a:pPr marL="1074420">
              <a:lnSpc>
                <a:spcPct val="100000"/>
              </a:lnSpc>
              <a:spcBef>
                <a:spcPts val="1065"/>
              </a:spcBef>
            </a:pPr>
            <a:r>
              <a:rPr lang="ru-RU" sz="2000" spc="-20" dirty="0">
                <a:solidFill>
                  <a:srgbClr val="FFFFFF"/>
                </a:solidFill>
                <a:latin typeface="Arial Black"/>
                <a:cs typeface="Arial Black"/>
              </a:rPr>
              <a:t>ЭТО ТОЛЬКО ИМИТАЦИЯ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40622" y="1823699"/>
            <a:ext cx="3925614" cy="3030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32736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/>
              <a:t>Занятие 1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07619" y="689355"/>
            <a:ext cx="394058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" dirty="0">
                <a:solidFill>
                  <a:srgbClr val="005D85"/>
                </a:solidFill>
                <a:latin typeface="Roboto"/>
                <a:cs typeface="Roboto"/>
              </a:rPr>
              <a:t>Вопросы для обсуждения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065" y="1473191"/>
            <a:ext cx="10837972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dirty="0"/>
              <a:t> </a:t>
            </a:r>
            <a:endParaRPr lang="en-US" dirty="0"/>
          </a:p>
          <a:p>
            <a:pPr marL="360000" indent="-3600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Roboto"/>
                <a:cs typeface="Roboto"/>
              </a:rPr>
              <a:t>С учетом плана и процедур, действующих в вашем учреждении, какие процедуры скрининга и сортировки должны применяться в этой больнице?</a:t>
            </a:r>
            <a:r>
              <a:rPr lang="ru-RU" spc="-5" dirty="0">
                <a:latin typeface="Roboto"/>
                <a:cs typeface="Roboto"/>
              </a:rPr>
              <a:t> Достаточно ли этого?</a:t>
            </a:r>
            <a:endParaRPr lang="ru-RU" dirty="0">
              <a:latin typeface="Roboto"/>
              <a:cs typeface="Roboto"/>
            </a:endParaRPr>
          </a:p>
          <a:p>
            <a:pPr marL="360000" lvl="0" indent="-3600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Roboto"/>
              </a:rPr>
              <a:t>Поскольку вирус SARS-</a:t>
            </a:r>
            <a:r>
              <a:rPr lang="ru-RU" dirty="0" err="1">
                <a:latin typeface="Roboto"/>
              </a:rPr>
              <a:t>Co</a:t>
            </a:r>
            <a:r>
              <a:rPr lang="fr-CH" dirty="0">
                <a:latin typeface="Roboto"/>
              </a:rPr>
              <a:t>V</a:t>
            </a:r>
            <a:r>
              <a:rPr lang="ru-RU" dirty="0">
                <a:latin typeface="Roboto"/>
              </a:rPr>
              <a:t>-2, по всей видимости, останется с нами на долгое время, какими будут рекомендации по ПИИК для персонала и пациентов?</a:t>
            </a:r>
            <a:endParaRPr lang="en-US" dirty="0">
              <a:latin typeface="Roboto"/>
            </a:endParaRPr>
          </a:p>
          <a:p>
            <a:pPr marL="360000" lvl="0" indent="-3600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Roboto"/>
              </a:rPr>
              <a:t>Какие меры по изолированию и разделению на когорты должны приниматься для ведения пациентов с инфекцией?</a:t>
            </a:r>
            <a:endParaRPr lang="en-US" dirty="0">
              <a:latin typeface="Roboto"/>
            </a:endParaRPr>
          </a:p>
          <a:p>
            <a:pPr marL="360000" lvl="0" indent="-3600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Roboto"/>
              </a:rPr>
              <a:t>Какие виды оборудования, инструктаж или другие мероприятия могут привлечь внимание персонала к необходимости соблюдения мер ПИИК при высоких уровнях заболеваемости </a:t>
            </a:r>
            <a:r>
              <a:rPr lang="fr-CH" dirty="0">
                <a:latin typeface="Roboto"/>
              </a:rPr>
              <a:t>COVID</a:t>
            </a:r>
            <a:r>
              <a:rPr lang="ru-RU" dirty="0">
                <a:latin typeface="Roboto"/>
              </a:rPr>
              <a:t>-19?</a:t>
            </a:r>
            <a:endParaRPr lang="en-US" dirty="0">
              <a:latin typeface="Roboto"/>
            </a:endParaRPr>
          </a:p>
          <a:p>
            <a:pPr marL="360000" lvl="0" indent="-3600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Roboto"/>
              </a:rPr>
              <a:t>Какие системы очистки и технического контроля окружающей среды введены в действие?</a:t>
            </a:r>
            <a:endParaRPr lang="en-US" dirty="0">
              <a:latin typeface="Roboto"/>
            </a:endParaRPr>
          </a:p>
          <a:p>
            <a:pPr marL="360000" lvl="0" indent="-3600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Roboto"/>
              </a:rPr>
              <a:t>Необходимы ли на этой стадии какие-либо средства административного контроля, и, если необходимы, то какие?</a:t>
            </a:r>
            <a:endParaRPr lang="en-US" dirty="0">
              <a:latin typeface="Roboto"/>
            </a:endParaRPr>
          </a:p>
          <a:p>
            <a:pPr marL="360000" lvl="0" indent="-3600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Roboto"/>
              </a:rPr>
              <a:t>Каким образом вы обеспечите соблюдение мер политики учреждения, и какие меры вы будете принимать в случае их несоблюдения? </a:t>
            </a:r>
            <a:endParaRPr lang="en-US" dirty="0">
              <a:latin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88649" y="820014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47968" y="959611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30</a:t>
            </a:r>
            <a:r>
              <a:rPr sz="2400" b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400" b="1" spc="-5" dirty="0">
                <a:solidFill>
                  <a:srgbClr val="0070C0"/>
                </a:solidFill>
                <a:latin typeface="Arial"/>
                <a:cs typeface="Arial"/>
              </a:rPr>
              <a:t>мин.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6"/>
            <a:ext cx="7771130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4095"/>
              </a:lnSpc>
            </a:pPr>
            <a:r>
              <a:rPr lang="ru-RU" sz="3600" spc="-5" dirty="0"/>
              <a:t>Обновление сценария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690104" y="0"/>
            <a:ext cx="4502150" cy="634365"/>
            <a:chOff x="7690104" y="0"/>
            <a:chExt cx="4502150" cy="634365"/>
          </a:xfrm>
        </p:grpSpPr>
        <p:sp>
          <p:nvSpPr>
            <p:cNvPr id="4" name="object 4"/>
            <p:cNvSpPr/>
            <p:nvPr/>
          </p:nvSpPr>
          <p:spPr>
            <a:xfrm>
              <a:off x="7690104" y="0"/>
              <a:ext cx="4258056" cy="63398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0612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1376" y="0"/>
              <a:ext cx="4227576" cy="63398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0624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34200" y="896"/>
            <a:ext cx="4988177" cy="444352"/>
          </a:xfrm>
          <a:prstGeom prst="rect">
            <a:avLst/>
          </a:prstGeom>
          <a:solidFill>
            <a:srgbClr val="D86422"/>
          </a:solidFill>
        </p:spPr>
        <p:txBody>
          <a:bodyPr vert="horz" wrap="square" lIns="0" tIns="135255" rIns="0" bIns="0" rtlCol="0">
            <a:spAutoFit/>
          </a:bodyPr>
          <a:lstStyle/>
          <a:p>
            <a:pPr marL="1074420">
              <a:lnSpc>
                <a:spcPct val="100000"/>
              </a:lnSpc>
              <a:spcBef>
                <a:spcPts val="1065"/>
              </a:spcBef>
            </a:pPr>
            <a:r>
              <a:rPr lang="ru-RU" sz="2000" spc="-20" dirty="0">
                <a:solidFill>
                  <a:srgbClr val="FFFFFF"/>
                </a:solidFill>
                <a:latin typeface="Arial Black"/>
                <a:cs typeface="Arial Black"/>
              </a:rPr>
              <a:t>ЭТО ТОЛЬКО ИМИТАЦИЯ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894" y="841247"/>
            <a:ext cx="7287259" cy="5553710"/>
          </a:xfrm>
          <a:custGeom>
            <a:avLst/>
            <a:gdLst/>
            <a:ahLst/>
            <a:cxnLst/>
            <a:rect l="l" t="t" r="r" b="b"/>
            <a:pathLst>
              <a:path w="7287259" h="5553710">
                <a:moveTo>
                  <a:pt x="7286716" y="0"/>
                </a:moveTo>
                <a:lnTo>
                  <a:pt x="0" y="0"/>
                </a:lnTo>
                <a:lnTo>
                  <a:pt x="0" y="5553386"/>
                </a:lnTo>
                <a:lnTo>
                  <a:pt x="7286716" y="5553386"/>
                </a:lnTo>
                <a:lnTo>
                  <a:pt x="7286716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2634" y="1081532"/>
            <a:ext cx="7012940" cy="362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5151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2000" spc="-5" dirty="0">
                <a:latin typeface="Roboto"/>
                <a:cs typeface="Roboto"/>
              </a:rPr>
              <a:t>Число госпитализируемых пациентов с COVID-19 возрастает.</a:t>
            </a:r>
          </a:p>
          <a:p>
            <a:pPr marL="241300" marR="65151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2000" dirty="0">
                <a:latin typeface="Roboto"/>
                <a:cs typeface="Roboto"/>
              </a:rPr>
              <a:t>Пациенты с предполагаемым заболеванием изолируются и тестируются на новый вирус</a:t>
            </a:r>
            <a:r>
              <a:rPr sz="2000" spc="-5" dirty="0">
                <a:latin typeface="Roboto"/>
                <a:cs typeface="Roboto"/>
              </a:rPr>
              <a:t>.</a:t>
            </a:r>
            <a:endParaRPr sz="2000" dirty="0">
              <a:latin typeface="Roboto"/>
              <a:cs typeface="Roboto"/>
            </a:endParaRPr>
          </a:p>
          <a:p>
            <a:pPr marL="241300" marR="137160" indent="-228600">
              <a:lnSpc>
                <a:spcPct val="1008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2000" dirty="0">
                <a:latin typeface="Roboto"/>
                <a:cs typeface="Roboto"/>
              </a:rPr>
              <a:t>ОИТ почти полностью заполнено, свободными остаются только два койко-места.</a:t>
            </a:r>
            <a:endParaRPr sz="2000" dirty="0">
              <a:latin typeface="Roboto"/>
              <a:cs typeface="Roboto"/>
            </a:endParaRPr>
          </a:p>
          <a:p>
            <a:pPr marL="241300" marR="5080" indent="-228600">
              <a:lnSpc>
                <a:spcPts val="2810"/>
              </a:lnSpc>
              <a:spcBef>
                <a:spcPts val="116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2000" spc="-5" dirty="0">
                <a:latin typeface="Roboto"/>
                <a:cs typeface="Roboto"/>
              </a:rPr>
              <a:t>Руководство больницы рассматривает возможность создания изолированной палаты/полевого госпиталя.</a:t>
            </a:r>
            <a:endParaRPr sz="2000" dirty="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2000" dirty="0">
                <a:latin typeface="Roboto"/>
                <a:cs typeface="Roboto"/>
              </a:rPr>
              <a:t>У некоторых медицинских работников появились симптомы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5" dirty="0">
                <a:latin typeface="Roboto"/>
                <a:cs typeface="Roboto"/>
              </a:rPr>
              <a:t>COVID-19</a:t>
            </a:r>
            <a:r>
              <a:rPr lang="ru-RU" sz="2000" spc="-5" dirty="0">
                <a:latin typeface="Roboto"/>
                <a:cs typeface="Roboto"/>
              </a:rPr>
              <a:t>, и они остаются дома. 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12911" y="841248"/>
            <a:ext cx="3214069" cy="5545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2159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90" dirty="0"/>
              <a:t>Занятие</a:t>
            </a:r>
            <a:r>
              <a:rPr sz="3600" spc="-90" dirty="0"/>
              <a:t> </a:t>
            </a:r>
            <a:r>
              <a:rPr sz="360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811" y="709167"/>
            <a:ext cx="397778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00" b="1" spc="-5" dirty="0">
                <a:solidFill>
                  <a:srgbClr val="005D85"/>
                </a:solidFill>
                <a:latin typeface="Roboto"/>
                <a:cs typeface="Roboto"/>
              </a:rPr>
              <a:t>Вопросы для обсуждения</a:t>
            </a:r>
            <a:endParaRPr sz="19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811" y="1294384"/>
            <a:ext cx="10674350" cy="5309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ru-RU" dirty="0">
                <a:latin typeface="Roboto"/>
                <a:cs typeface="Roboto"/>
              </a:rPr>
              <a:t>Как вы будете подтверждать инфекцию, вызванную новым коронавирусом, у пациентов с предполагаемым заболеванием</a:t>
            </a:r>
            <a:r>
              <a:rPr spc="-5" dirty="0">
                <a:latin typeface="Roboto"/>
                <a:cs typeface="Roboto"/>
              </a:rPr>
              <a:t>?</a:t>
            </a:r>
            <a:endParaRPr lang="ru-RU" spc="-5" dirty="0">
              <a:latin typeface="Roboto"/>
              <a:cs typeface="Roboto"/>
            </a:endParaRPr>
          </a:p>
          <a:p>
            <a:pPr marL="360000" indent="-360000">
              <a:spcBef>
                <a:spcPts val="600"/>
              </a:spcBef>
            </a:pPr>
            <a:r>
              <a:rPr lang="ru-RU" dirty="0">
                <a:latin typeface="Roboto"/>
              </a:rPr>
              <a:t>2. 	Куда вы будете должны направлять образцы для тестирования на </a:t>
            </a:r>
            <a:r>
              <a:rPr lang="fr-CH" dirty="0">
                <a:latin typeface="Roboto"/>
              </a:rPr>
              <a:t>COVID</a:t>
            </a:r>
            <a:r>
              <a:rPr lang="ru-RU" dirty="0">
                <a:latin typeface="Roboto"/>
              </a:rPr>
              <a:t>-19 и как долго будете ждать результатов?</a:t>
            </a:r>
            <a:endParaRPr lang="en-US" dirty="0">
              <a:latin typeface="Roboto"/>
            </a:endParaRPr>
          </a:p>
          <a:p>
            <a:pPr marL="360000" indent="-360000">
              <a:spcBef>
                <a:spcPts val="600"/>
              </a:spcBef>
            </a:pPr>
            <a:r>
              <a:rPr lang="ru-RU" dirty="0">
                <a:latin typeface="Roboto"/>
              </a:rPr>
              <a:t>3. 	В какое отделение будут поступать пациенты с предполагаемым и подтвержденным заболеванием?</a:t>
            </a:r>
            <a:endParaRPr lang="en-US" dirty="0">
              <a:latin typeface="Roboto"/>
            </a:endParaRPr>
          </a:p>
          <a:p>
            <a:pPr marL="360000" indent="-360000">
              <a:spcBef>
                <a:spcPts val="600"/>
              </a:spcBef>
            </a:pPr>
            <a:r>
              <a:rPr lang="ru-RU" dirty="0">
                <a:latin typeface="Roboto"/>
              </a:rPr>
              <a:t>4. 	Какие аспекты вы рекомендовали бы учитывать при клиническом ведении и изолировании пациентов? </a:t>
            </a:r>
            <a:endParaRPr lang="en-US" dirty="0">
              <a:latin typeface="Roboto"/>
            </a:endParaRPr>
          </a:p>
          <a:p>
            <a:pPr marL="360000" indent="-360000">
              <a:spcBef>
                <a:spcPts val="600"/>
              </a:spcBef>
            </a:pPr>
            <a:r>
              <a:rPr lang="ru-RU" dirty="0">
                <a:latin typeface="Roboto"/>
              </a:rPr>
              <a:t>5. 	Создает ли нынешняя ситуация какие-либо проблемы применительно к занятости коек и укомплектования персоналом?</a:t>
            </a:r>
            <a:endParaRPr lang="en-US" dirty="0">
              <a:latin typeface="Roboto"/>
            </a:endParaRPr>
          </a:p>
          <a:p>
            <a:pPr marL="360000" indent="-360000">
              <a:spcBef>
                <a:spcPts val="600"/>
              </a:spcBef>
            </a:pPr>
            <a:r>
              <a:rPr lang="ru-RU" dirty="0">
                <a:latin typeface="Roboto"/>
              </a:rPr>
              <a:t>6. 	Как можно усилить потенциал ОИТ?</a:t>
            </a:r>
            <a:endParaRPr lang="en-US" dirty="0">
              <a:latin typeface="Roboto"/>
            </a:endParaRPr>
          </a:p>
          <a:p>
            <a:pPr marL="360000" indent="-360000">
              <a:spcBef>
                <a:spcPts val="600"/>
              </a:spcBef>
            </a:pPr>
            <a:r>
              <a:rPr lang="ru-RU" dirty="0">
                <a:latin typeface="Roboto"/>
              </a:rPr>
              <a:t>7. 	Как вы будете решать проблемы внутрибольничных инфекций, а также отслеживания и ведения контактов?</a:t>
            </a:r>
            <a:endParaRPr lang="en-US" dirty="0">
              <a:latin typeface="Roboto"/>
            </a:endParaRPr>
          </a:p>
          <a:p>
            <a:pPr marL="360000" indent="-360000">
              <a:spcBef>
                <a:spcPts val="600"/>
              </a:spcBef>
            </a:pPr>
            <a:r>
              <a:rPr lang="ru-RU" dirty="0">
                <a:latin typeface="Roboto"/>
              </a:rPr>
              <a:t>8. 	Какие дополнительные меры могли бы быть приняты в этой ситуации?</a:t>
            </a:r>
            <a:endParaRPr lang="en-US" dirty="0">
              <a:latin typeface="Roboto"/>
            </a:endParaRPr>
          </a:p>
          <a:p>
            <a:pPr marL="360000" indent="-360000">
              <a:lnSpc>
                <a:spcPct val="100000"/>
              </a:lnSpc>
              <a:spcBef>
                <a:spcPts val="100"/>
              </a:spcBef>
              <a:tabLst>
                <a:tab pos="526415" algn="l"/>
                <a:tab pos="527050" algn="l"/>
              </a:tabLst>
            </a:pPr>
            <a:endParaRPr lang="ru-RU" sz="1900" spc="-5" dirty="0">
              <a:latin typeface="Roboto"/>
              <a:cs typeface="Roboto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6415" algn="l"/>
                <a:tab pos="527050" algn="l"/>
              </a:tabLst>
            </a:pPr>
            <a:endParaRPr sz="19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Roboto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93803" y="680366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53124" y="819403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30</a:t>
            </a:r>
            <a:r>
              <a:rPr sz="2400" b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400" b="1" spc="-5" dirty="0">
                <a:solidFill>
                  <a:srgbClr val="0070C0"/>
                </a:solidFill>
                <a:latin typeface="Arial"/>
                <a:cs typeface="Arial"/>
              </a:rPr>
              <a:t>мин.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116941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/>
              <a:t>Занятие</a:t>
            </a:r>
            <a:r>
              <a:rPr sz="3600" spc="-5" dirty="0"/>
              <a:t> 2</a:t>
            </a:r>
            <a:r>
              <a:rPr lang="ru-RU" sz="3600" spc="-5" dirty="0"/>
              <a:t> </a:t>
            </a:r>
            <a:r>
              <a:rPr sz="3600" spc="-5" dirty="0"/>
              <a:t>- </a:t>
            </a:r>
            <a:r>
              <a:rPr lang="ru-RU" sz="3600" spc="-5" dirty="0"/>
              <a:t>совещание руководителей больницы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1277600" y="5334000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3109" y="566822"/>
            <a:ext cx="11694160" cy="621586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41300" marR="892810" indent="-228600" algn="just">
              <a:lnSpc>
                <a:spcPct val="804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2600" spc="-5" dirty="0">
                <a:latin typeface="Roboto"/>
                <a:cs typeface="Roboto"/>
              </a:rPr>
              <a:t>Руководство больницы созывает совещание для пересмотра действующего процесса на случай дальнейшего увеличения числа пациентов</a:t>
            </a:r>
            <a:r>
              <a:rPr sz="2600" spc="-5" dirty="0">
                <a:latin typeface="Roboto"/>
                <a:cs typeface="Roboto"/>
              </a:rPr>
              <a:t>. </a:t>
            </a:r>
            <a:r>
              <a:rPr lang="ru-RU" sz="2600" spc="-5" dirty="0">
                <a:latin typeface="Roboto"/>
                <a:cs typeface="Roboto"/>
              </a:rPr>
              <a:t>Обсудите ситуацию и определите приоритетные действия, включая</a:t>
            </a:r>
            <a:r>
              <a:rPr sz="2600" spc="-5" dirty="0">
                <a:latin typeface="Roboto"/>
                <a:cs typeface="Roboto"/>
              </a:rPr>
              <a:t>:</a:t>
            </a:r>
            <a:endParaRPr sz="26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050" dirty="0">
              <a:latin typeface="Roboto"/>
              <a:cs typeface="Roboto"/>
            </a:endParaRPr>
          </a:p>
          <a:p>
            <a:pPr marL="698500" marR="1529080" lvl="1" indent="-228600">
              <a:lnSpc>
                <a:spcPct val="791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ru-RU" sz="2200" spc="-5" dirty="0">
                <a:latin typeface="Roboto"/>
                <a:cs typeface="Roboto"/>
              </a:rPr>
              <a:t>введение в действие плана медицинского учреждения по оперативному развертыванию, включая вспомогательную искусственную вентиляцию легких, запасы СИЗ, ПИИК и охрану психического здоровья персонала </a:t>
            </a:r>
            <a:endParaRPr sz="2200" dirty="0">
              <a:latin typeface="Roboto"/>
              <a:cs typeface="Roboto"/>
            </a:endParaRPr>
          </a:p>
          <a:p>
            <a:pPr marL="698500" lvl="1" indent="-228600">
              <a:lnSpc>
                <a:spcPts val="25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ru-RU" sz="2200" spc="-5" dirty="0">
                <a:latin typeface="Roboto"/>
                <a:cs typeface="Roboto"/>
              </a:rPr>
              <a:t>потребности в оборудовании</a:t>
            </a:r>
            <a:endParaRPr lang="ru-RU" sz="2200" dirty="0">
              <a:latin typeface="Roboto"/>
              <a:cs typeface="Roboto"/>
            </a:endParaRPr>
          </a:p>
          <a:p>
            <a:pPr marL="698500" lvl="1" indent="-228600">
              <a:lnSpc>
                <a:spcPts val="25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ru-RU" sz="2200" spc="-5" dirty="0">
                <a:latin typeface="Roboto"/>
                <a:cs typeface="Roboto"/>
              </a:rPr>
              <a:t>потребности в области инструктажа</a:t>
            </a:r>
            <a:endParaRPr lang="ru-RU" sz="2200" dirty="0">
              <a:latin typeface="Roboto"/>
              <a:cs typeface="Roboto"/>
            </a:endParaRPr>
          </a:p>
          <a:p>
            <a:pPr marL="698500" lvl="1" indent="-228600">
              <a:lnSpc>
                <a:spcPts val="260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ru-RU" sz="2200" spc="-5" dirty="0">
                <a:latin typeface="Roboto"/>
                <a:cs typeface="Roboto"/>
              </a:rPr>
              <a:t>потребности в кадровых ресурсах</a:t>
            </a:r>
            <a:endParaRPr lang="ru-RU" sz="2200" dirty="0">
              <a:latin typeface="Roboto"/>
              <a:cs typeface="Roboto"/>
            </a:endParaRPr>
          </a:p>
          <a:p>
            <a:pPr marL="698500" lvl="1" indent="-228600">
              <a:lnSpc>
                <a:spcPts val="260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ru-RU" sz="2200" spc="-5" dirty="0">
                <a:latin typeface="Roboto"/>
                <a:cs typeface="Roboto"/>
              </a:rPr>
              <a:t>требования к очистке окружающей среды</a:t>
            </a:r>
            <a:endParaRPr lang="ru-RU" sz="2200" dirty="0">
              <a:latin typeface="Roboto"/>
              <a:cs typeface="Roboto"/>
            </a:endParaRPr>
          </a:p>
          <a:p>
            <a:pPr marL="698500" lvl="1" indent="-228600">
              <a:lnSpc>
                <a:spcPts val="26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ru-RU" sz="2200" dirty="0">
                <a:latin typeface="Roboto"/>
                <a:cs typeface="Roboto"/>
              </a:rPr>
              <a:t>заполнение койко-мест и управление кадрами с учетом потребностей в изолировании</a:t>
            </a:r>
          </a:p>
          <a:p>
            <a:pPr marL="698500" lvl="1" indent="-228600">
              <a:lnSpc>
                <a:spcPts val="26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ru-RU" sz="2200" spc="-5" dirty="0">
                <a:latin typeface="Roboto"/>
                <a:cs typeface="Roboto"/>
              </a:rPr>
              <a:t>перевод пациентов в другие больницы</a:t>
            </a:r>
            <a:endParaRPr lang="ru-RU" sz="22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 dirty="0">
              <a:latin typeface="Roboto"/>
              <a:cs typeface="Roboto"/>
            </a:endParaRPr>
          </a:p>
          <a:p>
            <a:pPr marL="469900" marR="1173480">
              <a:lnSpc>
                <a:spcPts val="2110"/>
              </a:lnSpc>
            </a:pPr>
            <a:r>
              <a:rPr lang="ru-RU" sz="2200" spc="-5" dirty="0">
                <a:latin typeface="Roboto"/>
                <a:cs typeface="Roboto"/>
              </a:rPr>
              <a:t>Как этот план будет доведен до сведения внешних аудиторий</a:t>
            </a:r>
            <a:r>
              <a:rPr sz="2200" spc="-5" dirty="0">
                <a:latin typeface="Roboto"/>
                <a:cs typeface="Roboto"/>
              </a:rPr>
              <a:t> (</a:t>
            </a:r>
            <a:r>
              <a:rPr lang="ru-RU" sz="2200" spc="-5" dirty="0">
                <a:latin typeface="Roboto"/>
                <a:cs typeface="Roboto"/>
              </a:rPr>
              <a:t>например, СМИ, пациентов и широкой общественности</a:t>
            </a:r>
            <a:r>
              <a:rPr sz="2200" spc="-5" dirty="0">
                <a:latin typeface="Roboto"/>
                <a:cs typeface="Roboto"/>
              </a:rPr>
              <a:t>)</a:t>
            </a:r>
            <a:r>
              <a:rPr lang="ru-RU" sz="2200" spc="-5" dirty="0">
                <a:latin typeface="Roboto"/>
                <a:cs typeface="Roboto"/>
              </a:rPr>
              <a:t>?</a:t>
            </a:r>
            <a:endParaRPr sz="2200" dirty="0">
              <a:latin typeface="Roboto"/>
              <a:cs typeface="Roboto"/>
            </a:endParaRPr>
          </a:p>
          <a:p>
            <a:pPr marR="5080" algn="r">
              <a:lnSpc>
                <a:spcPts val="2700"/>
              </a:lnSpc>
            </a:pPr>
            <a:r>
              <a:rPr lang="ru-RU" sz="2400" b="1" spc="-5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78AD8584-8DC7-4AC3-AEDB-74F11450DA32}"/>
              </a:ext>
            </a:extLst>
          </p:cNvPr>
          <p:cNvSpPr txBox="1"/>
          <p:nvPr/>
        </p:nvSpPr>
        <p:spPr>
          <a:xfrm>
            <a:off x="10977127" y="6007588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6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r>
              <a:rPr sz="2400" b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400" b="1" spc="-5" dirty="0">
                <a:solidFill>
                  <a:srgbClr val="0070C0"/>
                </a:solidFill>
                <a:latin typeface="Arial"/>
                <a:cs typeface="Arial"/>
              </a:rPr>
              <a:t>мин.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6"/>
            <a:ext cx="7771130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4095"/>
              </a:lnSpc>
            </a:pPr>
            <a:r>
              <a:rPr lang="ru-RU" sz="3600" spc="-5" dirty="0"/>
              <a:t>Обновление сценария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690104" y="0"/>
            <a:ext cx="4502150" cy="634365"/>
            <a:chOff x="7690104" y="0"/>
            <a:chExt cx="4502150" cy="634365"/>
          </a:xfrm>
        </p:grpSpPr>
        <p:sp>
          <p:nvSpPr>
            <p:cNvPr id="4" name="object 4"/>
            <p:cNvSpPr/>
            <p:nvPr/>
          </p:nvSpPr>
          <p:spPr>
            <a:xfrm>
              <a:off x="7690104" y="0"/>
              <a:ext cx="4258056" cy="63398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0612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1376" y="0"/>
              <a:ext cx="4227576" cy="63398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0624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34200" y="896"/>
            <a:ext cx="4988177" cy="444352"/>
          </a:xfrm>
          <a:prstGeom prst="rect">
            <a:avLst/>
          </a:prstGeom>
          <a:solidFill>
            <a:srgbClr val="D86422"/>
          </a:solidFill>
        </p:spPr>
        <p:txBody>
          <a:bodyPr vert="horz" wrap="square" lIns="0" tIns="135255" rIns="0" bIns="0" rtlCol="0">
            <a:spAutoFit/>
          </a:bodyPr>
          <a:lstStyle/>
          <a:p>
            <a:pPr marL="1074420">
              <a:lnSpc>
                <a:spcPct val="100000"/>
              </a:lnSpc>
              <a:spcBef>
                <a:spcPts val="1065"/>
              </a:spcBef>
            </a:pPr>
            <a:r>
              <a:rPr lang="ru-RU" sz="2000" spc="-20" dirty="0">
                <a:solidFill>
                  <a:srgbClr val="FFFFFF"/>
                </a:solidFill>
                <a:latin typeface="Arial Black"/>
                <a:cs typeface="Arial Black"/>
              </a:rPr>
              <a:t>ЭТО ТОЛЬКО ИМИТАЦИЯ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252" y="607957"/>
            <a:ext cx="7425055" cy="6151818"/>
          </a:xfrm>
          <a:custGeom>
            <a:avLst/>
            <a:gdLst/>
            <a:ahLst/>
            <a:cxnLst/>
            <a:rect l="l" t="t" r="r" b="b"/>
            <a:pathLst>
              <a:path w="7425055" h="5630545">
                <a:moveTo>
                  <a:pt x="7424547" y="0"/>
                </a:moveTo>
                <a:lnTo>
                  <a:pt x="0" y="0"/>
                </a:lnTo>
                <a:lnTo>
                  <a:pt x="0" y="5630356"/>
                </a:lnTo>
                <a:lnTo>
                  <a:pt x="7424547" y="5630356"/>
                </a:lnTo>
                <a:lnTo>
                  <a:pt x="7424547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8993" y="914907"/>
            <a:ext cx="7266940" cy="555023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715" indent="-228600">
              <a:lnSpc>
                <a:spcPts val="24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  <a:tab pos="241300" algn="l"/>
                <a:tab pos="899794" algn="l"/>
              </a:tabLst>
            </a:pPr>
            <a:r>
              <a:rPr lang="ru-RU" spc="-5" dirty="0">
                <a:latin typeface="Roboto"/>
                <a:cs typeface="Roboto"/>
              </a:rPr>
              <a:t>Через пять дней потенциал ОИТ был расширен на 40% </a:t>
            </a:r>
            <a:r>
              <a:rPr spc="-5" dirty="0">
                <a:latin typeface="Roboto"/>
                <a:cs typeface="Roboto"/>
              </a:rPr>
              <a:t>(</a:t>
            </a:r>
            <a:r>
              <a:rPr lang="ru-RU" spc="-5" dirty="0">
                <a:latin typeface="Roboto"/>
                <a:cs typeface="Roboto"/>
              </a:rPr>
              <a:t>например, добавлено</a:t>
            </a:r>
            <a:r>
              <a:rPr spc="-5" dirty="0">
                <a:latin typeface="Roboto"/>
                <a:cs typeface="Roboto"/>
              </a:rPr>
              <a:t> </a:t>
            </a:r>
            <a:r>
              <a:rPr dirty="0">
                <a:latin typeface="Roboto"/>
                <a:cs typeface="Roboto"/>
              </a:rPr>
              <a:t>8</a:t>
            </a:r>
            <a:r>
              <a:rPr spc="20" dirty="0">
                <a:latin typeface="Roboto"/>
                <a:cs typeface="Roboto"/>
              </a:rPr>
              <a:t> </a:t>
            </a:r>
            <a:r>
              <a:rPr lang="ru-RU" spc="-5" dirty="0">
                <a:latin typeface="Roboto"/>
                <a:cs typeface="Roboto"/>
              </a:rPr>
              <a:t>коек</a:t>
            </a:r>
            <a:r>
              <a:rPr spc="-5" dirty="0">
                <a:latin typeface="Roboto"/>
                <a:cs typeface="Roboto"/>
              </a:rPr>
              <a:t>)</a:t>
            </a:r>
            <a:endParaRPr dirty="0">
              <a:latin typeface="Roboto"/>
              <a:cs typeface="Roboto"/>
            </a:endParaRPr>
          </a:p>
          <a:p>
            <a:pPr marL="241300" marR="5080" indent="-228600">
              <a:lnSpc>
                <a:spcPts val="2300"/>
              </a:lnSpc>
              <a:spcBef>
                <a:spcPts val="2480"/>
              </a:spcBef>
              <a:buFont typeface="Arial"/>
              <a:buChar char="•"/>
              <a:tabLst>
                <a:tab pos="240665" algn="l"/>
                <a:tab pos="241300" algn="l"/>
                <a:tab pos="1383665" algn="l"/>
                <a:tab pos="2347595" algn="l"/>
                <a:tab pos="3085465" algn="l"/>
                <a:tab pos="3733165" algn="l"/>
                <a:tab pos="4536440" algn="l"/>
                <a:tab pos="5897245" algn="l"/>
                <a:tab pos="6557645" algn="l"/>
              </a:tabLst>
            </a:pPr>
            <a:r>
              <a:rPr lang="ru-RU" spc="-5" dirty="0">
                <a:latin typeface="Roboto"/>
                <a:cs typeface="Roboto"/>
              </a:rPr>
              <a:t>Ситуация сказалась на регулярном оказании медицинской помощи, и некоторые пациенты были переведены в другие больницы</a:t>
            </a:r>
            <a:r>
              <a:rPr spc="-5" dirty="0">
                <a:latin typeface="Roboto"/>
                <a:cs typeface="Roboto"/>
              </a:rPr>
              <a:t>.</a:t>
            </a:r>
            <a:endParaRPr dirty="0">
              <a:latin typeface="Roboto"/>
              <a:cs typeface="Roboto"/>
            </a:endParaRPr>
          </a:p>
          <a:p>
            <a:pPr marL="241300" marR="5715" indent="-228600">
              <a:lnSpc>
                <a:spcPts val="2400"/>
              </a:lnSpc>
              <a:spcBef>
                <a:spcPts val="24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ru-RU" spc="-5" dirty="0">
                <a:latin typeface="Roboto"/>
                <a:cs typeface="Roboto"/>
              </a:rPr>
              <a:t>Другие палаты были переоборудованы, с тем чтобы обеспечить места для пациентов с предполагаемым и подтвержденным заболеванием.</a:t>
            </a:r>
          </a:p>
          <a:p>
            <a:pPr marL="241300" marR="5715" indent="-228600">
              <a:lnSpc>
                <a:spcPts val="2400"/>
              </a:lnSpc>
              <a:spcBef>
                <a:spcPts val="24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ru-RU" spc="-10" dirty="0">
                <a:latin typeface="Roboto"/>
                <a:cs typeface="Roboto"/>
              </a:rPr>
              <a:t>Медицинской персонал был проинструктирован в области оказания медицинской помощи пациентам с </a:t>
            </a:r>
            <a:r>
              <a:rPr dirty="0">
                <a:latin typeface="Roboto"/>
                <a:cs typeface="Roboto"/>
              </a:rPr>
              <a:t>COVID-19</a:t>
            </a:r>
            <a:r>
              <a:rPr spc="-5" dirty="0">
                <a:latin typeface="Roboto"/>
                <a:cs typeface="Roboto"/>
              </a:rPr>
              <a:t>.</a:t>
            </a:r>
            <a:endParaRPr dirty="0">
              <a:latin typeface="Roboto"/>
              <a:cs typeface="Roboto"/>
            </a:endParaRPr>
          </a:p>
          <a:p>
            <a:pPr marL="241300" marR="5080" indent="-228600">
              <a:lnSpc>
                <a:spcPts val="2400"/>
              </a:lnSpc>
              <a:spcBef>
                <a:spcPts val="23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>
                <a:latin typeface="Roboto"/>
                <a:cs typeface="Roboto"/>
              </a:rPr>
              <a:t>20% </a:t>
            </a:r>
            <a:r>
              <a:rPr lang="ru-RU" spc="-5" dirty="0">
                <a:latin typeface="Roboto"/>
                <a:cs typeface="Roboto"/>
              </a:rPr>
              <a:t>медицинских работников больницы были инфицированы вирусом</a:t>
            </a:r>
            <a:r>
              <a:rPr spc="-5" dirty="0">
                <a:latin typeface="Roboto"/>
                <a:cs typeface="Roboto"/>
              </a:rPr>
              <a:t> SARS-</a:t>
            </a:r>
            <a:r>
              <a:rPr spc="-5" dirty="0" err="1">
                <a:latin typeface="Roboto"/>
                <a:cs typeface="Roboto"/>
              </a:rPr>
              <a:t>CoV</a:t>
            </a:r>
            <a:r>
              <a:rPr dirty="0">
                <a:latin typeface="Roboto"/>
                <a:cs typeface="Roboto"/>
              </a:rPr>
              <a:t>.</a:t>
            </a:r>
          </a:p>
          <a:p>
            <a:pPr marL="241300" marR="5080" indent="-228600">
              <a:lnSpc>
                <a:spcPts val="2400"/>
              </a:lnSpc>
              <a:spcBef>
                <a:spcPts val="24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ru-RU" spc="-5" dirty="0">
                <a:latin typeface="Roboto"/>
                <a:cs typeface="Roboto"/>
              </a:rPr>
              <a:t>К сожалению, за последние дни несколько пациентов умерли</a:t>
            </a:r>
            <a:r>
              <a:rPr spc="-5" dirty="0">
                <a:latin typeface="Roboto"/>
                <a:cs typeface="Roboto"/>
              </a:rPr>
              <a:t>.</a:t>
            </a:r>
            <a:endParaRPr dirty="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40623" y="3799197"/>
            <a:ext cx="3967987" cy="2642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0623" y="809345"/>
            <a:ext cx="4039022" cy="2700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24354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/>
              <a:t>Занятие</a:t>
            </a:r>
            <a:r>
              <a:rPr sz="3600" spc="-90" dirty="0"/>
              <a:t> </a:t>
            </a:r>
            <a:r>
              <a:rPr sz="3600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9643" y="999235"/>
            <a:ext cx="39299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latin typeface="Roboto"/>
                <a:cs typeface="Roboto"/>
              </a:rPr>
              <a:t>Вопросы для обсуждения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643" y="1709420"/>
            <a:ext cx="11097260" cy="4228978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527050" marR="973455" indent="-514350">
              <a:lnSpc>
                <a:spcPts val="2620"/>
              </a:lnSpc>
              <a:spcBef>
                <a:spcPts val="40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ru-RU" dirty="0">
                <a:latin typeface="Roboto"/>
                <a:cs typeface="Roboto"/>
              </a:rPr>
              <a:t>Как вы будете смягчать риск инфицирования для ваших медицинских работников передней линии</a:t>
            </a:r>
            <a:r>
              <a:rPr spc="-5" dirty="0">
                <a:latin typeface="Roboto"/>
                <a:cs typeface="Roboto"/>
              </a:rPr>
              <a:t>?</a:t>
            </a:r>
            <a:endParaRPr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Roboto"/>
              <a:buAutoNum type="arabicPeriod"/>
            </a:pPr>
            <a:endParaRPr dirty="0">
              <a:latin typeface="Roboto"/>
              <a:cs typeface="Roboto"/>
            </a:endParaRPr>
          </a:p>
          <a:p>
            <a:pPr marL="527050" marR="5080" indent="-514350">
              <a:lnSpc>
                <a:spcPct val="904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lang="ru-RU" dirty="0">
                <a:latin typeface="Roboto"/>
                <a:cs typeface="Roboto"/>
              </a:rPr>
              <a:t>Каким образом будут регулироваться внутренние контакты с инфицированными медицинскими работниками, включая прогнозируемую нехватку медицинских работников и стратегию безопасного возвращения инфицированных медицинских работников на работу?</a:t>
            </a:r>
            <a:endParaRPr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Roboto"/>
              <a:buAutoNum type="arabicPeriod"/>
            </a:pPr>
            <a:endParaRPr dirty="0">
              <a:latin typeface="Roboto"/>
              <a:cs typeface="Roboto"/>
            </a:endParaRPr>
          </a:p>
          <a:p>
            <a:pPr marL="527050" marR="617855" indent="-514350">
              <a:lnSpc>
                <a:spcPts val="25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lang="ru-RU" dirty="0">
                <a:latin typeface="Roboto"/>
                <a:cs typeface="Roboto"/>
              </a:rPr>
              <a:t>Каким образом самостоятельное перемещение/реабилитация пациентов будут способствовать планированию выписки?</a:t>
            </a:r>
            <a:endParaRPr dirty="0">
              <a:latin typeface="Roboto"/>
              <a:cs typeface="Roboto"/>
            </a:endParaRPr>
          </a:p>
          <a:p>
            <a:pPr marL="527050" indent="-514350">
              <a:lnSpc>
                <a:spcPct val="100000"/>
              </a:lnSpc>
              <a:spcBef>
                <a:spcPts val="271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ru-RU" dirty="0">
                <a:latin typeface="Roboto"/>
                <a:cs typeface="Roboto"/>
              </a:rPr>
              <a:t>Как будет организовано обращение с телами умерших</a:t>
            </a:r>
            <a:r>
              <a:rPr spc="-5" dirty="0">
                <a:latin typeface="Roboto"/>
                <a:cs typeface="Roboto"/>
              </a:rPr>
              <a:t>? </a:t>
            </a:r>
            <a:r>
              <a:rPr lang="ru-RU" spc="-5" dirty="0">
                <a:latin typeface="Roboto"/>
                <a:cs typeface="Roboto"/>
              </a:rPr>
              <a:t>Какие процедуры вы будете выполнять</a:t>
            </a:r>
            <a:r>
              <a:rPr dirty="0">
                <a:latin typeface="Roboto"/>
                <a:cs typeface="Roboto"/>
              </a:rPr>
              <a:t>?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Roboto"/>
              <a:buAutoNum type="arabicPeriod"/>
            </a:pPr>
            <a:endParaRPr dirty="0">
              <a:latin typeface="Roboto"/>
              <a:cs typeface="Roboto"/>
            </a:endParaRPr>
          </a:p>
          <a:p>
            <a:pPr marL="527050" marR="422275" indent="-514350">
              <a:lnSpc>
                <a:spcPts val="2590"/>
              </a:lnSpc>
              <a:spcBef>
                <a:spcPts val="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ru-RU" dirty="0">
                <a:latin typeface="Roboto"/>
                <a:cs typeface="Roboto"/>
              </a:rPr>
              <a:t>Как вы будете подготавливать и упаковывать тела для перевозки из больницы в отделение аутопсии, морг, крематорий или на место захоронения? </a:t>
            </a:r>
            <a:endParaRPr dirty="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69702" y="807994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29022" y="947419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30</a:t>
            </a:r>
            <a:r>
              <a:rPr sz="2400" b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400" b="1" spc="-5" dirty="0">
                <a:solidFill>
                  <a:srgbClr val="0070C0"/>
                </a:solidFill>
                <a:latin typeface="Arial"/>
                <a:cs typeface="Arial"/>
              </a:rPr>
              <a:t>мин.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40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408"/>
                </a:lnTo>
                <a:lnTo>
                  <a:pt x="0" y="611408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580631"/>
              <a:ext cx="12188952" cy="27736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5" y="6605265"/>
              <a:ext cx="12186285" cy="252729"/>
            </a:xfrm>
            <a:custGeom>
              <a:avLst/>
              <a:gdLst/>
              <a:ahLst/>
              <a:cxnLst/>
              <a:rect l="l" t="t" r="r" b="b"/>
              <a:pathLst>
                <a:path w="12186285" h="252729">
                  <a:moveTo>
                    <a:pt x="0" y="0"/>
                  </a:moveTo>
                  <a:lnTo>
                    <a:pt x="12185943" y="0"/>
                  </a:lnTo>
                  <a:lnTo>
                    <a:pt x="12185943" y="252734"/>
                  </a:lnTo>
                  <a:lnTo>
                    <a:pt x="0" y="252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9335" y="6580631"/>
              <a:ext cx="4191000" cy="277368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3982" y="6605265"/>
              <a:ext cx="4088129" cy="248920"/>
            </a:xfrm>
            <a:custGeom>
              <a:avLst/>
              <a:gdLst/>
              <a:ahLst/>
              <a:cxnLst/>
              <a:rect l="l" t="t" r="r" b="b"/>
              <a:pathLst>
                <a:path w="4088129" h="248920">
                  <a:moveTo>
                    <a:pt x="3963689" y="0"/>
                  </a:moveTo>
                  <a:lnTo>
                    <a:pt x="0" y="0"/>
                  </a:lnTo>
                  <a:lnTo>
                    <a:pt x="0" y="248595"/>
                  </a:lnTo>
                  <a:lnTo>
                    <a:pt x="4087982" y="248595"/>
                  </a:lnTo>
                  <a:lnTo>
                    <a:pt x="4087982" y="124300"/>
                  </a:lnTo>
                  <a:lnTo>
                    <a:pt x="3963689" y="0"/>
                  </a:lnTo>
                  <a:close/>
                </a:path>
              </a:pathLst>
            </a:custGeom>
            <a:solidFill>
              <a:srgbClr val="49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5120" y="6580631"/>
              <a:ext cx="4191000" cy="27736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0326" y="6605265"/>
              <a:ext cx="4088129" cy="248920"/>
            </a:xfrm>
            <a:custGeom>
              <a:avLst/>
              <a:gdLst/>
              <a:ahLst/>
              <a:cxnLst/>
              <a:rect l="l" t="t" r="r" b="b"/>
              <a:pathLst>
                <a:path w="4088129" h="248920">
                  <a:moveTo>
                    <a:pt x="3963689" y="0"/>
                  </a:moveTo>
                  <a:lnTo>
                    <a:pt x="0" y="0"/>
                  </a:lnTo>
                  <a:lnTo>
                    <a:pt x="0" y="248595"/>
                  </a:lnTo>
                  <a:lnTo>
                    <a:pt x="4087982" y="248595"/>
                  </a:lnTo>
                  <a:lnTo>
                    <a:pt x="4087982" y="124300"/>
                  </a:lnTo>
                  <a:lnTo>
                    <a:pt x="3963689" y="0"/>
                  </a:lnTo>
                  <a:close/>
                </a:path>
              </a:pathLst>
            </a:custGeom>
            <a:solidFill>
              <a:srgbClr val="008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7008" y="6574535"/>
              <a:ext cx="4282440" cy="28346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2706" y="6599208"/>
              <a:ext cx="4178300" cy="259079"/>
            </a:xfrm>
            <a:custGeom>
              <a:avLst/>
              <a:gdLst/>
              <a:ahLst/>
              <a:cxnLst/>
              <a:rect l="l" t="t" r="r" b="b"/>
              <a:pathLst>
                <a:path w="4178300" h="259079">
                  <a:moveTo>
                    <a:pt x="4048621" y="0"/>
                  </a:moveTo>
                  <a:lnTo>
                    <a:pt x="0" y="0"/>
                  </a:lnTo>
                  <a:lnTo>
                    <a:pt x="0" y="258506"/>
                  </a:lnTo>
                  <a:lnTo>
                    <a:pt x="4177872" y="258506"/>
                  </a:lnTo>
                  <a:lnTo>
                    <a:pt x="4177872" y="129252"/>
                  </a:lnTo>
                  <a:lnTo>
                    <a:pt x="4048621" y="0"/>
                  </a:lnTo>
                  <a:close/>
                </a:path>
              </a:pathLst>
            </a:custGeom>
            <a:solidFill>
              <a:srgbClr val="006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552" y="6574535"/>
              <a:ext cx="4282440" cy="28346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1794" y="6599208"/>
              <a:ext cx="4178300" cy="248920"/>
            </a:xfrm>
            <a:custGeom>
              <a:avLst/>
              <a:gdLst/>
              <a:ahLst/>
              <a:cxnLst/>
              <a:rect l="l" t="t" r="r" b="b"/>
              <a:pathLst>
                <a:path w="4178300" h="248920">
                  <a:moveTo>
                    <a:pt x="4053436" y="0"/>
                  </a:moveTo>
                  <a:lnTo>
                    <a:pt x="0" y="0"/>
                  </a:lnTo>
                  <a:lnTo>
                    <a:pt x="0" y="248879"/>
                  </a:lnTo>
                  <a:lnTo>
                    <a:pt x="4177873" y="248879"/>
                  </a:lnTo>
                  <a:lnTo>
                    <a:pt x="4177873" y="124441"/>
                  </a:lnTo>
                  <a:lnTo>
                    <a:pt x="4053436" y="0"/>
                  </a:lnTo>
                  <a:close/>
                </a:path>
              </a:pathLst>
            </a:custGeom>
            <a:solidFill>
              <a:srgbClr val="005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831" y="6574535"/>
              <a:ext cx="2109216" cy="283464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5386" y="6599208"/>
              <a:ext cx="2004695" cy="259079"/>
            </a:xfrm>
            <a:custGeom>
              <a:avLst/>
              <a:gdLst/>
              <a:ahLst/>
              <a:cxnLst/>
              <a:rect l="l" t="t" r="r" b="b"/>
              <a:pathLst>
                <a:path w="2004695" h="259079">
                  <a:moveTo>
                    <a:pt x="1871348" y="0"/>
                  </a:moveTo>
                  <a:lnTo>
                    <a:pt x="0" y="0"/>
                  </a:lnTo>
                  <a:lnTo>
                    <a:pt x="0" y="258791"/>
                  </a:lnTo>
                  <a:lnTo>
                    <a:pt x="2004413" y="258791"/>
                  </a:lnTo>
                  <a:lnTo>
                    <a:pt x="2004413" y="133067"/>
                  </a:lnTo>
                  <a:lnTo>
                    <a:pt x="1871348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6574535"/>
              <a:ext cx="2084832" cy="28346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6599208"/>
              <a:ext cx="2004695" cy="259079"/>
            </a:xfrm>
            <a:custGeom>
              <a:avLst/>
              <a:gdLst/>
              <a:ahLst/>
              <a:cxnLst/>
              <a:rect l="l" t="t" r="r" b="b"/>
              <a:pathLst>
                <a:path w="2004695" h="259079">
                  <a:moveTo>
                    <a:pt x="1871348" y="0"/>
                  </a:moveTo>
                  <a:lnTo>
                    <a:pt x="0" y="0"/>
                  </a:lnTo>
                  <a:lnTo>
                    <a:pt x="0" y="258791"/>
                  </a:lnTo>
                  <a:lnTo>
                    <a:pt x="2004413" y="258791"/>
                  </a:lnTo>
                  <a:lnTo>
                    <a:pt x="2004413" y="133067"/>
                  </a:lnTo>
                  <a:lnTo>
                    <a:pt x="1871348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12192000" cy="6638925"/>
            </a:xfrm>
            <a:custGeom>
              <a:avLst/>
              <a:gdLst/>
              <a:ahLst/>
              <a:cxnLst/>
              <a:rect l="l" t="t" r="r" b="b"/>
              <a:pathLst>
                <a:path w="12192000" h="6638925">
                  <a:moveTo>
                    <a:pt x="12192000" y="0"/>
                  </a:moveTo>
                  <a:lnTo>
                    <a:pt x="0" y="0"/>
                  </a:lnTo>
                  <a:lnTo>
                    <a:pt x="0" y="6638543"/>
                  </a:lnTo>
                  <a:lnTo>
                    <a:pt x="12192000" y="663854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459610" y="133603"/>
            <a:ext cx="7693025" cy="14228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R="853440" algn="ctr">
              <a:lnSpc>
                <a:spcPct val="100000"/>
              </a:lnSpc>
              <a:spcBef>
                <a:spcPts val="795"/>
              </a:spcBef>
            </a:pPr>
            <a:r>
              <a:rPr lang="ru-RU" sz="4000" spc="-5" dirty="0"/>
              <a:t>Заключительное занятие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ru-RU" sz="4000" spc="-5" dirty="0"/>
              <a:t>      Отзывы</a:t>
            </a:r>
            <a:r>
              <a:rPr sz="4000" spc="-45" dirty="0"/>
              <a:t> </a:t>
            </a:r>
            <a:r>
              <a:rPr lang="ru-RU" sz="4000" spc="-5" dirty="0"/>
              <a:t>участников</a:t>
            </a:r>
            <a:endParaRPr sz="4000" dirty="0"/>
          </a:p>
        </p:txBody>
      </p:sp>
      <p:grpSp>
        <p:nvGrpSpPr>
          <p:cNvPr id="20" name="object 20"/>
          <p:cNvGrpSpPr/>
          <p:nvPr/>
        </p:nvGrpSpPr>
        <p:grpSpPr>
          <a:xfrm>
            <a:off x="361247" y="2617816"/>
            <a:ext cx="11634470" cy="3796029"/>
            <a:chOff x="361247" y="2617816"/>
            <a:chExt cx="11634470" cy="3796029"/>
          </a:xfrm>
        </p:grpSpPr>
        <p:sp>
          <p:nvSpPr>
            <p:cNvPr id="21" name="object 21"/>
            <p:cNvSpPr/>
            <p:nvPr/>
          </p:nvSpPr>
          <p:spPr>
            <a:xfrm>
              <a:off x="361247" y="3262877"/>
              <a:ext cx="2721165" cy="20408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44855" y="3522343"/>
              <a:ext cx="3050626" cy="19867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43662" y="2617816"/>
              <a:ext cx="5304674" cy="37958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1020082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5" dirty="0"/>
              <a:t>Окончательное подведение итогов/обзор потребностей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75525" y="901867"/>
            <a:ext cx="4843145" cy="5539105"/>
            <a:chOff x="375525" y="901867"/>
            <a:chExt cx="4843145" cy="5539105"/>
          </a:xfrm>
        </p:grpSpPr>
        <p:sp>
          <p:nvSpPr>
            <p:cNvPr id="4" name="object 4"/>
            <p:cNvSpPr/>
            <p:nvPr/>
          </p:nvSpPr>
          <p:spPr>
            <a:xfrm>
              <a:off x="388225" y="5660070"/>
              <a:ext cx="4817745" cy="768350"/>
            </a:xfrm>
            <a:custGeom>
              <a:avLst/>
              <a:gdLst/>
              <a:ahLst/>
              <a:cxnLst/>
              <a:rect l="l" t="t" r="r" b="b"/>
              <a:pathLst>
                <a:path w="4817745" h="768350">
                  <a:moveTo>
                    <a:pt x="4817659" y="0"/>
                  </a:moveTo>
                  <a:lnTo>
                    <a:pt x="0" y="0"/>
                  </a:lnTo>
                  <a:lnTo>
                    <a:pt x="0" y="767789"/>
                  </a:lnTo>
                  <a:lnTo>
                    <a:pt x="4817659" y="767789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004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225" y="5660070"/>
              <a:ext cx="4817745" cy="768350"/>
            </a:xfrm>
            <a:custGeom>
              <a:avLst/>
              <a:gdLst/>
              <a:ahLst/>
              <a:cxnLst/>
              <a:rect l="l" t="t" r="r" b="b"/>
              <a:pathLst>
                <a:path w="4817745" h="768350">
                  <a:moveTo>
                    <a:pt x="0" y="0"/>
                  </a:moveTo>
                  <a:lnTo>
                    <a:pt x="4817660" y="0"/>
                  </a:lnTo>
                  <a:lnTo>
                    <a:pt x="4817660" y="767789"/>
                  </a:lnTo>
                  <a:lnTo>
                    <a:pt x="0" y="76778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225" y="3740296"/>
              <a:ext cx="4817745" cy="2019300"/>
            </a:xfrm>
            <a:custGeom>
              <a:avLst/>
              <a:gdLst/>
              <a:ahLst/>
              <a:cxnLst/>
              <a:rect l="l" t="t" r="r" b="b"/>
              <a:pathLst>
                <a:path w="4817745" h="2019300">
                  <a:moveTo>
                    <a:pt x="4817659" y="0"/>
                  </a:moveTo>
                  <a:lnTo>
                    <a:pt x="0" y="0"/>
                  </a:lnTo>
                  <a:lnTo>
                    <a:pt x="0" y="1615245"/>
                  </a:lnTo>
                  <a:lnTo>
                    <a:pt x="2408830" y="2019057"/>
                  </a:lnTo>
                  <a:lnTo>
                    <a:pt x="4817659" y="1615245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8225" y="3740296"/>
              <a:ext cx="4817745" cy="2019300"/>
            </a:xfrm>
            <a:custGeom>
              <a:avLst/>
              <a:gdLst/>
              <a:ahLst/>
              <a:cxnLst/>
              <a:rect l="l" t="t" r="r" b="b"/>
              <a:pathLst>
                <a:path w="4817745" h="2019300">
                  <a:moveTo>
                    <a:pt x="0" y="0"/>
                  </a:moveTo>
                  <a:lnTo>
                    <a:pt x="4817660" y="0"/>
                  </a:lnTo>
                  <a:lnTo>
                    <a:pt x="4817660" y="1615246"/>
                  </a:lnTo>
                  <a:lnTo>
                    <a:pt x="2408830" y="2019058"/>
                  </a:lnTo>
                  <a:lnTo>
                    <a:pt x="0" y="16152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225" y="2342739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4817659" y="0"/>
                  </a:moveTo>
                  <a:lnTo>
                    <a:pt x="0" y="0"/>
                  </a:lnTo>
                  <a:lnTo>
                    <a:pt x="0" y="1179423"/>
                  </a:lnTo>
                  <a:lnTo>
                    <a:pt x="2408830" y="1474279"/>
                  </a:lnTo>
                  <a:lnTo>
                    <a:pt x="4817659" y="1179423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225" y="2342739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0" y="0"/>
                  </a:moveTo>
                  <a:lnTo>
                    <a:pt x="4817660" y="0"/>
                  </a:lnTo>
                  <a:lnTo>
                    <a:pt x="4817660" y="1179424"/>
                  </a:lnTo>
                  <a:lnTo>
                    <a:pt x="2408830" y="1474280"/>
                  </a:lnTo>
                  <a:lnTo>
                    <a:pt x="0" y="117942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8225" y="914567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4817659" y="0"/>
                  </a:moveTo>
                  <a:lnTo>
                    <a:pt x="0" y="0"/>
                  </a:lnTo>
                  <a:lnTo>
                    <a:pt x="0" y="1179424"/>
                  </a:lnTo>
                  <a:lnTo>
                    <a:pt x="2408830" y="1474280"/>
                  </a:lnTo>
                  <a:lnTo>
                    <a:pt x="4817659" y="1179424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225" y="914567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0" y="0"/>
                  </a:moveTo>
                  <a:lnTo>
                    <a:pt x="4817660" y="0"/>
                  </a:lnTo>
                  <a:lnTo>
                    <a:pt x="4817660" y="1179424"/>
                  </a:lnTo>
                  <a:lnTo>
                    <a:pt x="2408830" y="1474280"/>
                  </a:lnTo>
                  <a:lnTo>
                    <a:pt x="0" y="117942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19981" y="1130300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ЦЕЛИ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73138" y="762502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75109" y="5534167"/>
            <a:ext cx="6228715" cy="0"/>
          </a:xfrm>
          <a:custGeom>
            <a:avLst/>
            <a:gdLst/>
            <a:ahLst/>
            <a:cxnLst/>
            <a:rect l="l" t="t" r="r" b="b"/>
            <a:pathLst>
              <a:path w="6228715">
                <a:moveTo>
                  <a:pt x="0" y="0"/>
                </a:moveTo>
                <a:lnTo>
                  <a:pt x="6228665" y="1"/>
                </a:lnTo>
              </a:path>
            </a:pathLst>
          </a:custGeom>
          <a:ln w="25400">
            <a:solidFill>
              <a:srgbClr val="A24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13659" y="5999988"/>
            <a:ext cx="41554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5" dirty="0">
                <a:solidFill>
                  <a:srgbClr val="A24B19"/>
                </a:solidFill>
                <a:latin typeface="Arial"/>
                <a:cs typeface="Arial"/>
              </a:rPr>
              <a:t>Примечание</a:t>
            </a:r>
            <a:r>
              <a:rPr sz="1400" i="1" spc="-5" dirty="0">
                <a:solidFill>
                  <a:srgbClr val="A24B19"/>
                </a:solidFill>
                <a:latin typeface="Arial"/>
                <a:cs typeface="Arial"/>
              </a:rPr>
              <a:t>: </a:t>
            </a:r>
            <a:r>
              <a:rPr lang="ru-RU" sz="1400" i="1" spc="-5" dirty="0">
                <a:solidFill>
                  <a:srgbClr val="A24B19"/>
                </a:solidFill>
                <a:latin typeface="Arial"/>
                <a:cs typeface="Arial"/>
              </a:rPr>
              <a:t>план действий будет разработан на следующем занятии.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74926" y="6652472"/>
            <a:ext cx="25666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NOVEL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CORONAVIRUS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(COVID-19)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71B6F717-3C3F-41EA-9391-94DA338ADFCB}"/>
              </a:ext>
            </a:extLst>
          </p:cNvPr>
          <p:cNvSpPr txBox="1"/>
          <p:nvPr/>
        </p:nvSpPr>
        <p:spPr>
          <a:xfrm>
            <a:off x="487135" y="880643"/>
            <a:ext cx="4565650" cy="91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</a:pPr>
            <a:r>
              <a:rPr lang="ru-RU" sz="2800" kern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сильные стороны и недостатки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8514C405-BCF3-4E80-AC9E-1BCE03D92222}"/>
              </a:ext>
            </a:extLst>
          </p:cNvPr>
          <p:cNvSpPr txBox="1"/>
          <p:nvPr/>
        </p:nvSpPr>
        <p:spPr>
          <a:xfrm>
            <a:off x="514272" y="2701642"/>
            <a:ext cx="4565650" cy="450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</a:pPr>
            <a:r>
              <a:rPr lang="ru-RU" sz="2800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Проверить предположения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7134D54-45E3-43F0-A45C-BB5BF4AF442A}"/>
              </a:ext>
            </a:extLst>
          </p:cNvPr>
          <p:cNvSpPr txBox="1"/>
          <p:nvPr/>
        </p:nvSpPr>
        <p:spPr>
          <a:xfrm>
            <a:off x="388225" y="4037881"/>
            <a:ext cx="4565650" cy="1372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</a:pPr>
            <a:r>
              <a:rPr lang="ru-RU" sz="2800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Предложить идеи по улучшению ваших систем, планов и процедур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53E1C12F-C6F0-427C-B6A5-213957589E07}"/>
              </a:ext>
            </a:extLst>
          </p:cNvPr>
          <p:cNvSpPr txBox="1"/>
          <p:nvPr/>
        </p:nvSpPr>
        <p:spPr>
          <a:xfrm>
            <a:off x="514272" y="5878699"/>
            <a:ext cx="4565650" cy="450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</a:pPr>
            <a:r>
              <a:rPr lang="ru-RU" sz="2800" b="1" spc="-5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ДЕЙСТВИЙ</a:t>
            </a: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59274CD1-68B4-4259-9841-E47B133DE16F}"/>
              </a:ext>
            </a:extLst>
          </p:cNvPr>
          <p:cNvSpPr txBox="1"/>
          <p:nvPr/>
        </p:nvSpPr>
        <p:spPr>
          <a:xfrm>
            <a:off x="5803073" y="798239"/>
            <a:ext cx="5772785" cy="475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75</a:t>
            </a:r>
            <a:r>
              <a:rPr sz="2400" b="1" spc="-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400" b="1" spc="-5" dirty="0">
                <a:solidFill>
                  <a:srgbClr val="0070C0"/>
                </a:solidFill>
                <a:latin typeface="Arial"/>
                <a:cs typeface="Arial"/>
              </a:rPr>
              <a:t>мин.</a:t>
            </a:r>
            <a:endParaRPr sz="2400" dirty="0">
              <a:latin typeface="Arial"/>
              <a:cs typeface="Arial"/>
            </a:endParaRPr>
          </a:p>
          <a:p>
            <a:pPr marL="355600" marR="1014094" indent="-342900">
              <a:lnSpc>
                <a:spcPct val="102200"/>
              </a:lnSpc>
              <a:spcBef>
                <a:spcPts val="21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z="1800" spc="-5" dirty="0">
                <a:latin typeface="Arial"/>
                <a:cs typeface="Arial"/>
              </a:rPr>
              <a:t>В разбивке на группы разделите листок бумаги на три раздела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355600" marR="518795" indent="-342900">
              <a:lnSpc>
                <a:spcPct val="1022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pc="-5" dirty="0">
                <a:latin typeface="Arial"/>
                <a:cs typeface="Arial"/>
              </a:rPr>
              <a:t>Изучите контрольный перечень готовности, ваши планы и заметки из вашего </a:t>
            </a:r>
            <a:r>
              <a:rPr lang="fr-CH" spc="-5" dirty="0">
                <a:latin typeface="Arial"/>
                <a:cs typeface="Arial"/>
              </a:rPr>
              <a:t>TTX</a:t>
            </a:r>
            <a:r>
              <a:rPr lang="ru-RU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355600" marR="1001394" indent="-342900">
              <a:lnSpc>
                <a:spcPts val="2110"/>
              </a:lnSpc>
              <a:spcBef>
                <a:spcPts val="13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pc="-5" dirty="0">
                <a:latin typeface="Arial"/>
                <a:cs typeface="Arial"/>
              </a:rPr>
              <a:t>Обсудите и запишите ваши замечания в каждом разделе, чтобы ответить на следующие вопросы:</a:t>
            </a:r>
            <a:endParaRPr sz="18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85"/>
              </a:spcBef>
              <a:buChar char="•"/>
              <a:tabLst>
                <a:tab pos="812165" algn="l"/>
                <a:tab pos="812800" algn="l"/>
              </a:tabLst>
            </a:pPr>
            <a:r>
              <a:rPr lang="ru-RU" sz="1800" spc="-5" dirty="0">
                <a:latin typeface="Arial"/>
                <a:cs typeface="Arial"/>
              </a:rPr>
              <a:t>Что было эффективным</a:t>
            </a:r>
            <a:r>
              <a:rPr sz="1800" spc="-5" dirty="0">
                <a:latin typeface="Arial"/>
                <a:cs typeface="Arial"/>
              </a:rPr>
              <a:t>?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lang="ru-RU" sz="1800" spc="-5" dirty="0">
                <a:latin typeface="Arial"/>
                <a:cs typeface="Arial"/>
              </a:rPr>
              <a:t>Достижения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30"/>
              </a:spcBef>
              <a:buChar char="•"/>
              <a:tabLst>
                <a:tab pos="812165" algn="l"/>
                <a:tab pos="812800" algn="l"/>
              </a:tabLst>
            </a:pPr>
            <a:r>
              <a:rPr lang="ru-RU" spc="-5" dirty="0">
                <a:latin typeface="Arial"/>
                <a:cs typeface="Arial"/>
              </a:rPr>
              <a:t>Какие были трудности</a:t>
            </a:r>
            <a:r>
              <a:rPr sz="1800" spc="-5" dirty="0">
                <a:latin typeface="Arial"/>
                <a:cs typeface="Arial"/>
              </a:rPr>
              <a:t>?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lang="ru-RU" sz="1800" spc="-5" dirty="0">
                <a:latin typeface="Arial"/>
                <a:cs typeface="Arial"/>
              </a:rPr>
              <a:t>Проблемы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812800" marR="1153795" lvl="1" indent="-342900">
              <a:lnSpc>
                <a:spcPct val="101099"/>
              </a:lnSpc>
              <a:spcBef>
                <a:spcPts val="1225"/>
              </a:spcBef>
              <a:buChar char="•"/>
              <a:tabLst>
                <a:tab pos="812165" algn="l"/>
                <a:tab pos="812800" algn="l"/>
              </a:tabLst>
            </a:pPr>
            <a:r>
              <a:rPr lang="ru-RU" sz="1800" spc="-5" dirty="0">
                <a:latin typeface="Arial"/>
                <a:cs typeface="Arial"/>
              </a:rPr>
              <a:t>Какие рекомендации</a:t>
            </a:r>
            <a:r>
              <a:rPr sz="1800" spc="-5" dirty="0">
                <a:latin typeface="Arial"/>
                <a:cs typeface="Arial"/>
              </a:rPr>
              <a:t>? (</a:t>
            </a:r>
            <a:r>
              <a:rPr lang="ru-RU" sz="1800" spc="-5" dirty="0">
                <a:latin typeface="Arial"/>
                <a:cs typeface="Arial"/>
              </a:rPr>
              <a:t>и установите их приоритетность, определите три основные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4950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/>
              <a:t>	</a:t>
            </a:r>
            <a:r>
              <a:rPr lang="ru-RU" sz="3200"/>
              <a:t>Программа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E68DE2-6316-4455-9697-9ED7EF612BA9}"/>
              </a:ext>
            </a:extLst>
          </p:cNvPr>
          <p:cNvSpPr txBox="1">
            <a:spLocks/>
          </p:cNvSpPr>
          <p:nvPr/>
        </p:nvSpPr>
        <p:spPr>
          <a:xfrm>
            <a:off x="237744" y="1033272"/>
            <a:ext cx="5779211" cy="401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Часть 1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08:45	Регистрация участников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09:00	Введение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09:10	Задачи учений и «правила игры»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09:15	Кабинетная имитация 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10:45	Перерыв на кофе (15 мин)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11:00	Кабинетная имитация 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12:30	Разбор «по горячим следам»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13:00	Завершение части 1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13:00	Обед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45226-480B-414B-AA22-2B6F837BB1F0}"/>
              </a:ext>
            </a:extLst>
          </p:cNvPr>
          <p:cNvSpPr txBox="1"/>
          <p:nvPr/>
        </p:nvSpPr>
        <p:spPr>
          <a:xfrm>
            <a:off x="6056478" y="1033272"/>
            <a:ext cx="5833905" cy="4414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Часть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09:00	Краткий обзор предыдущей части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09:15	Анализ недочетов и планирование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	действий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(работа по группам)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10:30	Перерыв на кофе (15 мин)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10:45	Планирование действий, продолжение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	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(работа по группам)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11:30	Обобщение результатов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	на пленарной сессии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12:00	Заключение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и дальнейшие шаги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12:30	Закрытие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FE309E-CD75-4C2F-817D-B24489667C9A}"/>
              </a:ext>
            </a:extLst>
          </p:cNvPr>
          <p:cNvCxnSpPr>
            <a:cxnSpLocks/>
          </p:cNvCxnSpPr>
          <p:nvPr/>
        </p:nvCxnSpPr>
        <p:spPr>
          <a:xfrm>
            <a:off x="5963767" y="1033272"/>
            <a:ext cx="0" cy="4018302"/>
          </a:xfrm>
          <a:prstGeom prst="line">
            <a:avLst/>
          </a:prstGeom>
          <a:noFill/>
          <a:ln w="38100" cap="flat" cmpd="sng" algn="ctr">
            <a:solidFill>
              <a:srgbClr val="D86422"/>
            </a:solidFill>
            <a:prstDash val="solid"/>
            <a:miter lim="800000"/>
          </a:ln>
          <a:effectLst/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373872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/>
              <a:t>План действий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52779" y="1629504"/>
            <a:ext cx="3633700" cy="359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912" y="1007979"/>
            <a:ext cx="7944255" cy="4327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4829" y="5704273"/>
            <a:ext cx="559201" cy="6640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14148" y="5845555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45</a:t>
            </a:r>
            <a:r>
              <a:rPr sz="2400" b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2400" b="1" spc="-5" dirty="0">
                <a:solidFill>
                  <a:srgbClr val="0070C0"/>
                </a:solidFill>
                <a:latin typeface="Arial"/>
                <a:cs typeface="Arial"/>
              </a:rPr>
              <a:t>мин.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74926" y="6652472"/>
            <a:ext cx="25666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NOVEL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CORONAVIRUS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(COVID-19)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8815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Обобщение результатов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57" y="1261241"/>
            <a:ext cx="5574810" cy="299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40" y="2017986"/>
            <a:ext cx="5574810" cy="299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85" y="2757980"/>
            <a:ext cx="5574810" cy="299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25" y="0"/>
            <a:ext cx="10513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Дальнейшие шаги и подведение итогов</a:t>
            </a:r>
          </a:p>
        </p:txBody>
      </p:sp>
      <p:sp>
        <p:nvSpPr>
          <p:cNvPr id="3" name="object 3"/>
          <p:cNvSpPr/>
          <p:nvPr/>
        </p:nvSpPr>
        <p:spPr>
          <a:xfrm>
            <a:off x="1712976" y="765047"/>
            <a:ext cx="8281416" cy="52974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5200" y="4625846"/>
            <a:ext cx="68595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ДАЛЬНЕЙШИЕ ШАГИ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2BCF9-0B8D-4074-9436-701BDD2B6BFF}"/>
              </a:ext>
            </a:extLst>
          </p:cNvPr>
          <p:cNvSpPr/>
          <p:nvPr/>
        </p:nvSpPr>
        <p:spPr>
          <a:xfrm>
            <a:off x="0" y="3773606"/>
            <a:ext cx="12192000" cy="28933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РЕСУРСЫ ВОЗ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2AF43-6C07-4B87-BFC4-B1B98FDD4CAF}"/>
              </a:ext>
            </a:extLst>
          </p:cNvPr>
          <p:cNvSpPr txBox="1"/>
          <p:nvPr/>
        </p:nvSpPr>
        <p:spPr>
          <a:xfrm>
            <a:off x="0" y="-1015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СПАСИБО!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1B9C60-02FC-41E8-B2BE-53DD780C3CA3}"/>
              </a:ext>
            </a:extLst>
          </p:cNvPr>
          <p:cNvSpPr/>
          <p:nvPr/>
        </p:nvSpPr>
        <p:spPr>
          <a:xfrm>
            <a:off x="838200" y="4381796"/>
            <a:ext cx="2867639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Веб-страница ВОЗ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чрезвычайной ситуации в связи с COVID-19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3E02E2C-30C2-49FA-8399-05DC2B895B5E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82" y="5090038"/>
            <a:ext cx="1008000" cy="100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2C72D7-0DB3-47B6-ACCD-3268695FBC1A}"/>
              </a:ext>
            </a:extLst>
          </p:cNvPr>
          <p:cNvSpPr txBox="1"/>
          <p:nvPr/>
        </p:nvSpPr>
        <p:spPr>
          <a:xfrm>
            <a:off x="0" y="733317"/>
            <a:ext cx="12192000" cy="29392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 получения технической поддержки по проведению имитационных учений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обращайтесь в страновой офис или к координатору в региональном бюро ВОЗ: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AFRO (АФРБ):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stephenm@who.int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EMRO (ВСРБ):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samhourid@who.int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EURO (ЕРБ):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7"/>
              </a:rPr>
              <a:t>schmidtt@who.int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8"/>
              </a:rPr>
              <a:t>rashforda@who.int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PAHO (ПАОЗ):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9"/>
              </a:rPr>
              <a:t>andragro@paho.org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				SEARO (ЮВАРБ): 	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10"/>
              </a:rPr>
              <a:t>katom@who.int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;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11"/>
              </a:rPr>
              <a:t>htikem@who.int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WPRO (ЗТОРБ):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12"/>
              </a:rPr>
              <a:t>eshofoniea@who.int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6D610C-26D0-4FA3-8062-200749C0C412}"/>
              </a:ext>
            </a:extLst>
          </p:cNvPr>
          <p:cNvSpPr/>
          <p:nvPr/>
        </p:nvSpPr>
        <p:spPr>
          <a:xfrm>
            <a:off x="4343400" y="4381796"/>
            <a:ext cx="3041764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Более подробная информация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коронавирусе</a:t>
            </a:r>
          </a:p>
        </p:txBody>
      </p:sp>
      <p:pic>
        <p:nvPicPr>
          <p:cNvPr id="16" name="Picture 15">
            <a:hlinkClick r:id="rId13"/>
            <a:extLst>
              <a:ext uri="{FF2B5EF4-FFF2-40B4-BE49-F238E27FC236}">
                <a16:creationId xmlns:a16="http://schemas.microsoft.com/office/drawing/2014/main" id="{BD923BB1-F5AD-406F-BBD9-A8E464A1FDE4}"/>
              </a:ext>
            </a:extLst>
          </p:cNvPr>
          <p:cNvPicPr>
            <a:picLocks/>
          </p:cNvPicPr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359" y="5090038"/>
            <a:ext cx="1008000" cy="10080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3DD285-C321-4EA7-9111-A30C5465E894}"/>
              </a:ext>
            </a:extLst>
          </p:cNvPr>
          <p:cNvSpPr/>
          <p:nvPr/>
        </p:nvSpPr>
        <p:spPr>
          <a:xfrm>
            <a:off x="7924800" y="4381795"/>
            <a:ext cx="3139689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2775" algn="r"/>
              </a:tabLst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Ресурсы ВОЗ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имитационным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учениям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2775" algn="r"/>
              </a:tabLst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hlinkClick r:id="rId15"/>
            <a:extLst>
              <a:ext uri="{FF2B5EF4-FFF2-40B4-BE49-F238E27FC236}">
                <a16:creationId xmlns:a16="http://schemas.microsoft.com/office/drawing/2014/main" id="{8D4128EA-2D55-489B-A288-BCFD7174DEE5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8966636" y="5105400"/>
            <a:ext cx="1044000" cy="1044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1524000" y="6122160"/>
            <a:ext cx="1820969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Сканируйте или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нажмите мышью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5243906" y="6096000"/>
            <a:ext cx="1820969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Сканируйте или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нажмите мышью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8847031" y="6096000"/>
            <a:ext cx="1820969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Сканируйте или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нажмите мышью</a:t>
            </a:r>
          </a:p>
        </p:txBody>
      </p:sp>
    </p:spTree>
    <p:extLst>
      <p:ext uri="{BB962C8B-B14F-4D97-AF65-F5344CB8AC3E}">
        <p14:creationId xmlns:p14="http://schemas.microsoft.com/office/powerpoint/2010/main" val="30880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118842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dirty="0"/>
              <a:t>Руководство по обеспечению готовности и</a:t>
            </a:r>
            <a:r>
              <a:rPr lang="ru-RU" sz="3600" dirty="0"/>
              <a:t> </a:t>
            </a:r>
            <a:r>
              <a:rPr lang="ru-RU" sz="2800" dirty="0"/>
              <a:t>реагированию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11485176" y="6634184"/>
            <a:ext cx="5340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6000" y="6670003"/>
            <a:ext cx="26670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ru-RU" sz="1200" b="1" spc="-5" dirty="0">
                <a:solidFill>
                  <a:srgbClr val="FFFFFF"/>
                </a:solidFill>
                <a:latin typeface="Arial"/>
                <a:cs typeface="Arial"/>
              </a:rPr>
              <a:t>НОВЫЙ КОРОНАВИРУС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(COVID-19)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519" y="893571"/>
            <a:ext cx="11669395" cy="17415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800" b="1" spc="-5" dirty="0">
                <a:solidFill>
                  <a:srgbClr val="005D85"/>
                </a:solidFill>
                <a:latin typeface="Arial"/>
                <a:cs typeface="Arial"/>
              </a:rPr>
              <a:t>ВОЗ предоставляет актуальные и точные рекомендации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z="29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i="1" spc="-5" dirty="0">
                <a:latin typeface="Arial"/>
                <a:cs typeface="Arial"/>
              </a:rPr>
              <a:t>Во время чрезвычайных ситуаций в области здравоохранения, таких как пандемия COVID-19, одна из важнейших функций ВОЗ заключается в сборе данных и результатов исследований во всем мире, их оценке и последующем консультировании стран в отношении ответных действий</a:t>
            </a:r>
            <a:r>
              <a:rPr i="1" spc="-5" dirty="0">
                <a:latin typeface="Arial"/>
                <a:cs typeface="Arial"/>
              </a:rPr>
              <a:t>.</a:t>
            </a:r>
            <a:endParaRPr lang="ru-RU" i="1" spc="-5" dirty="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AD7F43-2ADD-40D3-8D76-132ABA6ABC01}"/>
              </a:ext>
            </a:extLst>
          </p:cNvPr>
          <p:cNvSpPr/>
          <p:nvPr/>
        </p:nvSpPr>
        <p:spPr>
          <a:xfrm>
            <a:off x="77658" y="2855492"/>
            <a:ext cx="60183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/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С января 2020 г. ВОЗ опубликовала более 100 документов по </a:t>
            </a:r>
            <a:r>
              <a:rPr lang="ru-RU" i="1" spc="-5" dirty="0">
                <a:solidFill>
                  <a:prstClr val="black"/>
                </a:solidFill>
                <a:latin typeface="Arial"/>
                <a:cs typeface="Arial"/>
              </a:rPr>
              <a:t>COVID-19.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более половины представляют собой подробные технические руководства по выявлению и тестированию случаев заболевания, обеспечению безопасной и надлежащей медицинской помощи людям в зависимости от степени тяжести их болезни, отслеживанию и помещению на карантин контактов, предотвращению передачи вируса от одного лица другому, защите медицинских работников и содействию общинам в обеспечении надлежащих ответных действий. </a:t>
            </a: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917BE-D09A-49A5-9D35-F047AD704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58" y="2855492"/>
            <a:ext cx="6459672" cy="35453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554" y="0"/>
            <a:ext cx="99540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/>
              <a:t>Что такое кабинетное упражнение </a:t>
            </a:r>
            <a:r>
              <a:rPr sz="3600" spc="-5" dirty="0"/>
              <a:t>(</a:t>
            </a:r>
            <a:r>
              <a:rPr lang="fr-CH" sz="3600" spc="-5" dirty="0"/>
              <a:t>TTX</a:t>
            </a:r>
            <a:r>
              <a:rPr sz="3600" spc="-5" dirty="0"/>
              <a:t>)?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11485176" y="6634184"/>
            <a:ext cx="5340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4926" y="6652472"/>
            <a:ext cx="25666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NOVEL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CORONAVIRUS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(COVID-19)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0608" y="6652472"/>
            <a:ext cx="1200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1613" y="1750059"/>
            <a:ext cx="10247630" cy="369767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635" algn="ctr">
              <a:lnSpc>
                <a:spcPct val="90200"/>
              </a:lnSpc>
              <a:spcBef>
                <a:spcPts val="430"/>
              </a:spcBef>
            </a:pPr>
            <a:r>
              <a:rPr lang="ru-RU" sz="2800" b="1" spc="-15" dirty="0">
                <a:solidFill>
                  <a:srgbClr val="005D85"/>
                </a:solidFill>
                <a:latin typeface="Calibri"/>
                <a:cs typeface="Calibri"/>
              </a:rPr>
              <a:t>Кабинетное упражнение</a:t>
            </a:r>
            <a:r>
              <a:rPr sz="2800" b="1" spc="-20" dirty="0">
                <a:solidFill>
                  <a:srgbClr val="005D85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5D85"/>
                </a:solidFill>
                <a:latin typeface="Calibri"/>
                <a:cs typeface="Calibri"/>
              </a:rPr>
              <a:t>(</a:t>
            </a:r>
            <a:r>
              <a:rPr lang="fr-CH" sz="2800" b="1" spc="5" dirty="0">
                <a:solidFill>
                  <a:srgbClr val="005D85"/>
                </a:solidFill>
                <a:latin typeface="Calibri"/>
                <a:cs typeface="Calibri"/>
              </a:rPr>
              <a:t>TTX</a:t>
            </a:r>
            <a:r>
              <a:rPr sz="2800" b="1" spc="5" dirty="0">
                <a:solidFill>
                  <a:srgbClr val="005D85"/>
                </a:solidFill>
                <a:latin typeface="Calibri"/>
                <a:cs typeface="Calibri"/>
              </a:rPr>
              <a:t>) </a:t>
            </a:r>
            <a:r>
              <a:rPr lang="ru-RU" sz="2800" spc="-5" dirty="0">
                <a:latin typeface="Calibri"/>
                <a:cs typeface="Calibri"/>
              </a:rPr>
              <a:t>– </a:t>
            </a:r>
            <a:r>
              <a:rPr lang="ru-RU" sz="2800" dirty="0">
                <a:latin typeface="Calibri"/>
                <a:cs typeface="Calibri"/>
              </a:rPr>
              <a:t>это </a:t>
            </a:r>
            <a:r>
              <a:rPr lang="ru-RU" sz="2800" dirty="0">
                <a:cs typeface="Calibri"/>
              </a:rPr>
              <a:t>дискуссионное мероприятие с использованием прогрессивного имитационного сценария, включающего подробно прописанные блоки информации, которое позволяет участникам рассмотреть воздействие потенциальной чрезвычайной ситуации на существующие планы, процедуры и возможности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Calibri"/>
              <a:cs typeface="Calibri"/>
            </a:endParaRPr>
          </a:p>
          <a:p>
            <a:pPr marL="254635" marR="246379" algn="ctr">
              <a:lnSpc>
                <a:spcPts val="3000"/>
              </a:lnSpc>
            </a:pPr>
            <a:r>
              <a:rPr lang="fr-CH" sz="2800" spc="-120" dirty="0">
                <a:cs typeface="Calibri"/>
              </a:rPr>
              <a:t>«TTX</a:t>
            </a:r>
            <a:r>
              <a:rPr lang="ru-RU" sz="2800" spc="-120" dirty="0">
                <a:latin typeface="Calibri"/>
                <a:cs typeface="Calibri"/>
              </a:rPr>
              <a:t> позволяет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005D85"/>
                </a:solidFill>
                <a:latin typeface="Calibri"/>
                <a:cs typeface="Calibri"/>
              </a:rPr>
              <a:t>смоделировать чрезвычайную ситуацию</a:t>
            </a:r>
            <a:r>
              <a:rPr sz="2800" b="1" spc="-10" dirty="0">
                <a:solidFill>
                  <a:srgbClr val="005D85"/>
                </a:solidFill>
                <a:latin typeface="Calibri"/>
                <a:cs typeface="Calibri"/>
              </a:rPr>
              <a:t> </a:t>
            </a:r>
            <a:r>
              <a:rPr lang="ru-RU" sz="2800" spc="-5" dirty="0">
                <a:latin typeface="Calibri"/>
                <a:cs typeface="Calibri"/>
              </a:rPr>
              <a:t>в неформальной и свободной от стресса обстановке</a:t>
            </a:r>
            <a:r>
              <a:rPr lang="ru-RU" sz="2800" spc="-30" dirty="0">
                <a:latin typeface="Calibri"/>
                <a:cs typeface="Calibri"/>
              </a:rPr>
              <a:t>».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76170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/>
              <a:t>Структура и целевое назначение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78612" y="887476"/>
            <a:ext cx="7447915" cy="53358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ru-RU" sz="2200" b="1" spc="-5" dirty="0">
                <a:solidFill>
                  <a:srgbClr val="005D85"/>
                </a:solidFill>
                <a:latin typeface="Roboto"/>
                <a:cs typeface="Roboto"/>
              </a:rPr>
              <a:t>Структура учения</a:t>
            </a:r>
            <a:endParaRPr sz="2200" dirty="0">
              <a:latin typeface="Roboto"/>
              <a:cs typeface="Roboto"/>
            </a:endParaRPr>
          </a:p>
          <a:p>
            <a:pPr marL="12700" marR="5715">
              <a:lnSpc>
                <a:spcPct val="79100"/>
              </a:lnSpc>
              <a:spcBef>
                <a:spcPts val="1005"/>
              </a:spcBef>
            </a:pPr>
            <a:r>
              <a:rPr lang="ru-RU" sz="2200" spc="-5" dirty="0">
                <a:latin typeface="Roboto"/>
                <a:cs typeface="Roboto"/>
              </a:rPr>
              <a:t>Это учение основано на последних руководствах ВОЗ по ПИИК в условиях</a:t>
            </a:r>
            <a:r>
              <a:rPr sz="2200" spc="-5" dirty="0">
                <a:latin typeface="Roboto"/>
              </a:rPr>
              <a:t> COVID</a:t>
            </a:r>
            <a:r>
              <a:rPr lang="en-US" sz="2200" spc="-5" dirty="0">
                <a:latin typeface="Roboto"/>
              </a:rPr>
              <a:t>-</a:t>
            </a:r>
            <a:r>
              <a:rPr sz="2200" spc="-5" dirty="0">
                <a:latin typeface="Roboto"/>
              </a:rPr>
              <a:t>19, </a:t>
            </a:r>
            <a:r>
              <a:rPr lang="ru-RU" sz="2200" spc="-5" dirty="0">
                <a:latin typeface="Roboto"/>
                <a:cs typeface="Roboto"/>
              </a:rPr>
              <a:t>включая</a:t>
            </a:r>
            <a:r>
              <a:rPr sz="2200" spc="-5" dirty="0">
                <a:latin typeface="Roboto"/>
                <a:cs typeface="Roboto"/>
              </a:rPr>
              <a:t>:</a:t>
            </a:r>
            <a:endParaRPr sz="2200" dirty="0">
              <a:latin typeface="Roboto"/>
              <a:cs typeface="Roboto"/>
            </a:endParaRPr>
          </a:p>
          <a:p>
            <a:pPr marL="241300" indent="-228600">
              <a:lnSpc>
                <a:spcPts val="2375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Roboto"/>
                <a:cs typeface="Roboto"/>
                <a:hlinkClick r:id="rId2"/>
              </a:rPr>
              <a:t>Infection</a:t>
            </a:r>
            <a:r>
              <a:rPr sz="2200" spc="235" dirty="0">
                <a:latin typeface="Roboto"/>
                <a:cs typeface="Roboto"/>
                <a:hlinkClick r:id="rId2"/>
              </a:rPr>
              <a:t> </a:t>
            </a:r>
            <a:r>
              <a:rPr sz="2200" spc="-5" dirty="0">
                <a:latin typeface="Roboto"/>
                <a:cs typeface="Roboto"/>
                <a:hlinkClick r:id="rId2"/>
              </a:rPr>
              <a:t>prevention</a:t>
            </a:r>
            <a:r>
              <a:rPr sz="2200" spc="229" dirty="0">
                <a:latin typeface="Roboto"/>
                <a:cs typeface="Roboto"/>
                <a:hlinkClick r:id="rId2"/>
              </a:rPr>
              <a:t> </a:t>
            </a:r>
            <a:r>
              <a:rPr sz="2200" spc="-5" dirty="0">
                <a:latin typeface="Roboto"/>
                <a:cs typeface="Roboto"/>
                <a:hlinkClick r:id="rId2"/>
              </a:rPr>
              <a:t>and</a:t>
            </a:r>
            <a:r>
              <a:rPr sz="2200" spc="229" dirty="0">
                <a:latin typeface="Roboto"/>
                <a:cs typeface="Roboto"/>
                <a:hlinkClick r:id="rId2"/>
              </a:rPr>
              <a:t> </a:t>
            </a:r>
            <a:r>
              <a:rPr sz="2200" spc="-5" dirty="0">
                <a:latin typeface="Roboto"/>
                <a:cs typeface="Roboto"/>
                <a:hlinkClick r:id="rId2"/>
              </a:rPr>
              <a:t>control</a:t>
            </a:r>
            <a:r>
              <a:rPr sz="2200" spc="245" dirty="0">
                <a:latin typeface="Roboto"/>
                <a:cs typeface="Roboto"/>
                <a:hlinkClick r:id="rId2"/>
              </a:rPr>
              <a:t> </a:t>
            </a:r>
            <a:r>
              <a:rPr sz="2200" spc="-5" dirty="0">
                <a:latin typeface="Roboto"/>
                <a:cs typeface="Roboto"/>
                <a:hlinkClick r:id="rId2"/>
              </a:rPr>
              <a:t>during</a:t>
            </a:r>
            <a:r>
              <a:rPr sz="2200" spc="235" dirty="0">
                <a:latin typeface="Roboto"/>
                <a:cs typeface="Roboto"/>
                <a:hlinkClick r:id="rId2"/>
              </a:rPr>
              <a:t> </a:t>
            </a:r>
            <a:r>
              <a:rPr sz="2200" spc="-5" dirty="0">
                <a:latin typeface="Roboto"/>
                <a:cs typeface="Roboto"/>
                <a:hlinkClick r:id="rId2"/>
              </a:rPr>
              <a:t>health</a:t>
            </a:r>
            <a:r>
              <a:rPr sz="2200" spc="235" dirty="0">
                <a:latin typeface="Roboto"/>
                <a:cs typeface="Roboto"/>
                <a:hlinkClick r:id="rId2"/>
              </a:rPr>
              <a:t> </a:t>
            </a:r>
            <a:r>
              <a:rPr sz="2200" dirty="0">
                <a:latin typeface="Roboto"/>
                <a:cs typeface="Roboto"/>
                <a:hlinkClick r:id="rId2"/>
              </a:rPr>
              <a:t>care</a:t>
            </a:r>
            <a:r>
              <a:rPr sz="2200" spc="235" dirty="0">
                <a:latin typeface="Roboto"/>
                <a:cs typeface="Roboto"/>
                <a:hlinkClick r:id="rId2"/>
              </a:rPr>
              <a:t> </a:t>
            </a:r>
            <a:r>
              <a:rPr sz="2200" spc="-5" dirty="0">
                <a:latin typeface="Roboto"/>
                <a:cs typeface="Roboto"/>
                <a:hlinkClick r:id="rId2"/>
              </a:rPr>
              <a:t>when</a:t>
            </a:r>
            <a:endParaRPr sz="2200" dirty="0">
              <a:latin typeface="Roboto"/>
              <a:cs typeface="Roboto"/>
              <a:hlinkClick r:id="rId2"/>
            </a:endParaRPr>
          </a:p>
          <a:p>
            <a:pPr marL="241300" marR="6350">
              <a:lnSpc>
                <a:spcPct val="79100"/>
              </a:lnSpc>
              <a:spcBef>
                <a:spcPts val="285"/>
              </a:spcBef>
              <a:tabLst>
                <a:tab pos="2026285" algn="l"/>
                <a:tab pos="3312160" algn="l"/>
                <a:tab pos="5031105" algn="l"/>
                <a:tab pos="5567045" algn="l"/>
                <a:tab pos="7179945" algn="l"/>
              </a:tabLst>
            </a:pPr>
            <a:r>
              <a:rPr sz="2200" spc="-5" dirty="0">
                <a:latin typeface="Roboto"/>
                <a:cs typeface="Roboto"/>
                <a:hlinkClick r:id="rId2"/>
              </a:rPr>
              <a:t>c</a:t>
            </a:r>
            <a:r>
              <a:rPr sz="2200" spc="-10" dirty="0">
                <a:latin typeface="Roboto"/>
                <a:cs typeface="Roboto"/>
                <a:hlinkClick r:id="rId2"/>
              </a:rPr>
              <a:t>o</a:t>
            </a:r>
            <a:r>
              <a:rPr sz="2200" spc="5" dirty="0">
                <a:latin typeface="Roboto"/>
                <a:cs typeface="Roboto"/>
                <a:hlinkClick r:id="rId2"/>
              </a:rPr>
              <a:t>r</a:t>
            </a:r>
            <a:r>
              <a:rPr sz="2200" spc="-10" dirty="0">
                <a:latin typeface="Roboto"/>
                <a:cs typeface="Roboto"/>
                <a:hlinkClick r:id="rId2"/>
              </a:rPr>
              <a:t>o</a:t>
            </a:r>
            <a:r>
              <a:rPr sz="2200" spc="-5" dirty="0">
                <a:latin typeface="Roboto"/>
                <a:cs typeface="Roboto"/>
                <a:hlinkClick r:id="rId2"/>
              </a:rPr>
              <a:t>n</a:t>
            </a:r>
            <a:r>
              <a:rPr sz="2200" dirty="0">
                <a:latin typeface="Roboto"/>
                <a:cs typeface="Roboto"/>
                <a:hlinkClick r:id="rId2"/>
              </a:rPr>
              <a:t>a</a:t>
            </a:r>
            <a:r>
              <a:rPr sz="2200" spc="-5" dirty="0">
                <a:latin typeface="Roboto"/>
                <a:cs typeface="Roboto"/>
                <a:hlinkClick r:id="rId2"/>
              </a:rPr>
              <a:t>v</a:t>
            </a:r>
            <a:r>
              <a:rPr sz="2200" dirty="0">
                <a:latin typeface="Roboto"/>
                <a:cs typeface="Roboto"/>
                <a:hlinkClick r:id="rId2"/>
              </a:rPr>
              <a:t>i</a:t>
            </a:r>
            <a:r>
              <a:rPr sz="2200" spc="5" dirty="0">
                <a:latin typeface="Roboto"/>
                <a:cs typeface="Roboto"/>
                <a:hlinkClick r:id="rId2"/>
              </a:rPr>
              <a:t>r</a:t>
            </a:r>
            <a:r>
              <a:rPr sz="2200" spc="-5" dirty="0">
                <a:latin typeface="Roboto"/>
                <a:cs typeface="Roboto"/>
                <a:hlinkClick r:id="rId2"/>
              </a:rPr>
              <a:t>u</a:t>
            </a:r>
            <a:r>
              <a:rPr sz="2200" dirty="0">
                <a:latin typeface="Roboto"/>
                <a:cs typeface="Roboto"/>
                <a:hlinkClick r:id="rId2"/>
              </a:rPr>
              <a:t>s	</a:t>
            </a:r>
            <a:r>
              <a:rPr sz="2200" spc="-5" dirty="0">
                <a:latin typeface="Roboto"/>
                <a:cs typeface="Roboto"/>
                <a:hlinkClick r:id="rId2"/>
              </a:rPr>
              <a:t>d</a:t>
            </a:r>
            <a:r>
              <a:rPr sz="2200" dirty="0">
                <a:latin typeface="Roboto"/>
                <a:cs typeface="Roboto"/>
                <a:hlinkClick r:id="rId2"/>
              </a:rPr>
              <a:t>is</a:t>
            </a:r>
            <a:r>
              <a:rPr sz="2200" spc="-5" dirty="0">
                <a:latin typeface="Roboto"/>
                <a:cs typeface="Roboto"/>
                <a:hlinkClick r:id="rId2"/>
              </a:rPr>
              <a:t>e</a:t>
            </a:r>
            <a:r>
              <a:rPr sz="2200" dirty="0">
                <a:latin typeface="Roboto"/>
                <a:cs typeface="Roboto"/>
                <a:hlinkClick r:id="rId2"/>
              </a:rPr>
              <a:t>ase	</a:t>
            </a:r>
            <a:r>
              <a:rPr sz="2200" spc="-5" dirty="0">
                <a:latin typeface="Roboto"/>
                <a:cs typeface="Roboto"/>
                <a:hlinkClick r:id="rId2"/>
              </a:rPr>
              <a:t>(</a:t>
            </a:r>
            <a:r>
              <a:rPr sz="2200" spc="5" dirty="0">
                <a:latin typeface="Roboto"/>
                <a:cs typeface="Roboto"/>
                <a:hlinkClick r:id="rId2"/>
              </a:rPr>
              <a:t>C</a:t>
            </a:r>
            <a:r>
              <a:rPr sz="2200" dirty="0">
                <a:latin typeface="Roboto"/>
                <a:cs typeface="Roboto"/>
                <a:hlinkClick r:id="rId2"/>
              </a:rPr>
              <a:t>OVI</a:t>
            </a:r>
            <a:r>
              <a:rPr sz="2200" spc="-10" dirty="0">
                <a:latin typeface="Roboto"/>
                <a:cs typeface="Roboto"/>
                <a:hlinkClick r:id="rId2"/>
              </a:rPr>
              <a:t>D</a:t>
            </a:r>
            <a:r>
              <a:rPr sz="2200" spc="5" dirty="0">
                <a:latin typeface="Roboto"/>
                <a:cs typeface="Roboto"/>
                <a:hlinkClick r:id="rId2"/>
              </a:rPr>
              <a:t>-</a:t>
            </a:r>
            <a:r>
              <a:rPr sz="2200" dirty="0">
                <a:latin typeface="Roboto"/>
                <a:cs typeface="Roboto"/>
                <a:hlinkClick r:id="rId2"/>
              </a:rPr>
              <a:t>19)	is	sus</a:t>
            </a:r>
            <a:r>
              <a:rPr sz="2200" spc="5" dirty="0">
                <a:latin typeface="Roboto"/>
                <a:cs typeface="Roboto"/>
                <a:hlinkClick r:id="rId2"/>
              </a:rPr>
              <a:t>p</a:t>
            </a:r>
            <a:r>
              <a:rPr sz="2200" spc="-5" dirty="0">
                <a:latin typeface="Roboto"/>
                <a:cs typeface="Roboto"/>
                <a:hlinkClick r:id="rId2"/>
              </a:rPr>
              <a:t>ec</a:t>
            </a:r>
            <a:r>
              <a:rPr sz="2200" spc="-10" dirty="0">
                <a:latin typeface="Roboto"/>
                <a:cs typeface="Roboto"/>
                <a:hlinkClick r:id="rId2"/>
              </a:rPr>
              <a:t>t</a:t>
            </a:r>
            <a:r>
              <a:rPr sz="2200" spc="-5" dirty="0">
                <a:latin typeface="Roboto"/>
                <a:cs typeface="Roboto"/>
                <a:hlinkClick r:id="rId2"/>
              </a:rPr>
              <a:t>e</a:t>
            </a:r>
            <a:r>
              <a:rPr sz="2200" dirty="0">
                <a:latin typeface="Roboto"/>
                <a:cs typeface="Roboto"/>
                <a:hlinkClick r:id="rId2"/>
              </a:rPr>
              <a:t>d	</a:t>
            </a:r>
            <a:r>
              <a:rPr sz="2200" spc="-5" dirty="0">
                <a:latin typeface="Roboto"/>
                <a:cs typeface="Roboto"/>
                <a:hlinkClick r:id="rId2"/>
              </a:rPr>
              <a:t>or  confirmed</a:t>
            </a:r>
            <a:r>
              <a:rPr sz="2200" spc="-5" dirty="0">
                <a:latin typeface="Roboto"/>
                <a:cs typeface="Roboto"/>
              </a:rPr>
              <a:t> (</a:t>
            </a:r>
            <a:r>
              <a:rPr lang="ru-RU" sz="2200" spc="-5" dirty="0">
                <a:latin typeface="Roboto"/>
                <a:cs typeface="Roboto"/>
              </a:rPr>
              <a:t>временное руководство от </a:t>
            </a:r>
            <a:r>
              <a:rPr sz="2200" dirty="0">
                <a:latin typeface="Roboto"/>
                <a:cs typeface="Roboto"/>
              </a:rPr>
              <a:t>29 </a:t>
            </a:r>
            <a:r>
              <a:rPr lang="ru-RU" sz="2200" spc="-5" dirty="0">
                <a:latin typeface="Roboto"/>
                <a:cs typeface="Roboto"/>
              </a:rPr>
              <a:t>июня</a:t>
            </a:r>
            <a:r>
              <a:rPr sz="2200" spc="25" dirty="0">
                <a:latin typeface="Roboto"/>
                <a:cs typeface="Roboto"/>
              </a:rPr>
              <a:t> </a:t>
            </a:r>
            <a:r>
              <a:rPr sz="2200" dirty="0">
                <a:latin typeface="Roboto"/>
                <a:cs typeface="Roboto"/>
              </a:rPr>
              <a:t>2020</a:t>
            </a:r>
            <a:r>
              <a:rPr lang="ru-RU" sz="2200" dirty="0">
                <a:latin typeface="Roboto"/>
                <a:cs typeface="Roboto"/>
              </a:rPr>
              <a:t> г.</a:t>
            </a:r>
            <a:r>
              <a:rPr sz="2200" dirty="0">
                <a:latin typeface="Roboto"/>
                <a:cs typeface="Roboto"/>
              </a:rPr>
              <a:t>)</a:t>
            </a:r>
          </a:p>
          <a:p>
            <a:pPr marL="241300" marR="5080" indent="-228600" algn="just">
              <a:lnSpc>
                <a:spcPct val="79500"/>
              </a:lnSpc>
              <a:spcBef>
                <a:spcPts val="112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latin typeface="Roboto"/>
                <a:cs typeface="Roboto"/>
                <a:hlinkClick r:id="rId3"/>
              </a:rPr>
              <a:t>Infection prevention and control for the </a:t>
            </a:r>
            <a:r>
              <a:rPr sz="2200" dirty="0">
                <a:latin typeface="Roboto"/>
                <a:cs typeface="Roboto"/>
                <a:hlinkClick r:id="rId3"/>
              </a:rPr>
              <a:t>safe </a:t>
            </a:r>
            <a:r>
              <a:rPr sz="2200" spc="-5" dirty="0">
                <a:latin typeface="Roboto"/>
                <a:cs typeface="Roboto"/>
                <a:hlinkClick r:id="rId3"/>
              </a:rPr>
              <a:t>management  of </a:t>
            </a:r>
            <a:r>
              <a:rPr sz="2200" dirty="0">
                <a:latin typeface="Roboto"/>
                <a:cs typeface="Roboto"/>
                <a:hlinkClick r:id="rId3"/>
              </a:rPr>
              <a:t>a </a:t>
            </a:r>
            <a:r>
              <a:rPr sz="2200" spc="-5" dirty="0">
                <a:latin typeface="Roboto"/>
                <a:cs typeface="Roboto"/>
                <a:hlinkClick r:id="rId3"/>
              </a:rPr>
              <a:t>dead body </a:t>
            </a:r>
            <a:r>
              <a:rPr sz="2200" dirty="0">
                <a:latin typeface="Roboto"/>
                <a:cs typeface="Roboto"/>
                <a:hlinkClick r:id="rId3"/>
              </a:rPr>
              <a:t>in </a:t>
            </a:r>
            <a:r>
              <a:rPr sz="2200" spc="-5" dirty="0">
                <a:latin typeface="Roboto"/>
                <a:cs typeface="Roboto"/>
                <a:hlinkClick r:id="rId3"/>
              </a:rPr>
              <a:t>the </a:t>
            </a:r>
            <a:r>
              <a:rPr sz="2200" spc="-10" dirty="0">
                <a:latin typeface="Roboto"/>
                <a:cs typeface="Roboto"/>
                <a:hlinkClick r:id="rId3"/>
              </a:rPr>
              <a:t>context </a:t>
            </a:r>
            <a:r>
              <a:rPr sz="2200" spc="-5" dirty="0">
                <a:latin typeface="Roboto"/>
                <a:cs typeface="Roboto"/>
                <a:hlinkClick r:id="rId3"/>
              </a:rPr>
              <a:t>of </a:t>
            </a:r>
            <a:r>
              <a:rPr sz="2200" dirty="0">
                <a:latin typeface="Roboto"/>
                <a:cs typeface="Roboto"/>
                <a:hlinkClick r:id="rId3"/>
              </a:rPr>
              <a:t>COVID-19</a:t>
            </a:r>
            <a:r>
              <a:rPr sz="2200" dirty="0">
                <a:latin typeface="Roboto"/>
                <a:cs typeface="Roboto"/>
              </a:rPr>
              <a:t> </a:t>
            </a:r>
            <a:r>
              <a:rPr sz="2200" spc="-5" dirty="0">
                <a:latin typeface="Roboto"/>
                <a:cs typeface="Roboto"/>
              </a:rPr>
              <a:t>(</a:t>
            </a:r>
            <a:r>
              <a:rPr lang="ru-RU" sz="2200" spc="-5" dirty="0">
                <a:latin typeface="Roboto"/>
                <a:cs typeface="Roboto"/>
              </a:rPr>
              <a:t>временное руководство от</a:t>
            </a:r>
            <a:r>
              <a:rPr sz="2200" spc="-5" dirty="0">
                <a:latin typeface="Roboto"/>
                <a:cs typeface="Roboto"/>
              </a:rPr>
              <a:t> </a:t>
            </a:r>
            <a:r>
              <a:rPr sz="2200" dirty="0">
                <a:latin typeface="Roboto"/>
                <a:cs typeface="Roboto"/>
              </a:rPr>
              <a:t>4 </a:t>
            </a:r>
            <a:r>
              <a:rPr lang="ru-RU" sz="2200" spc="-5" dirty="0">
                <a:latin typeface="Roboto"/>
                <a:cs typeface="Roboto"/>
              </a:rPr>
              <a:t>сентября</a:t>
            </a:r>
            <a:r>
              <a:rPr sz="2200" spc="10" dirty="0">
                <a:latin typeface="Roboto"/>
                <a:cs typeface="Roboto"/>
              </a:rPr>
              <a:t> </a:t>
            </a:r>
            <a:r>
              <a:rPr sz="2200" spc="-5" dirty="0">
                <a:latin typeface="Roboto"/>
                <a:cs typeface="Roboto"/>
              </a:rPr>
              <a:t>2020</a:t>
            </a:r>
            <a:r>
              <a:rPr lang="ru-RU" sz="2200" spc="-5" dirty="0">
                <a:latin typeface="Roboto"/>
                <a:cs typeface="Roboto"/>
              </a:rPr>
              <a:t> г.</a:t>
            </a:r>
            <a:r>
              <a:rPr sz="2200" spc="-5" dirty="0">
                <a:latin typeface="Roboto"/>
                <a:cs typeface="Roboto"/>
              </a:rPr>
              <a:t>).</a:t>
            </a:r>
            <a:endParaRPr sz="22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lang="ru-RU" sz="2200" b="1" spc="-5" dirty="0">
                <a:solidFill>
                  <a:srgbClr val="005D85"/>
                </a:solidFill>
                <a:latin typeface="Roboto"/>
                <a:cs typeface="Roboto"/>
              </a:rPr>
              <a:t>Целевое назначение</a:t>
            </a:r>
            <a:endParaRPr sz="2200" dirty="0">
              <a:latin typeface="Roboto"/>
              <a:cs typeface="Roboto"/>
            </a:endParaRPr>
          </a:p>
          <a:p>
            <a:pPr marL="12700" algn="just">
              <a:lnSpc>
                <a:spcPts val="2375"/>
              </a:lnSpc>
              <a:spcBef>
                <a:spcPts val="455"/>
              </a:spcBef>
            </a:pPr>
            <a:r>
              <a:rPr lang="ru-RU" sz="2200" spc="-5" dirty="0">
                <a:latin typeface="Roboto"/>
              </a:rPr>
              <a:t>Настоящее</a:t>
            </a:r>
            <a:r>
              <a:rPr lang="ru-RU" sz="2400" dirty="0"/>
              <a:t> мероприятие предназначается для того, чтобы в рамках направленного группового обсуждения</a:t>
            </a:r>
            <a:br>
              <a:rPr lang="ru-RU" sz="2400" dirty="0"/>
            </a:br>
            <a:r>
              <a:rPr lang="ru-RU" sz="2400" dirty="0"/>
              <a:t>изучить осуществление стратегий ПИИК, необходимых для предотвращения или ограничения передачи </a:t>
            </a:r>
            <a:br>
              <a:rPr lang="ru-RU" sz="2400" dirty="0"/>
            </a:br>
            <a:r>
              <a:rPr lang="ru-RU" sz="2400" dirty="0"/>
              <a:t>COVID-19 в медицинских учреждениях. 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3132" y="1440048"/>
            <a:ext cx="3796079" cy="1944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0819" y="3907863"/>
            <a:ext cx="3769418" cy="16802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85176" y="6634184"/>
            <a:ext cx="5340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6455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/>
              <a:t>Общие цели </a:t>
            </a:r>
            <a:r>
              <a:rPr lang="fr-CH" sz="3600" dirty="0"/>
              <a:t>TTX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1485176" y="6634184"/>
            <a:ext cx="5340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931" y="1084579"/>
            <a:ext cx="10803890" cy="475681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lang="ru-RU" sz="2000" b="1" dirty="0">
                <a:solidFill>
                  <a:srgbClr val="005D85"/>
                </a:solidFill>
                <a:latin typeface="Roboto"/>
                <a:cs typeface="Roboto"/>
              </a:rPr>
              <a:t>Общие цели</a:t>
            </a:r>
            <a:endParaRPr sz="2000" dirty="0">
              <a:latin typeface="Roboto"/>
              <a:cs typeface="Roboto"/>
            </a:endParaRPr>
          </a:p>
          <a:p>
            <a:pPr marL="469900" marR="5080" indent="-457200" algn="just">
              <a:lnSpc>
                <a:spcPct val="100400"/>
              </a:lnSpc>
              <a:spcBef>
                <a:spcPts val="520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ru-RU" sz="2000" spc="-5" dirty="0">
                <a:solidFill>
                  <a:srgbClr val="008FCE"/>
                </a:solidFill>
                <a:latin typeface="Roboto"/>
                <a:cs typeface="Roboto"/>
              </a:rPr>
              <a:t>Обменяться информацией</a:t>
            </a:r>
            <a:r>
              <a:rPr sz="2000" dirty="0">
                <a:solidFill>
                  <a:srgbClr val="008FCE"/>
                </a:solidFill>
                <a:latin typeface="Roboto"/>
                <a:cs typeface="Roboto"/>
              </a:rPr>
              <a:t> </a:t>
            </a:r>
            <a:r>
              <a:rPr lang="ru-RU" sz="2000" dirty="0">
                <a:latin typeface="Roboto"/>
                <a:cs typeface="Roboto"/>
              </a:rPr>
              <a:t>о практике в области ПИИК, связанной с оказанием медицинской помощи пациентам с предполагаемой или подтвержденной инфекцией COVID-19, и о том, каким образом эти меры предосторожности могут изменяться в зависимости от хода развития событий в вашем учреждении</a:t>
            </a:r>
            <a:r>
              <a:rPr sz="2000" dirty="0">
                <a:latin typeface="Roboto"/>
                <a:cs typeface="Roboto"/>
              </a:rPr>
              <a:t>.</a:t>
            </a:r>
          </a:p>
          <a:p>
            <a:pPr marL="469900" marR="5080" indent="-457200" algn="just">
              <a:lnSpc>
                <a:spcPct val="100800"/>
              </a:lnSpc>
              <a:spcBef>
                <a:spcPts val="1105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ru-RU" sz="2000" spc="-5" dirty="0">
                <a:solidFill>
                  <a:srgbClr val="008FCE"/>
                </a:solidFill>
                <a:latin typeface="Roboto"/>
                <a:cs typeface="Roboto"/>
              </a:rPr>
              <a:t>Определить проблемы в области занятости коек и управления персоналом </a:t>
            </a:r>
            <a:r>
              <a:rPr lang="ru-RU" sz="2000" spc="-5" dirty="0">
                <a:latin typeface="Roboto"/>
                <a:cs typeface="Roboto"/>
              </a:rPr>
              <a:t>в разных отделениях</a:t>
            </a:r>
            <a:r>
              <a:rPr sz="2000" spc="-5" dirty="0">
                <a:latin typeface="Roboto"/>
                <a:cs typeface="Roboto"/>
              </a:rPr>
              <a:t>.</a:t>
            </a:r>
            <a:endParaRPr sz="2000" dirty="0">
              <a:latin typeface="Roboto"/>
              <a:cs typeface="Roboto"/>
            </a:endParaRPr>
          </a:p>
          <a:p>
            <a:pPr marL="469900" marR="5080" indent="-457200" algn="just">
              <a:lnSpc>
                <a:spcPct val="1008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ru-RU" sz="2000" dirty="0">
                <a:solidFill>
                  <a:srgbClr val="008FCE"/>
                </a:solidFill>
                <a:latin typeface="Roboto"/>
                <a:cs typeface="Roboto"/>
              </a:rPr>
              <a:t>Обсудить процедуры </a:t>
            </a:r>
            <a:r>
              <a:rPr lang="ru-RU" sz="2000" dirty="0">
                <a:latin typeface="Roboto"/>
                <a:cs typeface="Roboto"/>
              </a:rPr>
              <a:t>сбора лабораторных образцов у пациентов с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5" dirty="0">
                <a:latin typeface="Roboto"/>
                <a:cs typeface="Roboto"/>
              </a:rPr>
              <a:t>COVID</a:t>
            </a:r>
            <a:r>
              <a:rPr lang="en-US" sz="2000" spc="-5" dirty="0">
                <a:latin typeface="Roboto"/>
                <a:cs typeface="Roboto"/>
              </a:rPr>
              <a:t>-</a:t>
            </a:r>
            <a:r>
              <a:rPr sz="2000" spc="-5" dirty="0">
                <a:latin typeface="Roboto"/>
                <a:cs typeface="Roboto"/>
              </a:rPr>
              <a:t>19</a:t>
            </a:r>
            <a:r>
              <a:rPr lang="fr-CH" sz="2000" spc="-5" dirty="0">
                <a:latin typeface="Roboto"/>
                <a:cs typeface="Roboto"/>
              </a:rPr>
              <a:t> </a:t>
            </a:r>
            <a:r>
              <a:rPr lang="ru-RU" sz="2000" dirty="0">
                <a:latin typeface="Roboto"/>
                <a:cs typeface="Roboto"/>
              </a:rPr>
              <a:t>и их</a:t>
            </a:r>
            <a:r>
              <a:rPr lang="fr-CH" sz="2000" dirty="0">
                <a:latin typeface="Roboto"/>
                <a:cs typeface="Roboto"/>
              </a:rPr>
              <a:t> </a:t>
            </a:r>
            <a:r>
              <a:rPr lang="ru-RU" sz="2000" dirty="0">
                <a:latin typeface="Roboto"/>
                <a:cs typeface="Roboto"/>
              </a:rPr>
              <a:t>обработки</a:t>
            </a:r>
            <a:r>
              <a:rPr lang="ru-RU" sz="2000" spc="-5" dirty="0">
                <a:latin typeface="Roboto"/>
                <a:cs typeface="Roboto"/>
              </a:rPr>
              <a:t>.</a:t>
            </a:r>
            <a:r>
              <a:rPr sz="2000" dirty="0">
                <a:latin typeface="Roboto"/>
                <a:cs typeface="Roboto"/>
              </a:rPr>
              <a:t> </a:t>
            </a: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ru-RU" sz="2000" spc="-5" dirty="0">
                <a:solidFill>
                  <a:srgbClr val="008FCE"/>
                </a:solidFill>
                <a:latin typeface="Roboto"/>
                <a:cs typeface="Roboto"/>
              </a:rPr>
              <a:t>Произвести переоценку</a:t>
            </a:r>
            <a:r>
              <a:rPr sz="2000" spc="-5" dirty="0">
                <a:solidFill>
                  <a:srgbClr val="008FCE"/>
                </a:solidFill>
                <a:latin typeface="Roboto"/>
                <a:cs typeface="Roboto"/>
              </a:rPr>
              <a:t> </a:t>
            </a:r>
            <a:r>
              <a:rPr lang="ru-RU" sz="2000" dirty="0">
                <a:latin typeface="Roboto"/>
                <a:cs typeface="Roboto"/>
              </a:rPr>
              <a:t>протоколов обращения с телами умерших людей.</a:t>
            </a:r>
            <a:r>
              <a:rPr sz="2000" dirty="0">
                <a:latin typeface="Roboto"/>
                <a:cs typeface="Roboto"/>
              </a:rPr>
              <a:t> </a:t>
            </a:r>
          </a:p>
          <a:p>
            <a:pPr marL="469900" marR="5080" indent="-457200" algn="just">
              <a:lnSpc>
                <a:spcPct val="100800"/>
              </a:lnSpc>
              <a:spcBef>
                <a:spcPts val="1105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ru-RU" sz="2000" spc="-5" dirty="0">
                <a:solidFill>
                  <a:srgbClr val="008FCE"/>
                </a:solidFill>
                <a:latin typeface="Roboto"/>
                <a:cs typeface="Roboto"/>
              </a:rPr>
              <a:t>Определить области для принятия мер в ваших учреждениях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lang="ru-RU" sz="2000" spc="-5" dirty="0">
                <a:latin typeface="Roboto"/>
                <a:cs typeface="Roboto"/>
              </a:rPr>
              <a:t>на основе вопросов, изученных в рамках данного сценария, и с учетом того, каким образом этот сценарий может быть реализован в ваших медицинских учреждениях</a:t>
            </a:r>
            <a:r>
              <a:rPr sz="2000" dirty="0">
                <a:latin typeface="Roboto"/>
                <a:cs typeface="Roboto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36328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/>
              <a:t>Правила </a:t>
            </a:r>
            <a:r>
              <a:rPr lang="fr-CH" sz="3600" spc="-5" dirty="0"/>
              <a:t>TTX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15267" y="1008379"/>
            <a:ext cx="6001385" cy="4340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indent="-356235">
              <a:lnSpc>
                <a:spcPct val="100000"/>
              </a:lnSpc>
              <a:spcBef>
                <a:spcPts val="100"/>
              </a:spcBef>
              <a:buClr>
                <a:srgbClr val="A24B19"/>
              </a:buClr>
              <a:buSzPct val="150000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lang="ru-RU" sz="2000" dirty="0">
                <a:latin typeface="Roboto"/>
                <a:cs typeface="Roboto"/>
              </a:rPr>
              <a:t>Это не индивидуальный тест</a:t>
            </a:r>
            <a:endParaRPr sz="20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buClr>
                <a:srgbClr val="A24B19"/>
              </a:buClr>
              <a:buFont typeface="Arial"/>
              <a:buChar char="•"/>
            </a:pPr>
            <a:endParaRPr sz="2000" dirty="0">
              <a:latin typeface="Roboto"/>
              <a:cs typeface="Roboto"/>
            </a:endParaRPr>
          </a:p>
          <a:p>
            <a:pPr marL="412115" indent="-356235">
              <a:lnSpc>
                <a:spcPct val="100000"/>
              </a:lnSpc>
              <a:buClr>
                <a:srgbClr val="A24B19"/>
              </a:buClr>
              <a:buSzPct val="150000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lang="ru-RU" sz="2000" spc="-5" dirty="0">
                <a:latin typeface="Roboto"/>
                <a:cs typeface="Roboto"/>
              </a:rPr>
              <a:t>Уважайте мнения других участников</a:t>
            </a:r>
            <a:endParaRPr sz="20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24B19"/>
              </a:buClr>
              <a:buFont typeface="Arial"/>
              <a:buChar char="•"/>
            </a:pPr>
            <a:endParaRPr sz="2000" dirty="0">
              <a:latin typeface="Roboto"/>
              <a:cs typeface="Roboto"/>
            </a:endParaRPr>
          </a:p>
          <a:p>
            <a:pPr marL="412115" marR="1079500" indent="-355600">
              <a:lnSpc>
                <a:spcPct val="100800"/>
              </a:lnSpc>
              <a:buClr>
                <a:srgbClr val="A24B19"/>
              </a:buClr>
              <a:buSzPct val="150000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lang="ru-RU" sz="2000" dirty="0">
                <a:latin typeface="Roboto"/>
                <a:cs typeface="Roboto"/>
              </a:rPr>
              <a:t>Рассматривайте сценарий применительно к его воздействию на вверенное вам подразделение</a:t>
            </a:r>
            <a:endParaRPr sz="20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24B19"/>
              </a:buClr>
              <a:buFont typeface="Arial"/>
              <a:buChar char="•"/>
            </a:pPr>
            <a:endParaRPr sz="2000" dirty="0">
              <a:latin typeface="Roboto"/>
              <a:cs typeface="Roboto"/>
            </a:endParaRPr>
          </a:p>
          <a:p>
            <a:pPr marL="367665" marR="390525" indent="-355600">
              <a:lnSpc>
                <a:spcPct val="100800"/>
              </a:lnSpc>
              <a:buClr>
                <a:srgbClr val="A24B19"/>
              </a:buClr>
              <a:buSzPct val="150000"/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lang="ru-RU" sz="2000" dirty="0">
                <a:latin typeface="Roboto"/>
                <a:cs typeface="Roboto"/>
              </a:rPr>
              <a:t>Для обоснования своих ответов используйте ваши планы, руководящие указания и правила </a:t>
            </a:r>
            <a:endParaRPr sz="20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24B19"/>
              </a:buClr>
              <a:buFont typeface="Arial"/>
              <a:buChar char="•"/>
            </a:pPr>
            <a:endParaRPr sz="2000" dirty="0">
              <a:latin typeface="Roboto"/>
              <a:cs typeface="Roboto"/>
            </a:endParaRPr>
          </a:p>
          <a:p>
            <a:pPr marL="368300" indent="-355600">
              <a:lnSpc>
                <a:spcPct val="100000"/>
              </a:lnSpc>
              <a:spcBef>
                <a:spcPts val="5"/>
              </a:spcBef>
              <a:buClr>
                <a:srgbClr val="A24B19"/>
              </a:buClr>
              <a:buSzPct val="150000"/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lang="ru-RU" sz="2000" dirty="0">
                <a:latin typeface="Roboto"/>
                <a:cs typeface="Roboto"/>
              </a:rPr>
              <a:t>Сосредоточьте внимание на решениях и перспективном планировании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8654" y="1311854"/>
            <a:ext cx="5249861" cy="3486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85176" y="6634184"/>
            <a:ext cx="5340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99030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65" dirty="0"/>
              <a:t>Кабинетное упражнение</a:t>
            </a:r>
            <a:r>
              <a:rPr sz="3600" spc="-5" dirty="0"/>
              <a:t>: </a:t>
            </a:r>
            <a:r>
              <a:rPr lang="ru-RU" sz="3600" spc="-5" dirty="0"/>
              <a:t>как действовать?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4674549" y="5018505"/>
            <a:ext cx="2864228" cy="1113155"/>
          </a:xfrm>
          <a:custGeom>
            <a:avLst/>
            <a:gdLst/>
            <a:ahLst/>
            <a:cxnLst/>
            <a:rect l="l" t="t" r="r" b="b"/>
            <a:pathLst>
              <a:path w="2491740" h="1113154">
                <a:moveTo>
                  <a:pt x="1993261" y="0"/>
                </a:moveTo>
                <a:lnTo>
                  <a:pt x="0" y="0"/>
                </a:lnTo>
                <a:lnTo>
                  <a:pt x="0" y="1112813"/>
                </a:lnTo>
                <a:lnTo>
                  <a:pt x="1993261" y="1112813"/>
                </a:lnTo>
                <a:lnTo>
                  <a:pt x="2491576" y="556406"/>
                </a:lnTo>
                <a:lnTo>
                  <a:pt x="1993261" y="0"/>
                </a:lnTo>
                <a:close/>
              </a:path>
            </a:pathLst>
          </a:custGeom>
          <a:solidFill>
            <a:srgbClr val="D86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7038" y="5260893"/>
            <a:ext cx="249173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>
                <a:solidFill>
                  <a:srgbClr val="FFFFFF"/>
                </a:solidFill>
                <a:latin typeface="Arial"/>
                <a:cs typeface="Arial"/>
              </a:rPr>
              <a:t>Окончательное подведение итогов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11102" y="5073084"/>
            <a:ext cx="2864228" cy="1125855"/>
            <a:chOff x="7511102" y="5073084"/>
            <a:chExt cx="2504440" cy="1125855"/>
          </a:xfrm>
        </p:grpSpPr>
        <p:sp>
          <p:nvSpPr>
            <p:cNvPr id="6" name="object 6"/>
            <p:cNvSpPr/>
            <p:nvPr/>
          </p:nvSpPr>
          <p:spPr>
            <a:xfrm>
              <a:off x="7517452" y="5079434"/>
              <a:ext cx="2491740" cy="1113155"/>
            </a:xfrm>
            <a:custGeom>
              <a:avLst/>
              <a:gdLst/>
              <a:ahLst/>
              <a:cxnLst/>
              <a:rect l="l" t="t" r="r" b="b"/>
              <a:pathLst>
                <a:path w="2491740" h="1113154">
                  <a:moveTo>
                    <a:pt x="1993262" y="0"/>
                  </a:moveTo>
                  <a:lnTo>
                    <a:pt x="0" y="0"/>
                  </a:lnTo>
                  <a:lnTo>
                    <a:pt x="498314" y="556407"/>
                  </a:lnTo>
                  <a:lnTo>
                    <a:pt x="0" y="1112814"/>
                  </a:lnTo>
                  <a:lnTo>
                    <a:pt x="1993262" y="1112814"/>
                  </a:lnTo>
                  <a:lnTo>
                    <a:pt x="2491577" y="556407"/>
                  </a:lnTo>
                  <a:lnTo>
                    <a:pt x="1993262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17452" y="5079434"/>
              <a:ext cx="2491740" cy="1113155"/>
            </a:xfrm>
            <a:custGeom>
              <a:avLst/>
              <a:gdLst/>
              <a:ahLst/>
              <a:cxnLst/>
              <a:rect l="l" t="t" r="r" b="b"/>
              <a:pathLst>
                <a:path w="2491740" h="1113154">
                  <a:moveTo>
                    <a:pt x="0" y="0"/>
                  </a:moveTo>
                  <a:lnTo>
                    <a:pt x="1993262" y="0"/>
                  </a:lnTo>
                  <a:lnTo>
                    <a:pt x="2491577" y="556407"/>
                  </a:lnTo>
                  <a:lnTo>
                    <a:pt x="1993262" y="1112814"/>
                  </a:lnTo>
                  <a:lnTo>
                    <a:pt x="0" y="1112814"/>
                  </a:lnTo>
                  <a:lnTo>
                    <a:pt x="498315" y="55640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32581" y="5036820"/>
            <a:ext cx="2302019" cy="115031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ct val="90300"/>
              </a:lnSpc>
              <a:spcBef>
                <a:spcPts val="330"/>
              </a:spcBef>
            </a:pPr>
            <a:r>
              <a:rPr lang="ru-RU" sz="2000" b="1" spc="-5" dirty="0">
                <a:solidFill>
                  <a:srgbClr val="FFFFFF"/>
                </a:solidFill>
                <a:latin typeface="Arial"/>
                <a:cs typeface="Arial"/>
              </a:rPr>
              <a:t>Обзор потребностей медицинского учреждения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68372" y="592765"/>
            <a:ext cx="7068307" cy="38229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1485176" y="6634184"/>
            <a:ext cx="5340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1817" y="1250471"/>
            <a:ext cx="12826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latin typeface="Arial"/>
                <a:cs typeface="Arial"/>
              </a:rPr>
              <a:t>Сценарий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300B7B37-8CE6-470B-B5E0-6A4EF99D70D2}"/>
              </a:ext>
            </a:extLst>
          </p:cNvPr>
          <p:cNvSpPr txBox="1"/>
          <p:nvPr/>
        </p:nvSpPr>
        <p:spPr>
          <a:xfrm>
            <a:off x="4038600" y="1099524"/>
            <a:ext cx="135887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Arial"/>
                <a:cs typeface="Arial"/>
              </a:rPr>
              <a:t>Вопросы и обсуждение (1)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5BCEEDCB-5769-4F5D-9347-790D238BBE7D}"/>
              </a:ext>
            </a:extLst>
          </p:cNvPr>
          <p:cNvSpPr txBox="1"/>
          <p:nvPr/>
        </p:nvSpPr>
        <p:spPr>
          <a:xfrm>
            <a:off x="5744498" y="1066524"/>
            <a:ext cx="153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latin typeface="Arial"/>
                <a:cs typeface="Arial"/>
              </a:rPr>
              <a:t>Обновление сценария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ADE6EA97-06CF-4330-A8D8-A02491DDEAB9}"/>
              </a:ext>
            </a:extLst>
          </p:cNvPr>
          <p:cNvSpPr txBox="1"/>
          <p:nvPr/>
        </p:nvSpPr>
        <p:spPr>
          <a:xfrm>
            <a:off x="7624809" y="1006096"/>
            <a:ext cx="135887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Arial"/>
                <a:cs typeface="Arial"/>
              </a:rPr>
              <a:t>Вопросы и обсуждение (2)</a:t>
            </a:r>
            <a:endParaRPr dirty="0">
              <a:latin typeface="Arial"/>
              <a:cs typeface="Arial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AD7B23EC-F437-4B45-AB01-C485263C7CD1}"/>
              </a:ext>
            </a:extLst>
          </p:cNvPr>
          <p:cNvSpPr txBox="1"/>
          <p:nvPr/>
        </p:nvSpPr>
        <p:spPr>
          <a:xfrm>
            <a:off x="5833120" y="2765825"/>
            <a:ext cx="135887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Arial"/>
                <a:cs typeface="Arial"/>
              </a:rPr>
              <a:t>Вопросы и обсуждение (3)</a:t>
            </a:r>
            <a:endParaRPr dirty="0">
              <a:latin typeface="Arial"/>
              <a:cs typeface="Arial"/>
            </a:endParaRP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910AB7FA-AC5A-4CF5-95BD-89B7219869DF}"/>
              </a:ext>
            </a:extLst>
          </p:cNvPr>
          <p:cNvSpPr txBox="1"/>
          <p:nvPr/>
        </p:nvSpPr>
        <p:spPr>
          <a:xfrm>
            <a:off x="7503453" y="2904324"/>
            <a:ext cx="153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latin typeface="Arial"/>
                <a:cs typeface="Arial"/>
              </a:rPr>
              <a:t>Обновление сценария</a:t>
            </a: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69" y="6638035"/>
            <a:ext cx="1776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SIMULATION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4926" y="6638035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85176" y="6619747"/>
            <a:ext cx="5086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170" y="0"/>
            <a:ext cx="21037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latin typeface="Roboto"/>
                <a:cs typeface="Roboto"/>
              </a:rPr>
              <a:t>Вопрос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0608" y="6638035"/>
            <a:ext cx="1200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October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87566" y="1415228"/>
            <a:ext cx="3136393" cy="4027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2999" y="2091435"/>
            <a:ext cx="3755381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9070" algn="r">
              <a:lnSpc>
                <a:spcPct val="100000"/>
              </a:lnSpc>
              <a:spcBef>
                <a:spcPts val="100"/>
              </a:spcBef>
            </a:pPr>
            <a:r>
              <a:rPr lang="ru-RU" sz="4000" b="1" spc="-5" dirty="0">
                <a:solidFill>
                  <a:srgbClr val="0070C0"/>
                </a:solidFill>
                <a:latin typeface="Roboto"/>
                <a:cs typeface="Roboto"/>
              </a:rPr>
              <a:t>ПРЕЖДЕ ЧЕМ МЫ НАЧНЕМ, ЕСТЬ ВОПРОСЫ?</a:t>
            </a:r>
            <a:endParaRPr sz="40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5FCD04D76B4F9E83E1FFDAAD0434" ma:contentTypeVersion="12" ma:contentTypeDescription="Create a new document." ma:contentTypeScope="" ma:versionID="bf8e85f3622c27d67cc3cbd27cc3a127">
  <xsd:schema xmlns:xsd="http://www.w3.org/2001/XMLSchema" xmlns:xs="http://www.w3.org/2001/XMLSchema" xmlns:p="http://schemas.microsoft.com/office/2006/metadata/properties" xmlns:ns2="a1d858d0-9300-440e-863b-088bced39a33" xmlns:ns3="537a4c0a-028d-41b0-9193-6635ca5775f6" targetNamespace="http://schemas.microsoft.com/office/2006/metadata/properties" ma:root="true" ma:fieldsID="dff9a7b1e994b620ba838fd5a29bea04" ns2:_="" ns3:_="">
    <xsd:import namespace="a1d858d0-9300-440e-863b-088bced39a33"/>
    <xsd:import namespace="537a4c0a-028d-41b0-9193-6635ca577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858d0-9300-440e-863b-088bced39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a4c0a-028d-41b0-9193-6635ca5775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FA44A7-EEF9-4CB8-93DB-65592DC13652}">
  <ds:schemaRefs>
    <ds:schemaRef ds:uri="537a4c0a-028d-41b0-9193-6635ca5775f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1d858d0-9300-440e-863b-088bced39a3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9DA512-A7CE-4C7C-A90D-0A884C25E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d858d0-9300-440e-863b-088bced39a33"/>
    <ds:schemaRef ds:uri="537a4c0a-028d-41b0-9193-6635ca577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A3DEF6-3C00-48A4-A26D-B70FE2893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1242</Words>
  <Application>Microsoft Office PowerPoint</Application>
  <PresentationFormat>Widescreen</PresentationFormat>
  <Paragraphs>249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Roboto</vt:lpstr>
      <vt:lpstr>Office Theme</vt:lpstr>
      <vt:lpstr>1_Office Theme</vt:lpstr>
      <vt:lpstr>Коронавирусная инфекция (COVID-19)</vt:lpstr>
      <vt:lpstr> Программа</vt:lpstr>
      <vt:lpstr>Руководство по обеспечению готовности и реагированию</vt:lpstr>
      <vt:lpstr>Что такое кабинетное упражнение (TTX)?</vt:lpstr>
      <vt:lpstr>Структура и целевое назначение</vt:lpstr>
      <vt:lpstr>Общие цели TTX</vt:lpstr>
      <vt:lpstr>Правила TTX</vt:lpstr>
      <vt:lpstr>Кабинетное упражнение: как действовать?</vt:lpstr>
      <vt:lpstr>Вопрос</vt:lpstr>
      <vt:lpstr>Коронавирусная инфекция (COVID-19)</vt:lpstr>
      <vt:lpstr>Сценарий</vt:lpstr>
      <vt:lpstr>Занятие 1</vt:lpstr>
      <vt:lpstr>Обновление сценария</vt:lpstr>
      <vt:lpstr>Занятие 2</vt:lpstr>
      <vt:lpstr>Занятие 2 - совещание руководителей больницы</vt:lpstr>
      <vt:lpstr>Обновление сценария</vt:lpstr>
      <vt:lpstr>Занятие 3</vt:lpstr>
      <vt:lpstr>Заключительное занятие       Отзывы участников</vt:lpstr>
      <vt:lpstr>Окончательное подведение итогов/обзор потребностей</vt:lpstr>
      <vt:lpstr>План действий</vt:lpstr>
      <vt:lpstr> Обобщение результатов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 disease (COVID-19)</dc:title>
  <dc:creator>CLERIGO, Estrella</dc:creator>
  <cp:lastModifiedBy>COPPER, Frederik Anton</cp:lastModifiedBy>
  <cp:revision>88</cp:revision>
  <dcterms:created xsi:type="dcterms:W3CDTF">2020-10-20T10:38:46Z</dcterms:created>
  <dcterms:modified xsi:type="dcterms:W3CDTF">2020-11-04T13:39:51Z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LastSaved">
    <vt:filetime>2020-10-20T00:00:00Z</vt:filetime>
  </property>
  <property fmtid="{D5CDD505-2E9C-101B-9397-08002B2CF9AE}" pid="4" name="ContentTypeId">
    <vt:lpwstr>0x0101004B8C5FCD04D76B4F9E83E1FFDAAD0434</vt:lpwstr>
  </property>
</Properties>
</file>