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2.jpg" ContentType="image/jpeg"/>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96" r:id="rId16"/>
    <p:sldId id="29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90" r:id="rId41"/>
    <p:sldId id="291" r:id="rId42"/>
    <p:sldId id="292" r:id="rId43"/>
    <p:sldId id="293" r:id="rId44"/>
    <p:sldId id="297" r:id="rId45"/>
    <p:sldId id="295" r:id="rId46"/>
  </p:sldIdLst>
  <p:sldSz cx="12192000" cy="6858000"/>
  <p:notesSz cx="12192000" cy="6858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511EC-1FD2-47AE-A023-B3638ED8C435}" v="1" dt="2020-11-02T13:55:08.134"/>
    <p1510:client id="{BC998916-FAAA-4C57-9057-EEDF829CA835}" v="2" dt="2020-11-03T11:37:10.7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132" autoAdjust="0"/>
  </p:normalViewPr>
  <p:slideViewPr>
    <p:cSldViewPr>
      <p:cViewPr varScale="1">
        <p:scale>
          <a:sx n="100" d="100"/>
          <a:sy n="100" d="100"/>
        </p:scale>
        <p:origin x="95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BC998916-FAAA-4C57-9057-EEDF829CA835}"/>
    <pc:docChg chg="modSld">
      <pc:chgData name="COPPER, Frederik Anton" userId="0f901088-783c-438a-8209-1f3e953b174f" providerId="ADAL" clId="{BC998916-FAAA-4C57-9057-EEDF829CA835}" dt="2020-11-03T11:37:08.595" v="1" actId="20577"/>
      <pc:docMkLst>
        <pc:docMk/>
      </pc:docMkLst>
      <pc:sldChg chg="modSp">
        <pc:chgData name="COPPER, Frederik Anton" userId="0f901088-783c-438a-8209-1f3e953b174f" providerId="ADAL" clId="{BC998916-FAAA-4C57-9057-EEDF829CA835}" dt="2020-11-03T11:37:08.595" v="1" actId="20577"/>
        <pc:sldMkLst>
          <pc:docMk/>
          <pc:sldMk cId="308803726" sldId="295"/>
        </pc:sldMkLst>
        <pc:spChg chg="mod">
          <ac:chgData name="COPPER, Frederik Anton" userId="0f901088-783c-438a-8209-1f3e953b174f" providerId="ADAL" clId="{BC998916-FAAA-4C57-9057-EEDF829CA835}" dt="2020-11-03T11:37:08.595" v="1" actId="20577"/>
          <ac:spMkLst>
            <pc:docMk/>
            <pc:sldMk cId="308803726" sldId="295"/>
            <ac:spMk id="2" creationId="{792C72D7-0DB3-47B6-ACCD-3268695FBC1A}"/>
          </ac:spMkLst>
        </pc:spChg>
        <pc:spChg chg="mod">
          <ac:chgData name="COPPER, Frederik Anton" userId="0f901088-783c-438a-8209-1f3e953b174f" providerId="ADAL" clId="{BC998916-FAAA-4C57-9057-EEDF829CA835}" dt="2020-11-03T11:37:05.888" v="0" actId="207"/>
          <ac:spMkLst>
            <pc:docMk/>
            <pc:sldMk cId="308803726" sldId="295"/>
            <ac:spMk id="6" creationId="{9772BCF9-0B8D-4074-9436-701BDD2B6B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r">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r">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lgn="just" rtl="1">
              <a:spcBef>
                <a:spcPts val="0"/>
              </a:spcBef>
              <a:spcAft>
                <a:spcPts val="0"/>
              </a:spcAft>
            </a:pPr>
            <a:r>
              <a:rPr lang="ar-EG"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تعمل أفرقة المنظمة مع الخبراء من شتى أنحاء العالم لوضع هذه الإرشادات. ويقوم الخبراء معاً باستعراض التقارير والدراسات والعروض المقدمة من البلدان، وتحليل الاتجاهات، ومشاورة المزيد من أفرقة الخبراء، ثم الاتفاق بعد ذلك على أفضل النهوج. وتتوجه الإرشادات إلى صنّاع القرار في مجال الصحة الذين يتولون تكييف المعلومات بحيث تتواءم مع بلدانهم وسياقاتهم. وتُحدّث الوثائق كلما ظهرت معارف علمية جديدة.</a:t>
            </a:r>
            <a:endParaRPr lang="en-US"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rtl="1">
              <a:spcBef>
                <a:spcPts val="0"/>
              </a:spcBef>
              <a:spcAft>
                <a:spcPts val="0"/>
              </a:spcAft>
            </a:pPr>
            <a:r>
              <a:rPr lang="ar-EG"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تتناول العملية ما نعرفه حتى الآن عن الفيروس وتطالب المشاركين بتقييم جهودهم المبذولة للتأهب والاستجابة.</a:t>
            </a:r>
            <a:endParaRPr lang="en-US" sz="1200"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EG"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وسوف تُترجم النتائج إلى إجراءات استراتيجية يمكن أن توجّه جهود جميع الشركاء الوطنيين والدوليين عند وضعهم للخطط التشغيلية الوطنية والإقليمية الملائمة للسياق وتحسينها.</a:t>
            </a:r>
            <a:endParaRPr lang="en-US"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just" rtl="1">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https://www.who.int/emergencies/diseases/novel-coronavirus-2019/technical-guidance-publications</a:t>
            </a:r>
            <a:endParaRPr lang="en-US"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DFF109-5F8C-46C5-B013-3B4098F5F7E7}" type="slidenum">
              <a:rPr lang="en-GB" smtClean="0"/>
              <a:t>18</a:t>
            </a:fld>
            <a:endParaRPr lang="en-GB"/>
          </a:p>
        </p:txBody>
      </p:sp>
    </p:spTree>
    <p:extLst>
      <p:ext uri="{BB962C8B-B14F-4D97-AF65-F5344CB8AC3E}">
        <p14:creationId xmlns:p14="http://schemas.microsoft.com/office/powerpoint/2010/main" val="14186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DFF109-5F8C-46C5-B013-3B4098F5F7E7}" type="slidenum">
              <a:rPr lang="en-GB" smtClean="0"/>
              <a:t>20</a:t>
            </a:fld>
            <a:endParaRPr lang="en-GB"/>
          </a:p>
        </p:txBody>
      </p:sp>
    </p:spTree>
    <p:extLst>
      <p:ext uri="{BB962C8B-B14F-4D97-AF65-F5344CB8AC3E}">
        <p14:creationId xmlns:p14="http://schemas.microsoft.com/office/powerpoint/2010/main" val="170174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DFF109-5F8C-46C5-B013-3B4098F5F7E7}" type="slidenum">
              <a:rPr lang="en-GB" smtClean="0"/>
              <a:t>25</a:t>
            </a:fld>
            <a:endParaRPr lang="en-GB"/>
          </a:p>
        </p:txBody>
      </p:sp>
    </p:spTree>
    <p:extLst>
      <p:ext uri="{BB962C8B-B14F-4D97-AF65-F5344CB8AC3E}">
        <p14:creationId xmlns:p14="http://schemas.microsoft.com/office/powerpoint/2010/main" val="392032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en-US" sz="12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قسم الحاضرين إلى مجموعات.</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تحديد أولويات النتائج التي ستحوّل إلى إجراءات.</a:t>
            </a:r>
            <a:endParaRPr lang="en-US" sz="1200" dirty="0">
              <a:effectLst/>
              <a:latin typeface="Times New Roman" panose="02020603050405020304" pitchFamily="18" charset="0"/>
              <a:ea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السبب الذي يجعل من ذلك أولوية؟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من المسؤول عن 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ما هي الموارد اللازمة؟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متى سينبغي أن تتوافر؟</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يقدم مُقرّر كل مجموعة موجزاً للنتائج الخاصة بالمجموعة، يستغرق 5 دقائق.</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en-US" sz="12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قسّم الحاضرين إلى مجموعات.</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تحديد أولويات النتائج التي ستحوّل إلى إجراءات.</a:t>
            </a:r>
            <a:endParaRPr lang="en-US" sz="1200" dirty="0">
              <a:effectLst/>
              <a:latin typeface="Times New Roman" panose="02020603050405020304" pitchFamily="18" charset="0"/>
              <a:ea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السبب الذي يجعل من ذلك أولوية؟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من المسؤول عن 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ما هي الموارد اللازمة؟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متى سينبغي أن تتوافر؟</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يقدم مُقرّر كل مجموعة موجزاً للنتائج الخاصة بالمجموعة، يستغرق 5 دقائق.</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E61A72-6C7D-49E1-A69D-B1543F4FDA02}" type="slidenum">
              <a:rPr lang="en-US" smtClean="0"/>
              <a:t>41</a:t>
            </a:fld>
            <a:endParaRPr lang="en-US"/>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3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59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3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051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3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190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3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1836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3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3002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3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0677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3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857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3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9522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r">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3 November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3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66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3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0114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r" rtl="1">
        <a:defRPr>
          <a:latin typeface="+mj-lt"/>
          <a:ea typeface="+mj-ea"/>
          <a:cs typeface="+mj-cs"/>
        </a:defRPr>
      </a:lvl1pPr>
    </p:titleStyle>
    <p:body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bodyStyle>
    <p:other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58ADE-BA35-494E-BE53-3C61C716429B}" type="datetime3">
              <a:rPr lang="en-US" smtClean="0"/>
              <a:t>3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917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r" defTabSz="914400" rtl="1"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xtranet.who.int/hslp/training/course/view.php?id=333" TargetMode="External"/><Relationship Id="rId2" Type="http://schemas.openxmlformats.org/officeDocument/2006/relationships/hyperlink" Target="https://www.who.int/emergencies/diseases/novel-coronavirus-2019/training/online-trai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7.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47.png"/><Relationship Id="rId9" Type="http://schemas.openxmlformats.org/officeDocument/2006/relationships/hyperlink" Target="mailto:andragro@paho.org" TargetMode="External"/><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pps.who.int/iris/rest/bitstreams/1272369/retrieve" TargetMode="External"/><Relationship Id="rId3" Type="http://schemas.openxmlformats.org/officeDocument/2006/relationships/image" Target="../media/image8.png"/><Relationship Id="rId7" Type="http://schemas.openxmlformats.org/officeDocument/2006/relationships/hyperlink" Target="https://www.who.int/publications/i/item/WHO-2019-nCoV-Non-passenger_ships-2020.1" TargetMode="Externa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o.int/publications/i/item/10665-331512" TargetMode="External"/><Relationship Id="rId11" Type="http://schemas.openxmlformats.org/officeDocument/2006/relationships/image" Target="../media/image10.png"/><Relationship Id="rId5" Type="http://schemas.openxmlformats.org/officeDocument/2006/relationships/hyperlink" Target="https://www.who.int/publications/i/item/controlling-the-spread-of-covid-19-at-ground-crossings" TargetMode="External"/><Relationship Id="rId10" Type="http://schemas.openxmlformats.org/officeDocument/2006/relationships/image" Target="../media/image9.png"/><Relationship Id="rId4" Type="http://schemas.openxmlformats.org/officeDocument/2006/relationships/hyperlink" Target="https://www.who.int/publications/i/item/considerations-for-quarantine-of-individuals-in-the-context-of-containment-for-coronavirus-disease-(covid-19)" TargetMode="External"/><Relationship Id="rId9" Type="http://schemas.openxmlformats.org/officeDocument/2006/relationships/hyperlink" Target="https://apps.who.int/iris/rest/bitstreams/1273113/retriev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9352" y="3124199"/>
            <a:ext cx="4410167" cy="1239057"/>
          </a:xfrm>
          <a:prstGeom prst="rect">
            <a:avLst/>
          </a:prstGeom>
        </p:spPr>
        <p:txBody>
          <a:bodyPr vert="horz" wrap="square" lIns="0" tIns="74930" rIns="0" bIns="0" rtlCol="0">
            <a:spAutoFit/>
          </a:bodyPr>
          <a:lstStyle/>
          <a:p>
            <a:pPr marL="12700" marR="5080">
              <a:lnSpc>
                <a:spcPct val="90200"/>
              </a:lnSpc>
              <a:spcBef>
                <a:spcPts val="590"/>
              </a:spcBef>
            </a:pPr>
            <a:r>
              <a:rPr lang="ar-EG" sz="4200" b="1" dirty="0">
                <a:solidFill>
                  <a:srgbClr val="FFFFFF"/>
                </a:solidFill>
                <a:latin typeface="Arial"/>
                <a:cs typeface="Arial"/>
              </a:rPr>
              <a:t>فيروس كورونا المستجد (كوفيد-2019)</a:t>
            </a: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6" name="object 6"/>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745087" y="3756071"/>
            <a:ext cx="3000432" cy="1214371"/>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lang="ar-EG" sz="4000" b="1" dirty="0">
                <a:solidFill>
                  <a:srgbClr val="D86422"/>
                </a:solidFill>
                <a:latin typeface="Arial"/>
                <a:cs typeface="Arial"/>
              </a:rPr>
              <a:t>عملية محاكاة لنقاط الدخول</a:t>
            </a:r>
          </a:p>
        </p:txBody>
      </p:sp>
      <p:sp>
        <p:nvSpPr>
          <p:cNvPr id="8" name="object 8"/>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1" name="Picture 10">
            <a:extLst>
              <a:ext uri="{FF2B5EF4-FFF2-40B4-BE49-F238E27FC236}">
                <a16:creationId xmlns:a16="http://schemas.microsoft.com/office/drawing/2014/main" id="{1B545D8B-BAB8-46E8-83CE-4C7361CAA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230683"/>
            <a:ext cx="1622422" cy="584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609600" y="96170"/>
            <a:ext cx="11275075" cy="513080"/>
          </a:xfrm>
          <a:prstGeom prst="rect">
            <a:avLst/>
          </a:prstGeom>
        </p:spPr>
        <p:txBody>
          <a:bodyPr vert="horz" wrap="square" lIns="0" tIns="12700" rIns="0" bIns="0" rtlCol="0">
            <a:spAutoFit/>
          </a:bodyPr>
          <a:lstStyle/>
          <a:p>
            <a:pPr marL="12700">
              <a:lnSpc>
                <a:spcPct val="100000"/>
              </a:lnSpc>
              <a:spcBef>
                <a:spcPts val="100"/>
              </a:spcBef>
            </a:pPr>
            <a:r>
              <a:rPr lang="ar-EG" sz="3200" dirty="0"/>
              <a:t>قواعد تمرين المحاكاة</a:t>
            </a:r>
          </a:p>
        </p:txBody>
      </p:sp>
      <p:sp>
        <p:nvSpPr>
          <p:cNvPr id="4" name="object 4"/>
          <p:cNvSpPr txBox="1"/>
          <p:nvPr/>
        </p:nvSpPr>
        <p:spPr>
          <a:xfrm>
            <a:off x="2106295" y="2047956"/>
            <a:ext cx="10085705" cy="3924664"/>
          </a:xfrm>
          <a:prstGeom prst="rect">
            <a:avLst/>
          </a:prstGeom>
        </p:spPr>
        <p:txBody>
          <a:bodyPr vert="horz" wrap="square" lIns="0" tIns="6350" rIns="0" bIns="0" rtlCol="0">
            <a:spAutoFit/>
          </a:bodyPr>
          <a:lstStyle/>
          <a:p>
            <a:pPr marL="400050" marR="4595495">
              <a:lnSpc>
                <a:spcPct val="101400"/>
              </a:lnSpc>
              <a:spcBef>
                <a:spcPts val="50"/>
              </a:spcBef>
              <a:buClr>
                <a:srgbClr val="A24B19"/>
              </a:buClr>
              <a:buSzPts val="500"/>
              <a:buChar char="•"/>
            </a:pPr>
            <a:r>
              <a:rPr lang="ar-EG" sz="2800" dirty="0">
                <a:latin typeface="Arial"/>
                <a:cs typeface="Arial"/>
              </a:rPr>
              <a:t>ليس هذا اختباراً للمهارات الفردية للموظفين.</a:t>
            </a:r>
          </a:p>
          <a:p>
            <a:pPr marL="400050">
              <a:lnSpc>
                <a:spcPct val="100000"/>
              </a:lnSpc>
              <a:buClr>
                <a:srgbClr val="A24B19"/>
              </a:buClr>
              <a:buFont typeface="Arial"/>
              <a:buChar char="•"/>
            </a:pPr>
            <a:endParaRPr sz="2650" dirty="0">
              <a:latin typeface="Arial"/>
              <a:cs typeface="Arial"/>
            </a:endParaRPr>
          </a:p>
          <a:p>
            <a:pPr marL="400050">
              <a:lnSpc>
                <a:spcPct val="100000"/>
              </a:lnSpc>
              <a:buClr>
                <a:srgbClr val="A24B19"/>
              </a:buClr>
              <a:buSzPts val="500"/>
              <a:buChar char="•"/>
            </a:pPr>
            <a:r>
              <a:rPr lang="ar-EG" sz="2800" dirty="0">
                <a:latin typeface="Arial"/>
                <a:cs typeface="Arial"/>
              </a:rPr>
              <a:t>احترم آراء الآخرين.</a:t>
            </a:r>
          </a:p>
          <a:p>
            <a:pPr marL="400050" marR="4735195" lvl="1">
              <a:lnSpc>
                <a:spcPct val="101099"/>
              </a:lnSpc>
              <a:spcBef>
                <a:spcPts val="1910"/>
              </a:spcBef>
              <a:buClr>
                <a:srgbClr val="A24B19"/>
              </a:buClr>
              <a:buSzPts val="500"/>
              <a:buChar char="•"/>
            </a:pPr>
            <a:r>
              <a:rPr lang="ar-EG" sz="2800" dirty="0">
                <a:latin typeface="Arial"/>
                <a:cs typeface="Arial"/>
              </a:rPr>
              <a:t>استجب كما لو كنت في موقف حقيقي واسمح للآخرين بأن يفعلوا ذلك.</a:t>
            </a:r>
          </a:p>
          <a:p>
            <a:pPr marL="400050" marR="5080">
              <a:lnSpc>
                <a:spcPct val="101400"/>
              </a:lnSpc>
              <a:spcBef>
                <a:spcPts val="1989"/>
              </a:spcBef>
              <a:buClr>
                <a:srgbClr val="A24B19"/>
              </a:buClr>
              <a:buSzPts val="500"/>
              <a:buChar char="•"/>
            </a:pPr>
            <a:r>
              <a:rPr lang="ar-EG" sz="2800" dirty="0">
                <a:latin typeface="Arial"/>
                <a:cs typeface="Arial"/>
              </a:rPr>
              <a:t>استرشد بالخطط والمبادئ التوجيهية واللوائح القائمة في تحديد استجاباتك.</a:t>
            </a:r>
          </a:p>
          <a:p>
            <a:pPr marL="400050">
              <a:lnSpc>
                <a:spcPct val="100000"/>
              </a:lnSpc>
              <a:buClr>
                <a:srgbClr val="A24B19"/>
              </a:buClr>
              <a:buFont typeface="Arial"/>
              <a:buChar char="•"/>
            </a:pPr>
            <a:endParaRPr sz="2650" dirty="0">
              <a:latin typeface="Arial"/>
              <a:cs typeface="Arial"/>
            </a:endParaRPr>
          </a:p>
          <a:p>
            <a:pPr marL="400050">
              <a:lnSpc>
                <a:spcPct val="100000"/>
              </a:lnSpc>
              <a:spcBef>
                <a:spcPts val="5"/>
              </a:spcBef>
              <a:buClr>
                <a:srgbClr val="A24B19"/>
              </a:buClr>
              <a:buSzPts val="500"/>
              <a:buChar char="•"/>
            </a:pPr>
            <a:r>
              <a:rPr lang="ar-EG" sz="2800" dirty="0">
                <a:latin typeface="Arial"/>
                <a:cs typeface="Arial"/>
              </a:rPr>
              <a:t>ركز على الحلول.</a:t>
            </a:r>
          </a:p>
        </p:txBody>
      </p:sp>
      <p:sp>
        <p:nvSpPr>
          <p:cNvPr id="5" name="object 5"/>
          <p:cNvSpPr/>
          <p:nvPr/>
        </p:nvSpPr>
        <p:spPr>
          <a:xfrm>
            <a:off x="515394" y="870140"/>
            <a:ext cx="5884332" cy="353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6062" y="76200"/>
            <a:ext cx="11579875" cy="505267"/>
          </a:xfrm>
          <a:prstGeom prst="rect">
            <a:avLst/>
          </a:prstGeom>
        </p:spPr>
        <p:txBody>
          <a:bodyPr vert="horz" wrap="square" lIns="0" tIns="12700" rIns="0" bIns="0" rtlCol="0">
            <a:spAutoFit/>
          </a:bodyPr>
          <a:lstStyle/>
          <a:p>
            <a:pPr marL="12700">
              <a:lnSpc>
                <a:spcPct val="100000"/>
              </a:lnSpc>
              <a:spcBef>
                <a:spcPts val="100"/>
              </a:spcBef>
            </a:pPr>
            <a:r>
              <a:rPr lang="ar-EG" sz="3200" dirty="0"/>
              <a:t>قواعد تمرين المحاكاة (تابع)</a:t>
            </a:r>
          </a:p>
        </p:txBody>
      </p:sp>
      <p:sp>
        <p:nvSpPr>
          <p:cNvPr id="6" name="Rectangle 5">
            <a:extLst>
              <a:ext uri="{FF2B5EF4-FFF2-40B4-BE49-F238E27FC236}">
                <a16:creationId xmlns:a16="http://schemas.microsoft.com/office/drawing/2014/main" id="{70D134AA-6801-4648-8042-FCAA3CCE1C15}"/>
              </a:ext>
            </a:extLst>
          </p:cNvPr>
          <p:cNvSpPr/>
          <p:nvPr/>
        </p:nvSpPr>
        <p:spPr>
          <a:xfrm>
            <a:off x="277169" y="838200"/>
            <a:ext cx="11637660" cy="5386090"/>
          </a:xfrm>
          <a:prstGeom prst="rect">
            <a:avLst/>
          </a:prstGeom>
        </p:spPr>
        <p:txBody>
          <a:bodyPr wrap="square">
            <a:spAutoFit/>
          </a:bodyPr>
          <a:lstStyle/>
          <a:p>
            <a:pPr algn="ctr"/>
            <a:r>
              <a:rPr lang="ar-EG" sz="3200" b="1" dirty="0">
                <a:solidFill>
                  <a:srgbClr val="FF0000"/>
                </a:solidFill>
                <a:latin typeface="Simplified Arabic" panose="02020603050405020304" pitchFamily="18" charset="-78"/>
                <a:cs typeface="Simplified Arabic" panose="02020603050405020304" pitchFamily="18" charset="-78"/>
              </a:rPr>
              <a:t>اقبل السيناريو ولا تقاومه!</a:t>
            </a:r>
          </a:p>
          <a:p>
            <a:endParaRPr lang="en-US" sz="2400" dirty="0">
              <a:latin typeface="Simplified Arabic" panose="02020603050405020304" pitchFamily="18" charset="-78"/>
              <a:cs typeface="Simplified Arabic" panose="02020603050405020304" pitchFamily="18" charset="-78"/>
            </a:endParaRPr>
          </a:p>
          <a:p>
            <a:r>
              <a:rPr lang="ar-EG" sz="2400" dirty="0">
                <a:latin typeface="Simplified Arabic" panose="02020603050405020304" pitchFamily="18" charset="-78"/>
                <a:cs typeface="Simplified Arabic" panose="02020603050405020304" pitchFamily="18" charset="-78"/>
              </a:rPr>
              <a:t>كثيراً ما يُستخدم مصطلحا العزل والحجر الصحي ليشيرا إلى المعنى نفسه، ومع ذلك فلكل منهما معنى مختلف فيما يتعلق باللوائح الصحية الدولية (2005):</a:t>
            </a:r>
          </a:p>
          <a:p>
            <a:endParaRPr lang="ar-EG" sz="2400" dirty="0">
              <a:latin typeface="Simplified Arabic" panose="02020603050405020304" pitchFamily="18" charset="-78"/>
              <a:cs typeface="Simplified Arabic" panose="02020603050405020304" pitchFamily="18" charset="-78"/>
            </a:endParaRPr>
          </a:p>
          <a:p>
            <a:pPr marL="457200" indent="-457200">
              <a:buFont typeface="Arial" panose="020B0604020202020204" pitchFamily="34" charset="0"/>
              <a:buChar char="•"/>
            </a:pPr>
            <a:r>
              <a:rPr lang="ar-EG" sz="2400" i="1" dirty="0">
                <a:latin typeface="Simplified Arabic" panose="02020603050405020304" pitchFamily="18" charset="-78"/>
                <a:cs typeface="Simplified Arabic" panose="02020603050405020304" pitchFamily="18" charset="-78"/>
              </a:rPr>
              <a:t> تعني كلمة "</a:t>
            </a:r>
            <a:r>
              <a:rPr lang="ar-EG" sz="2400" b="1" i="1" dirty="0">
                <a:latin typeface="Simplified Arabic" panose="02020603050405020304" pitchFamily="18" charset="-78"/>
                <a:cs typeface="Simplified Arabic" panose="02020603050405020304" pitchFamily="18" charset="-78"/>
              </a:rPr>
              <a:t>عزل</a:t>
            </a:r>
            <a:r>
              <a:rPr lang="ar-EG" sz="2400" i="1" dirty="0">
                <a:latin typeface="Simplified Arabic" panose="02020603050405020304" pitchFamily="18" charset="-78"/>
                <a:cs typeface="Simplified Arabic" panose="02020603050405020304" pitchFamily="18" charset="-78"/>
              </a:rPr>
              <a:t>" فصل </a:t>
            </a:r>
            <a:r>
              <a:rPr lang="ar-EG" sz="2400" i="1" u="sng" dirty="0">
                <a:latin typeface="Simplified Arabic" panose="02020603050405020304" pitchFamily="18" charset="-78"/>
                <a:cs typeface="Simplified Arabic" panose="02020603050405020304" pitchFamily="18" charset="-78"/>
              </a:rPr>
              <a:t>الأشخاص المرضى أو الذين يحملون التلوث</a:t>
            </a:r>
            <a:r>
              <a:rPr lang="ar-EG" sz="2400" i="1" dirty="0">
                <a:latin typeface="Simplified Arabic" panose="02020603050405020304" pitchFamily="18" charset="-78"/>
                <a:cs typeface="Simplified Arabic" panose="02020603050405020304" pitchFamily="18" charset="-78"/>
              </a:rPr>
              <a:t> عن غيرهم أو الأمتعة أو الحاويات أو وسائل النقل أو البضائع أو الطرود البريدية الموبوءة عن غيرها بطريقة تحول دون انتشار العدوى أو التلوث؛</a:t>
            </a:r>
            <a:endParaRPr lang="en-CA" sz="2400" i="1" dirty="0">
              <a:latin typeface="Simplified Arabic" panose="02020603050405020304" pitchFamily="18" charset="-78"/>
              <a:cs typeface="Simplified Arabic" panose="02020603050405020304" pitchFamily="18" charset="-78"/>
            </a:endParaRPr>
          </a:p>
          <a:p>
            <a:pPr marL="457200" indent="-457200">
              <a:buFont typeface="Arial" panose="020B0604020202020204" pitchFamily="34" charset="0"/>
              <a:buChar char="•"/>
            </a:pPr>
            <a:endParaRPr lang="ar-EG" sz="2400" i="1" dirty="0">
              <a:latin typeface="Simplified Arabic" panose="02020603050405020304" pitchFamily="18" charset="-78"/>
              <a:cs typeface="Simplified Arabic" panose="02020603050405020304" pitchFamily="18" charset="-78"/>
            </a:endParaRPr>
          </a:p>
          <a:p>
            <a:pPr marL="457200" indent="-457200">
              <a:buFont typeface="Arial" panose="020B0604020202020204" pitchFamily="34" charset="0"/>
              <a:buChar char="•"/>
            </a:pPr>
            <a:r>
              <a:rPr lang="ar-EG" sz="2400" i="1" dirty="0">
                <a:latin typeface="Simplified Arabic" panose="02020603050405020304" pitchFamily="18" charset="-78"/>
                <a:cs typeface="Simplified Arabic" panose="02020603050405020304" pitchFamily="18" charset="-78"/>
              </a:rPr>
              <a:t>وتعني عبارة "</a:t>
            </a:r>
            <a:r>
              <a:rPr lang="ar-EG" sz="2400" b="1" i="1" dirty="0">
                <a:latin typeface="Simplified Arabic" panose="02020603050405020304" pitchFamily="18" charset="-78"/>
                <a:cs typeface="Simplified Arabic" panose="02020603050405020304" pitchFamily="18" charset="-78"/>
              </a:rPr>
              <a:t>الحجر الصحي</a:t>
            </a:r>
            <a:r>
              <a:rPr lang="ar-EG" sz="2400" i="1" dirty="0">
                <a:latin typeface="Simplified Arabic" panose="02020603050405020304" pitchFamily="18" charset="-78"/>
                <a:cs typeface="Simplified Arabic" panose="02020603050405020304" pitchFamily="18" charset="-78"/>
              </a:rPr>
              <a:t>" تقييد أنشطة </a:t>
            </a:r>
            <a:r>
              <a:rPr lang="ar-EG" sz="2400" i="1" u="sng" dirty="0">
                <a:latin typeface="Simplified Arabic" panose="02020603050405020304" pitchFamily="18" charset="-78"/>
                <a:cs typeface="Simplified Arabic" panose="02020603050405020304" pitchFamily="18" charset="-78"/>
              </a:rPr>
              <a:t>أشخاص ليسوا مرضى يشتبه في إصابتهم</a:t>
            </a:r>
            <a:r>
              <a:rPr lang="ar-EG" sz="2400" i="1" dirty="0">
                <a:latin typeface="Simplified Arabic" panose="02020603050405020304" pitchFamily="18" charset="-78"/>
                <a:cs typeface="Simplified Arabic" panose="02020603050405020304" pitchFamily="18" charset="-78"/>
              </a:rPr>
              <a:t> أو أمتعة أو حاويات أو وسائل نقل أو بضائع يشتبه في إصابتها، و/ أو فصل هؤلاء الأشخاص عن غيرهم  و/ أو فصل الأمتعة أو الحاويات أو وسائل النقل أو البضائع عن غيرها بطريقة تؤدي إلى الحيلولة دون إمكانية انتشار العدوى أو التلوث؛</a:t>
            </a:r>
          </a:p>
          <a:p>
            <a:endParaRPr lang="en-US" sz="2400" dirty="0">
              <a:latin typeface="Simplified Arabic" panose="02020603050405020304" pitchFamily="18" charset="-78"/>
              <a:cs typeface="Simplified Arabic" panose="02020603050405020304" pitchFamily="18" charset="-78"/>
            </a:endParaRPr>
          </a:p>
          <a:p>
            <a:r>
              <a:rPr lang="ar-EG" sz="2400" dirty="0">
                <a:latin typeface="Simplified Arabic" panose="02020603050405020304" pitchFamily="18" charset="-78"/>
                <a:cs typeface="Simplified Arabic" panose="02020603050405020304" pitchFamily="18" charset="-78"/>
              </a:rPr>
              <a:t>ولأغراض هذه العملية سيُعد مصطلح "الحجر الصحي" المصطلح المُستخدم في المجال العام الذي يُعرّف الحجر الصحي بأنه أي شكل من أشكال الاحتجاز أو فرض القيود على الأشخاص أو السلع لأسباب تتعلق بكوفيد-19.  </a:t>
            </a:r>
          </a:p>
        </p:txBody>
      </p:sp>
    </p:spTree>
    <p:extLst>
      <p:ext uri="{BB962C8B-B14F-4D97-AF65-F5344CB8AC3E}">
        <p14:creationId xmlns:p14="http://schemas.microsoft.com/office/powerpoint/2010/main" val="399063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a:xfrm>
            <a:off x="152779" y="-8248"/>
            <a:ext cx="11971289" cy="704941"/>
          </a:xfrm>
        </p:spPr>
        <p:txBody>
          <a:bodyPr>
            <a:normAutofit/>
          </a:bodyPr>
          <a:lstStyle/>
          <a:p>
            <a:r>
              <a:rPr lang="ar-EG" dirty="0"/>
              <a:t>تمرين المحاكاة: كيفية المشاركة</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800" b="0" i="0" u="none" strike="noStrike" cap="none" normalizeH="0" baseline="0" noProof="0" dirty="0">
              <a:ln>
                <a:noFill/>
              </a:ln>
              <a:solidFill>
                <a:prstClr val="white"/>
              </a:solidFill>
              <a:uLnTx/>
              <a:uFillTx/>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0" i="0" u="none" strike="noStrike" cap="none" normalizeH="0" baseline="0" noProof="0" dirty="0">
                <a:ln>
                  <a:noFill/>
                </a:ln>
                <a:solidFill>
                  <a:prstClr val="white"/>
                </a:solidFill>
                <a:uLnTx/>
                <a:uFillTx/>
                <a:ea typeface="+mn-ea"/>
                <a:cs typeface="+mn-cs"/>
              </a:rPr>
              <a:t>هذه عملية مغلقة مصمّمة من أجلكم فقط.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0" i="0" u="none" strike="noStrike" cap="none" normalizeH="0" baseline="0" noProof="0" dirty="0">
                <a:ln>
                  <a:noFill/>
                </a:ln>
                <a:solidFill>
                  <a:prstClr val="white"/>
                </a:solidFill>
                <a:uLnTx/>
                <a:uFillTx/>
                <a:ea typeface="+mn-ea"/>
                <a:cs typeface="+mn-cs"/>
              </a:rPr>
              <a:t>وسيوجهكم الميسرون من خلال سلسلة من المناقشات التي تركز على إحدى حالات كوفيد-19 الوافدة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0" u="none" strike="noStrike" cap="none" normalizeH="0" baseline="0" noProof="0" dirty="0">
                <a:ln>
                  <a:noFill/>
                </a:ln>
                <a:solidFill>
                  <a:prstClr val="white"/>
                </a:solidFill>
                <a:uLnTx/>
                <a:uFillTx/>
                <a:latin typeface="Arial" panose="020B0604020202020204"/>
                <a:ea typeface="+mn-ea"/>
                <a:cs typeface="+mn-cs"/>
              </a:rPr>
              <a:t>نحن جميعنا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0" u="none" strike="noStrike" cap="none" normalizeH="0" baseline="0" noProof="0" dirty="0">
                <a:ln>
                  <a:noFill/>
                </a:ln>
                <a:solidFill>
                  <a:prstClr val="white"/>
                </a:solidFill>
                <a:uLnTx/>
                <a:uFillTx/>
                <a:latin typeface="Arial" panose="020B0604020202020204"/>
                <a:ea typeface="+mn-ea"/>
                <a:cs typeface="+mn-cs"/>
              </a:rPr>
              <a:t>هنا لنتعلم</a:t>
            </a: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marR="0" lvl="0" indent="0" algn="ctr" defTabSz="106680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a:ln>
                  <a:noFill/>
                </a:ln>
                <a:solidFill>
                  <a:prstClr val="white"/>
                </a:solidFill>
                <a:uLnTx/>
                <a:uFillTx/>
                <a:latin typeface="Arial" panose="020B0604020202020204"/>
                <a:ea typeface="+mn-ea"/>
                <a:cs typeface="+mn-cs"/>
              </a:rPr>
              <a:t>مناقشة وتقييم</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a:ln>
                  <a:noFill/>
                </a:ln>
                <a:solidFill>
                  <a:prstClr val="white"/>
                </a:solidFill>
                <a:uLnTx/>
                <a:uFillTx/>
                <a:latin typeface="Arial" panose="020B0604020202020204"/>
                <a:ea typeface="+mn-ea"/>
                <a:cs typeface="+mn-cs"/>
              </a:rPr>
              <a:t>استخلاص مُيسّر للمعلومات</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a:ln>
                  <a:noFill/>
                </a:ln>
                <a:solidFill>
                  <a:prstClr val="white"/>
                </a:solidFill>
                <a:uLnTx/>
                <a:uFillTx/>
                <a:latin typeface="Arial" panose="020B0604020202020204"/>
                <a:ea typeface="+mn-ea"/>
                <a:cs typeface="+mn-cs"/>
              </a:rPr>
              <a:t>وضع خطة العمل</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0" i="0" u="none" strike="noStrike" cap="none" normalizeH="0" baseline="0" noProof="0">
                  <a:ln>
                    <a:noFill/>
                  </a:ln>
                  <a:solidFill>
                    <a:prstClr val="black">
                      <a:hueOff val="0"/>
                      <a:satOff val="0"/>
                      <a:lumOff val="0"/>
                      <a:alphaOff val="0"/>
                    </a:prstClr>
                  </a:solidFill>
                  <a:uLnTx/>
                  <a:uFillTx/>
                  <a:latin typeface="Arial" panose="020B0604020202020204"/>
                  <a:ea typeface="+mn-ea"/>
                  <a:cs typeface="+mn-cs"/>
                </a:rPr>
                <a:t>أسئلة ومناقشة (5)</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0" i="0" u="none" strike="noStrike" cap="none" normalizeH="0" baseline="0" noProof="0">
                  <a:ln>
                    <a:noFill/>
                  </a:ln>
                  <a:solidFill>
                    <a:prstClr val="black">
                      <a:hueOff val="0"/>
                      <a:satOff val="0"/>
                      <a:lumOff val="0"/>
                      <a:alphaOff val="0"/>
                    </a:prstClr>
                  </a:solidFill>
                  <a:uLnTx/>
                  <a:uFillTx/>
                  <a:latin typeface="Arial" panose="020B0604020202020204"/>
                  <a:ea typeface="+mn-ea"/>
                  <a:cs typeface="+mn-cs"/>
                </a:rPr>
                <a:t>أسئلة ومناقشة (4)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تحديث السيناريو</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0" i="0" u="none" strike="noStrike" cap="none" normalizeH="0" baseline="0" noProof="0">
                  <a:ln>
                    <a:noFill/>
                  </a:ln>
                  <a:solidFill>
                    <a:prstClr val="black">
                      <a:hueOff val="0"/>
                      <a:satOff val="0"/>
                      <a:lumOff val="0"/>
                      <a:alphaOff val="0"/>
                    </a:prstClr>
                  </a:solidFill>
                  <a:uLnTx/>
                  <a:uFillTx/>
                  <a:latin typeface="Arial" panose="020B0604020202020204"/>
                  <a:ea typeface="+mn-ea"/>
                  <a:cs typeface="+mn-cs"/>
                </a:rPr>
                <a:t>أسئلة ومناقشة (3)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0" i="0" u="none" strike="noStrike" cap="none" normalizeH="0" baseline="0" noProof="0">
                  <a:ln>
                    <a:noFill/>
                  </a:ln>
                  <a:solidFill>
                    <a:prstClr val="black">
                      <a:hueOff val="0"/>
                      <a:satOff val="0"/>
                      <a:lumOff val="0"/>
                      <a:alphaOff val="0"/>
                    </a:prstClr>
                  </a:solidFill>
                  <a:uLnTx/>
                  <a:uFillTx/>
                  <a:latin typeface="Arial" panose="020B0604020202020204"/>
                  <a:ea typeface="+mn-ea"/>
                  <a:cs typeface="+mn-cs"/>
                </a:rPr>
                <a:t>أسئلة ومناقشة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تحديث السيناريو</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0" i="0" u="none" strike="noStrike" cap="none" normalizeH="0" baseline="0" noProof="0">
                  <a:ln>
                    <a:noFill/>
                  </a:ln>
                  <a:solidFill>
                    <a:prstClr val="black">
                      <a:hueOff val="0"/>
                      <a:satOff val="0"/>
                      <a:lumOff val="0"/>
                      <a:alphaOff val="0"/>
                    </a:prstClr>
                  </a:solidFill>
                  <a:uLnTx/>
                  <a:uFillTx/>
                  <a:latin typeface="Arial" panose="020B0604020202020204"/>
                  <a:ea typeface="+mn-ea"/>
                  <a:cs typeface="+mn-cs"/>
                </a:rPr>
                <a:t>أسئلة ومناقشة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1" eaLnBrk="1" fontAlgn="auto" latinLnBrk="0" hangingPunct="1">
                <a:lnSpc>
                  <a:spcPct val="90000"/>
                </a:lnSpc>
                <a:spcBef>
                  <a:spcPct val="0"/>
                </a:spcBef>
                <a:spcAft>
                  <a:spcPct val="35000"/>
                </a:spcAft>
                <a:buClrTx/>
                <a:buSzTx/>
                <a:buFontTx/>
                <a:buNone/>
                <a:tabLst/>
                <a:defRPr/>
              </a:pPr>
              <a:r>
                <a:rPr kumimoji="0" lang="ar-EG" sz="2000" b="1"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السيناريو</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lang="ar-EG" sz="3200"/>
              <a:t>أسئلة</a:t>
            </a:r>
          </a:p>
        </p:txBody>
      </p:sp>
      <p:sp>
        <p:nvSpPr>
          <p:cNvPr id="3" name="object 3"/>
          <p:cNvSpPr/>
          <p:nvPr/>
        </p:nvSpPr>
        <p:spPr>
          <a:xfrm>
            <a:off x="5687567" y="1414272"/>
            <a:ext cx="3136391" cy="40294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3048000" y="2800622"/>
            <a:ext cx="2487167" cy="1256754"/>
          </a:xfrm>
          <a:prstGeom prst="rect">
            <a:avLst/>
          </a:prstGeom>
        </p:spPr>
        <p:txBody>
          <a:bodyPr vert="horz" wrap="square" lIns="0" tIns="12700" rIns="0" bIns="0" rtlCol="0">
            <a:spAutoFit/>
          </a:bodyPr>
          <a:lstStyle/>
          <a:p>
            <a:pPr marL="12700" marR="5080" indent="-12700" algn="ctr">
              <a:lnSpc>
                <a:spcPct val="100000"/>
              </a:lnSpc>
              <a:spcBef>
                <a:spcPts val="100"/>
              </a:spcBef>
            </a:pPr>
            <a:r>
              <a:rPr lang="ar-EG" sz="4000" b="1" dirty="0">
                <a:solidFill>
                  <a:srgbClr val="0070C0"/>
                </a:solidFill>
                <a:latin typeface="Simplified Arabic" panose="02020603050405020304" pitchFamily="18" charset="-78"/>
                <a:cs typeface="Simplified Arabic" panose="02020603050405020304" pitchFamily="18" charset="-78"/>
              </a:rPr>
              <a:t>أي أسئلة </a:t>
            </a:r>
            <a:endParaRPr lang="en-CA" sz="4000" b="1" dirty="0">
              <a:solidFill>
                <a:srgbClr val="0070C0"/>
              </a:solidFill>
              <a:latin typeface="Simplified Arabic" panose="02020603050405020304" pitchFamily="18" charset="-78"/>
              <a:cs typeface="Simplified Arabic" panose="02020603050405020304" pitchFamily="18" charset="-78"/>
            </a:endParaRPr>
          </a:p>
          <a:p>
            <a:pPr marL="12700" marR="5080" indent="-12700" algn="ctr">
              <a:lnSpc>
                <a:spcPct val="100000"/>
              </a:lnSpc>
              <a:spcBef>
                <a:spcPts val="100"/>
              </a:spcBef>
            </a:pPr>
            <a:r>
              <a:rPr lang="ar-EG" sz="4000" b="1" dirty="0">
                <a:solidFill>
                  <a:srgbClr val="0070C0"/>
                </a:solidFill>
                <a:latin typeface="Simplified Arabic" panose="02020603050405020304" pitchFamily="18" charset="-78"/>
                <a:cs typeface="Simplified Arabic" panose="02020603050405020304" pitchFamily="18" charset="-78"/>
              </a:rPr>
              <a:t>قبل أن نبدأ؟</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38454" y="2809471"/>
            <a:ext cx="4613465" cy="1239057"/>
          </a:xfrm>
          <a:prstGeom prst="rect">
            <a:avLst/>
          </a:prstGeom>
        </p:spPr>
        <p:txBody>
          <a:bodyPr vert="horz" wrap="square" lIns="0" tIns="74930" rIns="0" bIns="0" rtlCol="0">
            <a:spAutoFit/>
          </a:bodyPr>
          <a:lstStyle/>
          <a:p>
            <a:pPr marL="12700" marR="5080">
              <a:lnSpc>
                <a:spcPct val="90200"/>
              </a:lnSpc>
              <a:spcBef>
                <a:spcPts val="590"/>
              </a:spcBef>
            </a:pPr>
            <a:r>
              <a:rPr lang="ar-EG" sz="4200" b="1" dirty="0">
                <a:solidFill>
                  <a:srgbClr val="FFFFFF"/>
                </a:solidFill>
                <a:latin typeface="Arial"/>
                <a:cs typeface="Arial"/>
              </a:rPr>
              <a:t>فيروس كورونا المستجد (كوفيد-2019)</a:t>
            </a:r>
          </a:p>
        </p:txBody>
      </p:sp>
      <p:sp>
        <p:nvSpPr>
          <p:cNvPr id="3" name="object 3"/>
          <p:cNvSpPr txBox="1"/>
          <p:nvPr/>
        </p:nvSpPr>
        <p:spPr>
          <a:xfrm>
            <a:off x="6825352" y="4747260"/>
            <a:ext cx="2318648" cy="505267"/>
          </a:xfrm>
          <a:prstGeom prst="rect">
            <a:avLst/>
          </a:prstGeom>
        </p:spPr>
        <p:txBody>
          <a:bodyPr vert="horz" wrap="square" lIns="0" tIns="12700" rIns="0" bIns="0" rtlCol="0">
            <a:spAutoFit/>
          </a:bodyPr>
          <a:lstStyle/>
          <a:p>
            <a:pPr marL="12700">
              <a:lnSpc>
                <a:spcPct val="100000"/>
              </a:lnSpc>
              <a:spcBef>
                <a:spcPts val="100"/>
              </a:spcBef>
            </a:pPr>
            <a:r>
              <a:rPr lang="ar-EG" sz="3200" b="1" dirty="0">
                <a:solidFill>
                  <a:srgbClr val="FFFFFF"/>
                </a:solidFill>
                <a:latin typeface="Arial"/>
                <a:cs typeface="Arial"/>
              </a:rPr>
              <a:t>بدء العملية</a:t>
            </a: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7" name="object 7"/>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419381" y="4048528"/>
            <a:ext cx="3695419" cy="1160767"/>
          </a:xfrm>
          <a:prstGeom prst="rect">
            <a:avLst/>
          </a:prstGeom>
        </p:spPr>
        <p:txBody>
          <a:bodyPr vert="horz" wrap="square" lIns="0" tIns="12700" rIns="0" bIns="0" rtlCol="0">
            <a:spAutoFit/>
          </a:bodyPr>
          <a:lstStyle/>
          <a:p>
            <a:pPr marL="57150" marR="8890" indent="-57150" algn="r" rtl="1">
              <a:lnSpc>
                <a:spcPct val="121000"/>
              </a:lnSpc>
              <a:spcBef>
                <a:spcPts val="100"/>
              </a:spcBef>
              <a:spcAft>
                <a:spcPts val="0"/>
              </a:spcAft>
            </a:pPr>
            <a:r>
              <a:rPr lang="ar-EG" sz="3200" b="1" kern="1200" dirty="0">
                <a:solidFill>
                  <a:srgbClr val="D86422"/>
                </a:solidFill>
                <a:effectLst/>
                <a:latin typeface="Calibri" panose="020F0502020204030204" pitchFamily="34" charset="0"/>
                <a:ea typeface="Times New Roman" panose="02020603050405020304" pitchFamily="18" charset="0"/>
                <a:cs typeface="Arial" panose="020B0604020202020204" pitchFamily="34" charset="0"/>
              </a:rPr>
              <a:t>عملية محاكاة لطارئة صحية في نقطة الدخول</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bject 10"/>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2" name="Picture 11">
            <a:extLst>
              <a:ext uri="{FF2B5EF4-FFF2-40B4-BE49-F238E27FC236}">
                <a16:creationId xmlns:a16="http://schemas.microsoft.com/office/drawing/2014/main" id="{E5131535-3CCB-42BD-BE42-2E4615F26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180200"/>
            <a:ext cx="1600200" cy="5760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6574535"/>
            <a:ext cx="12192000" cy="283845"/>
            <a:chOff x="0" y="6574535"/>
            <a:chExt cx="12192000" cy="283845"/>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grpSp>
      <p:sp>
        <p:nvSpPr>
          <p:cNvPr id="18" name="object 18"/>
          <p:cNvSpPr txBox="1"/>
          <p:nvPr/>
        </p:nvSpPr>
        <p:spPr>
          <a:xfrm>
            <a:off x="76269" y="6638035"/>
            <a:ext cx="1788160" cy="208279"/>
          </a:xfrm>
          <a:prstGeom prst="rect">
            <a:avLst/>
          </a:prstGeom>
        </p:spPr>
        <p:txBody>
          <a:bodyPr vert="horz" wrap="square" lIns="0" tIns="12700" rIns="0" bIns="0" rtlCol="0">
            <a:spAutoFit/>
          </a:bodyPr>
          <a:lstStyle/>
          <a:p>
            <a:pPr marL="12700">
              <a:lnSpc>
                <a:spcPct val="100000"/>
              </a:lnSpc>
              <a:spcBef>
                <a:spcPts val="100"/>
              </a:spcBef>
            </a:pPr>
            <a:r>
              <a:rPr lang="ar-EG" sz="1200" b="1">
                <a:solidFill>
                  <a:srgbClr val="FFFFFF"/>
                </a:solidFill>
                <a:latin typeface="Arial"/>
                <a:cs typeface="Arial"/>
              </a:rPr>
              <a:t>عملية المحاكاة</a:t>
            </a:r>
          </a:p>
        </p:txBody>
      </p:sp>
      <p:sp>
        <p:nvSpPr>
          <p:cNvPr id="19" name="object 19"/>
          <p:cNvSpPr txBox="1"/>
          <p:nvPr/>
        </p:nvSpPr>
        <p:spPr>
          <a:xfrm>
            <a:off x="2374926" y="6638035"/>
            <a:ext cx="2580640" cy="208279"/>
          </a:xfrm>
          <a:prstGeom prst="rect">
            <a:avLst/>
          </a:prstGeom>
        </p:spPr>
        <p:txBody>
          <a:bodyPr vert="horz" wrap="square" lIns="0" tIns="12700" rIns="0" bIns="0" rtlCol="0">
            <a:spAutoFit/>
          </a:bodyPr>
          <a:lstStyle/>
          <a:p>
            <a:pPr marL="12700">
              <a:lnSpc>
                <a:spcPct val="100000"/>
              </a:lnSpc>
              <a:spcBef>
                <a:spcPts val="100"/>
              </a:spcBef>
            </a:pPr>
            <a:r>
              <a:rPr lang="ar-EG" sz="1200" b="1">
                <a:solidFill>
                  <a:srgbClr val="FFFFFF"/>
                </a:solidFill>
                <a:latin typeface="Arial"/>
                <a:cs typeface="Arial"/>
              </a:rPr>
              <a:t>فيروس كورونا المستجد (كوفيد-19)</a:t>
            </a:r>
          </a:p>
        </p:txBody>
      </p:sp>
      <p:sp>
        <p:nvSpPr>
          <p:cNvPr id="20" name="object 20"/>
          <p:cNvSpPr txBox="1"/>
          <p:nvPr/>
        </p:nvSpPr>
        <p:spPr>
          <a:xfrm>
            <a:off x="10820401" y="6619748"/>
            <a:ext cx="1173092"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الصفحة 14</a:t>
            </a:r>
          </a:p>
        </p:txBody>
      </p:sp>
      <p:sp>
        <p:nvSpPr>
          <p:cNvPr id="21" name="object 21"/>
          <p:cNvSpPr txBox="1">
            <a:spLocks noGrp="1"/>
          </p:cNvSpPr>
          <p:nvPr>
            <p:ph type="title"/>
          </p:nvPr>
        </p:nvSpPr>
        <p:spPr>
          <a:xfrm>
            <a:off x="0" y="63157"/>
            <a:ext cx="7853162" cy="518091"/>
          </a:xfrm>
          <a:prstGeom prst="rect">
            <a:avLst/>
          </a:prstGeom>
        </p:spPr>
        <p:txBody>
          <a:bodyPr vert="horz" wrap="square" lIns="0" tIns="25400" rIns="0" bIns="0" rtlCol="0">
            <a:spAutoFit/>
          </a:bodyPr>
          <a:lstStyle/>
          <a:p>
            <a:pPr marL="243840">
              <a:lnSpc>
                <a:spcPct val="100000"/>
              </a:lnSpc>
              <a:spcBef>
                <a:spcPts val="200"/>
              </a:spcBef>
            </a:pPr>
            <a:r>
              <a:rPr lang="ar-EG" sz="3200" dirty="0"/>
              <a:t>الجلسة 1 - السيناريو</a:t>
            </a:r>
          </a:p>
        </p:txBody>
      </p:sp>
      <p:sp>
        <p:nvSpPr>
          <p:cNvPr id="22" name="object 22"/>
          <p:cNvSpPr txBox="1"/>
          <p:nvPr/>
        </p:nvSpPr>
        <p:spPr>
          <a:xfrm>
            <a:off x="5269992" y="6619747"/>
            <a:ext cx="1648630"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20 تشرين الأول/ أكتوبر 2020</a:t>
            </a: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a:p>
        </p:txBody>
      </p:sp>
      <p:sp>
        <p:nvSpPr>
          <p:cNvPr id="24" name="object 24"/>
          <p:cNvSpPr txBox="1"/>
          <p:nvPr/>
        </p:nvSpPr>
        <p:spPr>
          <a:xfrm>
            <a:off x="136200" y="1019518"/>
            <a:ext cx="6782422" cy="5429179"/>
          </a:xfrm>
          <a:prstGeom prst="rect">
            <a:avLst/>
          </a:prstGeom>
        </p:spPr>
        <p:txBody>
          <a:bodyPr vert="horz" wrap="square" lIns="0" tIns="15240" rIns="0" bIns="0" rtlCol="0">
            <a:spAutoFit/>
          </a:bodyPr>
          <a:lstStyle/>
          <a:p>
            <a:pPr marL="297815" marR="144780" indent="-285750" algn="just">
              <a:lnSpc>
                <a:spcPct val="98900"/>
              </a:lnSpc>
              <a:spcBef>
                <a:spcPts val="120"/>
              </a:spcBef>
              <a:buFont typeface="Arial" panose="020B0604020202020204" pitchFamily="34" charset="0"/>
              <a:buChar char="•"/>
              <a:tabLst>
                <a:tab pos="297815" algn="l"/>
                <a:tab pos="298450" algn="l"/>
              </a:tabLst>
            </a:pPr>
            <a:r>
              <a:rPr lang="ar-EG" sz="2200" dirty="0">
                <a:latin typeface="Simplified Arabic" panose="02020603050405020304" pitchFamily="18" charset="-78"/>
                <a:cs typeface="Simplified Arabic" panose="02020603050405020304" pitchFamily="18" charset="-78"/>
              </a:rPr>
              <a:t>	في بداية عام 2020، وفي الفترة القائمة ما بين شهري آذار/ مارس وأيار/ مايو تحديداً، زاد عدد حالات كوفيد-19 زيادة حادة وعانت البلدان في محاولة التكيّف مع ظهور الفيروس الجائح المستجد.</a:t>
            </a:r>
          </a:p>
          <a:p>
            <a:pPr marL="297815" marR="144780" indent="-285750" algn="just">
              <a:lnSpc>
                <a:spcPct val="98900"/>
              </a:lnSpc>
              <a:spcBef>
                <a:spcPts val="120"/>
              </a:spcBef>
              <a:buChar char="•"/>
              <a:tabLst>
                <a:tab pos="297815" algn="l"/>
                <a:tab pos="298450" algn="l"/>
              </a:tabLst>
            </a:pPr>
            <a:r>
              <a:rPr lang="ar-EG" sz="2200" dirty="0">
                <a:latin typeface="Simplified Arabic" panose="02020603050405020304" pitchFamily="18" charset="-78"/>
                <a:cs typeface="Simplified Arabic" panose="02020603050405020304" pitchFamily="18" charset="-78"/>
              </a:rPr>
              <a:t>أصاب الفيروس قطاع السفر بالدمار مع تراجع أعداد المسافرين والرحلات الجوية بنسبة تزيد على 50</a:t>
            </a:r>
            <a:r>
              <a:rPr lang="ar-BH" sz="2200" dirty="0">
                <a:latin typeface="Simplified Arabic" panose="02020603050405020304" pitchFamily="18" charset="-78"/>
                <a:cs typeface="Simplified Arabic" panose="02020603050405020304" pitchFamily="18" charset="-78"/>
              </a:rPr>
              <a:t>%</a:t>
            </a:r>
            <a:r>
              <a:rPr lang="ar-EG" sz="2200" dirty="0">
                <a:latin typeface="Simplified Arabic" panose="02020603050405020304" pitchFamily="18" charset="-78"/>
                <a:cs typeface="Simplified Arabic" panose="02020603050405020304" pitchFamily="18" charset="-78"/>
              </a:rPr>
              <a:t>.</a:t>
            </a:r>
          </a:p>
          <a:p>
            <a:pPr marL="297815" marR="144780" indent="-285750" algn="just">
              <a:lnSpc>
                <a:spcPct val="98900"/>
              </a:lnSpc>
              <a:spcBef>
                <a:spcPts val="120"/>
              </a:spcBef>
              <a:buChar char="•"/>
              <a:tabLst>
                <a:tab pos="297815" algn="l"/>
                <a:tab pos="298450" algn="l"/>
              </a:tabLst>
            </a:pPr>
            <a:r>
              <a:rPr lang="ar-EG" sz="2200" dirty="0">
                <a:latin typeface="Simplified Arabic" panose="02020603050405020304" pitchFamily="18" charset="-78"/>
                <a:cs typeface="Simplified Arabic" panose="02020603050405020304" pitchFamily="18" charset="-78"/>
              </a:rPr>
              <a:t>فرضت معظم البلدان قيوداً كبيرة، وفرضت جميع البلدان شكلاً ما من أشكال الحجر الصحي على القادمين الجدد.</a:t>
            </a:r>
          </a:p>
          <a:p>
            <a:pPr marL="297815" marR="144780" indent="-285750" algn="just">
              <a:lnSpc>
                <a:spcPct val="98900"/>
              </a:lnSpc>
              <a:spcBef>
                <a:spcPts val="120"/>
              </a:spcBef>
              <a:buFont typeface="Arial" panose="020B0604020202020204" pitchFamily="34" charset="0"/>
              <a:buChar char="•"/>
              <a:tabLst>
                <a:tab pos="298450" algn="l"/>
                <a:tab pos="400050" algn="l"/>
              </a:tabLst>
            </a:pPr>
            <a:r>
              <a:rPr lang="ar-EG" sz="2200" dirty="0">
                <a:latin typeface="Simplified Arabic" panose="02020603050405020304" pitchFamily="18" charset="-78"/>
                <a:cs typeface="Simplified Arabic" panose="02020603050405020304" pitchFamily="18" charset="-78"/>
              </a:rPr>
              <a:t>تتفاوت النماذج المطبقة على القادمين ما بين عدم فرض الحجر الصحي وإصدار تعليمات بالعزل المنزلي في حال شعور الشخص بالتوعك، والعزل الإلزامي في المنزل (أو في فندق أو منزل مؤقت) عن طريق الحجر الصحي الإجباري واصطحاب القادمين إلى فندق أو مرفق معين.</a:t>
            </a:r>
          </a:p>
          <a:p>
            <a:pPr marL="297815" marR="144780" indent="-285750" algn="just">
              <a:lnSpc>
                <a:spcPct val="98900"/>
              </a:lnSpc>
              <a:spcBef>
                <a:spcPts val="120"/>
              </a:spcBef>
              <a:buChar char="•"/>
              <a:tabLst>
                <a:tab pos="297815" algn="l"/>
                <a:tab pos="298450" algn="l"/>
              </a:tabLst>
            </a:pPr>
            <a:r>
              <a:rPr lang="ar-EG" sz="2200" dirty="0">
                <a:latin typeface="Simplified Arabic" panose="02020603050405020304" pitchFamily="18" charset="-78"/>
                <a:cs typeface="Simplified Arabic" panose="02020603050405020304" pitchFamily="18" charset="-78"/>
              </a:rPr>
              <a:t>تشير تقديرات منظمة التعاون والتنمية في الميدان الاقتصادي إلى تراجع السياحة الدولية بنسبة 60% في عام 2020 بسبب كوفيد-19. وقد ترتفع هذه النسبة إلى 80% إذا ما تأخر التعافي حتى شهر كانون الأول/ ديسمبر. وقد أدى ذلك بالفعل إلى إغلاق شركات الطيران وضياع آلاف الوظائف.</a:t>
            </a:r>
          </a:p>
        </p:txBody>
      </p:sp>
      <p:grpSp>
        <p:nvGrpSpPr>
          <p:cNvPr id="25" name="object 25"/>
          <p:cNvGrpSpPr/>
          <p:nvPr/>
        </p:nvGrpSpPr>
        <p:grpSpPr>
          <a:xfrm>
            <a:off x="7690104" y="0"/>
            <a:ext cx="4502150" cy="634365"/>
            <a:chOff x="7690104" y="0"/>
            <a:chExt cx="4502150" cy="634365"/>
          </a:xfrm>
        </p:grpSpPr>
        <p:sp>
          <p:nvSpPr>
            <p:cNvPr id="26" name="object 26"/>
            <p:cNvSpPr/>
            <p:nvPr/>
          </p:nvSpPr>
          <p:spPr>
            <a:xfrm>
              <a:off x="7690104" y="0"/>
              <a:ext cx="4258056" cy="63398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28" name="object 28"/>
            <p:cNvSpPr/>
            <p:nvPr/>
          </p:nvSpPr>
          <p:spPr>
            <a:xfrm>
              <a:off x="7961376" y="0"/>
              <a:ext cx="4227576"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30" name="object 30"/>
          <p:cNvSpPr txBox="1"/>
          <p:nvPr/>
        </p:nvSpPr>
        <p:spPr>
          <a:xfrm>
            <a:off x="8534400" y="54615"/>
            <a:ext cx="3467089" cy="629018"/>
          </a:xfrm>
          <a:prstGeom prst="rect">
            <a:avLst/>
          </a:prstGeom>
          <a:solidFill>
            <a:srgbClr val="D86422"/>
          </a:solidFill>
        </p:spPr>
        <p:txBody>
          <a:bodyPr vert="horz" wrap="square" lIns="0" tIns="135255" rIns="0" bIns="0" rtlCol="0">
            <a:spAutoFit/>
          </a:bodyPr>
          <a:lstStyle/>
          <a:p>
            <a:pPr marL="171450">
              <a:lnSpc>
                <a:spcPct val="100000"/>
              </a:lnSpc>
              <a:spcBef>
                <a:spcPts val="1065"/>
              </a:spcBef>
            </a:pPr>
            <a:r>
              <a:rPr lang="ar-EG" sz="3200" b="1" dirty="0">
                <a:solidFill>
                  <a:srgbClr val="FFFFFF"/>
                </a:solidFill>
                <a:latin typeface="Arial Black"/>
                <a:cs typeface="Arial Black"/>
              </a:rPr>
              <a:t>محاكاة فقط</a:t>
            </a:r>
          </a:p>
        </p:txBody>
      </p:sp>
      <p:sp>
        <p:nvSpPr>
          <p:cNvPr id="31" name="object 31"/>
          <p:cNvSpPr txBox="1"/>
          <p:nvPr/>
        </p:nvSpPr>
        <p:spPr>
          <a:xfrm>
            <a:off x="9753601" y="6278879"/>
            <a:ext cx="1576538" cy="182101"/>
          </a:xfrm>
          <a:prstGeom prst="rect">
            <a:avLst/>
          </a:prstGeom>
        </p:spPr>
        <p:txBody>
          <a:bodyPr vert="horz" wrap="square" lIns="0" tIns="12700" rIns="0" bIns="0" rtlCol="0">
            <a:spAutoFit/>
          </a:bodyPr>
          <a:lstStyle/>
          <a:p>
            <a:pPr marL="12700">
              <a:lnSpc>
                <a:spcPct val="100000"/>
              </a:lnSpc>
              <a:spcBef>
                <a:spcPts val="100"/>
              </a:spcBef>
            </a:pPr>
            <a:r>
              <a:rPr lang="ar-EG" sz="1100" b="1" dirty="0">
                <a:solidFill>
                  <a:srgbClr val="0070C0"/>
                </a:solidFill>
                <a:latin typeface="Arial"/>
                <a:cs typeface="Arial"/>
              </a:rPr>
              <a:t>البيانات: 10/01/2020</a:t>
            </a:r>
          </a:p>
        </p:txBody>
      </p:sp>
      <p:sp>
        <p:nvSpPr>
          <p:cNvPr id="32" name="object 32"/>
          <p:cNvSpPr/>
          <p:nvPr/>
        </p:nvSpPr>
        <p:spPr>
          <a:xfrm>
            <a:off x="6996846" y="3821258"/>
            <a:ext cx="5058954" cy="2082302"/>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7152815" y="731782"/>
            <a:ext cx="4747016" cy="303674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152400"/>
            <a:ext cx="11635762" cy="505267"/>
          </a:xfrm>
          <a:prstGeom prst="rect">
            <a:avLst/>
          </a:prstGeom>
        </p:spPr>
        <p:txBody>
          <a:bodyPr vert="horz" wrap="square" lIns="0" tIns="12700" rIns="0" bIns="0" rtlCol="0">
            <a:spAutoFit/>
          </a:bodyPr>
          <a:lstStyle/>
          <a:p>
            <a:pPr marL="12700">
              <a:lnSpc>
                <a:spcPct val="100000"/>
              </a:lnSpc>
              <a:spcBef>
                <a:spcPts val="100"/>
              </a:spcBef>
            </a:pPr>
            <a:r>
              <a:rPr lang="ar-EG" sz="3200" dirty="0"/>
              <a:t>الجلسة 1 - أسئلة المناقشة</a:t>
            </a:r>
          </a:p>
        </p:txBody>
      </p:sp>
      <p:sp>
        <p:nvSpPr>
          <p:cNvPr id="3" name="object 3"/>
          <p:cNvSpPr/>
          <p:nvPr/>
        </p:nvSpPr>
        <p:spPr>
          <a:xfrm>
            <a:off x="1447800" y="5562600"/>
            <a:ext cx="566927" cy="670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325112" y="1063796"/>
            <a:ext cx="11541775" cy="5169364"/>
          </a:xfrm>
          <a:prstGeom prst="rect">
            <a:avLst/>
          </a:prstGeom>
        </p:spPr>
        <p:txBody>
          <a:bodyPr vert="horz" wrap="square" lIns="0" tIns="146050" rIns="0" bIns="0" rtlCol="0">
            <a:spAutoFit/>
          </a:bodyPr>
          <a:lstStyle/>
          <a:p>
            <a:pPr marL="12700">
              <a:lnSpc>
                <a:spcPct val="100000"/>
              </a:lnSpc>
              <a:spcBef>
                <a:spcPts val="1150"/>
              </a:spcBef>
            </a:pPr>
            <a:r>
              <a:rPr lang="ar-EG" sz="3200" b="1" dirty="0">
                <a:solidFill>
                  <a:srgbClr val="005D85"/>
                </a:solidFill>
                <a:latin typeface="Arial"/>
                <a:cs typeface="Arial"/>
              </a:rPr>
              <a:t>أسئلة للمناقشة</a:t>
            </a:r>
          </a:p>
          <a:p>
            <a:pPr marL="12700">
              <a:lnSpc>
                <a:spcPct val="100000"/>
              </a:lnSpc>
              <a:spcBef>
                <a:spcPts val="1150"/>
              </a:spcBef>
            </a:pPr>
            <a:endParaRPr lang="ar-EG" sz="3200" b="1" dirty="0">
              <a:solidFill>
                <a:srgbClr val="005D85"/>
              </a:solidFill>
              <a:latin typeface="Arial"/>
              <a:cs typeface="Arial"/>
            </a:endParaRPr>
          </a:p>
          <a:p>
            <a:pPr marL="342900" marR="0" lvl="0" indent="-342900" algn="r" rtl="1">
              <a:lnSpc>
                <a:spcPts val="3000"/>
              </a:lnSpc>
              <a:spcBef>
                <a:spcPts val="0"/>
              </a:spcBef>
              <a:spcAft>
                <a:spcPts val="0"/>
              </a:spcAft>
              <a:buFont typeface="Times New Roman" panose="02020603050405020304" pitchFamily="18" charset="0"/>
              <a:buChar char="•"/>
              <a:tabLst>
                <a:tab pos="457200" algn="l"/>
              </a:tabLst>
            </a:pPr>
            <a:r>
              <a:rPr lang="ar-EG" sz="2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وضّح الإجراءات الحالية لإدارة المسافرين الدوليين والمواطنين العائدين عند وصولهم إلى البلاد؟</a:t>
            </a:r>
            <a:endParaRPr lang="en-US" sz="1200" dirty="0">
              <a:effectLst/>
              <a:latin typeface="Times New Roman" panose="02020603050405020304" pitchFamily="18" charset="0"/>
              <a:ea typeface="Times New Roman" panose="02020603050405020304" pitchFamily="18" charset="0"/>
            </a:endParaRPr>
          </a:p>
          <a:p>
            <a:pPr marL="342900" marR="0" lvl="0" indent="-342900" algn="r" rtl="1">
              <a:lnSpc>
                <a:spcPts val="3000"/>
              </a:lnSpc>
              <a:spcBef>
                <a:spcPts val="1200"/>
              </a:spcBef>
              <a:spcAft>
                <a:spcPts val="0"/>
              </a:spcAft>
              <a:buFont typeface="Times New Roman" panose="02020603050405020304" pitchFamily="18" charset="0"/>
              <a:buChar char="•"/>
              <a:tabLst>
                <a:tab pos="355600" algn="l"/>
                <a:tab pos="457200" algn="l"/>
              </a:tabLst>
            </a:pPr>
            <a:r>
              <a:rPr lang="ar-EG" sz="2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هل تختلف إجراءات الوصول حسب كيفية وصولهم (عن طريق المطار أو الحدود البرية أو البحر)؟</a:t>
            </a:r>
            <a:endParaRPr lang="en-US" sz="1200" dirty="0">
              <a:effectLst/>
              <a:latin typeface="Times New Roman" panose="02020603050405020304" pitchFamily="18" charset="0"/>
              <a:ea typeface="Times New Roman" panose="02020603050405020304" pitchFamily="18" charset="0"/>
            </a:endParaRPr>
          </a:p>
          <a:p>
            <a:pPr marL="342900" marR="0" lvl="0" indent="-342900" algn="r" rtl="1">
              <a:lnSpc>
                <a:spcPts val="3000"/>
              </a:lnSpc>
              <a:spcBef>
                <a:spcPts val="1200"/>
              </a:spcBef>
              <a:spcAft>
                <a:spcPts val="0"/>
              </a:spcAft>
              <a:buFont typeface="Times New Roman" panose="02020603050405020304" pitchFamily="18" charset="0"/>
              <a:buChar char="•"/>
              <a:tabLst>
                <a:tab pos="355600" algn="l"/>
                <a:tab pos="457200" algn="l"/>
                <a:tab pos="2865120" algn="l"/>
              </a:tabLst>
            </a:pPr>
            <a:r>
              <a:rPr lang="ar-EG" sz="2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افحص خططكم. هل تتماشى مع الإجراءات المتّبعة حالياً؟</a:t>
            </a:r>
            <a:endParaRPr lang="en-US" sz="1200" dirty="0">
              <a:effectLst/>
              <a:latin typeface="Times New Roman" panose="02020603050405020304" pitchFamily="18" charset="0"/>
              <a:ea typeface="Times New Roman" panose="02020603050405020304" pitchFamily="18" charset="0"/>
            </a:endParaRPr>
          </a:p>
          <a:p>
            <a:pPr marL="342900" marR="0" lvl="0" indent="-342900" algn="r" rtl="1">
              <a:lnSpc>
                <a:spcPts val="3000"/>
              </a:lnSpc>
              <a:spcBef>
                <a:spcPts val="1200"/>
              </a:spcBef>
              <a:spcAft>
                <a:spcPts val="0"/>
              </a:spcAft>
              <a:buFont typeface="Times New Roman" panose="02020603050405020304" pitchFamily="18" charset="0"/>
              <a:buChar char="•"/>
              <a:tabLst>
                <a:tab pos="355600" algn="l"/>
                <a:tab pos="457200" algn="l"/>
                <a:tab pos="842010" algn="l"/>
                <a:tab pos="1132205" algn="l"/>
                <a:tab pos="1606550" algn="l"/>
                <a:tab pos="2319020" algn="l"/>
                <a:tab pos="3455035" algn="l"/>
                <a:tab pos="4281805" algn="l"/>
                <a:tab pos="5981700" algn="l"/>
                <a:tab pos="6624320" algn="l"/>
                <a:tab pos="7311390" algn="l"/>
                <a:tab pos="8644255" algn="l"/>
                <a:tab pos="9217025" algn="l"/>
                <a:tab pos="9859645" algn="l"/>
              </a:tabLst>
            </a:pPr>
            <a:r>
              <a:rPr lang="ar-EG" sz="2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استخدم جدول متتالي الصفحات لمقارنة المتطلبات الفعلية والإطار القانوني والخطط الحالية القائمة لديكم؟</a:t>
            </a:r>
            <a:endParaRPr lang="en-US" sz="1200" dirty="0">
              <a:effectLst/>
              <a:latin typeface="Times New Roman" panose="02020603050405020304" pitchFamily="18" charset="0"/>
              <a:ea typeface="Times New Roman" panose="02020603050405020304" pitchFamily="18" charset="0"/>
            </a:endParaRPr>
          </a:p>
          <a:p>
            <a:pPr marL="8890" marR="0" algn="r" rtl="1">
              <a:spcBef>
                <a:spcPts val="1975"/>
              </a:spcBef>
              <a:spcAft>
                <a:spcPts val="0"/>
              </a:spcAft>
              <a:tabLst>
                <a:tab pos="991870" algn="l"/>
              </a:tabLst>
            </a:pPr>
            <a:r>
              <a:rPr lang="ar-EG" sz="2800" i="1" kern="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استناداً إلى إجاباتك الواردة أعلاه، ضع قائمة لمواطن القوة ومواطن الضعف لديكم.</a:t>
            </a:r>
          </a:p>
          <a:p>
            <a:pPr marL="8890" marR="0" algn="r" rtl="1">
              <a:spcBef>
                <a:spcPts val="1975"/>
              </a:spcBef>
              <a:spcAft>
                <a:spcPts val="0"/>
              </a:spcAft>
              <a:tabLst>
                <a:tab pos="991870" algn="l"/>
              </a:tabLst>
            </a:pPr>
            <a:endParaRPr lang="en-US" sz="1200" dirty="0">
              <a:effectLst/>
              <a:latin typeface="Times New Roman" panose="02020603050405020304" pitchFamily="18" charset="0"/>
              <a:ea typeface="Times New Roman" panose="02020603050405020304" pitchFamily="18" charset="0"/>
            </a:endParaRPr>
          </a:p>
          <a:p>
            <a:pPr marR="5080" algn="l">
              <a:lnSpc>
                <a:spcPct val="100000"/>
              </a:lnSpc>
            </a:pPr>
            <a:r>
              <a:rPr lang="ar-EG" sz="2400" b="1" dirty="0">
                <a:solidFill>
                  <a:srgbClr val="0070C0"/>
                </a:solidFill>
                <a:latin typeface="Arial"/>
                <a:cs typeface="Arial"/>
              </a:rPr>
              <a:t>30 دقيقة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152400"/>
            <a:ext cx="11579495" cy="505267"/>
          </a:xfrm>
          <a:prstGeom prst="rect">
            <a:avLst/>
          </a:prstGeom>
        </p:spPr>
        <p:txBody>
          <a:bodyPr vert="horz" wrap="square" lIns="0" tIns="12700" rIns="0" bIns="0" rtlCol="0">
            <a:spAutoFit/>
          </a:bodyPr>
          <a:lstStyle/>
          <a:p>
            <a:pPr marL="12700">
              <a:lnSpc>
                <a:spcPct val="100000"/>
              </a:lnSpc>
              <a:spcBef>
                <a:spcPts val="100"/>
              </a:spcBef>
            </a:pPr>
            <a:r>
              <a:rPr lang="ar-EG" sz="3200" dirty="0"/>
              <a:t>الجلسة 2 - ملاحظة للميسرين</a:t>
            </a:r>
          </a:p>
        </p:txBody>
      </p:sp>
      <p:sp>
        <p:nvSpPr>
          <p:cNvPr id="3" name="object 3"/>
          <p:cNvSpPr txBox="1"/>
          <p:nvPr/>
        </p:nvSpPr>
        <p:spPr>
          <a:xfrm>
            <a:off x="422005" y="1295400"/>
            <a:ext cx="11388995" cy="4968027"/>
          </a:xfrm>
          <a:prstGeom prst="rect">
            <a:avLst/>
          </a:prstGeom>
        </p:spPr>
        <p:txBody>
          <a:bodyPr vert="horz" wrap="square" lIns="0" tIns="12700" rIns="0" bIns="0" rtlCol="0">
            <a:spAutoFit/>
          </a:bodyPr>
          <a:lstStyle/>
          <a:p>
            <a:pPr marL="8890" marR="0" algn="r" rtl="1">
              <a:lnSpc>
                <a:spcPts val="2900"/>
              </a:lnSpc>
              <a:spcBef>
                <a:spcPts val="100"/>
              </a:spcBef>
              <a:spcAft>
                <a:spcPts val="0"/>
              </a:spcAft>
            </a:pPr>
            <a:r>
              <a:rPr lang="ar-EG" sz="2600" kern="1200" dirty="0">
                <a:solidFill>
                  <a:srgbClr val="000000"/>
                </a:solidFill>
                <a:effectLst/>
                <a:latin typeface="Simplified Arabic" panose="02020603050405020304" pitchFamily="18" charset="-78"/>
                <a:cs typeface="Simplified Arabic" panose="02020603050405020304" pitchFamily="18" charset="-78"/>
              </a:rPr>
              <a:t>تتضمن هذه العملية الآن اثنين من السيناريوهات المختلفة التي يمكنك الاختيار بينهما وفقاً للظروف السائدة في بلدك</a:t>
            </a:r>
            <a:r>
              <a:rPr lang="ar-BH" sz="2600" kern="1200" dirty="0">
                <a:solidFill>
                  <a:srgbClr val="000000"/>
                </a:solidFill>
                <a:effectLst/>
                <a:latin typeface="Simplified Arabic" panose="02020603050405020304" pitchFamily="18" charset="-78"/>
                <a:cs typeface="Simplified Arabic" panose="02020603050405020304" pitchFamily="18" charset="-78"/>
              </a:rPr>
              <a:t>:</a:t>
            </a:r>
          </a:p>
          <a:p>
            <a:pPr marL="8890" marR="0" algn="r" rtl="1">
              <a:lnSpc>
                <a:spcPts val="2900"/>
              </a:lnSpc>
              <a:spcBef>
                <a:spcPts val="100"/>
              </a:spcBef>
              <a:spcAft>
                <a:spcPts val="0"/>
              </a:spcAft>
            </a:pPr>
            <a:endParaRPr lang="en-US" sz="26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900"/>
              </a:lnSpc>
              <a:spcBef>
                <a:spcPts val="600"/>
              </a:spcBef>
              <a:spcAft>
                <a:spcPts val="0"/>
              </a:spcAft>
              <a:buFont typeface="+mj-lt"/>
              <a:buAutoNum type="arabicParenR"/>
              <a:tabLst>
                <a:tab pos="355600" algn="l"/>
                <a:tab pos="457200" algn="l"/>
              </a:tabLst>
            </a:pPr>
            <a:r>
              <a:rPr lang="ar-BH" sz="2600" kern="1200" dirty="0">
                <a:solidFill>
                  <a:srgbClr val="000000"/>
                </a:solidFill>
                <a:effectLst/>
                <a:latin typeface="Simplified Arabic" panose="02020603050405020304" pitchFamily="18" charset="-78"/>
                <a:cs typeface="Simplified Arabic" panose="02020603050405020304" pitchFamily="18" charset="-78"/>
              </a:rPr>
              <a:t> </a:t>
            </a:r>
            <a:r>
              <a:rPr lang="ar-EG" sz="2600" kern="1200" dirty="0">
                <a:solidFill>
                  <a:srgbClr val="000000"/>
                </a:solidFill>
                <a:effectLst/>
                <a:latin typeface="Simplified Arabic" panose="02020603050405020304" pitchFamily="18" charset="-78"/>
                <a:cs typeface="Simplified Arabic" panose="02020603050405020304" pitchFamily="18" charset="-78"/>
              </a:rPr>
              <a:t>يتمثل الخيار الأول في اختبار الإجراءات في البلدان التي لم تضع سياسة للحجر الصحي أو العزل</a:t>
            </a:r>
            <a:endParaRPr lang="ar-BH" sz="2600" kern="1200" dirty="0">
              <a:solidFill>
                <a:srgbClr val="000000"/>
              </a:solidFill>
              <a:effectLst/>
              <a:latin typeface="Simplified Arabic" panose="02020603050405020304" pitchFamily="18" charset="-78"/>
              <a:cs typeface="Simplified Arabic" panose="02020603050405020304" pitchFamily="18" charset="-78"/>
            </a:endParaRPr>
          </a:p>
          <a:p>
            <a:pPr marR="0" lvl="0" algn="r" rtl="1">
              <a:lnSpc>
                <a:spcPts val="2900"/>
              </a:lnSpc>
              <a:spcBef>
                <a:spcPts val="600"/>
              </a:spcBef>
              <a:spcAft>
                <a:spcPts val="0"/>
              </a:spcAft>
              <a:tabLst>
                <a:tab pos="355600" algn="l"/>
                <a:tab pos="457200" algn="l"/>
              </a:tabLst>
            </a:pPr>
            <a:endParaRPr lang="ar-BH" sz="2600" dirty="0">
              <a:solidFill>
                <a:srgbClr val="000000"/>
              </a:solidFill>
              <a:latin typeface="Simplified Arabic" panose="02020603050405020304" pitchFamily="18" charset="-78"/>
              <a:cs typeface="Simplified Arabic" panose="02020603050405020304" pitchFamily="18" charset="-78"/>
            </a:endParaRPr>
          </a:p>
          <a:p>
            <a:pPr marR="0" lvl="0" algn="just" rtl="1">
              <a:lnSpc>
                <a:spcPts val="2900"/>
              </a:lnSpc>
              <a:spcBef>
                <a:spcPts val="600"/>
              </a:spcBef>
              <a:spcAft>
                <a:spcPts val="0"/>
              </a:spcAft>
              <a:tabLst>
                <a:tab pos="355600" algn="l"/>
                <a:tab pos="457200" algn="l"/>
              </a:tabLst>
            </a:pPr>
            <a:r>
              <a:rPr lang="ar-BH" sz="2600" kern="1200" dirty="0">
                <a:solidFill>
                  <a:srgbClr val="000000"/>
                </a:solidFill>
                <a:effectLst/>
                <a:latin typeface="Simplified Arabic" panose="02020603050405020304" pitchFamily="18" charset="-78"/>
                <a:cs typeface="Simplified Arabic" panose="02020603050405020304" pitchFamily="18" charset="-78"/>
              </a:rPr>
              <a:t>2)  </a:t>
            </a:r>
            <a:r>
              <a:rPr lang="ar-EG" sz="2600" kern="1200" dirty="0">
                <a:solidFill>
                  <a:srgbClr val="000000"/>
                </a:solidFill>
                <a:effectLst/>
                <a:latin typeface="Simplified Arabic" panose="02020603050405020304" pitchFamily="18" charset="-78"/>
                <a:cs typeface="Simplified Arabic" panose="02020603050405020304" pitchFamily="18" charset="-78"/>
              </a:rPr>
              <a:t>يتمثل الخيار الثاني في الحجر الصحي الذاتي الذي يتولى ترتيبه المسافر بنفسه. ويُطالب هذا الشخص بالبقاء في المنزل أو في أحد الفنادق أو أماكن الإقامة الأخرى. ويُعد المسافر مسؤولاً عن ترتيب التفاصيل ويجب أن يستخدم وسيلة النقل الأشد فعّالية للذهاب إلى ذلك الموقع والبقاء هناك لمدة تتراوح بين 10 أيام و14 يوماً.</a:t>
            </a:r>
            <a:endParaRPr lang="en-US" sz="26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8890" marR="0" algn="r" rtl="1">
              <a:lnSpc>
                <a:spcPts val="2900"/>
              </a:lnSpc>
              <a:spcBef>
                <a:spcPts val="1505"/>
              </a:spcBef>
              <a:spcAft>
                <a:spcPts val="0"/>
              </a:spcAft>
            </a:pPr>
            <a:r>
              <a:rPr lang="ar-EG" sz="2600" kern="1200" dirty="0">
                <a:solidFill>
                  <a:srgbClr val="000000"/>
                </a:solidFill>
                <a:effectLst/>
                <a:latin typeface="Simplified Arabic" panose="02020603050405020304" pitchFamily="18" charset="-78"/>
                <a:cs typeface="Simplified Arabic" panose="02020603050405020304" pitchFamily="18" charset="-78"/>
              </a:rPr>
              <a:t>ويمكنك استخدام أكثر من سيناريو واحد من هذه السيناريوهات إذا كنت ترغب في استكشاف الخيارات المختلفة.</a:t>
            </a:r>
            <a:endParaRPr lang="en-US" sz="26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r>
              <a:rPr lang="ar-EG" sz="2600" kern="1200" dirty="0">
                <a:solidFill>
                  <a:srgbClr val="000000"/>
                </a:solidFill>
                <a:effectLst/>
                <a:latin typeface="Simplified Arabic" panose="02020603050405020304" pitchFamily="18" charset="-78"/>
                <a:cs typeface="Simplified Arabic" panose="02020603050405020304" pitchFamily="18" charset="-78"/>
              </a:rPr>
              <a:t>كما يمكنك النظر في استخدام أحد السيناريوهات لاستكشاف النهوج التي يمكن اتّباعها في إدارة المسافرين القادمين والتي لا تتّبعها حالياً أو التي تفكر في اتّباعها.</a:t>
            </a:r>
            <a:endParaRPr lang="ar-EG" sz="2600"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361" y="99729"/>
            <a:ext cx="7911273" cy="496931"/>
          </a:xfrm>
          <a:prstGeom prst="rect">
            <a:avLst/>
          </a:prstGeom>
        </p:spPr>
        <p:txBody>
          <a:bodyPr vert="horz" wrap="square" lIns="0" tIns="65405" rIns="0" bIns="0" rtlCol="0">
            <a:spAutoFit/>
          </a:bodyPr>
          <a:lstStyle/>
          <a:p>
            <a:pPr marL="243204">
              <a:lnSpc>
                <a:spcPct val="100000"/>
              </a:lnSpc>
              <a:spcBef>
                <a:spcPts val="515"/>
              </a:spcBef>
            </a:pPr>
            <a:r>
              <a:rPr lang="ar-EG" sz="2800" dirty="0"/>
              <a:t>الجلسة 2، الخيار 1 - البلدان التي لا تفرض الحجر الصحي</a:t>
            </a:r>
          </a:p>
        </p:txBody>
      </p:sp>
      <p:sp>
        <p:nvSpPr>
          <p:cNvPr id="3" name="object 3"/>
          <p:cNvSpPr/>
          <p:nvPr/>
        </p:nvSpPr>
        <p:spPr>
          <a:xfrm>
            <a:off x="14944" y="623252"/>
            <a:ext cx="7220375" cy="5976297"/>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sz="2000" dirty="0">
              <a:latin typeface="Arial" panose="020B0604020202020204" pitchFamily="34" charset="0"/>
              <a:cs typeface="Arial" panose="020B0604020202020204" pitchFamily="34" charset="0"/>
            </a:endParaRPr>
          </a:p>
        </p:txBody>
      </p:sp>
      <p:sp>
        <p:nvSpPr>
          <p:cNvPr id="4" name="object 4"/>
          <p:cNvSpPr txBox="1"/>
          <p:nvPr/>
        </p:nvSpPr>
        <p:spPr>
          <a:xfrm>
            <a:off x="152400" y="852653"/>
            <a:ext cx="7000897" cy="5152693"/>
          </a:xfrm>
          <a:prstGeom prst="rect">
            <a:avLst/>
          </a:prstGeom>
        </p:spPr>
        <p:txBody>
          <a:bodyPr vert="horz" wrap="square" lIns="0" tIns="22860" rIns="0" bIns="0" rtlCol="0">
            <a:spAutoFit/>
          </a:bodyPr>
          <a:lstStyle/>
          <a:p>
            <a:pPr marL="342900" marR="0" lvl="0" indent="-342900" algn="just" rtl="1">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اتصل شخص ما بأحد الأطباء المحليين ووصف له أعراضاً تتماشى مع أعراض كوفيد-19.</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هذا الشخص مواطن من بلدك عاد مؤخراً من بلد يشهد ارتفاع معدلات العدوى.</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أرسلت وزارة الصحة أو ما يعادلها فريقاً ليُعنى بإجراء الاختبار، وأخذ الفريق عيّنة للتحليل، وأنت الآن في انتظار النتيجة التي ستظهر بعد 24-48 ساعة.</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كان الشخص قد وصل إلى البلاد جواً منذ خمسة أيام وبدأ يشعر بالتوعك بالأمس وساءت الأعراض تدريجياً.</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استخدم الشخص شركة الطيران الوطنية في السفر. وقد أوضح أن الركاب كانوا يملؤون نصف الطائرة وأن طاقم الضيافة اتخذ احتياطات السلامة التي يوصى بها (الأقنعة والمطهرات وترتيبات المباعدة بين أماكن جلوس الركاب). وجرت عملية الصعود إلى الطائرة بنظام.</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وُصفت إجراءات أمن المطار عند المغادرة بالفوضى، حيث تدافع الناس وتلاحموا في نقاط التفتيش الأمني، وطالبت أفرقة الأمن الناس بنزع الكمامات في أماكن مزدحمة للتأكد من هويتهم.</a:t>
            </a:r>
          </a:p>
          <a:p>
            <a:pPr marL="342900" marR="0" lvl="0" indent="-342900" algn="just">
              <a:lnSpc>
                <a:spcPts val="2500"/>
              </a:lnSpc>
              <a:spcBef>
                <a:spcPts val="0"/>
              </a:spcBef>
              <a:spcAft>
                <a:spcPts val="0"/>
              </a:spcAft>
              <a:buFont typeface="Times New Roman" panose="02020603050405020304" pitchFamily="18" charset="0"/>
              <a:buChar char="•"/>
              <a:tabLst>
                <a:tab pos="241300" algn="l"/>
                <a:tab pos="457200" algn="l"/>
              </a:tabLst>
            </a:pPr>
            <a:r>
              <a:rPr lang="ar-EG" sz="20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خرج الشخص المصاب بالحالة المشتبه فيها في نطاقه المحلي منذ عودته إلى منزله وخالط أصدقاءه وأفراد أُسرته.</a:t>
            </a: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8" name="object 8"/>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10363199" y="1587"/>
            <a:ext cx="1559241" cy="6096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ar-EG" sz="2800" b="1" dirty="0">
                <a:solidFill>
                  <a:srgbClr val="FFFFFF"/>
                </a:solidFill>
                <a:latin typeface="Arial Black"/>
                <a:cs typeface="Arial Black"/>
              </a:rPr>
              <a:t>محاكاة فقط</a:t>
            </a:r>
          </a:p>
        </p:txBody>
      </p:sp>
      <p:sp>
        <p:nvSpPr>
          <p:cNvPr id="11" name="object 11"/>
          <p:cNvSpPr/>
          <p:nvPr/>
        </p:nvSpPr>
        <p:spPr>
          <a:xfrm>
            <a:off x="7422004" y="990600"/>
            <a:ext cx="4469956" cy="300246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5738077"/>
            <a:ext cx="786383" cy="6591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134856"/>
            <a:ext cx="11503676" cy="443711"/>
          </a:xfrm>
          <a:prstGeom prst="rect">
            <a:avLst/>
          </a:prstGeom>
        </p:spPr>
        <p:txBody>
          <a:bodyPr vert="horz" wrap="square" lIns="0" tIns="12700" rIns="0" bIns="0" rtlCol="0">
            <a:spAutoFit/>
          </a:bodyPr>
          <a:lstStyle/>
          <a:p>
            <a:pPr marL="12700">
              <a:lnSpc>
                <a:spcPct val="100000"/>
              </a:lnSpc>
              <a:spcBef>
                <a:spcPts val="100"/>
              </a:spcBef>
            </a:pPr>
            <a:r>
              <a:rPr lang="ar-EG" sz="2800" dirty="0"/>
              <a:t>الجلسة 2 - الخيار 1، أسئلة المناقشة</a:t>
            </a:r>
          </a:p>
        </p:txBody>
      </p:sp>
      <p:sp>
        <p:nvSpPr>
          <p:cNvPr id="4" name="object 4"/>
          <p:cNvSpPr txBox="1"/>
          <p:nvPr/>
        </p:nvSpPr>
        <p:spPr>
          <a:xfrm>
            <a:off x="457200" y="605237"/>
            <a:ext cx="11277600" cy="5791970"/>
          </a:xfrm>
          <a:prstGeom prst="rect">
            <a:avLst/>
          </a:prstGeom>
        </p:spPr>
        <p:txBody>
          <a:bodyPr vert="horz" wrap="square" lIns="0" tIns="170815" rIns="0" bIns="0" rtlCol="0">
            <a:spAutoFit/>
          </a:bodyPr>
          <a:lstStyle/>
          <a:p>
            <a:pPr marL="12700">
              <a:lnSpc>
                <a:spcPct val="100000"/>
              </a:lnSpc>
              <a:spcBef>
                <a:spcPts val="1345"/>
              </a:spcBef>
            </a:pPr>
            <a:r>
              <a:rPr lang="ar-EG" sz="2800" b="1" dirty="0">
                <a:solidFill>
                  <a:srgbClr val="005D85"/>
                </a:solidFill>
                <a:latin typeface="Simplified Arabic" panose="02020603050405020304" pitchFamily="18" charset="-78"/>
                <a:cs typeface="Simplified Arabic" panose="02020603050405020304" pitchFamily="18" charset="-78"/>
              </a:rPr>
              <a:t>أسئلة للمناقشة</a:t>
            </a:r>
          </a:p>
          <a:p>
            <a:pPr marL="355600" indent="-342900">
              <a:lnSpc>
                <a:spcPts val="3000"/>
              </a:lnSpc>
              <a:spcBef>
                <a:spcPts val="960"/>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الخطط والإجراءات والموارد التي ستبدأ تشغيلها عند هذا الحد؟</a:t>
            </a:r>
          </a:p>
          <a:p>
            <a:pPr marL="355600" indent="-342900">
              <a:lnSpc>
                <a:spcPts val="3000"/>
              </a:lnSpc>
              <a:spcBef>
                <a:spcPts val="1420"/>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من الذي سيشارك ولِمَ وكيف؟</a:t>
            </a:r>
          </a:p>
          <a:p>
            <a:pPr marL="355600" indent="-342900">
              <a:lnSpc>
                <a:spcPts val="3000"/>
              </a:lnSpc>
              <a:spcBef>
                <a:spcPts val="1420"/>
              </a:spcBef>
              <a:buFontTx/>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هل يلزم إخضاع الشخص المصاب بالعدوى لمزيد من التقييم أو عزله في مكان آخر، أو إنه من الممكن أن يعزل نفسه في المنزل؟ وإذا كان سيُصطحب إلى مكان آخر، كيف سيجري ذلك؟</a:t>
            </a:r>
          </a:p>
          <a:p>
            <a:pPr marL="355600" indent="-342900">
              <a:lnSpc>
                <a:spcPts val="3000"/>
              </a:lnSpc>
              <a:spcBef>
                <a:spcPts val="1420"/>
              </a:spcBef>
              <a:buFontTx/>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هل هناك أي اعتبارات تلزم مراعاتها فيما يتعلق بسائر الركاب وبطاقم الضيافة؟</a:t>
            </a:r>
          </a:p>
          <a:p>
            <a:pPr marL="355600" indent="-342900">
              <a:lnSpc>
                <a:spcPts val="3000"/>
              </a:lnSpc>
              <a:spcBef>
                <a:spcPts val="1420"/>
              </a:spcBef>
              <a:buFontTx/>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إجراءات تتبع المخالطين التي ينبغي اتخاذها؟</a:t>
            </a:r>
          </a:p>
          <a:p>
            <a:pPr marL="355600" indent="-342900">
              <a:lnSpc>
                <a:spcPts val="3000"/>
              </a:lnSpc>
              <a:spcBef>
                <a:spcPts val="1420"/>
              </a:spcBef>
              <a:buFontTx/>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هو الإطار القانوني للإجراءات التي ستتخذها؟</a:t>
            </a:r>
          </a:p>
          <a:p>
            <a:pPr marL="12700">
              <a:lnSpc>
                <a:spcPts val="3000"/>
              </a:lnSpc>
              <a:tabLst>
                <a:tab pos="872490" algn="l"/>
              </a:tabLst>
            </a:pPr>
            <a:endParaRPr lang="ar-EG" sz="2400" i="1" dirty="0">
              <a:solidFill>
                <a:srgbClr val="FF0000"/>
              </a:solidFill>
              <a:latin typeface="Simplified Arabic" panose="02020603050405020304" pitchFamily="18" charset="-78"/>
              <a:cs typeface="Simplified Arabic" panose="02020603050405020304" pitchFamily="18" charset="-78"/>
            </a:endParaRPr>
          </a:p>
          <a:p>
            <a:pPr marL="12700">
              <a:lnSpc>
                <a:spcPts val="3000"/>
              </a:lnSpc>
              <a:tabLst>
                <a:tab pos="872490" algn="l"/>
              </a:tabLst>
            </a:pPr>
            <a:r>
              <a:rPr lang="ar-EG" sz="2400" i="1" dirty="0">
                <a:solidFill>
                  <a:srgbClr val="FF0000"/>
                </a:solidFill>
                <a:latin typeface="Simplified Arabic" panose="02020603050405020304" pitchFamily="18" charset="-78"/>
                <a:cs typeface="Simplified Arabic" panose="02020603050405020304" pitchFamily="18" charset="-78"/>
              </a:rPr>
              <a:t>استناداً إلى إجاباتك الواردة أعلاه، ضع قائمة لمواطن القوة ومواطن الضعف لديكم.</a:t>
            </a:r>
          </a:p>
          <a:p>
            <a:pPr>
              <a:lnSpc>
                <a:spcPct val="100000"/>
              </a:lnSpc>
              <a:spcBef>
                <a:spcPts val="45"/>
              </a:spcBef>
            </a:pPr>
            <a:endParaRPr sz="2150" dirty="0">
              <a:latin typeface="Simplified Arabic" panose="02020603050405020304" pitchFamily="18" charset="-78"/>
              <a:cs typeface="Simplified Arabic" panose="02020603050405020304" pitchFamily="18" charset="-78"/>
            </a:endParaRPr>
          </a:p>
          <a:p>
            <a:pPr marR="274955" algn="l">
              <a:lnSpc>
                <a:spcPct val="100000"/>
              </a:lnSpc>
            </a:pPr>
            <a:r>
              <a:rPr lang="ar-EG" sz="2400" b="1" dirty="0">
                <a:solidFill>
                  <a:srgbClr val="0070C0"/>
                </a:solidFill>
                <a:latin typeface="Simplified Arabic" panose="02020603050405020304" pitchFamily="18" charset="-78"/>
                <a:cs typeface="Simplified Arabic" panose="02020603050405020304" pitchFamily="18" charset="-78"/>
              </a:rPr>
              <a:t>30 دقيقة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608" y="33250"/>
            <a:ext cx="11553041" cy="513080"/>
          </a:xfrm>
          <a:prstGeom prst="rect">
            <a:avLst/>
          </a:prstGeom>
        </p:spPr>
        <p:txBody>
          <a:bodyPr vert="horz" wrap="square" lIns="0" tIns="12700" rIns="0" bIns="0" rtlCol="0">
            <a:spAutoFit/>
          </a:bodyPr>
          <a:lstStyle/>
          <a:p>
            <a:pPr marL="12700">
              <a:lnSpc>
                <a:spcPct val="100000"/>
              </a:lnSpc>
              <a:spcBef>
                <a:spcPts val="100"/>
              </a:spcBef>
            </a:pPr>
            <a:r>
              <a:rPr lang="ar-EG" sz="3200" dirty="0"/>
              <a:t>جدول الأعمال</a:t>
            </a:r>
          </a:p>
        </p:txBody>
      </p:sp>
      <p:sp>
        <p:nvSpPr>
          <p:cNvPr id="3" name="object 3"/>
          <p:cNvSpPr txBox="1"/>
          <p:nvPr/>
        </p:nvSpPr>
        <p:spPr>
          <a:xfrm>
            <a:off x="10675460" y="828618"/>
            <a:ext cx="1108709" cy="5180264"/>
          </a:xfrm>
          <a:prstGeom prst="rect">
            <a:avLst/>
          </a:prstGeom>
        </p:spPr>
        <p:txBody>
          <a:bodyPr vert="horz" wrap="square" lIns="0" tIns="116205" rIns="0" bIns="0" rtlCol="0">
            <a:spAutoFit/>
          </a:bodyPr>
          <a:lstStyle/>
          <a:p>
            <a:pPr marL="12700">
              <a:lnSpc>
                <a:spcPts val="2800"/>
              </a:lnSpc>
              <a:spcBef>
                <a:spcPts val="915"/>
              </a:spcBef>
            </a:pPr>
            <a:r>
              <a:rPr lang="ar-EG" sz="2400" b="1" dirty="0">
                <a:solidFill>
                  <a:srgbClr val="0070C0"/>
                </a:solidFill>
                <a:latin typeface="Arial"/>
                <a:cs typeface="Arial"/>
              </a:rPr>
              <a:t>الجزء 1:</a:t>
            </a:r>
          </a:p>
          <a:p>
            <a:pPr marL="12700">
              <a:lnSpc>
                <a:spcPts val="2800"/>
              </a:lnSpc>
              <a:spcBef>
                <a:spcPts val="915"/>
              </a:spcBef>
            </a:pPr>
            <a:endParaRPr lang="ar-EG" sz="2400" b="1" dirty="0">
              <a:solidFill>
                <a:srgbClr val="0070C0"/>
              </a:solidFill>
              <a:latin typeface="Arial"/>
              <a:cs typeface="Arial"/>
            </a:endParaRPr>
          </a:p>
          <a:p>
            <a:pPr marL="25400" indent="-12700">
              <a:lnSpc>
                <a:spcPts val="2800"/>
              </a:lnSpc>
              <a:spcBef>
                <a:spcPts val="815"/>
              </a:spcBef>
              <a:buSzPts val="100"/>
              <a:buFont typeface="Arial"/>
              <a:buChar char="•"/>
              <a:tabLst>
                <a:tab pos="25400" algn="l"/>
              </a:tabLst>
            </a:pPr>
            <a:r>
              <a:rPr lang="ar-EG" sz="2400" i="1" dirty="0">
                <a:latin typeface="Arial"/>
                <a:cs typeface="Arial"/>
              </a:rPr>
              <a:t>08:45</a:t>
            </a:r>
          </a:p>
          <a:p>
            <a:pPr marL="25400" indent="-12700">
              <a:lnSpc>
                <a:spcPts val="2800"/>
              </a:lnSpc>
              <a:spcBef>
                <a:spcPts val="790"/>
              </a:spcBef>
              <a:buSzPts val="100"/>
              <a:buFont typeface="Arial"/>
              <a:buChar char="•"/>
              <a:tabLst>
                <a:tab pos="25400" algn="l"/>
              </a:tabLst>
            </a:pPr>
            <a:r>
              <a:rPr lang="ar-EG" sz="2400" i="1" dirty="0">
                <a:latin typeface="Arial"/>
                <a:cs typeface="Arial"/>
              </a:rPr>
              <a:t>09:00</a:t>
            </a:r>
          </a:p>
          <a:p>
            <a:pPr marL="25400" indent="-12700">
              <a:lnSpc>
                <a:spcPts val="2800"/>
              </a:lnSpc>
              <a:spcBef>
                <a:spcPts val="700"/>
              </a:spcBef>
              <a:buSzPts val="100"/>
              <a:buFont typeface="Arial"/>
              <a:buChar char="•"/>
              <a:tabLst>
                <a:tab pos="25400" algn="l"/>
              </a:tabLst>
            </a:pPr>
            <a:r>
              <a:rPr lang="ar-EG" sz="2400" i="1" dirty="0">
                <a:latin typeface="Arial"/>
                <a:cs typeface="Arial"/>
              </a:rPr>
              <a:t>09:10</a:t>
            </a:r>
          </a:p>
          <a:p>
            <a:pPr marL="25400" indent="-12700">
              <a:lnSpc>
                <a:spcPts val="2800"/>
              </a:lnSpc>
              <a:spcBef>
                <a:spcPts val="790"/>
              </a:spcBef>
              <a:buSzPts val="100"/>
              <a:buFont typeface="Arial"/>
              <a:buChar char="•"/>
              <a:tabLst>
                <a:tab pos="25400" algn="l"/>
              </a:tabLst>
            </a:pPr>
            <a:r>
              <a:rPr lang="ar-EG" sz="2400" i="1" dirty="0">
                <a:latin typeface="Arial"/>
                <a:cs typeface="Arial"/>
              </a:rPr>
              <a:t>09:15</a:t>
            </a:r>
          </a:p>
          <a:p>
            <a:pPr marL="25400" indent="-12700">
              <a:lnSpc>
                <a:spcPts val="2800"/>
              </a:lnSpc>
              <a:spcBef>
                <a:spcPts val="720"/>
              </a:spcBef>
              <a:buSzPts val="100"/>
              <a:buFont typeface="Arial"/>
              <a:buChar char="•"/>
              <a:tabLst>
                <a:tab pos="25400" algn="l"/>
              </a:tabLst>
            </a:pPr>
            <a:r>
              <a:rPr lang="ar-EG" sz="2400" i="1" dirty="0">
                <a:latin typeface="Arial"/>
                <a:cs typeface="Arial"/>
              </a:rPr>
              <a:t>10:45</a:t>
            </a:r>
          </a:p>
          <a:p>
            <a:pPr marL="25400" indent="-12700">
              <a:lnSpc>
                <a:spcPts val="2800"/>
              </a:lnSpc>
              <a:spcBef>
                <a:spcPts val="790"/>
              </a:spcBef>
              <a:buSzPts val="100"/>
              <a:buFont typeface="Arial"/>
              <a:buChar char="•"/>
              <a:tabLst>
                <a:tab pos="25400" algn="l"/>
              </a:tabLst>
            </a:pPr>
            <a:r>
              <a:rPr lang="ar-EG" sz="2400" i="1" dirty="0">
                <a:latin typeface="Arial"/>
                <a:cs typeface="Arial"/>
              </a:rPr>
              <a:t>11:00</a:t>
            </a:r>
          </a:p>
          <a:p>
            <a:pPr marL="25400" indent="-12700">
              <a:lnSpc>
                <a:spcPts val="2800"/>
              </a:lnSpc>
              <a:spcBef>
                <a:spcPts val="795"/>
              </a:spcBef>
              <a:buSzPts val="100"/>
              <a:buFont typeface="Arial"/>
              <a:buChar char="•"/>
              <a:tabLst>
                <a:tab pos="25400" algn="l"/>
              </a:tabLst>
            </a:pPr>
            <a:r>
              <a:rPr lang="ar-EG" sz="2400" i="1" dirty="0">
                <a:latin typeface="Arial"/>
                <a:cs typeface="Arial"/>
              </a:rPr>
              <a:t>12:30</a:t>
            </a:r>
          </a:p>
          <a:p>
            <a:pPr marL="25400" indent="-12700">
              <a:lnSpc>
                <a:spcPts val="2800"/>
              </a:lnSpc>
              <a:spcBef>
                <a:spcPts val="695"/>
              </a:spcBef>
              <a:buSzPts val="100"/>
              <a:buFont typeface="Arial"/>
              <a:buChar char="•"/>
              <a:tabLst>
                <a:tab pos="25400" algn="l"/>
              </a:tabLst>
            </a:pPr>
            <a:r>
              <a:rPr lang="ar-EG" sz="2400" i="1" dirty="0">
                <a:latin typeface="Arial"/>
                <a:cs typeface="Arial"/>
              </a:rPr>
              <a:t>13:00</a:t>
            </a:r>
          </a:p>
          <a:p>
            <a:pPr marL="25400" indent="-12700">
              <a:lnSpc>
                <a:spcPts val="2800"/>
              </a:lnSpc>
              <a:spcBef>
                <a:spcPts val="815"/>
              </a:spcBef>
              <a:buSzPts val="100"/>
              <a:buFont typeface="Arial"/>
              <a:buChar char="•"/>
              <a:tabLst>
                <a:tab pos="25400" algn="l"/>
              </a:tabLst>
            </a:pPr>
            <a:r>
              <a:rPr lang="ar-EG" sz="2400" i="1" dirty="0">
                <a:latin typeface="Arial"/>
                <a:cs typeface="Arial"/>
              </a:rPr>
              <a:t>13:00</a:t>
            </a:r>
          </a:p>
        </p:txBody>
      </p:sp>
      <p:sp>
        <p:nvSpPr>
          <p:cNvPr id="4" name="object 4"/>
          <p:cNvSpPr txBox="1"/>
          <p:nvPr/>
        </p:nvSpPr>
        <p:spPr>
          <a:xfrm>
            <a:off x="6351070" y="1905000"/>
            <a:ext cx="4529613" cy="3975447"/>
          </a:xfrm>
          <a:prstGeom prst="rect">
            <a:avLst/>
          </a:prstGeom>
        </p:spPr>
        <p:txBody>
          <a:bodyPr vert="horz" wrap="square" lIns="0" tIns="12700" rIns="0" bIns="0" rtlCol="0">
            <a:spAutoFit/>
          </a:bodyPr>
          <a:lstStyle/>
          <a:p>
            <a:pPr marL="114300" marR="0" indent="-4445" algn="r" rtl="1">
              <a:lnSpc>
                <a:spcPts val="3300"/>
              </a:lnSpc>
              <a:spcBef>
                <a:spcPts val="100"/>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التسجيل</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00"/>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المقدمة</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45"/>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أغراض العملية وكيفية المشاركة</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45"/>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تمرين المحاكاة</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480"/>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استراحة </a:t>
            </a:r>
            <a:r>
              <a:rPr lang="ar-BH"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قصيرة</a:t>
            </a: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 دقيقة)</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45"/>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تمرين المحاكاة</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45"/>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مناقشة وتقييم</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20"/>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ختام الجزء1</a:t>
            </a:r>
            <a:endParaRPr lang="en-US" sz="1200" dirty="0">
              <a:effectLst/>
              <a:latin typeface="Times New Roman" panose="02020603050405020304" pitchFamily="18" charset="0"/>
              <a:ea typeface="Times New Roman" panose="02020603050405020304" pitchFamily="18" charset="0"/>
            </a:endParaRPr>
          </a:p>
          <a:p>
            <a:pPr marL="114300" marR="0" indent="-4445" algn="r" rtl="1">
              <a:lnSpc>
                <a:spcPts val="3300"/>
              </a:lnSpc>
              <a:spcBef>
                <a:spcPts val="120"/>
              </a:spcBef>
              <a:spcAft>
                <a:spcPts val="0"/>
              </a:spcAft>
            </a:pPr>
            <a:r>
              <a:rPr lang="ar-EG" sz="2800" i="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الغداء</a:t>
            </a:r>
            <a:endParaRPr lang="en-US" sz="1200" dirty="0">
              <a:effectLst/>
              <a:latin typeface="Times New Roman" panose="02020603050405020304" pitchFamily="18" charset="0"/>
              <a:ea typeface="Times New Roman" panose="02020603050405020304" pitchFamily="18" charset="0"/>
            </a:endParaRPr>
          </a:p>
        </p:txBody>
      </p:sp>
      <p:sp>
        <p:nvSpPr>
          <p:cNvPr id="5" name="object 5"/>
          <p:cNvSpPr txBox="1"/>
          <p:nvPr/>
        </p:nvSpPr>
        <p:spPr>
          <a:xfrm>
            <a:off x="5582366" y="828618"/>
            <a:ext cx="1027267" cy="4381456"/>
          </a:xfrm>
          <a:prstGeom prst="rect">
            <a:avLst/>
          </a:prstGeom>
        </p:spPr>
        <p:txBody>
          <a:bodyPr vert="horz" wrap="square" lIns="0" tIns="100965" rIns="0" bIns="0" rtlCol="0">
            <a:spAutoFit/>
          </a:bodyPr>
          <a:lstStyle/>
          <a:p>
            <a:pPr marL="12700">
              <a:lnSpc>
                <a:spcPts val="3100"/>
              </a:lnSpc>
              <a:spcBef>
                <a:spcPts val="795"/>
              </a:spcBef>
            </a:pPr>
            <a:r>
              <a:rPr lang="ar-EG" sz="2400" b="1" dirty="0">
                <a:solidFill>
                  <a:srgbClr val="0070C0"/>
                </a:solidFill>
                <a:latin typeface="Arial"/>
                <a:cs typeface="Arial"/>
              </a:rPr>
              <a:t>الجزء 2:</a:t>
            </a:r>
          </a:p>
          <a:p>
            <a:pPr marL="12700">
              <a:lnSpc>
                <a:spcPts val="3100"/>
              </a:lnSpc>
              <a:spcBef>
                <a:spcPts val="795"/>
              </a:spcBef>
            </a:pPr>
            <a:endParaRPr lang="ar-EG" sz="2400" b="1" dirty="0">
              <a:solidFill>
                <a:srgbClr val="0070C0"/>
              </a:solidFill>
              <a:latin typeface="Arial"/>
              <a:cs typeface="Arial"/>
            </a:endParaRPr>
          </a:p>
          <a:p>
            <a:pPr marL="12700">
              <a:lnSpc>
                <a:spcPts val="3100"/>
              </a:lnSpc>
              <a:spcBef>
                <a:spcPts val="695"/>
              </a:spcBef>
            </a:pPr>
            <a:r>
              <a:rPr lang="ar-EG" sz="2400" dirty="0">
                <a:solidFill>
                  <a:srgbClr val="383838"/>
                </a:solidFill>
                <a:latin typeface="Arial"/>
                <a:cs typeface="Arial"/>
              </a:rPr>
              <a:t>09:00</a:t>
            </a:r>
          </a:p>
          <a:p>
            <a:pPr marL="12700">
              <a:lnSpc>
                <a:spcPts val="3100"/>
              </a:lnSpc>
              <a:spcBef>
                <a:spcPts val="720"/>
              </a:spcBef>
            </a:pPr>
            <a:r>
              <a:rPr lang="ar-EG" sz="2400" dirty="0">
                <a:solidFill>
                  <a:srgbClr val="383838"/>
                </a:solidFill>
                <a:latin typeface="Arial"/>
                <a:cs typeface="Arial"/>
              </a:rPr>
              <a:t>09:15</a:t>
            </a:r>
          </a:p>
          <a:p>
            <a:pPr marL="12700">
              <a:lnSpc>
                <a:spcPts val="3100"/>
              </a:lnSpc>
              <a:spcBef>
                <a:spcPts val="695"/>
              </a:spcBef>
            </a:pPr>
            <a:r>
              <a:rPr lang="ar-EG" sz="2400" dirty="0">
                <a:solidFill>
                  <a:srgbClr val="383838"/>
                </a:solidFill>
                <a:latin typeface="Arial"/>
                <a:cs typeface="Arial"/>
              </a:rPr>
              <a:t>10:30</a:t>
            </a:r>
          </a:p>
          <a:p>
            <a:pPr marL="12700">
              <a:lnSpc>
                <a:spcPts val="3100"/>
              </a:lnSpc>
              <a:spcBef>
                <a:spcPts val="695"/>
              </a:spcBef>
            </a:pPr>
            <a:r>
              <a:rPr lang="ar-EG" sz="2400" dirty="0">
                <a:solidFill>
                  <a:srgbClr val="383838"/>
                </a:solidFill>
                <a:latin typeface="Arial"/>
                <a:cs typeface="Arial"/>
              </a:rPr>
              <a:t>10:45</a:t>
            </a:r>
          </a:p>
          <a:p>
            <a:pPr marL="12700">
              <a:lnSpc>
                <a:spcPts val="3100"/>
              </a:lnSpc>
              <a:spcBef>
                <a:spcPts val="700"/>
              </a:spcBef>
            </a:pPr>
            <a:r>
              <a:rPr lang="ar-EG" sz="2400" dirty="0">
                <a:solidFill>
                  <a:srgbClr val="383838"/>
                </a:solidFill>
                <a:latin typeface="Arial"/>
                <a:cs typeface="Arial"/>
              </a:rPr>
              <a:t>11:30</a:t>
            </a:r>
          </a:p>
          <a:p>
            <a:pPr marL="12700">
              <a:lnSpc>
                <a:spcPts val="3100"/>
              </a:lnSpc>
              <a:spcBef>
                <a:spcPts val="695"/>
              </a:spcBef>
            </a:pPr>
            <a:r>
              <a:rPr lang="ar-EG" sz="2400" dirty="0">
                <a:solidFill>
                  <a:srgbClr val="383838"/>
                </a:solidFill>
                <a:latin typeface="Arial"/>
                <a:cs typeface="Arial"/>
              </a:rPr>
              <a:t>12:00</a:t>
            </a:r>
          </a:p>
          <a:p>
            <a:pPr marL="12700">
              <a:lnSpc>
                <a:spcPts val="3100"/>
              </a:lnSpc>
              <a:spcBef>
                <a:spcPts val="695"/>
              </a:spcBef>
            </a:pPr>
            <a:r>
              <a:rPr lang="ar-EG" sz="2400" dirty="0">
                <a:solidFill>
                  <a:srgbClr val="383838"/>
                </a:solidFill>
                <a:latin typeface="Arial"/>
                <a:cs typeface="Arial"/>
              </a:rPr>
              <a:t>12:30</a:t>
            </a:r>
          </a:p>
        </p:txBody>
      </p:sp>
      <p:sp>
        <p:nvSpPr>
          <p:cNvPr id="6" name="object 6"/>
          <p:cNvSpPr txBox="1"/>
          <p:nvPr/>
        </p:nvSpPr>
        <p:spPr>
          <a:xfrm>
            <a:off x="102073" y="1686026"/>
            <a:ext cx="5638800" cy="3659976"/>
          </a:xfrm>
          <a:prstGeom prst="rect">
            <a:avLst/>
          </a:prstGeom>
        </p:spPr>
        <p:txBody>
          <a:bodyPr vert="horz" wrap="square" lIns="0" tIns="104140" rIns="0" bIns="0" rtlCol="0">
            <a:spAutoFit/>
          </a:bodyPr>
          <a:lstStyle/>
          <a:p>
            <a:pPr marL="12700">
              <a:lnSpc>
                <a:spcPts val="3300"/>
              </a:lnSpc>
              <a:spcBef>
                <a:spcPts val="820"/>
              </a:spcBef>
            </a:pPr>
            <a:r>
              <a:rPr lang="ar-EG" sz="2800" dirty="0">
                <a:solidFill>
                  <a:srgbClr val="383838"/>
                </a:solidFill>
                <a:latin typeface="Arial"/>
                <a:cs typeface="Arial"/>
              </a:rPr>
              <a:t>الملخص</a:t>
            </a:r>
          </a:p>
          <a:p>
            <a:pPr marL="12700">
              <a:lnSpc>
                <a:spcPts val="3300"/>
              </a:lnSpc>
              <a:spcBef>
                <a:spcPts val="720"/>
              </a:spcBef>
            </a:pPr>
            <a:r>
              <a:rPr lang="ar-EG" sz="2800" dirty="0">
                <a:solidFill>
                  <a:srgbClr val="383838"/>
                </a:solidFill>
                <a:latin typeface="Arial"/>
                <a:cs typeface="Arial"/>
              </a:rPr>
              <a:t>تحليل الثغرات ووضع خطة العمل </a:t>
            </a:r>
            <a:r>
              <a:rPr lang="ar-EG" sz="2800" i="1" dirty="0">
                <a:solidFill>
                  <a:srgbClr val="383838"/>
                </a:solidFill>
                <a:latin typeface="Arial"/>
                <a:cs typeface="Arial"/>
              </a:rPr>
              <a:t>(عمل جماعي)</a:t>
            </a:r>
          </a:p>
          <a:p>
            <a:pPr marL="12700">
              <a:lnSpc>
                <a:spcPts val="3300"/>
              </a:lnSpc>
              <a:spcBef>
                <a:spcPts val="695"/>
              </a:spcBef>
            </a:pPr>
            <a:r>
              <a:rPr lang="ar-EG" sz="2800" dirty="0">
                <a:solidFill>
                  <a:srgbClr val="383838"/>
                </a:solidFill>
                <a:latin typeface="Arial"/>
                <a:cs typeface="Arial"/>
              </a:rPr>
              <a:t>استراحة </a:t>
            </a:r>
            <a:r>
              <a:rPr lang="ar-BH" sz="2800" dirty="0">
                <a:solidFill>
                  <a:srgbClr val="383838"/>
                </a:solidFill>
                <a:latin typeface="Arial"/>
                <a:cs typeface="Arial"/>
              </a:rPr>
              <a:t>قصيرة </a:t>
            </a:r>
            <a:r>
              <a:rPr lang="ar-EG" sz="2800" dirty="0">
                <a:solidFill>
                  <a:srgbClr val="383838"/>
                </a:solidFill>
                <a:latin typeface="Arial"/>
                <a:cs typeface="Arial"/>
              </a:rPr>
              <a:t>(15 دقيقة)</a:t>
            </a:r>
          </a:p>
          <a:p>
            <a:pPr marL="12700">
              <a:lnSpc>
                <a:spcPts val="3300"/>
              </a:lnSpc>
              <a:spcBef>
                <a:spcPts val="695"/>
              </a:spcBef>
              <a:tabLst>
                <a:tab pos="3061970" algn="l"/>
              </a:tabLst>
            </a:pPr>
            <a:r>
              <a:rPr lang="ar-EG" sz="2800" dirty="0">
                <a:solidFill>
                  <a:srgbClr val="383838"/>
                </a:solidFill>
                <a:latin typeface="Arial"/>
                <a:cs typeface="Arial"/>
              </a:rPr>
              <a:t>وضع خطة العمل، تابع </a:t>
            </a:r>
            <a:r>
              <a:rPr lang="ar-EG" sz="2800" i="1" dirty="0">
                <a:solidFill>
                  <a:srgbClr val="383838"/>
                </a:solidFill>
                <a:latin typeface="Arial"/>
                <a:cs typeface="Arial"/>
              </a:rPr>
              <a:t>(عمل جماعي)</a:t>
            </a:r>
          </a:p>
          <a:p>
            <a:pPr marL="12700">
              <a:lnSpc>
                <a:spcPts val="3300"/>
              </a:lnSpc>
              <a:spcBef>
                <a:spcPts val="695"/>
              </a:spcBef>
              <a:tabLst>
                <a:tab pos="3061970" algn="l"/>
              </a:tabLst>
            </a:pPr>
            <a:r>
              <a:rPr lang="ar-BH" sz="2800" dirty="0">
                <a:solidFill>
                  <a:srgbClr val="383838"/>
                </a:solidFill>
                <a:latin typeface="Arial"/>
                <a:cs typeface="Arial"/>
              </a:rPr>
              <a:t>استخلاص جماعي للدروس</a:t>
            </a:r>
            <a:endParaRPr lang="ar-EG" sz="2800" dirty="0">
              <a:solidFill>
                <a:srgbClr val="383838"/>
              </a:solidFill>
              <a:latin typeface="Arial"/>
              <a:cs typeface="Arial"/>
            </a:endParaRPr>
          </a:p>
          <a:p>
            <a:pPr marL="12700">
              <a:lnSpc>
                <a:spcPts val="3300"/>
              </a:lnSpc>
              <a:spcBef>
                <a:spcPts val="695"/>
              </a:spcBef>
              <a:tabLst>
                <a:tab pos="3061970" algn="l"/>
              </a:tabLst>
            </a:pPr>
            <a:r>
              <a:rPr lang="ar-EG" sz="2800" dirty="0">
                <a:solidFill>
                  <a:srgbClr val="383838"/>
                </a:solidFill>
                <a:latin typeface="Arial"/>
                <a:cs typeface="Arial"/>
              </a:rPr>
              <a:t>الملخص والخطوات التالية</a:t>
            </a:r>
          </a:p>
          <a:p>
            <a:pPr marL="12700">
              <a:lnSpc>
                <a:spcPts val="3300"/>
              </a:lnSpc>
              <a:spcBef>
                <a:spcPts val="695"/>
              </a:spcBef>
            </a:pPr>
            <a:r>
              <a:rPr lang="ar-EG" sz="2800" dirty="0">
                <a:solidFill>
                  <a:srgbClr val="383838"/>
                </a:solidFill>
                <a:latin typeface="Arial"/>
                <a:cs typeface="Arial"/>
              </a:rPr>
              <a:t>الختام</a:t>
            </a:r>
          </a:p>
        </p:txBody>
      </p:sp>
      <p:sp>
        <p:nvSpPr>
          <p:cNvPr id="7" name="object 7"/>
          <p:cNvSpPr/>
          <p:nvPr/>
        </p:nvSpPr>
        <p:spPr>
          <a:xfrm>
            <a:off x="6705600" y="1066800"/>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913" y="65104"/>
            <a:ext cx="7771130" cy="538609"/>
          </a:xfrm>
          <a:prstGeom prst="rect">
            <a:avLst/>
          </a:prstGeom>
        </p:spPr>
        <p:txBody>
          <a:bodyPr vert="horz" wrap="square" lIns="0" tIns="106680" rIns="0" bIns="0" rtlCol="0">
            <a:spAutoFit/>
          </a:bodyPr>
          <a:lstStyle/>
          <a:p>
            <a:pPr marL="243204">
              <a:lnSpc>
                <a:spcPct val="100000"/>
              </a:lnSpc>
              <a:spcBef>
                <a:spcPts val="840"/>
              </a:spcBef>
            </a:pPr>
            <a:r>
              <a:rPr lang="ar-EG" sz="2800" dirty="0"/>
              <a:t>الجلسة 2، الخيار 2 - البلدان التي تفرض الحجر الصحي الذاتي</a:t>
            </a:r>
          </a:p>
        </p:txBody>
      </p:sp>
      <p:sp>
        <p:nvSpPr>
          <p:cNvPr id="4" name="object 4"/>
          <p:cNvSpPr/>
          <p:nvPr/>
        </p:nvSpPr>
        <p:spPr>
          <a:xfrm>
            <a:off x="0" y="611187"/>
            <a:ext cx="8825903" cy="6018213"/>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a:p>
        </p:txBody>
      </p:sp>
      <p:sp>
        <p:nvSpPr>
          <p:cNvPr id="6" name="object 6"/>
          <p:cNvSpPr txBox="1"/>
          <p:nvPr/>
        </p:nvSpPr>
        <p:spPr>
          <a:xfrm>
            <a:off x="556670" y="1481835"/>
            <a:ext cx="589915" cy="266740"/>
          </a:xfrm>
          <a:prstGeom prst="rect">
            <a:avLst/>
          </a:prstGeom>
        </p:spPr>
        <p:txBody>
          <a:bodyPr vert="horz" wrap="square" lIns="0" tIns="22860" rIns="0" bIns="0" rtlCol="0">
            <a:spAutoFit/>
          </a:bodyPr>
          <a:lstStyle/>
          <a:p>
            <a:pPr marL="12700" marR="5080">
              <a:lnSpc>
                <a:spcPts val="1900"/>
              </a:lnSpc>
              <a:spcBef>
                <a:spcPts val="180"/>
              </a:spcBef>
            </a:pPr>
            <a:endParaRPr/>
          </a:p>
        </p:txBody>
      </p:sp>
      <p:sp>
        <p:nvSpPr>
          <p:cNvPr id="8" name="object 8"/>
          <p:cNvSpPr txBox="1"/>
          <p:nvPr/>
        </p:nvSpPr>
        <p:spPr>
          <a:xfrm>
            <a:off x="102176" y="685800"/>
            <a:ext cx="8432224" cy="5793894"/>
          </a:xfrm>
          <a:prstGeom prst="rect">
            <a:avLst/>
          </a:prstGeom>
        </p:spPr>
        <p:txBody>
          <a:bodyPr vert="horz" wrap="square" lIns="0" tIns="22860" rIns="0" bIns="0" rtlCol="0">
            <a:spAutoFit/>
          </a:bodyPr>
          <a:lstStyle/>
          <a:p>
            <a:pPr marL="342900" marR="0" lvl="0" indent="-342900" algn="just" rtl="1">
              <a:lnSpc>
                <a:spcPts val="2500"/>
              </a:lnSpc>
              <a:spcBef>
                <a:spcPts val="0"/>
              </a:spcBef>
              <a:spcAft>
                <a:spcPts val="0"/>
              </a:spcAft>
              <a:buFont typeface="Arial" panose="020B0604020202020204" pitchFamily="34" charset="0"/>
              <a:buChar char="•"/>
              <a:tabLst>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اتصل شخص ما بأحد الأطباء المحليين ووصف له أعراضاً تتماشى مع أعراض كوفيد-19.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a:lnSpc>
                <a:spcPts val="2500"/>
              </a:lnSpc>
              <a:spcBef>
                <a:spcPts val="0"/>
              </a:spcBef>
              <a:spcAft>
                <a:spcPts val="0"/>
              </a:spcAft>
              <a:buFont typeface="Arial" panose="020B0604020202020204" pitchFamily="34" charset="0"/>
              <a:buChar char="•"/>
              <a:tabLst>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هذا الشخص مواطن من بلدك عاد مؤخراً من بلد يشهد ارتفاع معدلات العدوى. وعند وصوله قابل هذا الشخص أسرته التي اصطحبته على الفور إلى المنزل.</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a:lnSpc>
                <a:spcPts val="2500"/>
              </a:lnSpc>
              <a:spcBef>
                <a:spcPts val="0"/>
              </a:spcBef>
              <a:spcAft>
                <a:spcPts val="0"/>
              </a:spcAft>
              <a:buFont typeface="Arial" panose="020B0604020202020204" pitchFamily="34" charset="0"/>
              <a:buChar char="•"/>
              <a:tabLst>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قبل وصول الأسرة إلى المنزل اشترت مؤن تكفيها لمدة 14 يوماً من الحجر الصحي ولم يغادر أي من أفرادها المنزل. وظل أفراد الأسرة الأربعة في الحجر الصحي معاً ولم يخالطوا أي شخص آخر.</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2500"/>
              </a:lnSpc>
              <a:buFont typeface="Arial" panose="020B0604020202020204" pitchFamily="34" charset="0"/>
              <a:buChar char="•"/>
              <a:tabLst>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استمر تشغيل رحلة الطيران التي أقلت هذا الشخص بعد وصوله</a:t>
            </a:r>
            <a:r>
              <a:rPr lang="ar-EG" sz="2100" dirty="0">
                <a:solidFill>
                  <a:srgbClr val="000000"/>
                </a:solidFill>
                <a:latin typeface="Times New Roman" panose="02020603050405020304" pitchFamily="18" charset="0"/>
                <a:ea typeface="Times New Roman" panose="02020603050405020304" pitchFamily="18" charset="0"/>
              </a:rPr>
              <a:t>، بطاقم الضيافة نفسه.</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a:lnSpc>
                <a:spcPts val="2500"/>
              </a:lnSpc>
              <a:spcBef>
                <a:spcPts val="0"/>
              </a:spcBef>
              <a:spcAft>
                <a:spcPts val="0"/>
              </a:spcAft>
              <a:buFont typeface="Arial" panose="020B0604020202020204" pitchFamily="34" charset="0"/>
              <a:buChar char="•"/>
              <a:tabLst>
                <a:tab pos="241300" algn="l"/>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كان هناك 22 شخصاً آخر على متن الطائرة. وقد أوضح الشخص المصاب بالعدوى أن الطائرة جديدة وأن طاقم الضيافة اتخذ احتياطات السلامة التي يوصى بها (الأقنعة والمطهرات وترتيبات المباعدة بين أماكن جلوس الركاب). وجرت عملية الصعود إلى الطائرة بنظام. وقد استكمل الركاب استمارات الإبلاغ.</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a:lnSpc>
                <a:spcPts val="2500"/>
              </a:lnSpc>
              <a:spcBef>
                <a:spcPts val="0"/>
              </a:spcBef>
              <a:spcAft>
                <a:spcPts val="0"/>
              </a:spcAft>
              <a:buFont typeface="Arial" panose="020B0604020202020204" pitchFamily="34" charset="0"/>
              <a:buChar char="•"/>
              <a:tabLst>
                <a:tab pos="241300" algn="l"/>
                <a:tab pos="4572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أرسلت وزارة الصحة (أو ما يعادلها لديكم) مفتشين إلى منازل الركاب الآخرين البالغ عددهم 21 راكباً. واكتشفوا ما يلي:</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rtl="1">
              <a:lnSpc>
                <a:spcPts val="2500"/>
              </a:lnSpc>
              <a:spcBef>
                <a:spcPts val="0"/>
              </a:spcBef>
              <a:spcAft>
                <a:spcPts val="0"/>
              </a:spcAft>
              <a:buFont typeface="Arial" panose="020B0604020202020204" pitchFamily="34" charset="0"/>
              <a:buChar char="•"/>
              <a:tabLst>
                <a:tab pos="698500" algn="l"/>
                <a:tab pos="9144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لم يكن 7 منهم في المنزل أو في المكان المحدد في استمارة الإبلاغ.</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rtl="1">
              <a:lnSpc>
                <a:spcPts val="2500"/>
              </a:lnSpc>
              <a:spcBef>
                <a:spcPts val="0"/>
              </a:spcBef>
              <a:spcAft>
                <a:spcPts val="0"/>
              </a:spcAft>
              <a:buFont typeface="Arial" panose="020B0604020202020204" pitchFamily="34" charset="0"/>
              <a:buChar char="•"/>
              <a:tabLst>
                <a:tab pos="698500" algn="l"/>
                <a:tab pos="9144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كان لدى 3 منهم زوار من خارج أفراد الأسرة في ذلك الوقت.</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rtl="1">
              <a:lnSpc>
                <a:spcPts val="2500"/>
              </a:lnSpc>
              <a:spcBef>
                <a:spcPts val="0"/>
              </a:spcBef>
              <a:spcAft>
                <a:spcPts val="0"/>
              </a:spcAft>
              <a:buFont typeface="Arial" panose="020B0604020202020204" pitchFamily="34" charset="0"/>
              <a:buChar char="•"/>
              <a:tabLst>
                <a:tab pos="698500" algn="l"/>
                <a:tab pos="9144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بدت أعراض كوفيد-19 على 4 منهم، وصرح واحد من هؤلاء بأنه زار الطبيب في ذاك الصباح وخضع للاختبار وطُلب منه أن يعزل نفسه (تظهر النتيجة خلال 24-48 ساعة).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rtl="1">
              <a:lnSpc>
                <a:spcPts val="2500"/>
              </a:lnSpc>
              <a:spcBef>
                <a:spcPts val="0"/>
              </a:spcBef>
              <a:spcAft>
                <a:spcPts val="0"/>
              </a:spcAft>
              <a:buFont typeface="Arial" panose="020B0604020202020204" pitchFamily="34" charset="0"/>
              <a:buChar char="•"/>
              <a:tabLst>
                <a:tab pos="698500" algn="l"/>
                <a:tab pos="914400" algn="l"/>
              </a:tabLst>
            </a:pPr>
            <a:r>
              <a:rPr lang="ar-EG" sz="21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التزم 7 منهم بعزل أنفسهم وفقاً للمبادئ التوجيهية ولم تظهر عليهم أي أعراض.</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9" name="object 9"/>
          <p:cNvGrpSpPr/>
          <p:nvPr/>
        </p:nvGrpSpPr>
        <p:grpSpPr>
          <a:xfrm>
            <a:off x="7497397" y="-32368"/>
            <a:ext cx="4459605" cy="701040"/>
            <a:chOff x="7732776" y="0"/>
            <a:chExt cx="4459605" cy="701040"/>
          </a:xfrm>
        </p:grpSpPr>
        <p:sp>
          <p:nvSpPr>
            <p:cNvPr id="10" name="object 10"/>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9601199" y="1587"/>
            <a:ext cx="2321241" cy="6096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ar-EG" sz="2800" b="1" dirty="0">
                <a:solidFill>
                  <a:srgbClr val="FFFFFF"/>
                </a:solidFill>
                <a:latin typeface="Arial Black"/>
                <a:cs typeface="Arial Black"/>
              </a:rPr>
              <a:t>محاكاة فقط</a:t>
            </a:r>
          </a:p>
        </p:txBody>
      </p:sp>
      <p:grpSp>
        <p:nvGrpSpPr>
          <p:cNvPr id="15" name="object 15"/>
          <p:cNvGrpSpPr/>
          <p:nvPr/>
        </p:nvGrpSpPr>
        <p:grpSpPr>
          <a:xfrm>
            <a:off x="8949961" y="699104"/>
            <a:ext cx="3115945" cy="5439410"/>
            <a:chOff x="8949961" y="699104"/>
            <a:chExt cx="3115945" cy="5439410"/>
          </a:xfrm>
        </p:grpSpPr>
        <p:sp>
          <p:nvSpPr>
            <p:cNvPr id="16" name="object 16"/>
            <p:cNvSpPr/>
            <p:nvPr/>
          </p:nvSpPr>
          <p:spPr>
            <a:xfrm>
              <a:off x="8949961" y="699104"/>
              <a:ext cx="3110525" cy="382053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00" y="5644519"/>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67962" y="76200"/>
            <a:ext cx="11656076" cy="505267"/>
          </a:xfrm>
          <a:prstGeom prst="rect">
            <a:avLst/>
          </a:prstGeom>
        </p:spPr>
        <p:txBody>
          <a:bodyPr vert="horz" wrap="square" lIns="0" tIns="12700" rIns="0" bIns="0" rtlCol="0">
            <a:spAutoFit/>
          </a:bodyPr>
          <a:lstStyle/>
          <a:p>
            <a:pPr marL="12700">
              <a:lnSpc>
                <a:spcPct val="100000"/>
              </a:lnSpc>
              <a:spcBef>
                <a:spcPts val="100"/>
              </a:spcBef>
            </a:pPr>
            <a:r>
              <a:rPr lang="ar-EG" sz="3200" dirty="0"/>
              <a:t>الجلسة 2 - الخيار 2، أسئلة المناقشة</a:t>
            </a:r>
          </a:p>
        </p:txBody>
      </p:sp>
      <p:sp>
        <p:nvSpPr>
          <p:cNvPr id="4" name="object 4"/>
          <p:cNvSpPr txBox="1"/>
          <p:nvPr/>
        </p:nvSpPr>
        <p:spPr>
          <a:xfrm>
            <a:off x="363843" y="791511"/>
            <a:ext cx="11464314" cy="5602816"/>
          </a:xfrm>
          <a:prstGeom prst="rect">
            <a:avLst/>
          </a:prstGeom>
        </p:spPr>
        <p:txBody>
          <a:bodyPr vert="horz" wrap="square" lIns="0" tIns="143510" rIns="0" bIns="0" rtlCol="0">
            <a:spAutoFit/>
          </a:bodyPr>
          <a:lstStyle/>
          <a:p>
            <a:pPr marL="12700">
              <a:lnSpc>
                <a:spcPct val="100000"/>
              </a:lnSpc>
              <a:spcBef>
                <a:spcPts val="1130"/>
              </a:spcBef>
            </a:pPr>
            <a:r>
              <a:rPr lang="ar-EG" sz="2800" b="1" dirty="0">
                <a:solidFill>
                  <a:srgbClr val="005D85"/>
                </a:solidFill>
                <a:latin typeface="Simplified Arabic" panose="02020603050405020304" pitchFamily="18" charset="-78"/>
                <a:cs typeface="Simplified Arabic" panose="02020603050405020304" pitchFamily="18" charset="-78"/>
              </a:rPr>
              <a:t>أسئلة للمناقشة</a:t>
            </a: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ما هي الخطط والإجراءات والموارد التي ستبدأ </a:t>
            </a:r>
            <a:r>
              <a:rPr lang="ar-BH" sz="2300" kern="1200" dirty="0">
                <a:solidFill>
                  <a:srgbClr val="000000"/>
                </a:solidFill>
                <a:effectLst/>
                <a:latin typeface="Simplified Arabic" panose="02020603050405020304" pitchFamily="18" charset="-78"/>
                <a:cs typeface="Simplified Arabic" panose="02020603050405020304" pitchFamily="18" charset="-78"/>
              </a:rPr>
              <a:t>تطبيقها</a:t>
            </a:r>
            <a:r>
              <a:rPr lang="ar-EG" sz="2300" kern="1200" dirty="0">
                <a:solidFill>
                  <a:srgbClr val="000000"/>
                </a:solidFill>
                <a:effectLst/>
                <a:latin typeface="Simplified Arabic" panose="02020603050405020304" pitchFamily="18" charset="-78"/>
                <a:cs typeface="Simplified Arabic" panose="02020603050405020304" pitchFamily="18" charset="-78"/>
              </a:rPr>
              <a:t> عند هذا الحد؟</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من الذي سيشارك، ولِمَ، وكيف؟</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هل يلزم إخضاع الشخص المصاب بالعدوى لمزيد من التقييم أو عزله في مكان آخر، أم أنه من الممكن أن يعزل نفسه في المنزل؟ وإذا كان سيُصطحب إلى مكان آخر، كيف سيجري ذلك؟</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هل هناك أي اعتبارات تلزم مراعاتها فيما يتعلق بسائر الركاب وبطاقم الضيافة؟</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ما الذي ستفعله بشأن الأشخاص السبعة غير الموجودين بالمنزل؟</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ما الذي ستفعله بشأن الأشخاص الذين يستقبلون الزوار؟</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ما الذي ستفعله بشأن الأشخاص المصابين بأعراض؟</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ts val="2600"/>
              </a:lnSpc>
              <a:spcBef>
                <a:spcPts val="1200"/>
              </a:spcBef>
              <a:spcAft>
                <a:spcPts val="0"/>
              </a:spcAft>
              <a:buFont typeface="Times New Roman" panose="02020603050405020304" pitchFamily="18" charset="0"/>
              <a:buChar char="•"/>
              <a:tabLst>
                <a:tab pos="355600" algn="l"/>
                <a:tab pos="457200" algn="l"/>
                <a:tab pos="5104765" algn="l"/>
              </a:tabLst>
            </a:pPr>
            <a:r>
              <a:rPr lang="ar-EG" sz="2300" kern="1200" dirty="0">
                <a:solidFill>
                  <a:srgbClr val="000000"/>
                </a:solidFill>
                <a:effectLst/>
                <a:latin typeface="Simplified Arabic" panose="02020603050405020304" pitchFamily="18" charset="-78"/>
                <a:cs typeface="Simplified Arabic" panose="02020603050405020304" pitchFamily="18" charset="-78"/>
              </a:rPr>
              <a:t>ما هو الإطار القانوني للإجراءات التي ستتخذها؟	 وما هي السلطات الإضافية التي تحتاج إليها لإنفاذ العزل أو إصدار إخطارات بشأن الامتثال (غرامات أو عقوبات أخرى)</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12700">
              <a:lnSpc>
                <a:spcPts val="2600"/>
              </a:lnSpc>
              <a:spcBef>
                <a:spcPts val="985"/>
              </a:spcBef>
              <a:tabLst>
                <a:tab pos="904240" algn="l"/>
              </a:tabLst>
            </a:pPr>
            <a:r>
              <a:rPr lang="ar-EG" sz="2300" i="1" dirty="0">
                <a:solidFill>
                  <a:srgbClr val="FF0000"/>
                </a:solidFill>
                <a:latin typeface="Simplified Arabic" panose="02020603050405020304" pitchFamily="18" charset="-78"/>
                <a:cs typeface="Simplified Arabic" panose="02020603050405020304" pitchFamily="18" charset="-78"/>
              </a:rPr>
              <a:t>استناداً إلى إجاباتك الواردة أعلاه، ضع قائمة لمواطن القوة ومواطن الضعف لديكم.                          </a:t>
            </a:r>
            <a:r>
              <a:rPr lang="ar-EG" sz="2400" b="1" dirty="0">
                <a:solidFill>
                  <a:srgbClr val="0070C0"/>
                </a:solidFill>
                <a:latin typeface="Simplified Arabic" panose="02020603050405020304" pitchFamily="18" charset="-78"/>
                <a:cs typeface="Simplified Arabic" panose="02020603050405020304" pitchFamily="18" charset="-78"/>
              </a:rPr>
              <a:t>30 دقيقة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400" y="76200"/>
            <a:ext cx="2450465" cy="513080"/>
          </a:xfrm>
          <a:prstGeom prst="rect">
            <a:avLst/>
          </a:prstGeom>
        </p:spPr>
        <p:txBody>
          <a:bodyPr vert="horz" wrap="square" lIns="0" tIns="12700" rIns="0" bIns="0" rtlCol="0">
            <a:spAutoFit/>
          </a:bodyPr>
          <a:lstStyle/>
          <a:p>
            <a:pPr marL="12700">
              <a:lnSpc>
                <a:spcPct val="100000"/>
              </a:lnSpc>
              <a:spcBef>
                <a:spcPts val="100"/>
              </a:spcBef>
            </a:pPr>
            <a:r>
              <a:rPr lang="ar-EG" sz="3200" b="1" dirty="0">
                <a:solidFill>
                  <a:srgbClr val="FFFFFF"/>
                </a:solidFill>
                <a:latin typeface="Arial"/>
                <a:cs typeface="Arial"/>
              </a:rPr>
              <a:t>استراحة</a:t>
            </a:r>
          </a:p>
        </p:txBody>
      </p:sp>
      <p:sp>
        <p:nvSpPr>
          <p:cNvPr id="3" name="object 3"/>
          <p:cNvSpPr/>
          <p:nvPr/>
        </p:nvSpPr>
        <p:spPr>
          <a:xfrm>
            <a:off x="3657600" y="1295400"/>
            <a:ext cx="4572000" cy="4049077"/>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144166" y="2855467"/>
            <a:ext cx="3475833" cy="1174681"/>
          </a:xfrm>
          <a:prstGeom prst="rect">
            <a:avLst/>
          </a:prstGeom>
        </p:spPr>
        <p:txBody>
          <a:bodyPr vert="horz" wrap="square" lIns="0" tIns="33020" rIns="0" bIns="0" rtlCol="0">
            <a:spAutoFit/>
          </a:bodyPr>
          <a:lstStyle/>
          <a:p>
            <a:pPr marR="5080" indent="12700" algn="ctr">
              <a:lnSpc>
                <a:spcPts val="4300"/>
              </a:lnSpc>
              <a:spcBef>
                <a:spcPts val="260"/>
              </a:spcBef>
            </a:pPr>
            <a:r>
              <a:rPr lang="ar-EG" sz="3600" b="1" dirty="0">
                <a:solidFill>
                  <a:srgbClr val="A24B19"/>
                </a:solidFill>
                <a:latin typeface="Arial"/>
                <a:cs typeface="Arial"/>
              </a:rPr>
              <a:t>استراحة </a:t>
            </a:r>
            <a:r>
              <a:rPr lang="ar-BH" sz="3600" b="1" dirty="0">
                <a:solidFill>
                  <a:srgbClr val="A24B19"/>
                </a:solidFill>
                <a:latin typeface="Arial"/>
                <a:cs typeface="Arial"/>
              </a:rPr>
              <a:t>قصيرة </a:t>
            </a:r>
          </a:p>
          <a:p>
            <a:pPr marR="5080" indent="12700" algn="ctr">
              <a:lnSpc>
                <a:spcPts val="4300"/>
              </a:lnSpc>
              <a:spcBef>
                <a:spcPts val="260"/>
              </a:spcBef>
            </a:pPr>
            <a:r>
              <a:rPr lang="ar-EG" sz="3600" b="1" dirty="0">
                <a:solidFill>
                  <a:srgbClr val="A24B19"/>
                </a:solidFill>
                <a:latin typeface="Arial"/>
                <a:cs typeface="Arial"/>
              </a:rPr>
              <a:t>(15 دقيقة)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785" y="97839"/>
            <a:ext cx="7771130" cy="487313"/>
          </a:xfrm>
          <a:prstGeom prst="rect">
            <a:avLst/>
          </a:prstGeom>
        </p:spPr>
        <p:txBody>
          <a:bodyPr vert="horz" wrap="square" lIns="0" tIns="0" rIns="0" bIns="0" rtlCol="0">
            <a:spAutoFit/>
          </a:bodyPr>
          <a:lstStyle/>
          <a:p>
            <a:pPr marL="243204">
              <a:lnSpc>
                <a:spcPts val="3820"/>
              </a:lnSpc>
            </a:pPr>
            <a:r>
              <a:rPr lang="ar-EG" sz="3200" dirty="0"/>
              <a:t>الجلسة 3 - سفن البضائع</a:t>
            </a:r>
          </a:p>
        </p:txBody>
      </p:sp>
      <p:grpSp>
        <p:nvGrpSpPr>
          <p:cNvPr id="3" name="object 3"/>
          <p:cNvGrpSpPr/>
          <p:nvPr/>
        </p:nvGrpSpPr>
        <p:grpSpPr>
          <a:xfrm>
            <a:off x="7732395" y="-22861"/>
            <a:ext cx="4459605" cy="822961"/>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9525000" y="0"/>
            <a:ext cx="2453573" cy="717504"/>
          </a:xfrm>
          <a:prstGeom prst="rect">
            <a:avLst/>
          </a:prstGeom>
          <a:solidFill>
            <a:srgbClr val="D86422"/>
          </a:solidFill>
        </p:spPr>
        <p:txBody>
          <a:bodyPr vert="horz" wrap="square" lIns="0" tIns="222885" rIns="0" bIns="0" rtlCol="0">
            <a:spAutoFit/>
          </a:bodyPr>
          <a:lstStyle/>
          <a:p>
            <a:pPr marL="114300">
              <a:lnSpc>
                <a:spcPct val="100000"/>
              </a:lnSpc>
              <a:spcBef>
                <a:spcPts val="1755"/>
              </a:spcBef>
            </a:pPr>
            <a:r>
              <a:rPr lang="ar-EG" sz="3200" b="1" dirty="0">
                <a:solidFill>
                  <a:srgbClr val="FFFFFF"/>
                </a:solidFill>
                <a:latin typeface="Arial Black"/>
                <a:cs typeface="Arial Black"/>
              </a:rPr>
              <a:t>محاكاة فقط</a:t>
            </a:r>
          </a:p>
        </p:txBody>
      </p:sp>
      <p:sp>
        <p:nvSpPr>
          <p:cNvPr id="10" name="object 10"/>
          <p:cNvSpPr txBox="1"/>
          <p:nvPr/>
        </p:nvSpPr>
        <p:spPr>
          <a:xfrm>
            <a:off x="562912" y="894588"/>
            <a:ext cx="6652895" cy="320601"/>
          </a:xfrm>
          <a:prstGeom prst="rect">
            <a:avLst/>
          </a:prstGeom>
        </p:spPr>
        <p:txBody>
          <a:bodyPr vert="horz" wrap="square" lIns="0" tIns="12700" rIns="0" bIns="0" rtlCol="0">
            <a:spAutoFit/>
          </a:bodyPr>
          <a:lstStyle/>
          <a:p>
            <a:pPr marL="241300" marR="5715" indent="-228600" algn="just">
              <a:lnSpc>
                <a:spcPct val="100000"/>
              </a:lnSpc>
              <a:spcBef>
                <a:spcPts val="100"/>
              </a:spcBef>
              <a:buChar char="•"/>
              <a:tabLst>
                <a:tab pos="241300" algn="l"/>
              </a:tabLst>
            </a:pPr>
            <a:endParaRPr sz="2000" dirty="0">
              <a:latin typeface="Arial"/>
              <a:cs typeface="Arial"/>
            </a:endParaRPr>
          </a:p>
        </p:txBody>
      </p:sp>
      <p:sp>
        <p:nvSpPr>
          <p:cNvPr id="14" name="object 14"/>
          <p:cNvSpPr/>
          <p:nvPr/>
        </p:nvSpPr>
        <p:spPr>
          <a:xfrm>
            <a:off x="8375269" y="1010239"/>
            <a:ext cx="3441700" cy="19431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8432419" y="3196386"/>
            <a:ext cx="3403600" cy="1720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TextBox 16">
            <a:extLst>
              <a:ext uri="{FF2B5EF4-FFF2-40B4-BE49-F238E27FC236}">
                <a16:creationId xmlns:a16="http://schemas.microsoft.com/office/drawing/2014/main" id="{7CF44A21-2F24-4936-80EA-3DD1550374F0}"/>
              </a:ext>
            </a:extLst>
          </p:cNvPr>
          <p:cNvSpPr txBox="1"/>
          <p:nvPr/>
        </p:nvSpPr>
        <p:spPr>
          <a:xfrm>
            <a:off x="439167" y="894588"/>
            <a:ext cx="7579740" cy="4801956"/>
          </a:xfrm>
          <a:prstGeom prst="rect">
            <a:avLst/>
          </a:prstGeom>
          <a:noFill/>
        </p:spPr>
        <p:txBody>
          <a:bodyPr wrap="square">
            <a:spAutoFit/>
          </a:bodyPr>
          <a:lstStyle/>
          <a:p>
            <a:pPr marL="342900" marR="0" lvl="0" indent="-342900" algn="just" rtl="1">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أبلغت سفينة البضائع "</a:t>
            </a:r>
            <a:r>
              <a:rPr lang="ar-EG" sz="2200" dirty="0" err="1">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ميرسك</a:t>
            </a: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EG" sz="2200" dirty="0" err="1">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أوريون</a:t>
            </a: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 عن طارئة طبية على متنها وطلبت الرسوّ في نقطة دخول معيّنة.</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يتكون طاقم السفينة من 23 عاملاً ويضم الموظفين (الربّان وكبير المهندسين)، والتقنيين المتخصّصين (الكهربائيين والميكانيكيين)، والأطقم الأدنى مستوىً أو "البحارة" (عمال السفينة والطباخين وعمال التزييت).</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كانت السفينة  قد غادرت منذ 6 أيام بلداً يشهد ارتفاع معدلات الإصابة بكوفيد-19.</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ظهرت أعراض كوفيد-19 على 5 من أفراد الطاقم وأصبح واحد منهم في حالة خطيرة ويتلقى الأكسجين التكميلي.</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نظراً إلى أحوال الطقس في البحر، ستتسم عمليات الإنقاذ بالطائرة المروحية بالخطورة، ولذا فقد طلب ربّان السفينة الإذن بإرساء السفينة وإنزال أفراد الطاقم المصابين.</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يحرص ربّان السفينة على الإبحار مرة أخرى والحد من التأخير إلى أدنى قدر.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5478719"/>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65637"/>
            <a:ext cx="11579875" cy="513080"/>
          </a:xfrm>
          <a:prstGeom prst="rect">
            <a:avLst/>
          </a:prstGeom>
        </p:spPr>
        <p:txBody>
          <a:bodyPr vert="horz" wrap="square" lIns="0" tIns="12700" rIns="0" bIns="0" rtlCol="0">
            <a:spAutoFit/>
          </a:bodyPr>
          <a:lstStyle/>
          <a:p>
            <a:pPr marL="12700">
              <a:lnSpc>
                <a:spcPct val="100000"/>
              </a:lnSpc>
              <a:spcBef>
                <a:spcPts val="100"/>
              </a:spcBef>
            </a:pPr>
            <a:r>
              <a:rPr lang="ar-EG" sz="3200" dirty="0"/>
              <a:t>الجلسة 3</a:t>
            </a:r>
          </a:p>
        </p:txBody>
      </p:sp>
      <p:sp>
        <p:nvSpPr>
          <p:cNvPr id="4" name="object 4"/>
          <p:cNvSpPr txBox="1"/>
          <p:nvPr/>
        </p:nvSpPr>
        <p:spPr>
          <a:xfrm>
            <a:off x="381000" y="559667"/>
            <a:ext cx="10744200" cy="5668860"/>
          </a:xfrm>
          <a:prstGeom prst="rect">
            <a:avLst/>
          </a:prstGeom>
        </p:spPr>
        <p:txBody>
          <a:bodyPr vert="horz" wrap="square" lIns="0" tIns="170815" rIns="0" bIns="0" rtlCol="0">
            <a:spAutoFit/>
          </a:bodyPr>
          <a:lstStyle/>
          <a:p>
            <a:pPr marL="12700">
              <a:lnSpc>
                <a:spcPct val="100000"/>
              </a:lnSpc>
              <a:spcBef>
                <a:spcPts val="1345"/>
              </a:spcBef>
            </a:pPr>
            <a:r>
              <a:rPr lang="ar-EG" sz="2600" b="1" dirty="0">
                <a:solidFill>
                  <a:srgbClr val="005D85"/>
                </a:solidFill>
                <a:latin typeface="Simplified Arabic" panose="02020603050405020304" pitchFamily="18" charset="-78"/>
                <a:cs typeface="Simplified Arabic" panose="02020603050405020304" pitchFamily="18" charset="-78"/>
              </a:rPr>
              <a:t>أسئلة للمناقشة</a:t>
            </a:r>
          </a:p>
          <a:p>
            <a:pPr marL="355600" indent="-342900">
              <a:lnSpc>
                <a:spcPts val="2600"/>
              </a:lnSpc>
              <a:spcBef>
                <a:spcPts val="960"/>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ما هي الخطط والإجراءات والموارد التي ستبدأ تشغيلها عند هذا الحد؟</a:t>
            </a:r>
          </a:p>
          <a:p>
            <a:pPr marL="355600" indent="-342900">
              <a:lnSpc>
                <a:spcPts val="2600"/>
              </a:lnSpc>
              <a:spcBef>
                <a:spcPts val="1420"/>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من هم أصحاب المصلحة الذين سيشاركون، ولِمَ، وكيف؟</a:t>
            </a:r>
          </a:p>
          <a:p>
            <a:pPr marL="355600" indent="-342900">
              <a:lnSpc>
                <a:spcPts val="2600"/>
              </a:lnSpc>
              <a:spcBef>
                <a:spcPts val="1485"/>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كيف سيجري إنزال أفراد الطاقم من السفينة، وما هي الخطوات التي يتعيّن عليك اتخاذها؟</a:t>
            </a:r>
          </a:p>
          <a:p>
            <a:pPr marL="355600" indent="-342900">
              <a:lnSpc>
                <a:spcPts val="2600"/>
              </a:lnSpc>
              <a:spcBef>
                <a:spcPts val="1415"/>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ما هي تدابير الوقاية من العدوى ومكافحتها؟ ما هي المعايير التي ستُطبق على عمليات إزالة التلوث؟</a:t>
            </a:r>
          </a:p>
          <a:p>
            <a:pPr marL="355600" indent="-342900">
              <a:lnSpc>
                <a:spcPts val="2600"/>
              </a:lnSpc>
              <a:spcBef>
                <a:spcPts val="1395"/>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كيف ستقوم بإدارة باقي أفراد الطاقم؟</a:t>
            </a:r>
          </a:p>
          <a:p>
            <a:pPr marL="355600" indent="-342900">
              <a:lnSpc>
                <a:spcPts val="2600"/>
              </a:lnSpc>
              <a:spcBef>
                <a:spcPts val="1485"/>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هل ستسمح بإرساء السفينة، وإذا سمحت بذلك ما هي فترة بقاء السفينة في الميناء التي ستطالب بها؟</a:t>
            </a:r>
          </a:p>
          <a:p>
            <a:pPr marL="355600" indent="-342900">
              <a:lnSpc>
                <a:spcPts val="2600"/>
              </a:lnSpc>
              <a:spcBef>
                <a:spcPts val="1420"/>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إذا كانت السفينة لا تستطيع الرسوّ لأي سبب كان، كيف ستدير الموقف؟</a:t>
            </a:r>
          </a:p>
          <a:p>
            <a:pPr marL="355600" indent="-342900">
              <a:lnSpc>
                <a:spcPts val="2600"/>
              </a:lnSpc>
              <a:spcBef>
                <a:spcPts val="1485"/>
              </a:spcBef>
              <a:buChar char="•"/>
              <a:tabLst>
                <a:tab pos="354965" algn="l"/>
                <a:tab pos="355600" algn="l"/>
              </a:tabLst>
            </a:pPr>
            <a:r>
              <a:rPr lang="ar-EG" sz="2600" dirty="0">
                <a:latin typeface="Simplified Arabic" panose="02020603050405020304" pitchFamily="18" charset="-78"/>
                <a:cs typeface="Simplified Arabic" panose="02020603050405020304" pitchFamily="18" charset="-78"/>
              </a:rPr>
              <a:t>ما هي الأُطر القانونية التي يمكنك استخدامها؟</a:t>
            </a:r>
          </a:p>
          <a:p>
            <a:pPr marL="12700">
              <a:lnSpc>
                <a:spcPts val="2600"/>
              </a:lnSpc>
              <a:spcBef>
                <a:spcPts val="1200"/>
              </a:spcBef>
              <a:tabLst>
                <a:tab pos="872490" algn="l"/>
              </a:tabLst>
            </a:pPr>
            <a:endParaRPr lang="ar-EG" sz="2600" i="1" dirty="0">
              <a:solidFill>
                <a:srgbClr val="FF0000"/>
              </a:solidFill>
              <a:latin typeface="Simplified Arabic" panose="02020603050405020304" pitchFamily="18" charset="-78"/>
              <a:cs typeface="Simplified Arabic" panose="02020603050405020304" pitchFamily="18" charset="-78"/>
            </a:endParaRPr>
          </a:p>
          <a:p>
            <a:pPr marL="12700">
              <a:lnSpc>
                <a:spcPts val="2600"/>
              </a:lnSpc>
              <a:spcBef>
                <a:spcPts val="1200"/>
              </a:spcBef>
              <a:tabLst>
                <a:tab pos="872490" algn="l"/>
              </a:tabLst>
            </a:pPr>
            <a:r>
              <a:rPr lang="ar-EG" sz="2600" i="1" dirty="0">
                <a:solidFill>
                  <a:srgbClr val="FF0000"/>
                </a:solidFill>
                <a:latin typeface="Simplified Arabic" panose="02020603050405020304" pitchFamily="18" charset="-78"/>
                <a:cs typeface="Simplified Arabic" panose="02020603050405020304" pitchFamily="18" charset="-78"/>
              </a:rPr>
              <a:t>استناداً إلى إجاباتك الواردة أعلاه، ضع قائمة لمواطن القوة ومواطن الضعف لديكم.           </a:t>
            </a:r>
            <a:r>
              <a:rPr lang="ar-EG" sz="2600" b="1" dirty="0">
                <a:solidFill>
                  <a:srgbClr val="0070C0"/>
                </a:solidFill>
                <a:latin typeface="Simplified Arabic" panose="02020603050405020304" pitchFamily="18" charset="-78"/>
                <a:cs typeface="Simplified Arabic" panose="02020603050405020304" pitchFamily="18" charset="-78"/>
              </a:rPr>
              <a:t>30 دقيقة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388" y="91313"/>
            <a:ext cx="7771130" cy="609600"/>
          </a:xfrm>
          <a:prstGeom prst="rect">
            <a:avLst/>
          </a:prstGeom>
        </p:spPr>
        <p:txBody>
          <a:bodyPr vert="horz" wrap="square" lIns="0" tIns="0" rIns="0" bIns="0" rtlCol="0">
            <a:spAutoFit/>
          </a:bodyPr>
          <a:lstStyle/>
          <a:p>
            <a:pPr marL="243204">
              <a:lnSpc>
                <a:spcPts val="3820"/>
              </a:lnSpc>
            </a:pPr>
            <a:r>
              <a:rPr lang="ar-EG" sz="3200" dirty="0"/>
              <a:t>الجلسة 4 - المعابر البرية</a:t>
            </a:r>
          </a:p>
        </p:txBody>
      </p:sp>
      <p:grpSp>
        <p:nvGrpSpPr>
          <p:cNvPr id="3" name="object 3"/>
          <p:cNvGrpSpPr/>
          <p:nvPr/>
        </p:nvGrpSpPr>
        <p:grpSpPr>
          <a:xfrm>
            <a:off x="7732776" y="0"/>
            <a:ext cx="4459605" cy="811530"/>
            <a:chOff x="7732776" y="0"/>
            <a:chExt cx="4459605" cy="701040"/>
          </a:xfrm>
        </p:grpSpPr>
        <p:sp>
          <p:nvSpPr>
            <p:cNvPr id="4" name="object 4"/>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9829799" y="1587"/>
            <a:ext cx="2092641" cy="661720"/>
          </a:xfrm>
          <a:prstGeom prst="rect">
            <a:avLst/>
          </a:prstGeom>
          <a:solidFill>
            <a:srgbClr val="D86422"/>
          </a:solidFill>
        </p:spPr>
        <p:txBody>
          <a:bodyPr vert="horz" wrap="square" lIns="0" tIns="167640" rIns="0" bIns="0" rtlCol="0">
            <a:spAutoFit/>
          </a:bodyPr>
          <a:lstStyle/>
          <a:p>
            <a:pPr>
              <a:lnSpc>
                <a:spcPct val="100000"/>
              </a:lnSpc>
              <a:spcBef>
                <a:spcPts val="1320"/>
              </a:spcBef>
            </a:pPr>
            <a:r>
              <a:rPr lang="ar-EG" sz="3200" b="1" dirty="0">
                <a:solidFill>
                  <a:srgbClr val="FFFFFF"/>
                </a:solidFill>
                <a:latin typeface="Arial Black"/>
                <a:cs typeface="Arial Black"/>
              </a:rPr>
              <a:t>محاكاة فقط</a:t>
            </a:r>
          </a:p>
        </p:txBody>
      </p:sp>
      <p:sp>
        <p:nvSpPr>
          <p:cNvPr id="9" name="object 9"/>
          <p:cNvSpPr/>
          <p:nvPr/>
        </p:nvSpPr>
        <p:spPr>
          <a:xfrm>
            <a:off x="152400" y="697738"/>
            <a:ext cx="7733793" cy="5732907"/>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a:p>
        </p:txBody>
      </p:sp>
      <p:sp>
        <p:nvSpPr>
          <p:cNvPr id="10" name="object 10"/>
          <p:cNvSpPr txBox="1">
            <a:spLocks noGrp="1"/>
          </p:cNvSpPr>
          <p:nvPr>
            <p:ph type="body" idx="1"/>
          </p:nvPr>
        </p:nvSpPr>
        <p:spPr>
          <a:xfrm>
            <a:off x="267857" y="790639"/>
            <a:ext cx="7583805" cy="5983689"/>
          </a:xfrm>
          <a:prstGeom prst="rect">
            <a:avLst/>
          </a:prstGeom>
        </p:spPr>
        <p:txBody>
          <a:bodyPr vert="horz" wrap="square" lIns="0" tIns="13335" rIns="0" bIns="0" rtlCol="0">
            <a:spAutoFit/>
          </a:bodyPr>
          <a:lstStyle/>
          <a:p>
            <a:pPr marL="342900" marR="0" lvl="0" indent="-342900" algn="just" rtl="1">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منذ ظهور كوفيد-19 حاول العديد من البلدان تقييد الحركة عبر الحدود. وتتمثل نقاط الدخول التي تطرح أكبر قدر من التحديات في المعابر البرية، ففي حين أن بعض البلدان التي لها حدود برية تستخدم شكلاً ما من أشكال تعيين الحدود، فإن بعضها الآخر استخدم نهوجاً أخرى في الماضي.</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فبعض البلدان، مثل الدول أعضاء الاتحاد الأوروبي، تسمح بحرية الانتقال وأزالت نقاط التفتيش الحدودية وسائر القيود. وأعادت بعض البلدان فرض بعض إجراءات التفتيش ولكنها كانت في معظمها إجراءات صحية.</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وبعض البلدان لديها حدود برية مزودة بنقاط للتفتيش ولديها أيضاً عدد من نقاط التفتيش غير الرسمية في الأماكن التي توجد فيها مئات الأميال من الحدود غير الخاضعة للحراسة.</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فرضت البلدان قيوداً على حركة الأشخاص عبر الحدود، ولاسيما في حال قدومهم من البلدان ذات معدلات انتقال المرض المرتفعة. وتُفرض هذه القيود في معظمها من خلال المعابر الرسمية.</a:t>
            </a:r>
          </a:p>
          <a:p>
            <a:pPr marL="342900" marR="0" lvl="0" indent="-342900" algn="just">
              <a:lnSpc>
                <a:spcPct val="107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وصلتك تقارير تشير إلى أن بعض الأشخاص استخدموا المعابر غير الرسمية للتهرب من الفحص لتحري كوفيد-19.</a:t>
            </a:r>
          </a:p>
          <a:p>
            <a:pPr marL="240665" marR="5080" indent="-228600" algn="just">
              <a:lnSpc>
                <a:spcPct val="99700"/>
              </a:lnSpc>
              <a:spcBef>
                <a:spcPts val="105"/>
              </a:spcBef>
              <a:buChar char="•"/>
              <a:tabLst>
                <a:tab pos="241300" algn="l"/>
              </a:tabLst>
            </a:pPr>
            <a:endParaRPr sz="2200" spc="-5" dirty="0">
              <a:latin typeface="Simplified Arabic" panose="02020603050405020304" pitchFamily="18" charset="-78"/>
              <a:cs typeface="Simplified Arabic" panose="02020603050405020304" pitchFamily="18" charset="-78"/>
            </a:endParaRPr>
          </a:p>
        </p:txBody>
      </p:sp>
      <p:sp>
        <p:nvSpPr>
          <p:cNvPr id="15" name="object 15"/>
          <p:cNvSpPr/>
          <p:nvPr/>
        </p:nvSpPr>
        <p:spPr>
          <a:xfrm>
            <a:off x="8014727" y="1189177"/>
            <a:ext cx="3919143" cy="219607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8003297" y="3564191"/>
            <a:ext cx="3919143" cy="234810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0246" y="5637022"/>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65415" y="56132"/>
            <a:ext cx="11501151" cy="513080"/>
          </a:xfrm>
          <a:prstGeom prst="rect">
            <a:avLst/>
          </a:prstGeom>
        </p:spPr>
        <p:txBody>
          <a:bodyPr vert="horz" wrap="square" lIns="0" tIns="12700" rIns="0" bIns="0" rtlCol="0">
            <a:spAutoFit/>
          </a:bodyPr>
          <a:lstStyle/>
          <a:p>
            <a:pPr marL="12700">
              <a:lnSpc>
                <a:spcPct val="100000"/>
              </a:lnSpc>
              <a:spcBef>
                <a:spcPts val="100"/>
              </a:spcBef>
            </a:pPr>
            <a:r>
              <a:rPr lang="ar-EG" sz="3200" dirty="0"/>
              <a:t>الجلسة 4</a:t>
            </a:r>
          </a:p>
        </p:txBody>
      </p:sp>
      <p:sp>
        <p:nvSpPr>
          <p:cNvPr id="4" name="object 4"/>
          <p:cNvSpPr txBox="1"/>
          <p:nvPr/>
        </p:nvSpPr>
        <p:spPr>
          <a:xfrm>
            <a:off x="570246" y="617472"/>
            <a:ext cx="11196320" cy="5817618"/>
          </a:xfrm>
          <a:prstGeom prst="rect">
            <a:avLst/>
          </a:prstGeom>
        </p:spPr>
        <p:txBody>
          <a:bodyPr vert="horz" wrap="square" lIns="0" tIns="170815" rIns="0" bIns="0" rtlCol="0">
            <a:spAutoFit/>
          </a:bodyPr>
          <a:lstStyle/>
          <a:p>
            <a:pPr marL="12700">
              <a:lnSpc>
                <a:spcPct val="100000"/>
              </a:lnSpc>
              <a:spcBef>
                <a:spcPts val="1345"/>
              </a:spcBef>
            </a:pPr>
            <a:r>
              <a:rPr lang="ar-EG" sz="2600" b="1" dirty="0">
                <a:solidFill>
                  <a:srgbClr val="005D85"/>
                </a:solidFill>
                <a:latin typeface="Simplified Arabic" panose="02020603050405020304" pitchFamily="18" charset="-78"/>
                <a:cs typeface="Simplified Arabic" panose="02020603050405020304" pitchFamily="18" charset="-78"/>
              </a:rPr>
              <a:t>أسئلة للمناقشة</a:t>
            </a:r>
          </a:p>
          <a:p>
            <a:pPr marL="355600" indent="-342900">
              <a:lnSpc>
                <a:spcPts val="2600"/>
              </a:lnSpc>
              <a:spcBef>
                <a:spcPts val="960"/>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هو النهج الذي تّتبعونه في إدارة الحدود البرية؟</a:t>
            </a:r>
          </a:p>
          <a:p>
            <a:pPr marL="355600" indent="-342900">
              <a:lnSpc>
                <a:spcPts val="2600"/>
              </a:lnSpc>
              <a:spcBef>
                <a:spcPts val="1420"/>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كيف يُجرى فحص الأشخاص؟</a:t>
            </a:r>
          </a:p>
          <a:p>
            <a:pPr marL="355600" indent="-342900">
              <a:lnSpc>
                <a:spcPts val="2600"/>
              </a:lnSpc>
              <a:spcBef>
                <a:spcPts val="1485"/>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المتطلبات القائمة بالنسبة إلى الأشخاص القادمين من البلدان ذات مستويات العدوى المرتفعة؟</a:t>
            </a:r>
          </a:p>
          <a:p>
            <a:pPr marL="355600" indent="-342900">
              <a:lnSpc>
                <a:spcPts val="2600"/>
              </a:lnSpc>
              <a:spcBef>
                <a:spcPts val="1415"/>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كيف تديرون حالات دخول البلاد على نحو غير رسمي من خلال المعابر الحدودية غير الرسمية؟</a:t>
            </a:r>
          </a:p>
          <a:p>
            <a:pPr marL="355600" indent="-342900">
              <a:lnSpc>
                <a:spcPts val="2600"/>
              </a:lnSpc>
              <a:spcBef>
                <a:spcPts val="1395"/>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الإجراءات التي تتخذونها بشأن الأشخاص الذين كانت نتيجة اختبارهم إيجابية أو الذين تبدو عليهم أعراض كوفيد-19 (مثل ارتفاع درجة الحرارة)؟ وما الذي ستفعله إذا كان اختبار شخص أو اثنين من الأشخاص على متن إحدى الحافلات أو القطارات نتيجته إيجابية؟</a:t>
            </a:r>
          </a:p>
          <a:p>
            <a:pPr marL="355600" indent="-342900">
              <a:lnSpc>
                <a:spcPts val="2600"/>
              </a:lnSpc>
              <a:spcBef>
                <a:spcPts val="1490"/>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الأُطر القانونية القائمة التي ستدعم قراراتك؟</a:t>
            </a:r>
          </a:p>
          <a:p>
            <a:pPr marL="355600" indent="-342900">
              <a:lnSpc>
                <a:spcPts val="2600"/>
              </a:lnSpc>
              <a:spcBef>
                <a:spcPts val="1415"/>
              </a:spcBef>
              <a:buChar char="•"/>
              <a:tabLst>
                <a:tab pos="354965" algn="l"/>
                <a:tab pos="355600" algn="l"/>
              </a:tabLst>
            </a:pPr>
            <a:r>
              <a:rPr lang="ar-EG" sz="2400" dirty="0">
                <a:latin typeface="Simplified Arabic" panose="02020603050405020304" pitchFamily="18" charset="-78"/>
                <a:cs typeface="Simplified Arabic" panose="02020603050405020304" pitchFamily="18" charset="-78"/>
              </a:rPr>
              <a:t>ما هي المعدات المتاحة لإدارة المعابر البرية وهل هي كافية؟</a:t>
            </a:r>
          </a:p>
          <a:p>
            <a:pPr marL="355600" indent="-342900">
              <a:lnSpc>
                <a:spcPts val="2600"/>
              </a:lnSpc>
              <a:spcBef>
                <a:spcPts val="1415"/>
              </a:spcBef>
              <a:buChar char="•"/>
              <a:tabLst>
                <a:tab pos="354965" algn="l"/>
                <a:tab pos="355600" algn="l"/>
              </a:tabLst>
            </a:pPr>
            <a:endParaRPr lang="ar-EG" sz="2400" dirty="0">
              <a:latin typeface="Simplified Arabic" panose="02020603050405020304" pitchFamily="18" charset="-78"/>
              <a:cs typeface="Simplified Arabic" panose="02020603050405020304" pitchFamily="18" charset="-78"/>
            </a:endParaRPr>
          </a:p>
          <a:p>
            <a:pPr marL="12700">
              <a:lnSpc>
                <a:spcPts val="2600"/>
              </a:lnSpc>
              <a:spcBef>
                <a:spcPts val="1295"/>
              </a:spcBef>
              <a:tabLst>
                <a:tab pos="872490" algn="l"/>
              </a:tabLst>
            </a:pPr>
            <a:r>
              <a:rPr lang="ar-EG" sz="2400" i="1" dirty="0">
                <a:solidFill>
                  <a:srgbClr val="FF0000"/>
                </a:solidFill>
                <a:latin typeface="Simplified Arabic" panose="02020603050405020304" pitchFamily="18" charset="-78"/>
                <a:cs typeface="Simplified Arabic" panose="02020603050405020304" pitchFamily="18" charset="-78"/>
              </a:rPr>
              <a:t>استناداً إلى إجاباتك الواردة أعلاه، ضع قائمة لمواطن القوة ومواطن الضعف لديكم.                  </a:t>
            </a:r>
            <a:r>
              <a:rPr lang="ar-EG" sz="2400" b="1" dirty="0">
                <a:solidFill>
                  <a:srgbClr val="0070C0"/>
                </a:solidFill>
                <a:latin typeface="Simplified Arabic" panose="02020603050405020304" pitchFamily="18" charset="-78"/>
                <a:cs typeface="Simplified Arabic" panose="02020603050405020304" pitchFamily="18" charset="-78"/>
              </a:rPr>
              <a:t>30 دقيقة</a:t>
            </a:r>
            <a:r>
              <a:rPr lang="en-CA" sz="2400" b="1" dirty="0">
                <a:solidFill>
                  <a:srgbClr val="0070C0"/>
                </a:solidFill>
                <a:latin typeface="Simplified Arabic" panose="02020603050405020304" pitchFamily="18" charset="-78"/>
                <a:cs typeface="Simplified Arabic" panose="02020603050405020304" pitchFamily="18" charset="-78"/>
              </a:rPr>
              <a:t>  </a:t>
            </a:r>
            <a:endParaRPr lang="ar-EG" sz="2400" b="1" dirty="0">
              <a:solidFill>
                <a:srgbClr val="0070C0"/>
              </a:solidFill>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746" y="123896"/>
            <a:ext cx="7771130" cy="609600"/>
          </a:xfrm>
          <a:prstGeom prst="rect">
            <a:avLst/>
          </a:prstGeom>
        </p:spPr>
        <p:txBody>
          <a:bodyPr vert="horz" wrap="square" lIns="0" tIns="0" rIns="0" bIns="0" rtlCol="0">
            <a:spAutoFit/>
          </a:bodyPr>
          <a:lstStyle/>
          <a:p>
            <a:pPr marL="243204">
              <a:lnSpc>
                <a:spcPts val="3820"/>
              </a:lnSpc>
            </a:pPr>
            <a:r>
              <a:rPr lang="ar-EG" sz="3200" dirty="0"/>
              <a:t>الجلسة 5 - الإبلاغ عن المخاطر</a:t>
            </a: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9294718" y="0"/>
            <a:ext cx="2627722" cy="661720"/>
          </a:xfrm>
          <a:prstGeom prst="rect">
            <a:avLst/>
          </a:prstGeom>
          <a:solidFill>
            <a:srgbClr val="D86422"/>
          </a:solidFill>
        </p:spPr>
        <p:txBody>
          <a:bodyPr vert="horz" wrap="square" lIns="0" tIns="167640" rIns="0" bIns="0" rtlCol="0">
            <a:spAutoFit/>
          </a:bodyPr>
          <a:lstStyle/>
          <a:p>
            <a:pPr marL="57150">
              <a:lnSpc>
                <a:spcPct val="100000"/>
              </a:lnSpc>
              <a:spcBef>
                <a:spcPts val="1320"/>
              </a:spcBef>
            </a:pPr>
            <a:r>
              <a:rPr lang="ar-EG" sz="3200" b="1" dirty="0">
                <a:solidFill>
                  <a:srgbClr val="FFFFFF"/>
                </a:solidFill>
                <a:latin typeface="Arial Black"/>
                <a:cs typeface="Arial Black"/>
              </a:rPr>
              <a:t>محاكاة فقط</a:t>
            </a:r>
          </a:p>
        </p:txBody>
      </p:sp>
      <p:sp>
        <p:nvSpPr>
          <p:cNvPr id="9" name="object 9"/>
          <p:cNvSpPr/>
          <p:nvPr/>
        </p:nvSpPr>
        <p:spPr>
          <a:xfrm>
            <a:off x="0" y="624840"/>
            <a:ext cx="8652795" cy="5928360"/>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a:p>
        </p:txBody>
      </p:sp>
      <p:sp>
        <p:nvSpPr>
          <p:cNvPr id="10" name="object 10"/>
          <p:cNvSpPr txBox="1"/>
          <p:nvPr/>
        </p:nvSpPr>
        <p:spPr>
          <a:xfrm>
            <a:off x="228600" y="1004039"/>
            <a:ext cx="8451719" cy="5701561"/>
          </a:xfrm>
          <a:prstGeom prst="rect">
            <a:avLst/>
          </a:prstGeom>
        </p:spPr>
        <p:txBody>
          <a:bodyPr vert="horz" wrap="square" lIns="0" tIns="13970" rIns="0" bIns="0" rtlCol="0">
            <a:spAutoFit/>
          </a:bodyPr>
          <a:lstStyle/>
          <a:p>
            <a:pPr marL="342900" marR="0" lvl="0" indent="-342900" rtl="1">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مر عام تقريباً على اكتشاف أولى حالات كوفيد-19. وفي بداية آذار/ مارس ونيسان/ أبريل، وضع العديد من البلدان شروطاً صارمة للدخول والخروج من البلاد محاولةً للحد من انتشار المرض.</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ومنذ ذلك الحين، عُدّلت بعض الشروط لتجسيد فهمنا الأفضل لطرق انتقال الفيروس.</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وفيما يتعلق بصناعة السفر والسياحة، كان الأثر كارثياً، حيث توقف العديد من الشركات عن العمل وحدثت حالات فقدان الوظائف على نطاق واسع.</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وصار العديد من المعلقين من دوائر تلك الصناعة يجاهرون بانتقاداتهم للسياسات الحكومية ويعيبون بشدة على التدابير أنها تعوزها الفعّالية وتؤدي إلى صعوبات لا داعٍ لها.</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وضجت وسائل التواصل الاجتماعي بالشكوى من ضياع الرحلات، وصعوبة الوصول إلى الأحباء، والمعاناة التي يسببها العزل الذي يبدو لا داع له.</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وتُمارس ضغوط هائلة على الحكومات حول العالم لتخفيف القيود المفروضة. وتُتّهم الحكومات بالمبالغة وبمحاولة التغطية على الأخطاء التي ارتكبتها في البداية.</a:t>
            </a:r>
          </a:p>
          <a:p>
            <a:pPr marL="342900" marR="0" lvl="0" indent="-342900">
              <a:lnSpc>
                <a:spcPct val="98000"/>
              </a:lnSpc>
              <a:spcBef>
                <a:spcPts val="0"/>
              </a:spcBef>
              <a:spcAft>
                <a:spcPts val="0"/>
              </a:spcAft>
              <a:buFont typeface="Times New Roman" panose="02020603050405020304" pitchFamily="18" charset="0"/>
              <a:buChar char="•"/>
              <a:tabLst>
                <a:tab pos="241300" algn="l"/>
                <a:tab pos="4572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ويتعمد بعض الأشخاص الذين أودعوا الحجر الصحي تجاهل النصائح والشروط معتقدين أن فرص اكتشاف أمرهم ضعيفة للغاية وأن تصرفاتهم الشخصية لن تُحدث أي أثر على انتشار المرض.</a:t>
            </a:r>
          </a:p>
          <a:p>
            <a:pPr marL="0" marR="0">
              <a:lnSpc>
                <a:spcPct val="107000"/>
              </a:lnSpc>
              <a:spcBef>
                <a:spcPts val="0"/>
              </a:spcBef>
              <a:spcAft>
                <a:spcPts val="0"/>
              </a:spcAft>
              <a:tabLst>
                <a:tab pos="241300" algn="l"/>
              </a:tabLst>
            </a:pPr>
            <a:r>
              <a:rPr lang="ar-EG" sz="22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 </a:t>
            </a:r>
          </a:p>
          <a:p>
            <a:pPr marL="240665" marR="5080" indent="-228600">
              <a:lnSpc>
                <a:spcPct val="99400"/>
              </a:lnSpc>
              <a:spcBef>
                <a:spcPts val="110"/>
              </a:spcBef>
              <a:buChar char="•"/>
              <a:tabLst>
                <a:tab pos="241300" algn="l"/>
              </a:tabLst>
            </a:pPr>
            <a:endParaRPr sz="2200" dirty="0">
              <a:latin typeface="Simplified Arabic" panose="02020603050405020304" pitchFamily="18" charset="-78"/>
              <a:cs typeface="Simplified Arabic" panose="02020603050405020304" pitchFamily="18" charset="-78"/>
            </a:endParaRPr>
          </a:p>
        </p:txBody>
      </p:sp>
      <p:sp>
        <p:nvSpPr>
          <p:cNvPr id="11" name="object 11"/>
          <p:cNvSpPr/>
          <p:nvPr/>
        </p:nvSpPr>
        <p:spPr>
          <a:xfrm>
            <a:off x="8808558" y="990600"/>
            <a:ext cx="3206657" cy="44555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659" y="0"/>
            <a:ext cx="11427475" cy="513080"/>
          </a:xfrm>
          <a:prstGeom prst="rect">
            <a:avLst/>
          </a:prstGeom>
        </p:spPr>
        <p:txBody>
          <a:bodyPr vert="horz" wrap="square" lIns="0" tIns="12700" rIns="0" bIns="0" rtlCol="0">
            <a:spAutoFit/>
          </a:bodyPr>
          <a:lstStyle/>
          <a:p>
            <a:pPr marL="12700">
              <a:lnSpc>
                <a:spcPct val="100000"/>
              </a:lnSpc>
              <a:spcBef>
                <a:spcPts val="100"/>
              </a:spcBef>
            </a:pPr>
            <a:r>
              <a:rPr lang="ar-EG" sz="3200"/>
              <a:t>الجلسة 5</a:t>
            </a:r>
          </a:p>
        </p:txBody>
      </p:sp>
      <p:sp>
        <p:nvSpPr>
          <p:cNvPr id="3" name="object 3"/>
          <p:cNvSpPr/>
          <p:nvPr/>
        </p:nvSpPr>
        <p:spPr>
          <a:xfrm>
            <a:off x="1600200" y="5480486"/>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33545" y="1066800"/>
            <a:ext cx="10953115" cy="5153334"/>
          </a:xfrm>
          <a:prstGeom prst="rect">
            <a:avLst/>
          </a:prstGeom>
        </p:spPr>
        <p:txBody>
          <a:bodyPr vert="horz" wrap="square" lIns="0" tIns="175895" rIns="0" bIns="0" rtlCol="0">
            <a:spAutoFit/>
          </a:bodyPr>
          <a:lstStyle/>
          <a:p>
            <a:pPr marL="12700">
              <a:lnSpc>
                <a:spcPct val="100000"/>
              </a:lnSpc>
              <a:spcBef>
                <a:spcPts val="1385"/>
              </a:spcBef>
            </a:pPr>
            <a:r>
              <a:rPr lang="ar-EG" sz="2200" b="1" dirty="0">
                <a:solidFill>
                  <a:srgbClr val="005D85"/>
                </a:solidFill>
                <a:latin typeface="Simplified Arabic" panose="02020603050405020304" pitchFamily="18" charset="-78"/>
                <a:cs typeface="Simplified Arabic" panose="02020603050405020304" pitchFamily="18" charset="-78"/>
              </a:rPr>
              <a:t>أسئلة للمناقشة</a:t>
            </a:r>
          </a:p>
          <a:p>
            <a:pPr marL="355600" indent="-342900">
              <a:lnSpc>
                <a:spcPct val="100000"/>
              </a:lnSpc>
              <a:spcBef>
                <a:spcPts val="919"/>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ما هي استراتيجيتكم بشأن التواصل مع وسائل الإعلام، ومن الذي يتولى قيادة في هذا الصدد؟</a:t>
            </a:r>
          </a:p>
          <a:p>
            <a:pPr marL="355600" indent="-342900">
              <a:lnSpc>
                <a:spcPct val="100000"/>
              </a:lnSpc>
              <a:spcBef>
                <a:spcPts val="1415"/>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كيف تعلنون عن الشروط الخاصة بنقاط الدخول؟</a:t>
            </a:r>
          </a:p>
          <a:p>
            <a:pPr marL="355600" indent="-342900">
              <a:lnSpc>
                <a:spcPct val="100000"/>
              </a:lnSpc>
              <a:spcBef>
                <a:spcPts val="1490"/>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ما هي الرسائل التي يلزم إبلاغها، ومن الذي يلزم إبلاغه؟</a:t>
            </a:r>
          </a:p>
          <a:p>
            <a:pPr marL="355600" indent="-342900">
              <a:lnSpc>
                <a:spcPct val="100000"/>
              </a:lnSpc>
              <a:spcBef>
                <a:spcPts val="1415"/>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كيف تصلون إلى المسافرين قبل وصولهم؟</a:t>
            </a:r>
          </a:p>
          <a:p>
            <a:pPr marL="355600" indent="-342900">
              <a:lnSpc>
                <a:spcPct val="100000"/>
              </a:lnSpc>
              <a:spcBef>
                <a:spcPts val="1490"/>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ما هي الأُطر القانونية التي ينبغي الإخطار بشأنها؟</a:t>
            </a:r>
          </a:p>
          <a:p>
            <a:pPr marL="355600" indent="-342900">
              <a:lnSpc>
                <a:spcPct val="100000"/>
              </a:lnSpc>
              <a:spcBef>
                <a:spcPts val="1390"/>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كيف تديرون وسائل الإعلام، بما في ذلك وسائل التواصل الاجتماعي؟</a:t>
            </a:r>
          </a:p>
          <a:p>
            <a:pPr marL="355600" indent="-342900">
              <a:lnSpc>
                <a:spcPct val="100000"/>
              </a:lnSpc>
              <a:spcBef>
                <a:spcPts val="1420"/>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كيف تديرون المعلومات الخاطئة والإشاعات؟</a:t>
            </a:r>
          </a:p>
          <a:p>
            <a:pPr marL="355600" indent="-342900">
              <a:lnSpc>
                <a:spcPct val="100000"/>
              </a:lnSpc>
              <a:spcBef>
                <a:spcPts val="1485"/>
              </a:spcBef>
              <a:buChar char="•"/>
              <a:tabLst>
                <a:tab pos="354965" algn="l"/>
                <a:tab pos="355600" algn="l"/>
              </a:tabLst>
            </a:pPr>
            <a:r>
              <a:rPr lang="ar-EG" sz="2200" dirty="0">
                <a:latin typeface="Simplified Arabic" panose="02020603050405020304" pitchFamily="18" charset="-78"/>
                <a:cs typeface="Simplified Arabic" panose="02020603050405020304" pitchFamily="18" charset="-78"/>
              </a:rPr>
              <a:t>كيف سيجري تنسيق المعلومات والاتصالات؟</a:t>
            </a:r>
          </a:p>
          <a:p>
            <a:pPr marL="12700">
              <a:lnSpc>
                <a:spcPct val="100000"/>
              </a:lnSpc>
              <a:spcBef>
                <a:spcPts val="1400"/>
              </a:spcBef>
              <a:tabLst>
                <a:tab pos="1045844" algn="l"/>
              </a:tabLst>
            </a:pPr>
            <a:r>
              <a:rPr lang="ar-EG" sz="2200" i="1" dirty="0">
                <a:solidFill>
                  <a:srgbClr val="FF0000"/>
                </a:solidFill>
                <a:latin typeface="Simplified Arabic" panose="02020603050405020304" pitchFamily="18" charset="-78"/>
                <a:cs typeface="Simplified Arabic" panose="02020603050405020304" pitchFamily="18" charset="-78"/>
              </a:rPr>
              <a:t>استناداً إلى إجاباتك الواردة أعلاه، ضع قائمة لمواطن القوة ومواطن الضعف لديكم.               </a:t>
            </a:r>
            <a:r>
              <a:rPr lang="ar-EG" sz="2200" b="1" dirty="0">
                <a:solidFill>
                  <a:srgbClr val="0070C0"/>
                </a:solidFill>
                <a:latin typeface="Simplified Arabic" panose="02020603050405020304" pitchFamily="18" charset="-78"/>
                <a:cs typeface="Simplified Arabic" panose="02020603050405020304" pitchFamily="18" charset="-78"/>
              </a:rPr>
              <a:t>30 دقيقة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310069" y="2959100"/>
            <a:ext cx="3365358" cy="939800"/>
          </a:xfrm>
          <a:prstGeom prst="rect">
            <a:avLst/>
          </a:prstGeom>
        </p:spPr>
        <p:txBody>
          <a:bodyPr vert="horz" wrap="square" lIns="0" tIns="12700" rIns="0" bIns="0" rtlCol="0">
            <a:spAutoFit/>
          </a:bodyPr>
          <a:lstStyle/>
          <a:p>
            <a:pPr marL="12700" algn="ctr">
              <a:lnSpc>
                <a:spcPct val="100000"/>
              </a:lnSpc>
              <a:spcBef>
                <a:spcPts val="100"/>
              </a:spcBef>
            </a:pPr>
            <a:r>
              <a:rPr lang="ar-EG" sz="6000" dirty="0"/>
              <a:t>نهاية التمرين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3244" y="5718501"/>
            <a:ext cx="1667352" cy="6593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391" y="22860"/>
            <a:ext cx="11808095" cy="566822"/>
          </a:xfrm>
          <a:prstGeom prst="rect">
            <a:avLst/>
          </a:prstGeom>
        </p:spPr>
        <p:txBody>
          <a:bodyPr vert="horz" wrap="square" lIns="0" tIns="12700" rIns="0" bIns="0" rtlCol="0">
            <a:spAutoFit/>
          </a:bodyPr>
          <a:lstStyle/>
          <a:p>
            <a:pPr marL="12700">
              <a:lnSpc>
                <a:spcPct val="100000"/>
              </a:lnSpc>
              <a:spcBef>
                <a:spcPts val="100"/>
              </a:spcBef>
            </a:pPr>
            <a:r>
              <a:rPr lang="ar-EG" sz="3600" dirty="0"/>
              <a:t>تقرير الحالة الأخير الصادر عن المنظمة</a:t>
            </a:r>
          </a:p>
        </p:txBody>
      </p:sp>
      <p:sp>
        <p:nvSpPr>
          <p:cNvPr id="4" name="object 4"/>
          <p:cNvSpPr txBox="1"/>
          <p:nvPr/>
        </p:nvSpPr>
        <p:spPr>
          <a:xfrm>
            <a:off x="4987260" y="6637650"/>
            <a:ext cx="2036358"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20 تشرين الأول/ أكتوبر 2020</a:t>
            </a:r>
          </a:p>
        </p:txBody>
      </p:sp>
      <p:sp>
        <p:nvSpPr>
          <p:cNvPr id="5" name="object 5"/>
          <p:cNvSpPr txBox="1"/>
          <p:nvPr/>
        </p:nvSpPr>
        <p:spPr>
          <a:xfrm>
            <a:off x="838200" y="2783951"/>
            <a:ext cx="5542280" cy="1290097"/>
          </a:xfrm>
          <a:prstGeom prst="rect">
            <a:avLst/>
          </a:prstGeom>
        </p:spPr>
        <p:txBody>
          <a:bodyPr vert="horz" wrap="square" lIns="0" tIns="12700" rIns="0" bIns="0" rtlCol="0">
            <a:spAutoFit/>
          </a:bodyPr>
          <a:lstStyle/>
          <a:p>
            <a:pPr marL="12700">
              <a:lnSpc>
                <a:spcPct val="100000"/>
              </a:lnSpc>
              <a:spcBef>
                <a:spcPts val="100"/>
              </a:spcBef>
            </a:pPr>
            <a:r>
              <a:rPr lang="ar-EG" sz="2800" b="1" dirty="0">
                <a:latin typeface="Arial"/>
                <a:cs typeface="Arial"/>
              </a:rPr>
              <a:t>تتطور الحالة تطوراً سريعاً.</a:t>
            </a:r>
          </a:p>
          <a:p>
            <a:pPr marL="12700">
              <a:lnSpc>
                <a:spcPts val="3325"/>
              </a:lnSpc>
              <a:spcBef>
                <a:spcPts val="45"/>
              </a:spcBef>
            </a:pPr>
            <a:r>
              <a:rPr lang="ar-EG" sz="2800" dirty="0">
                <a:latin typeface="Arial"/>
                <a:cs typeface="Arial"/>
              </a:rPr>
              <a:t>فدعونا نلقي نظرة على</a:t>
            </a:r>
            <a:r>
              <a:rPr lang="en-US" sz="2800" dirty="0">
                <a:latin typeface="Arial"/>
                <a:cs typeface="Arial"/>
              </a:rPr>
              <a:t> </a:t>
            </a:r>
            <a:r>
              <a:rPr lang="ar-EG" sz="2800" dirty="0">
                <a:latin typeface="Arial"/>
                <a:cs typeface="Arial"/>
              </a:rPr>
              <a:t>تقرير الحالة الأخير الصادر عن منظمة الصحة العالمية</a:t>
            </a:r>
          </a:p>
        </p:txBody>
      </p:sp>
      <p:sp>
        <p:nvSpPr>
          <p:cNvPr id="6" name="object 6"/>
          <p:cNvSpPr/>
          <p:nvPr/>
        </p:nvSpPr>
        <p:spPr>
          <a:xfrm>
            <a:off x="7050288" y="1464666"/>
            <a:ext cx="3792821" cy="39092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76200"/>
            <a:ext cx="11656070" cy="513080"/>
          </a:xfrm>
          <a:prstGeom prst="rect">
            <a:avLst/>
          </a:prstGeom>
        </p:spPr>
        <p:txBody>
          <a:bodyPr vert="horz" wrap="square" lIns="0" tIns="12700" rIns="0" bIns="0" rtlCol="0">
            <a:spAutoFit/>
          </a:bodyPr>
          <a:lstStyle/>
          <a:p>
            <a:pPr marL="12700">
              <a:lnSpc>
                <a:spcPct val="100000"/>
              </a:lnSpc>
              <a:spcBef>
                <a:spcPts val="100"/>
              </a:spcBef>
            </a:pPr>
            <a:r>
              <a:rPr lang="ar-EG" sz="3200" b="1">
                <a:solidFill>
                  <a:srgbClr val="FFFFFF"/>
                </a:solidFill>
                <a:latin typeface="Arial"/>
                <a:cs typeface="Arial"/>
              </a:rPr>
              <a:t>مناقشة وتقييم</a:t>
            </a:r>
          </a:p>
        </p:txBody>
      </p:sp>
      <p:sp>
        <p:nvSpPr>
          <p:cNvPr id="3" name="object 3"/>
          <p:cNvSpPr/>
          <p:nvPr/>
        </p:nvSpPr>
        <p:spPr>
          <a:xfrm>
            <a:off x="6742176" y="1944623"/>
            <a:ext cx="2740152" cy="2883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286000" y="3149282"/>
            <a:ext cx="3970020" cy="1007110"/>
          </a:xfrm>
          <a:prstGeom prst="rect">
            <a:avLst/>
          </a:prstGeom>
        </p:spPr>
        <p:txBody>
          <a:bodyPr vert="horz" wrap="square" lIns="0" tIns="6350" rIns="0" bIns="0" rtlCol="0">
            <a:spAutoFit/>
          </a:bodyPr>
          <a:lstStyle/>
          <a:p>
            <a:pPr marL="937894" marR="5080" indent="-925830">
              <a:lnSpc>
                <a:spcPct val="101299"/>
              </a:lnSpc>
              <a:spcBef>
                <a:spcPts val="50"/>
              </a:spcBef>
            </a:pPr>
            <a:r>
              <a:rPr lang="ar-EG" sz="3200" b="1" dirty="0">
                <a:latin typeface="Arial"/>
                <a:cs typeface="Arial"/>
              </a:rPr>
              <a:t>التعليقات المبدئية للمشاركين</a:t>
            </a: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a:p>
          </p:txBody>
        </p:sp>
        <p:sp>
          <p:nvSpPr>
            <p:cNvPr id="6" name="object 6"/>
            <p:cNvSpPr/>
            <p:nvPr/>
          </p:nvSpPr>
          <p:spPr>
            <a:xfrm>
              <a:off x="8056560" y="903287"/>
              <a:ext cx="3037205" cy="1323975"/>
            </a:xfrm>
            <a:custGeom>
              <a:avLst/>
              <a:gdLst/>
              <a:ahLst/>
              <a:cxnLst/>
              <a:rect l="l" t="t" r="r" b="b"/>
              <a:pathLst>
                <a:path w="3037204" h="1323975">
                  <a:moveTo>
                    <a:pt x="0" y="0"/>
                  </a:moveTo>
                  <a:lnTo>
                    <a:pt x="3036887" y="0"/>
                  </a:lnTo>
                  <a:lnTo>
                    <a:pt x="3036887" y="1323975"/>
                  </a:lnTo>
                  <a:lnTo>
                    <a:pt x="0" y="1323975"/>
                  </a:lnTo>
                  <a:lnTo>
                    <a:pt x="0" y="0"/>
                  </a:lnTo>
                  <a:close/>
                </a:path>
              </a:pathLst>
            </a:custGeom>
            <a:ln w="15875">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7747163" y="942974"/>
            <a:ext cx="3303903" cy="1244600"/>
          </a:xfrm>
          <a:prstGeom prst="rect">
            <a:avLst/>
          </a:prstGeom>
        </p:spPr>
        <p:txBody>
          <a:bodyPr vert="horz" wrap="square" lIns="0" tIns="12700" rIns="0" bIns="0" rtlCol="0">
            <a:spAutoFit/>
          </a:bodyPr>
          <a:lstStyle/>
          <a:p>
            <a:pPr marR="5080" indent="12700" algn="ctr">
              <a:lnSpc>
                <a:spcPct val="100000"/>
              </a:lnSpc>
              <a:spcBef>
                <a:spcPts val="100"/>
              </a:spcBef>
            </a:pPr>
            <a:r>
              <a:rPr lang="ar-EG" sz="4000" dirty="0">
                <a:solidFill>
                  <a:schemeClr val="tx2">
                    <a:lumMod val="60000"/>
                    <a:lumOff val="40000"/>
                  </a:schemeClr>
                </a:solidFill>
              </a:rPr>
              <a:t>الموجز</a:t>
            </a:r>
            <a:br>
              <a:rPr lang="ar-EG" sz="4000" dirty="0"/>
            </a:br>
            <a:r>
              <a:rPr lang="ar-EG" sz="4000" dirty="0"/>
              <a:t>والخطوات التالية</a:t>
            </a:r>
          </a:p>
        </p:txBody>
      </p:sp>
      <p:sp>
        <p:nvSpPr>
          <p:cNvPr id="8" name="object 8"/>
          <p:cNvSpPr txBox="1"/>
          <p:nvPr/>
        </p:nvSpPr>
        <p:spPr>
          <a:xfrm>
            <a:off x="6481458" y="2667000"/>
            <a:ext cx="4612307" cy="2355004"/>
          </a:xfrm>
          <a:prstGeom prst="rect">
            <a:avLst/>
          </a:prstGeom>
        </p:spPr>
        <p:txBody>
          <a:bodyPr vert="horz" wrap="square" lIns="0" tIns="12700" rIns="0" bIns="0" rtlCol="0">
            <a:spAutoFit/>
          </a:bodyPr>
          <a:lstStyle/>
          <a:p>
            <a:pPr marL="12700">
              <a:lnSpc>
                <a:spcPct val="100000"/>
              </a:lnSpc>
              <a:spcBef>
                <a:spcPts val="100"/>
              </a:spcBef>
            </a:pPr>
            <a:r>
              <a:rPr lang="ar-EG" sz="2400" b="1" dirty="0">
                <a:solidFill>
                  <a:srgbClr val="FFFFFF"/>
                </a:solidFill>
                <a:latin typeface="Simplified Arabic" panose="02020603050405020304" pitchFamily="18" charset="-78"/>
                <a:cs typeface="Simplified Arabic" panose="02020603050405020304" pitchFamily="18" charset="-78"/>
              </a:rPr>
              <a:t>الجزء الثاني:</a:t>
            </a:r>
          </a:p>
          <a:p>
            <a:pPr>
              <a:lnSpc>
                <a:spcPct val="100000"/>
              </a:lnSpc>
              <a:spcBef>
                <a:spcPts val="5"/>
              </a:spcBef>
            </a:pPr>
            <a:endParaRPr sz="2200" dirty="0">
              <a:latin typeface="Simplified Arabic" panose="02020603050405020304" pitchFamily="18" charset="-78"/>
              <a:cs typeface="Simplified Arabic" panose="02020603050405020304" pitchFamily="18" charset="-78"/>
            </a:endParaRPr>
          </a:p>
          <a:p>
            <a:pPr marL="12700" marR="299085">
              <a:lnSpc>
                <a:spcPct val="90400"/>
              </a:lnSpc>
              <a:spcBef>
                <a:spcPts val="5"/>
              </a:spcBef>
              <a:buClr>
                <a:srgbClr val="0090D0"/>
              </a:buClr>
              <a:buSzPts val="200"/>
              <a:buFont typeface="Arial"/>
              <a:buChar char="•"/>
              <a:tabLst>
                <a:tab pos="31750" algn="l"/>
              </a:tabLst>
            </a:pPr>
            <a:r>
              <a:rPr lang="ar-EG" sz="2400" dirty="0">
                <a:solidFill>
                  <a:srgbClr val="FFFFFF"/>
                </a:solidFill>
                <a:latin typeface="Simplified Arabic" panose="02020603050405020304" pitchFamily="18" charset="-78"/>
                <a:cs typeface="Simplified Arabic" panose="02020603050405020304" pitchFamily="18" charset="-78"/>
              </a:rPr>
              <a:t>تحليل الثغرات: مناقشة مجموعة التركيز لاستعراض القائمة المرجعية للتأهب</a:t>
            </a:r>
          </a:p>
          <a:p>
            <a:pPr marL="31750" indent="-19050">
              <a:lnSpc>
                <a:spcPct val="100000"/>
              </a:lnSpc>
              <a:spcBef>
                <a:spcPts val="910"/>
              </a:spcBef>
              <a:buClr>
                <a:srgbClr val="0090D0"/>
              </a:buClr>
              <a:buSzPts val="200"/>
              <a:buFont typeface="Arial"/>
              <a:buChar char="•"/>
              <a:tabLst>
                <a:tab pos="31750" algn="l"/>
              </a:tabLst>
            </a:pPr>
            <a:r>
              <a:rPr lang="ar-EG" sz="2400" dirty="0">
                <a:solidFill>
                  <a:srgbClr val="FFFFFF"/>
                </a:solidFill>
                <a:latin typeface="Simplified Arabic" panose="02020603050405020304" pitchFamily="18" charset="-78"/>
                <a:cs typeface="Simplified Arabic" panose="02020603050405020304" pitchFamily="18" charset="-78"/>
              </a:rPr>
              <a:t>وضع خطة العمل</a:t>
            </a:r>
          </a:p>
          <a:p>
            <a:pPr marL="31750" indent="-19050">
              <a:lnSpc>
                <a:spcPct val="100000"/>
              </a:lnSpc>
              <a:spcBef>
                <a:spcPts val="935"/>
              </a:spcBef>
              <a:buClr>
                <a:srgbClr val="0090D0"/>
              </a:buClr>
              <a:buSzPts val="200"/>
              <a:buFont typeface="Arial"/>
              <a:buChar char="•"/>
              <a:tabLst>
                <a:tab pos="31750" algn="l"/>
              </a:tabLst>
            </a:pPr>
            <a:r>
              <a:rPr lang="ar-EG" sz="2400" dirty="0">
                <a:solidFill>
                  <a:srgbClr val="FFFFFF"/>
                </a:solidFill>
                <a:latin typeface="Simplified Arabic" panose="02020603050405020304" pitchFamily="18" charset="-78"/>
                <a:cs typeface="Simplified Arabic" panose="02020603050405020304" pitchFamily="18" charset="-78"/>
              </a:rPr>
              <a:t>استمارة تقييم المشاركين</a:t>
            </a:r>
          </a:p>
        </p:txBody>
      </p:sp>
      <p:sp>
        <p:nvSpPr>
          <p:cNvPr id="9" name="object 9"/>
          <p:cNvSpPr/>
          <p:nvPr/>
        </p:nvSpPr>
        <p:spPr>
          <a:xfrm>
            <a:off x="406398" y="1278164"/>
            <a:ext cx="5317678" cy="38054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321" y="45720"/>
            <a:ext cx="11122675" cy="513080"/>
          </a:xfrm>
          <a:prstGeom prst="rect">
            <a:avLst/>
          </a:prstGeom>
        </p:spPr>
        <p:txBody>
          <a:bodyPr vert="horz" wrap="square" lIns="0" tIns="12700" rIns="0" bIns="0" rtlCol="0">
            <a:spAutoFit/>
          </a:bodyPr>
          <a:lstStyle/>
          <a:p>
            <a:pPr marL="12700">
              <a:lnSpc>
                <a:spcPct val="100000"/>
              </a:lnSpc>
              <a:spcBef>
                <a:spcPts val="100"/>
              </a:spcBef>
            </a:pPr>
            <a:r>
              <a:rPr lang="ar-EG" sz="3200" dirty="0"/>
              <a:t>الجزء 2 من جدول الأعمال</a:t>
            </a:r>
          </a:p>
        </p:txBody>
      </p:sp>
      <p:sp>
        <p:nvSpPr>
          <p:cNvPr id="3" name="object 3"/>
          <p:cNvSpPr txBox="1"/>
          <p:nvPr/>
        </p:nvSpPr>
        <p:spPr>
          <a:xfrm>
            <a:off x="10391204" y="838200"/>
            <a:ext cx="1010792" cy="4269246"/>
          </a:xfrm>
          <a:prstGeom prst="rect">
            <a:avLst/>
          </a:prstGeom>
        </p:spPr>
        <p:txBody>
          <a:bodyPr vert="horz" wrap="square" lIns="0" tIns="100965" rIns="0" bIns="0" rtlCol="0">
            <a:spAutoFit/>
          </a:bodyPr>
          <a:lstStyle/>
          <a:p>
            <a:pPr marL="12700">
              <a:lnSpc>
                <a:spcPts val="3000"/>
              </a:lnSpc>
              <a:spcBef>
                <a:spcPts val="795"/>
              </a:spcBef>
            </a:pPr>
            <a:r>
              <a:rPr lang="ar-EG" sz="2400" b="1" dirty="0">
                <a:solidFill>
                  <a:srgbClr val="0070C0"/>
                </a:solidFill>
                <a:latin typeface="Arial"/>
                <a:cs typeface="Arial"/>
              </a:rPr>
              <a:t>الجزء 2:</a:t>
            </a:r>
          </a:p>
          <a:p>
            <a:pPr marL="12700">
              <a:lnSpc>
                <a:spcPts val="3000"/>
              </a:lnSpc>
              <a:spcBef>
                <a:spcPts val="795"/>
              </a:spcBef>
            </a:pPr>
            <a:endParaRPr lang="ar-EG" sz="2400" b="1" dirty="0">
              <a:solidFill>
                <a:srgbClr val="0070C0"/>
              </a:solidFill>
              <a:latin typeface="Arial"/>
              <a:cs typeface="Arial"/>
            </a:endParaRPr>
          </a:p>
          <a:p>
            <a:pPr marL="12700">
              <a:lnSpc>
                <a:spcPts val="3000"/>
              </a:lnSpc>
              <a:spcBef>
                <a:spcPts val="695"/>
              </a:spcBef>
            </a:pPr>
            <a:r>
              <a:rPr lang="ar-EG" sz="2400" dirty="0">
                <a:solidFill>
                  <a:srgbClr val="383838"/>
                </a:solidFill>
                <a:latin typeface="Arial"/>
                <a:cs typeface="Arial"/>
              </a:rPr>
              <a:t>09:00</a:t>
            </a:r>
          </a:p>
          <a:p>
            <a:pPr marL="12700">
              <a:lnSpc>
                <a:spcPts val="3000"/>
              </a:lnSpc>
              <a:spcBef>
                <a:spcPts val="695"/>
              </a:spcBef>
            </a:pPr>
            <a:r>
              <a:rPr lang="ar-EG" sz="2400" dirty="0">
                <a:solidFill>
                  <a:srgbClr val="383838"/>
                </a:solidFill>
                <a:latin typeface="Arial"/>
                <a:cs typeface="Arial"/>
              </a:rPr>
              <a:t>09:15</a:t>
            </a:r>
          </a:p>
          <a:p>
            <a:pPr marL="12700">
              <a:lnSpc>
                <a:spcPts val="3000"/>
              </a:lnSpc>
              <a:spcBef>
                <a:spcPts val="720"/>
              </a:spcBef>
            </a:pPr>
            <a:r>
              <a:rPr lang="ar-EG" sz="2400" dirty="0">
                <a:solidFill>
                  <a:srgbClr val="383838"/>
                </a:solidFill>
                <a:latin typeface="Arial"/>
                <a:cs typeface="Arial"/>
              </a:rPr>
              <a:t>10:30</a:t>
            </a:r>
          </a:p>
          <a:p>
            <a:pPr marL="12700">
              <a:lnSpc>
                <a:spcPts val="3000"/>
              </a:lnSpc>
              <a:spcBef>
                <a:spcPts val="695"/>
              </a:spcBef>
            </a:pPr>
            <a:r>
              <a:rPr lang="ar-EG" sz="2400" dirty="0">
                <a:solidFill>
                  <a:srgbClr val="383838"/>
                </a:solidFill>
                <a:latin typeface="Arial"/>
                <a:cs typeface="Arial"/>
              </a:rPr>
              <a:t>10:45</a:t>
            </a:r>
          </a:p>
          <a:p>
            <a:pPr marL="12700">
              <a:lnSpc>
                <a:spcPts val="3000"/>
              </a:lnSpc>
              <a:spcBef>
                <a:spcPts val="700"/>
              </a:spcBef>
            </a:pPr>
            <a:r>
              <a:rPr lang="ar-EG" sz="2400" dirty="0">
                <a:solidFill>
                  <a:srgbClr val="383838"/>
                </a:solidFill>
                <a:latin typeface="Arial"/>
                <a:cs typeface="Arial"/>
              </a:rPr>
              <a:t>11:30</a:t>
            </a:r>
          </a:p>
          <a:p>
            <a:pPr marL="12700">
              <a:lnSpc>
                <a:spcPts val="3000"/>
              </a:lnSpc>
              <a:spcBef>
                <a:spcPts val="695"/>
              </a:spcBef>
            </a:pPr>
            <a:r>
              <a:rPr lang="ar-EG" sz="2400" dirty="0">
                <a:solidFill>
                  <a:srgbClr val="383838"/>
                </a:solidFill>
                <a:latin typeface="Arial"/>
                <a:cs typeface="Arial"/>
              </a:rPr>
              <a:t>12:00</a:t>
            </a:r>
          </a:p>
          <a:p>
            <a:pPr marL="12700">
              <a:lnSpc>
                <a:spcPts val="3000"/>
              </a:lnSpc>
              <a:spcBef>
                <a:spcPts val="695"/>
              </a:spcBef>
            </a:pPr>
            <a:r>
              <a:rPr lang="ar-EG" sz="2400" dirty="0">
                <a:solidFill>
                  <a:srgbClr val="383838"/>
                </a:solidFill>
                <a:latin typeface="Arial"/>
                <a:cs typeface="Arial"/>
              </a:rPr>
              <a:t>12:30</a:t>
            </a:r>
          </a:p>
        </p:txBody>
      </p:sp>
      <p:sp>
        <p:nvSpPr>
          <p:cNvPr id="4" name="object 4"/>
          <p:cNvSpPr txBox="1"/>
          <p:nvPr/>
        </p:nvSpPr>
        <p:spPr>
          <a:xfrm>
            <a:off x="4800600" y="1828800"/>
            <a:ext cx="5359400" cy="3230500"/>
          </a:xfrm>
          <a:prstGeom prst="rect">
            <a:avLst/>
          </a:prstGeom>
        </p:spPr>
        <p:txBody>
          <a:bodyPr vert="horz" wrap="square" lIns="0" tIns="100965" rIns="0" bIns="0" rtlCol="0">
            <a:spAutoFit/>
          </a:bodyPr>
          <a:lstStyle/>
          <a:p>
            <a:pPr marL="8890" marR="0">
              <a:lnSpc>
                <a:spcPts val="3000"/>
              </a:lnSpc>
              <a:spcBef>
                <a:spcPts val="600"/>
              </a:spcBef>
              <a:spcAft>
                <a:spcPts val="0"/>
              </a:spcAft>
            </a:pPr>
            <a:r>
              <a:rPr lang="ar-EG" sz="2400" dirty="0">
                <a:solidFill>
                  <a:srgbClr val="383838"/>
                </a:solidFill>
                <a:latin typeface="Arial" panose="020B0604020202020204" pitchFamily="34" charset="0"/>
                <a:ea typeface="Times New Roman" panose="02020603050405020304" pitchFamily="18" charset="0"/>
              </a:rPr>
              <a:t>الملخص</a:t>
            </a:r>
          </a:p>
          <a:p>
            <a:pPr marL="8890" marR="0">
              <a:lnSpc>
                <a:spcPts val="3000"/>
              </a:lnSpc>
              <a:spcBef>
                <a:spcPts val="600"/>
              </a:spcBef>
              <a:spcAft>
                <a:spcPts val="0"/>
              </a:spcAft>
            </a:pPr>
            <a:r>
              <a:rPr lang="ar-EG" sz="2400" i="1" dirty="0">
                <a:solidFill>
                  <a:srgbClr val="383838"/>
                </a:solidFill>
                <a:latin typeface="Arial" panose="020B0604020202020204" pitchFamily="34" charset="0"/>
                <a:ea typeface="Times New Roman" panose="02020603050405020304" pitchFamily="18" charset="0"/>
              </a:rPr>
              <a:t>تحليل مواطن القوة والثغرات (عمل جماعي)</a:t>
            </a:r>
          </a:p>
          <a:p>
            <a:pPr marL="8890" marR="704215">
              <a:lnSpc>
                <a:spcPts val="3000"/>
              </a:lnSpc>
              <a:spcBef>
                <a:spcPts val="600"/>
              </a:spcBef>
              <a:spcAft>
                <a:spcPts val="0"/>
              </a:spcAft>
            </a:pPr>
            <a:r>
              <a:rPr lang="ar-EG" sz="2400" dirty="0">
                <a:solidFill>
                  <a:srgbClr val="383838"/>
                </a:solidFill>
                <a:latin typeface="Arial" panose="020B0604020202020204" pitchFamily="34" charset="0"/>
                <a:ea typeface="Times New Roman" panose="02020603050405020304" pitchFamily="18" charset="0"/>
              </a:rPr>
              <a:t>استراحة </a:t>
            </a:r>
            <a:r>
              <a:rPr lang="ar-BH" sz="2400" dirty="0">
                <a:solidFill>
                  <a:srgbClr val="383838"/>
                </a:solidFill>
                <a:latin typeface="Arial" panose="020B0604020202020204" pitchFamily="34" charset="0"/>
                <a:ea typeface="Times New Roman" panose="02020603050405020304" pitchFamily="18" charset="0"/>
              </a:rPr>
              <a:t>قصيرة </a:t>
            </a:r>
            <a:r>
              <a:rPr lang="ar-EG" sz="2400" dirty="0">
                <a:solidFill>
                  <a:srgbClr val="383838"/>
                </a:solidFill>
                <a:latin typeface="Arial" panose="020B0604020202020204" pitchFamily="34" charset="0"/>
                <a:ea typeface="Times New Roman" panose="02020603050405020304" pitchFamily="18" charset="0"/>
              </a:rPr>
              <a:t>(15 دقيقة)</a:t>
            </a:r>
          </a:p>
          <a:p>
            <a:pPr marL="8890" marR="1261745">
              <a:lnSpc>
                <a:spcPts val="3000"/>
              </a:lnSpc>
              <a:spcBef>
                <a:spcPts val="600"/>
              </a:spcBef>
              <a:spcAft>
                <a:spcPts val="0"/>
              </a:spcAft>
            </a:pPr>
            <a:r>
              <a:rPr lang="ar-EG" sz="2400" dirty="0">
                <a:solidFill>
                  <a:srgbClr val="383838"/>
                </a:solidFill>
                <a:latin typeface="Arial" panose="020B0604020202020204" pitchFamily="34" charset="0"/>
                <a:ea typeface="Times New Roman" panose="02020603050405020304" pitchFamily="18" charset="0"/>
              </a:rPr>
              <a:t>وضع خطة العمل </a:t>
            </a:r>
            <a:r>
              <a:rPr lang="ar-EG" sz="2400" i="1" dirty="0">
                <a:solidFill>
                  <a:srgbClr val="383838"/>
                </a:solidFill>
                <a:latin typeface="Arial" panose="020B0604020202020204" pitchFamily="34" charset="0"/>
                <a:ea typeface="Times New Roman" panose="02020603050405020304" pitchFamily="18" charset="0"/>
              </a:rPr>
              <a:t>(عمل جماعي)</a:t>
            </a:r>
          </a:p>
          <a:p>
            <a:pPr marL="8890" marR="704215">
              <a:lnSpc>
                <a:spcPts val="3000"/>
              </a:lnSpc>
              <a:spcBef>
                <a:spcPts val="600"/>
              </a:spcBef>
              <a:spcAft>
                <a:spcPts val="0"/>
              </a:spcAft>
            </a:pPr>
            <a:r>
              <a:rPr lang="ar-BH" sz="2400" dirty="0">
                <a:solidFill>
                  <a:srgbClr val="383838"/>
                </a:solidFill>
                <a:latin typeface="Arial" panose="020B0604020202020204" pitchFamily="34" charset="0"/>
                <a:ea typeface="Times New Roman" panose="02020603050405020304" pitchFamily="18" charset="0"/>
              </a:rPr>
              <a:t>استخلاص جماعي للدروس</a:t>
            </a:r>
            <a:endParaRPr lang="ar-EG" sz="2400" dirty="0">
              <a:solidFill>
                <a:srgbClr val="383838"/>
              </a:solidFill>
              <a:latin typeface="Arial" panose="020B0604020202020204" pitchFamily="34" charset="0"/>
              <a:ea typeface="Times New Roman" panose="02020603050405020304" pitchFamily="18" charset="0"/>
            </a:endParaRPr>
          </a:p>
          <a:p>
            <a:pPr marL="8890" marR="704215">
              <a:lnSpc>
                <a:spcPts val="3000"/>
              </a:lnSpc>
              <a:spcBef>
                <a:spcPts val="600"/>
              </a:spcBef>
              <a:spcAft>
                <a:spcPts val="0"/>
              </a:spcAft>
            </a:pPr>
            <a:r>
              <a:rPr lang="ar-EG" sz="2400" dirty="0">
                <a:solidFill>
                  <a:srgbClr val="383838"/>
                </a:solidFill>
                <a:latin typeface="Arial" panose="020B0604020202020204" pitchFamily="34" charset="0"/>
                <a:ea typeface="Times New Roman" panose="02020603050405020304" pitchFamily="18" charset="0"/>
              </a:rPr>
              <a:t>الملخص والخطوات التالية</a:t>
            </a:r>
          </a:p>
          <a:p>
            <a:pPr marL="8890" marR="0">
              <a:lnSpc>
                <a:spcPts val="3000"/>
              </a:lnSpc>
              <a:spcBef>
                <a:spcPts val="600"/>
              </a:spcBef>
              <a:spcAft>
                <a:spcPts val="0"/>
              </a:spcAft>
            </a:pPr>
            <a:r>
              <a:rPr lang="ar-EG" sz="2400" dirty="0">
                <a:solidFill>
                  <a:srgbClr val="383838"/>
                </a:solidFill>
                <a:latin typeface="Arial" panose="020B0604020202020204" pitchFamily="34" charset="0"/>
                <a:ea typeface="Times New Roman" panose="02020603050405020304" pitchFamily="18" charset="0"/>
              </a:rPr>
              <a:t>الختام</a:t>
            </a:r>
          </a:p>
        </p:txBody>
      </p:sp>
      <p:sp>
        <p:nvSpPr>
          <p:cNvPr id="5" name="object 5"/>
          <p:cNvSpPr/>
          <p:nvPr/>
        </p:nvSpPr>
        <p:spPr>
          <a:xfrm>
            <a:off x="1524000" y="2171669"/>
            <a:ext cx="3862584" cy="25447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809" y="45661"/>
            <a:ext cx="11572255" cy="513080"/>
          </a:xfrm>
          <a:prstGeom prst="rect">
            <a:avLst/>
          </a:prstGeom>
        </p:spPr>
        <p:txBody>
          <a:bodyPr vert="horz" wrap="square" lIns="0" tIns="12700" rIns="0" bIns="0" rtlCol="0">
            <a:spAutoFit/>
          </a:bodyPr>
          <a:lstStyle/>
          <a:p>
            <a:pPr marL="12700">
              <a:lnSpc>
                <a:spcPct val="100000"/>
              </a:lnSpc>
              <a:spcBef>
                <a:spcPts val="100"/>
              </a:spcBef>
            </a:pPr>
            <a:r>
              <a:rPr lang="ar-EG" sz="3200" dirty="0"/>
              <a:t>تحليل مواطن القوة والثغرات</a:t>
            </a:r>
          </a:p>
        </p:txBody>
      </p:sp>
      <p:grpSp>
        <p:nvGrpSpPr>
          <p:cNvPr id="3" name="object 3"/>
          <p:cNvGrpSpPr/>
          <p:nvPr/>
        </p:nvGrpSpPr>
        <p:grpSpPr>
          <a:xfrm>
            <a:off x="376236" y="901700"/>
            <a:ext cx="4841875" cy="5539105"/>
            <a:chOff x="376236" y="901700"/>
            <a:chExt cx="4841875" cy="5539105"/>
          </a:xfrm>
        </p:grpSpPr>
        <p:sp>
          <p:nvSpPr>
            <p:cNvPr id="4" name="object 4"/>
            <p:cNvSpPr/>
            <p:nvPr/>
          </p:nvSpPr>
          <p:spPr>
            <a:xfrm>
              <a:off x="388936" y="5659436"/>
              <a:ext cx="4816475" cy="768350"/>
            </a:xfrm>
            <a:custGeom>
              <a:avLst/>
              <a:gdLst/>
              <a:ahLst/>
              <a:cxnLst/>
              <a:rect l="l" t="t" r="r" b="b"/>
              <a:pathLst>
                <a:path w="4816475" h="768350">
                  <a:moveTo>
                    <a:pt x="4816475" y="0"/>
                  </a:moveTo>
                  <a:lnTo>
                    <a:pt x="0" y="0"/>
                  </a:lnTo>
                  <a:lnTo>
                    <a:pt x="0" y="768350"/>
                  </a:lnTo>
                  <a:lnTo>
                    <a:pt x="4816475" y="768350"/>
                  </a:lnTo>
                  <a:lnTo>
                    <a:pt x="4816475" y="0"/>
                  </a:lnTo>
                  <a:close/>
                </a:path>
              </a:pathLst>
            </a:custGeom>
            <a:solidFill>
              <a:srgbClr val="004767"/>
            </a:solidFill>
          </p:spPr>
          <p:txBody>
            <a:bodyPr wrap="square" lIns="0" tIns="0" rIns="0" bIns="0" rtlCol="0"/>
            <a:lstStyle/>
            <a:p>
              <a:endParaRPr/>
            </a:p>
          </p:txBody>
        </p:sp>
        <p:sp>
          <p:nvSpPr>
            <p:cNvPr id="5" name="object 5"/>
            <p:cNvSpPr/>
            <p:nvPr/>
          </p:nvSpPr>
          <p:spPr>
            <a:xfrm>
              <a:off x="388936" y="5659436"/>
              <a:ext cx="4816475" cy="768350"/>
            </a:xfrm>
            <a:custGeom>
              <a:avLst/>
              <a:gdLst/>
              <a:ahLst/>
              <a:cxnLst/>
              <a:rect l="l" t="t" r="r" b="b"/>
              <a:pathLst>
                <a:path w="4816475" h="768350">
                  <a:moveTo>
                    <a:pt x="0" y="0"/>
                  </a:moveTo>
                  <a:lnTo>
                    <a:pt x="4816475" y="0"/>
                  </a:lnTo>
                  <a:lnTo>
                    <a:pt x="4816475" y="768350"/>
                  </a:lnTo>
                  <a:lnTo>
                    <a:pt x="0" y="768350"/>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936" y="3740150"/>
              <a:ext cx="4816475" cy="2019300"/>
            </a:xfrm>
            <a:custGeom>
              <a:avLst/>
              <a:gdLst/>
              <a:ahLst/>
              <a:cxnLst/>
              <a:rect l="l" t="t" r="r" b="b"/>
              <a:pathLst>
                <a:path w="4816475" h="2019300">
                  <a:moveTo>
                    <a:pt x="4816475" y="0"/>
                  </a:moveTo>
                  <a:lnTo>
                    <a:pt x="0" y="0"/>
                  </a:lnTo>
                  <a:lnTo>
                    <a:pt x="0" y="1615440"/>
                  </a:lnTo>
                  <a:lnTo>
                    <a:pt x="2408238" y="2019299"/>
                  </a:lnTo>
                  <a:lnTo>
                    <a:pt x="4816475" y="1615440"/>
                  </a:lnTo>
                  <a:lnTo>
                    <a:pt x="4816475" y="0"/>
                  </a:lnTo>
                  <a:close/>
                </a:path>
              </a:pathLst>
            </a:custGeom>
            <a:solidFill>
              <a:srgbClr val="9B9B9B"/>
            </a:solidFill>
          </p:spPr>
          <p:txBody>
            <a:bodyPr wrap="square" lIns="0" tIns="0" rIns="0" bIns="0" rtlCol="0"/>
            <a:lstStyle/>
            <a:p>
              <a:endParaRPr/>
            </a:p>
          </p:txBody>
        </p:sp>
        <p:sp>
          <p:nvSpPr>
            <p:cNvPr id="7" name="object 7"/>
            <p:cNvSpPr/>
            <p:nvPr/>
          </p:nvSpPr>
          <p:spPr>
            <a:xfrm>
              <a:off x="388936" y="3740150"/>
              <a:ext cx="4816475" cy="2019300"/>
            </a:xfrm>
            <a:custGeom>
              <a:avLst/>
              <a:gdLst/>
              <a:ahLst/>
              <a:cxnLst/>
              <a:rect l="l" t="t" r="r" b="b"/>
              <a:pathLst>
                <a:path w="4816475" h="2019300">
                  <a:moveTo>
                    <a:pt x="0" y="0"/>
                  </a:moveTo>
                  <a:lnTo>
                    <a:pt x="4816475" y="0"/>
                  </a:lnTo>
                  <a:lnTo>
                    <a:pt x="4816475" y="1615440"/>
                  </a:lnTo>
                  <a:lnTo>
                    <a:pt x="2408238" y="2019300"/>
                  </a:lnTo>
                  <a:lnTo>
                    <a:pt x="0" y="1615440"/>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936" y="2343150"/>
              <a:ext cx="4816475" cy="1473200"/>
            </a:xfrm>
            <a:custGeom>
              <a:avLst/>
              <a:gdLst/>
              <a:ahLst/>
              <a:cxnLst/>
              <a:rect l="l" t="t" r="r" b="b"/>
              <a:pathLst>
                <a:path w="4816475" h="1473200">
                  <a:moveTo>
                    <a:pt x="4816475" y="0"/>
                  </a:moveTo>
                  <a:lnTo>
                    <a:pt x="0" y="0"/>
                  </a:lnTo>
                  <a:lnTo>
                    <a:pt x="0" y="1178560"/>
                  </a:lnTo>
                  <a:lnTo>
                    <a:pt x="2408238" y="1473200"/>
                  </a:lnTo>
                  <a:lnTo>
                    <a:pt x="4816475" y="1178560"/>
                  </a:lnTo>
                  <a:lnTo>
                    <a:pt x="4816475" y="0"/>
                  </a:lnTo>
                  <a:close/>
                </a:path>
              </a:pathLst>
            </a:custGeom>
            <a:solidFill>
              <a:srgbClr val="BCBCBC"/>
            </a:solidFill>
          </p:spPr>
          <p:txBody>
            <a:bodyPr wrap="square" lIns="0" tIns="0" rIns="0" bIns="0" rtlCol="0"/>
            <a:lstStyle/>
            <a:p>
              <a:endParaRPr/>
            </a:p>
          </p:txBody>
        </p:sp>
        <p:sp>
          <p:nvSpPr>
            <p:cNvPr id="9" name="object 9"/>
            <p:cNvSpPr/>
            <p:nvPr/>
          </p:nvSpPr>
          <p:spPr>
            <a:xfrm>
              <a:off x="388936" y="2343150"/>
              <a:ext cx="4816475" cy="1473200"/>
            </a:xfrm>
            <a:custGeom>
              <a:avLst/>
              <a:gdLst/>
              <a:ahLst/>
              <a:cxnLst/>
              <a:rect l="l" t="t" r="r" b="b"/>
              <a:pathLst>
                <a:path w="4816475" h="1473200">
                  <a:moveTo>
                    <a:pt x="0" y="0"/>
                  </a:moveTo>
                  <a:lnTo>
                    <a:pt x="4816475" y="0"/>
                  </a:lnTo>
                  <a:lnTo>
                    <a:pt x="4816475" y="1178560"/>
                  </a:lnTo>
                  <a:lnTo>
                    <a:pt x="2408238" y="1473200"/>
                  </a:lnTo>
                  <a:lnTo>
                    <a:pt x="0" y="1178560"/>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936" y="914400"/>
              <a:ext cx="4816475" cy="1475105"/>
            </a:xfrm>
            <a:custGeom>
              <a:avLst/>
              <a:gdLst/>
              <a:ahLst/>
              <a:cxnLst/>
              <a:rect l="l" t="t" r="r" b="b"/>
              <a:pathLst>
                <a:path w="4816475" h="1475105">
                  <a:moveTo>
                    <a:pt x="4816475" y="0"/>
                  </a:moveTo>
                  <a:lnTo>
                    <a:pt x="0" y="0"/>
                  </a:lnTo>
                  <a:lnTo>
                    <a:pt x="0" y="1179829"/>
                  </a:lnTo>
                  <a:lnTo>
                    <a:pt x="2408238" y="1474787"/>
                  </a:lnTo>
                  <a:lnTo>
                    <a:pt x="4816475" y="1179829"/>
                  </a:lnTo>
                  <a:lnTo>
                    <a:pt x="4816475" y="0"/>
                  </a:lnTo>
                  <a:close/>
                </a:path>
              </a:pathLst>
            </a:custGeom>
            <a:solidFill>
              <a:srgbClr val="E7E6E6"/>
            </a:solidFill>
          </p:spPr>
          <p:txBody>
            <a:bodyPr wrap="square" lIns="0" tIns="0" rIns="0" bIns="0" rtlCol="0"/>
            <a:lstStyle/>
            <a:p>
              <a:endParaRPr/>
            </a:p>
          </p:txBody>
        </p:sp>
        <p:sp>
          <p:nvSpPr>
            <p:cNvPr id="11" name="object 11"/>
            <p:cNvSpPr/>
            <p:nvPr/>
          </p:nvSpPr>
          <p:spPr>
            <a:xfrm>
              <a:off x="388936" y="914400"/>
              <a:ext cx="4816475" cy="1475105"/>
            </a:xfrm>
            <a:custGeom>
              <a:avLst/>
              <a:gdLst/>
              <a:ahLst/>
              <a:cxnLst/>
              <a:rect l="l" t="t" r="r" b="b"/>
              <a:pathLst>
                <a:path w="4816475" h="1475105">
                  <a:moveTo>
                    <a:pt x="0" y="0"/>
                  </a:moveTo>
                  <a:lnTo>
                    <a:pt x="4816475" y="0"/>
                  </a:lnTo>
                  <a:lnTo>
                    <a:pt x="4816475" y="1179830"/>
                  </a:lnTo>
                  <a:lnTo>
                    <a:pt x="2408238" y="1474787"/>
                  </a:lnTo>
                  <a:lnTo>
                    <a:pt x="0" y="1179830"/>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10707" y="1153544"/>
            <a:ext cx="4489452" cy="5114221"/>
          </a:xfrm>
          <a:prstGeom prst="rect">
            <a:avLst/>
          </a:prstGeom>
        </p:spPr>
        <p:txBody>
          <a:bodyPr vert="horz" wrap="square" lIns="0" tIns="12700" rIns="0" bIns="0" rtlCol="0">
            <a:spAutoFit/>
          </a:bodyPr>
          <a:lstStyle/>
          <a:p>
            <a:pPr algn="ctr">
              <a:lnSpc>
                <a:spcPct val="100000"/>
              </a:lnSpc>
              <a:spcBef>
                <a:spcPts val="100"/>
              </a:spcBef>
            </a:pPr>
            <a:r>
              <a:rPr lang="ar-EG" sz="3200" dirty="0">
                <a:latin typeface="Arial"/>
                <a:cs typeface="Arial"/>
              </a:rPr>
              <a:t>استعراض مواطن القوة والثغرات</a:t>
            </a:r>
          </a:p>
          <a:p>
            <a:pPr>
              <a:lnSpc>
                <a:spcPct val="100000"/>
              </a:lnSpc>
            </a:pPr>
            <a:endParaRPr sz="3500" dirty="0">
              <a:latin typeface="Arial"/>
              <a:cs typeface="Arial"/>
            </a:endParaRPr>
          </a:p>
          <a:p>
            <a:pPr>
              <a:lnSpc>
                <a:spcPct val="100000"/>
              </a:lnSpc>
              <a:spcBef>
                <a:spcPts val="30"/>
              </a:spcBef>
            </a:pPr>
            <a:endParaRPr sz="2900" dirty="0">
              <a:latin typeface="Arial"/>
              <a:cs typeface="Arial"/>
            </a:endParaRPr>
          </a:p>
          <a:p>
            <a:pPr algn="ctr">
              <a:lnSpc>
                <a:spcPct val="100000"/>
              </a:lnSpc>
            </a:pPr>
            <a:r>
              <a:rPr lang="ar-EG" sz="3200" dirty="0">
                <a:latin typeface="Arial"/>
                <a:cs typeface="Arial"/>
              </a:rPr>
              <a:t>التحقق من الافتراضات</a:t>
            </a:r>
          </a:p>
          <a:p>
            <a:pPr>
              <a:lnSpc>
                <a:spcPct val="100000"/>
              </a:lnSpc>
              <a:spcBef>
                <a:spcPts val="25"/>
              </a:spcBef>
            </a:pPr>
            <a:endParaRPr sz="4350" dirty="0">
              <a:latin typeface="Arial"/>
              <a:cs typeface="Arial"/>
            </a:endParaRPr>
          </a:p>
          <a:p>
            <a:pPr marL="170815" marR="163195" algn="ctr">
              <a:lnSpc>
                <a:spcPct val="100299"/>
              </a:lnSpc>
              <a:spcBef>
                <a:spcPts val="5"/>
              </a:spcBef>
            </a:pPr>
            <a:endParaRPr lang="ar-EG" sz="3200" dirty="0">
              <a:latin typeface="Arial"/>
              <a:cs typeface="Arial"/>
            </a:endParaRPr>
          </a:p>
          <a:p>
            <a:pPr marL="170815" marR="163195" algn="ctr">
              <a:lnSpc>
                <a:spcPct val="100299"/>
              </a:lnSpc>
              <a:spcBef>
                <a:spcPts val="5"/>
              </a:spcBef>
            </a:pPr>
            <a:r>
              <a:rPr lang="ar-EG" sz="3200" dirty="0">
                <a:latin typeface="Arial"/>
                <a:cs typeface="Arial"/>
              </a:rPr>
              <a:t>اقتراح الأفكار لتعزيز النظام والخطط والإجراءات</a:t>
            </a:r>
            <a:endParaRPr sz="3500" dirty="0">
              <a:latin typeface="Arial"/>
              <a:cs typeface="Arial"/>
            </a:endParaRPr>
          </a:p>
          <a:p>
            <a:pPr algn="ctr">
              <a:lnSpc>
                <a:spcPct val="100000"/>
              </a:lnSpc>
              <a:spcBef>
                <a:spcPts val="5"/>
              </a:spcBef>
            </a:pPr>
            <a:endParaRPr lang="ar-EG" sz="3200" b="1" dirty="0">
              <a:solidFill>
                <a:srgbClr val="FFFFFF"/>
              </a:solidFill>
              <a:latin typeface="Arial"/>
              <a:cs typeface="Arial"/>
            </a:endParaRPr>
          </a:p>
          <a:p>
            <a:pPr algn="ctr">
              <a:lnSpc>
                <a:spcPct val="100000"/>
              </a:lnSpc>
              <a:spcBef>
                <a:spcPts val="5"/>
              </a:spcBef>
            </a:pPr>
            <a:r>
              <a:rPr lang="ar-EG" sz="3200" b="1" dirty="0">
                <a:solidFill>
                  <a:srgbClr val="FFFFFF"/>
                </a:solidFill>
                <a:latin typeface="Arial"/>
                <a:cs typeface="Arial"/>
              </a:rPr>
              <a:t>خطة العمل</a:t>
            </a:r>
          </a:p>
        </p:txBody>
      </p:sp>
      <p:sp>
        <p:nvSpPr>
          <p:cNvPr id="13" name="object 13"/>
          <p:cNvSpPr txBox="1"/>
          <p:nvPr/>
        </p:nvSpPr>
        <p:spPr>
          <a:xfrm>
            <a:off x="5486400" y="1133855"/>
            <a:ext cx="6316664" cy="5991320"/>
          </a:xfrm>
          <a:prstGeom prst="rect">
            <a:avLst/>
          </a:prstGeom>
        </p:spPr>
        <p:txBody>
          <a:bodyPr vert="horz" wrap="square" lIns="0" tIns="158750" rIns="0" bIns="0" rtlCol="0">
            <a:spAutoFit/>
          </a:bodyPr>
          <a:lstStyle/>
          <a:p>
            <a:pPr marL="12700">
              <a:lnSpc>
                <a:spcPct val="100000"/>
              </a:lnSpc>
              <a:spcBef>
                <a:spcPts val="1250"/>
              </a:spcBef>
            </a:pPr>
            <a:r>
              <a:rPr lang="ar-EG" sz="2800" b="1" u="heavy" dirty="0">
                <a:uFill>
                  <a:solidFill>
                    <a:srgbClr val="000000"/>
                  </a:solidFill>
                </a:uFill>
                <a:latin typeface="Simplified Arabic" panose="02020603050405020304" pitchFamily="18" charset="-78"/>
                <a:cs typeface="Simplified Arabic" panose="02020603050405020304" pitchFamily="18" charset="-78"/>
              </a:rPr>
              <a:t>المهام:</a:t>
            </a:r>
          </a:p>
          <a:p>
            <a:pPr marL="8890" marR="8890" algn="r" rtl="1">
              <a:lnSpc>
                <a:spcPct val="101000"/>
              </a:lnSpc>
              <a:spcBef>
                <a:spcPts val="1200"/>
              </a:spcBef>
              <a:spcAft>
                <a:spcPts val="0"/>
              </a:spcAft>
            </a:pPr>
            <a:r>
              <a:rPr lang="ar-EG" sz="2400" kern="1200" dirty="0">
                <a:solidFill>
                  <a:srgbClr val="000000"/>
                </a:solidFill>
                <a:effectLst/>
                <a:latin typeface="Simplified Arabic" panose="02020603050405020304" pitchFamily="18" charset="-78"/>
                <a:cs typeface="Simplified Arabic" panose="02020603050405020304" pitchFamily="18" charset="-78"/>
              </a:rPr>
              <a:t>بالعمل في مجموعات، قسموا صفحة من الورق إلى ثلاثة أقسام.</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8890" marR="8890" algn="r" rtl="1">
              <a:lnSpc>
                <a:spcPct val="101000"/>
              </a:lnSpc>
              <a:spcBef>
                <a:spcPts val="1200"/>
              </a:spcBef>
              <a:spcAft>
                <a:spcPts val="0"/>
              </a:spcAft>
            </a:pPr>
            <a:r>
              <a:rPr lang="ar-EG" sz="2400" kern="12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استعرض القائمة المرجعية للتأهب وخططكم والملاحظات الخاصة بتمرين المحاكاة.</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8890" marR="420370" algn="r" rtl="1">
              <a:lnSpc>
                <a:spcPct val="100000"/>
              </a:lnSpc>
              <a:spcBef>
                <a:spcPts val="1200"/>
              </a:spcBef>
              <a:spcAft>
                <a:spcPts val="0"/>
              </a:spcAft>
            </a:pPr>
            <a:r>
              <a:rPr lang="ar-EG" sz="2400" kern="12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ناقش النقاط التي حددتها واكتبها في كل قسم من الأقسام للإجابة على ما يلي:</a:t>
            </a:r>
            <a:endParaRPr lang="en-US" sz="1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514350" marR="0" lvl="0" indent="-171450" algn="r" defTabSz="914400" rtl="1" eaLnBrk="1" fontAlgn="auto" latinLnBrk="0" hangingPunct="1">
              <a:lnSpc>
                <a:spcPct val="151000"/>
              </a:lnSpc>
              <a:spcBef>
                <a:spcPts val="0"/>
              </a:spcBef>
              <a:spcAft>
                <a:spcPts val="0"/>
              </a:spcAft>
              <a:buClrTx/>
              <a:buSzTx/>
              <a:buFont typeface="Times New Roman" panose="02020603050405020304" pitchFamily="18" charset="0"/>
              <a:buChar char="•"/>
              <a:tabLst>
                <a:tab pos="457200" algn="l"/>
                <a:tab pos="812800" algn="l"/>
              </a:tabLst>
              <a:defRPr/>
            </a:pPr>
            <a:r>
              <a:rPr kumimoji="0" lang="ar-EG" sz="2400" b="0" i="0" u="none" strike="noStrike" kern="1200" cap="none" spc="0" normalizeH="0" baseline="0" noProof="0" dirty="0">
                <a:ln>
                  <a:noFill/>
                </a:ln>
                <a:solidFill>
                  <a:srgbClr val="000000"/>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ما هي الإجراءات الناجحة؟ (الإنجازات)</a:t>
            </a:r>
          </a:p>
          <a:p>
            <a:pPr marL="514350" marR="0" lvl="0" indent="-171450" algn="r" defTabSz="914400" rtl="1" eaLnBrk="1" fontAlgn="auto" latinLnBrk="0" hangingPunct="1">
              <a:lnSpc>
                <a:spcPct val="151000"/>
              </a:lnSpc>
              <a:spcBef>
                <a:spcPts val="0"/>
              </a:spcBef>
              <a:spcAft>
                <a:spcPts val="0"/>
              </a:spcAft>
              <a:buClrTx/>
              <a:buSzTx/>
              <a:buFont typeface="Times New Roman" panose="02020603050405020304" pitchFamily="18" charset="0"/>
              <a:buChar char="•"/>
              <a:tabLst>
                <a:tab pos="457200" algn="l"/>
                <a:tab pos="812800" algn="l"/>
              </a:tabLst>
              <a:defRPr/>
            </a:pPr>
            <a:r>
              <a:rPr kumimoji="0" lang="ar-EG" sz="2400" b="0" i="0" u="none" strike="noStrike" kern="1200" cap="none" spc="0" normalizeH="0" baseline="0" noProof="0" dirty="0">
                <a:ln>
                  <a:noFill/>
                </a:ln>
                <a:solidFill>
                  <a:srgbClr val="000000"/>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ما هي الأمور التي شكّلت تحديات؟ (التحديات)</a:t>
            </a:r>
          </a:p>
          <a:p>
            <a:pPr marL="514350" marR="8890" lvl="0" indent="-171450" algn="r" defTabSz="914400" rtl="1" eaLnBrk="1" fontAlgn="auto" latinLnBrk="0" hangingPunct="1">
              <a:lnSpc>
                <a:spcPts val="2110"/>
              </a:lnSpc>
              <a:spcBef>
                <a:spcPts val="1335"/>
              </a:spcBef>
              <a:spcAft>
                <a:spcPts val="0"/>
              </a:spcAft>
              <a:buClrTx/>
              <a:buSzTx/>
              <a:buFont typeface="Arial" panose="020B0604020202020204" pitchFamily="34" charset="0"/>
              <a:buChar char="•"/>
              <a:tabLst/>
              <a:defRPr/>
            </a:pPr>
            <a:r>
              <a:rPr kumimoji="0" lang="ar-EG" sz="2400" b="0" i="0" u="none" strike="noStrike" kern="1200" cap="none" spc="0" normalizeH="0" baseline="0" noProof="0" dirty="0">
                <a:ln>
                  <a:noFill/>
                </a:ln>
                <a:solidFill>
                  <a:srgbClr val="000000"/>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التوصيات؟ (وتحديد الأولويات، لتحديث أهم 3 عناصر)</a:t>
            </a:r>
            <a:endParaRPr lang="ar-EG" sz="240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endParaRPr>
          </a:p>
          <a:p>
            <a:pPr marL="12700" marR="5080">
              <a:lnSpc>
                <a:spcPct val="102200"/>
              </a:lnSpc>
              <a:spcBef>
                <a:spcPts val="1105"/>
              </a:spcBef>
            </a:pPr>
            <a:endParaRPr lang="ar-EG" sz="2400" dirty="0">
              <a:latin typeface="Simplified Arabic" panose="02020603050405020304" pitchFamily="18" charset="-78"/>
              <a:cs typeface="Simplified Arabic" panose="02020603050405020304" pitchFamily="18" charset="-78"/>
            </a:endParaRPr>
          </a:p>
          <a:p>
            <a:pPr marL="12700" marR="5080">
              <a:lnSpc>
                <a:spcPct val="102200"/>
              </a:lnSpc>
              <a:spcBef>
                <a:spcPts val="1105"/>
              </a:spcBef>
            </a:pPr>
            <a:endParaRPr lang="ar-EG" sz="2400" dirty="0">
              <a:latin typeface="Simplified Arabic" panose="02020603050405020304" pitchFamily="18" charset="-78"/>
              <a:cs typeface="Simplified Arabic" panose="02020603050405020304" pitchFamily="18" charset="-78"/>
            </a:endParaRPr>
          </a:p>
          <a:p>
            <a:pPr marL="12700" marR="5080">
              <a:lnSpc>
                <a:spcPct val="102200"/>
              </a:lnSpc>
              <a:spcBef>
                <a:spcPts val="1105"/>
              </a:spcBef>
            </a:pPr>
            <a:endParaRPr lang="ar-EG" sz="2400" dirty="0">
              <a:latin typeface="Simplified Arabic" panose="02020603050405020304" pitchFamily="18" charset="-78"/>
              <a:cs typeface="Simplified Arabic" panose="02020603050405020304" pitchFamily="18" charset="-78"/>
            </a:endParaRPr>
          </a:p>
        </p:txBody>
      </p:sp>
      <p:sp>
        <p:nvSpPr>
          <p:cNvPr id="14" name="object 14"/>
          <p:cNvSpPr txBox="1"/>
          <p:nvPr/>
        </p:nvSpPr>
        <p:spPr>
          <a:xfrm>
            <a:off x="6377924" y="4280916"/>
            <a:ext cx="34290" cy="55880"/>
          </a:xfrm>
          <a:prstGeom prst="rect">
            <a:avLst/>
          </a:prstGeom>
        </p:spPr>
        <p:txBody>
          <a:bodyPr vert="horz" wrap="square" lIns="0" tIns="12700" rIns="0" bIns="0" rtlCol="0">
            <a:spAutoFit/>
          </a:bodyPr>
          <a:lstStyle/>
          <a:p>
            <a:pPr algn="ctr">
              <a:lnSpc>
                <a:spcPct val="100000"/>
              </a:lnSpc>
              <a:spcBef>
                <a:spcPts val="100"/>
              </a:spcBef>
            </a:pPr>
            <a:r>
              <a:rPr lang="ar-EG" sz="200">
                <a:latin typeface="Arial"/>
                <a:cs typeface="Arial"/>
              </a:rPr>
              <a:t>•</a:t>
            </a:r>
          </a:p>
        </p:txBody>
      </p:sp>
      <p:sp>
        <p:nvSpPr>
          <p:cNvPr id="15" name="object 15"/>
          <p:cNvSpPr txBox="1"/>
          <p:nvPr/>
        </p:nvSpPr>
        <p:spPr>
          <a:xfrm>
            <a:off x="6377924" y="4713732"/>
            <a:ext cx="34290" cy="55880"/>
          </a:xfrm>
          <a:prstGeom prst="rect">
            <a:avLst/>
          </a:prstGeom>
        </p:spPr>
        <p:txBody>
          <a:bodyPr vert="horz" wrap="square" lIns="0" tIns="12700" rIns="0" bIns="0" rtlCol="0">
            <a:spAutoFit/>
          </a:bodyPr>
          <a:lstStyle/>
          <a:p>
            <a:pPr algn="ctr">
              <a:lnSpc>
                <a:spcPct val="100000"/>
              </a:lnSpc>
              <a:spcBef>
                <a:spcPts val="100"/>
              </a:spcBef>
            </a:pPr>
            <a:r>
              <a:rPr lang="ar-EG" sz="200">
                <a:latin typeface="Arial"/>
                <a:cs typeface="Arial"/>
              </a:rPr>
              <a:t>•</a:t>
            </a:r>
          </a:p>
        </p:txBody>
      </p:sp>
      <p:sp>
        <p:nvSpPr>
          <p:cNvPr id="17" name="object 17"/>
          <p:cNvSpPr/>
          <p:nvPr/>
        </p:nvSpPr>
        <p:spPr>
          <a:xfrm>
            <a:off x="5845287" y="798576"/>
            <a:ext cx="566927" cy="6705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txBox="1"/>
          <p:nvPr/>
        </p:nvSpPr>
        <p:spPr>
          <a:xfrm>
            <a:off x="6343410" y="940054"/>
            <a:ext cx="1160145" cy="391160"/>
          </a:xfrm>
          <a:prstGeom prst="rect">
            <a:avLst/>
          </a:prstGeom>
        </p:spPr>
        <p:txBody>
          <a:bodyPr vert="horz" wrap="square" lIns="0" tIns="12700" rIns="0" bIns="0" rtlCol="0">
            <a:spAutoFit/>
          </a:bodyPr>
          <a:lstStyle/>
          <a:p>
            <a:pPr marL="12700">
              <a:lnSpc>
                <a:spcPct val="100000"/>
              </a:lnSpc>
              <a:spcBef>
                <a:spcPts val="100"/>
              </a:spcBef>
            </a:pPr>
            <a:r>
              <a:rPr lang="ar-EG" sz="2400" b="1" dirty="0">
                <a:solidFill>
                  <a:srgbClr val="0070C0"/>
                </a:solidFill>
                <a:latin typeface="Arial"/>
                <a:cs typeface="Arial"/>
              </a:rPr>
              <a:t>75 دقيقة</a:t>
            </a:r>
          </a:p>
        </p:txBody>
      </p:sp>
      <p:sp>
        <p:nvSpPr>
          <p:cNvPr id="19" name="object 19"/>
          <p:cNvSpPr/>
          <p:nvPr/>
        </p:nvSpPr>
        <p:spPr>
          <a:xfrm>
            <a:off x="5574984" y="5775326"/>
            <a:ext cx="6228080" cy="0"/>
          </a:xfrm>
          <a:custGeom>
            <a:avLst/>
            <a:gdLst/>
            <a:ahLst/>
            <a:cxnLst/>
            <a:rect l="l" t="t" r="r" b="b"/>
            <a:pathLst>
              <a:path w="6228080">
                <a:moveTo>
                  <a:pt x="0" y="0"/>
                </a:moveTo>
                <a:lnTo>
                  <a:pt x="6227762" y="1"/>
                </a:lnTo>
              </a:path>
            </a:pathLst>
          </a:custGeom>
          <a:ln w="25400">
            <a:solidFill>
              <a:srgbClr val="A24B19"/>
            </a:solidFill>
          </a:ln>
        </p:spPr>
        <p:txBody>
          <a:bodyPr wrap="square" lIns="0" tIns="0" rIns="0" bIns="0" rtlCol="0"/>
          <a:lstStyle/>
          <a:p>
            <a:endParaRPr/>
          </a:p>
        </p:txBody>
      </p:sp>
      <p:sp>
        <p:nvSpPr>
          <p:cNvPr id="20" name="object 20"/>
          <p:cNvSpPr txBox="1"/>
          <p:nvPr/>
        </p:nvSpPr>
        <p:spPr>
          <a:xfrm>
            <a:off x="6567012" y="5966270"/>
            <a:ext cx="4155440" cy="320601"/>
          </a:xfrm>
          <a:prstGeom prst="rect">
            <a:avLst/>
          </a:prstGeom>
        </p:spPr>
        <p:txBody>
          <a:bodyPr vert="horz" wrap="square" lIns="0" tIns="12700" rIns="0" bIns="0" rtlCol="0">
            <a:spAutoFit/>
          </a:bodyPr>
          <a:lstStyle/>
          <a:p>
            <a:pPr marL="12700" algn="ctr">
              <a:lnSpc>
                <a:spcPct val="100000"/>
              </a:lnSpc>
              <a:spcBef>
                <a:spcPts val="100"/>
              </a:spcBef>
            </a:pPr>
            <a:r>
              <a:rPr lang="ar-EG" sz="2000" i="1" dirty="0">
                <a:solidFill>
                  <a:srgbClr val="A24B19"/>
                </a:solidFill>
                <a:latin typeface="Arial"/>
                <a:cs typeface="Arial"/>
              </a:rPr>
              <a:t>ملاحظة: ستوضع خطة العمل في الجلسة التالية</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45102"/>
            <a:ext cx="11579875" cy="513080"/>
          </a:xfrm>
          <a:prstGeom prst="rect">
            <a:avLst/>
          </a:prstGeom>
        </p:spPr>
        <p:txBody>
          <a:bodyPr vert="horz" wrap="square" lIns="0" tIns="12700" rIns="0" bIns="0" rtlCol="0">
            <a:spAutoFit/>
          </a:bodyPr>
          <a:lstStyle/>
          <a:p>
            <a:pPr marL="12700">
              <a:lnSpc>
                <a:spcPct val="100000"/>
              </a:lnSpc>
              <a:spcBef>
                <a:spcPts val="100"/>
              </a:spcBef>
            </a:pPr>
            <a:r>
              <a:rPr lang="ar-EG" sz="3200" b="1" dirty="0">
                <a:solidFill>
                  <a:srgbClr val="FFFFFF"/>
                </a:solidFill>
                <a:latin typeface="Arial"/>
                <a:cs typeface="Arial"/>
              </a:rPr>
              <a:t>استراحة</a:t>
            </a:r>
          </a:p>
        </p:txBody>
      </p:sp>
      <p:sp>
        <p:nvSpPr>
          <p:cNvPr id="3" name="object 3"/>
          <p:cNvSpPr/>
          <p:nvPr/>
        </p:nvSpPr>
        <p:spPr>
          <a:xfrm>
            <a:off x="3975830" y="1457548"/>
            <a:ext cx="4240340" cy="394290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381500" y="2743200"/>
            <a:ext cx="3429000" cy="1174681"/>
          </a:xfrm>
          <a:prstGeom prst="rect">
            <a:avLst/>
          </a:prstGeom>
        </p:spPr>
        <p:txBody>
          <a:bodyPr vert="horz" wrap="square" lIns="0" tIns="33020" rIns="0" bIns="0" rtlCol="0">
            <a:spAutoFit/>
          </a:bodyPr>
          <a:lstStyle/>
          <a:p>
            <a:pPr marR="5080" indent="12700" algn="ctr">
              <a:lnSpc>
                <a:spcPts val="4300"/>
              </a:lnSpc>
              <a:spcBef>
                <a:spcPts val="260"/>
              </a:spcBef>
            </a:pPr>
            <a:r>
              <a:rPr lang="ar-EG" sz="3600" b="1" dirty="0">
                <a:solidFill>
                  <a:srgbClr val="A24B19"/>
                </a:solidFill>
                <a:latin typeface="Arial"/>
                <a:cs typeface="Arial"/>
              </a:rPr>
              <a:t>استراحة </a:t>
            </a:r>
            <a:r>
              <a:rPr lang="ar-BH" sz="3600" b="1" dirty="0">
                <a:solidFill>
                  <a:srgbClr val="A24B19"/>
                </a:solidFill>
                <a:latin typeface="Arial"/>
                <a:cs typeface="Arial"/>
              </a:rPr>
              <a:t>قصيرة </a:t>
            </a:r>
          </a:p>
          <a:p>
            <a:pPr marR="5080" indent="12700" algn="ctr">
              <a:lnSpc>
                <a:spcPts val="4300"/>
              </a:lnSpc>
              <a:spcBef>
                <a:spcPts val="260"/>
              </a:spcBef>
            </a:pPr>
            <a:r>
              <a:rPr lang="ar-EG" sz="3600" b="1" dirty="0">
                <a:solidFill>
                  <a:srgbClr val="A24B19"/>
                </a:solidFill>
                <a:latin typeface="Arial"/>
                <a:cs typeface="Arial"/>
              </a:rPr>
              <a:t>(15 دقيقة)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a:xfrm>
            <a:off x="152779" y="-8247"/>
            <a:ext cx="11474977" cy="581340"/>
          </a:xfrm>
        </p:spPr>
        <p:txBody>
          <a:bodyPr>
            <a:normAutofit fontScale="90000"/>
          </a:bodyPr>
          <a:lstStyle/>
          <a:p>
            <a:r>
              <a:rPr lang="ar-EG" dirty="0"/>
              <a:t>خطة العمل</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dirty="0">
                <a:solidFill>
                  <a:prstClr val="white"/>
                </a:solidFill>
              </a:rPr>
              <a:t>29 تشرين الأول/ أكتوبر 2020</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002861" y="5291750"/>
            <a:ext cx="1854091" cy="749356"/>
            <a:chOff x="9978391" y="5342554"/>
            <a:chExt cx="1854091"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501668" y="5630245"/>
              <a:ext cx="1330814" cy="461665"/>
            </a:xfrm>
            <a:prstGeom prst="rect">
              <a:avLst/>
            </a:prstGeom>
            <a:noFill/>
          </p:spPr>
          <p:txBody>
            <a:bodyPr wrap="none" rtlCol="0">
              <a:spAutoFit/>
            </a:bodyPr>
            <a:lstStyle/>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2400" b="1" i="0" u="none" strike="noStrike" cap="none" normalizeH="0" baseline="0" noProof="0" dirty="0">
                  <a:ln>
                    <a:noFill/>
                  </a:ln>
                  <a:solidFill>
                    <a:srgbClr val="0070C0"/>
                  </a:solidFill>
                  <a:uLnTx/>
                  <a:uFillTx/>
                  <a:latin typeface="Arial" panose="020B0604020202020204"/>
                  <a:ea typeface="+mn-ea"/>
                  <a:cs typeface="Calibri" panose="020F0502020204030204" pitchFamily="34" charset="0"/>
                </a:rPr>
                <a:t>45 دقيقة</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831772" y="1340756"/>
            <a:ext cx="1404257" cy="49244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300" b="1" i="0" u="none" strike="noStrike" cap="none" normalizeH="0" baseline="0" noProof="0">
                <a:ln>
                  <a:noFill/>
                </a:ln>
                <a:solidFill>
                  <a:prstClr val="white"/>
                </a:solidFill>
                <a:uLnTx/>
                <a:uFillTx/>
                <a:latin typeface="Arial" panose="020B0604020202020204"/>
                <a:ea typeface="+mn-ea"/>
                <a:cs typeface="Calibri" panose="020F0502020204030204" pitchFamily="34" charset="0"/>
              </a:rPr>
              <a:t>التحديات/ الثغرات الرئيسية</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300" b="1" i="0" u="none" strike="noStrike" cap="none" normalizeH="0" baseline="0" noProof="0">
                <a:ln>
                  <a:noFill/>
                </a:ln>
                <a:solidFill>
                  <a:prstClr val="white"/>
                </a:solidFill>
                <a:uLnTx/>
                <a:uFillTx/>
                <a:latin typeface="Arial" panose="020B0604020202020204"/>
                <a:ea typeface="+mn-ea"/>
                <a:cs typeface="Calibri" panose="020F0502020204030204" pitchFamily="34" charset="0"/>
              </a:rPr>
              <a:t>الحل المقترح</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64286" y="1340754"/>
            <a:ext cx="1404257" cy="49244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300" b="1" i="0" u="none" strike="noStrike" cap="none" normalizeH="0" baseline="0" noProof="0" dirty="0">
                <a:ln>
                  <a:noFill/>
                </a:ln>
                <a:solidFill>
                  <a:prstClr val="white"/>
                </a:solidFill>
                <a:uLnTx/>
                <a:uFillTx/>
                <a:latin typeface="Arial" panose="020B0604020202020204"/>
                <a:ea typeface="+mn-ea"/>
                <a:cs typeface="Calibri" panose="020F0502020204030204" pitchFamily="34" charset="0"/>
              </a:rPr>
              <a:t>الإطار الزمني للحل</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404257" cy="292388"/>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300" b="1" i="0" u="none" strike="noStrike" cap="none" normalizeH="0" baseline="0" noProof="0">
                <a:ln>
                  <a:noFill/>
                </a:ln>
                <a:solidFill>
                  <a:prstClr val="white"/>
                </a:solidFill>
                <a:uLnTx/>
                <a:uFillTx/>
                <a:latin typeface="Arial" panose="020B0604020202020204"/>
                <a:ea typeface="+mn-ea"/>
                <a:cs typeface="Calibri" panose="020F0502020204030204" pitchFamily="34" charset="0"/>
              </a:rPr>
              <a:t>المسؤولية</a:t>
            </a:r>
          </a:p>
        </p:txBody>
      </p:sp>
      <p:graphicFrame>
        <p:nvGraphicFramePr>
          <p:cNvPr id="3" name="Table 2">
            <a:extLst>
              <a:ext uri="{FF2B5EF4-FFF2-40B4-BE49-F238E27FC236}">
                <a16:creationId xmlns:a16="http://schemas.microsoft.com/office/drawing/2014/main" id="{1667112A-BB25-43FD-A0FF-60A0C2A814FD}"/>
              </a:ext>
            </a:extLst>
          </p:cNvPr>
          <p:cNvGraphicFramePr>
            <a:graphicFrameLocks noGrp="1"/>
          </p:cNvGraphicFramePr>
          <p:nvPr>
            <p:extLst>
              <p:ext uri="{D42A27DB-BD31-4B8C-83A1-F6EECF244321}">
                <p14:modId xmlns:p14="http://schemas.microsoft.com/office/powerpoint/2010/main" val="1517137806"/>
              </p:ext>
            </p:extLst>
          </p:nvPr>
        </p:nvGraphicFramePr>
        <p:xfrm>
          <a:off x="4236358" y="1191571"/>
          <a:ext cx="7391398" cy="4474857"/>
        </p:xfrm>
        <a:graphic>
          <a:graphicData uri="http://schemas.openxmlformats.org/drawingml/2006/table">
            <a:tbl>
              <a:tblPr rtl="1" firstRow="1" firstCol="1" bandRow="1"/>
              <a:tblGrid>
                <a:gridCol w="1566146">
                  <a:extLst>
                    <a:ext uri="{9D8B030D-6E8A-4147-A177-3AD203B41FA5}">
                      <a16:colId xmlns:a16="http://schemas.microsoft.com/office/drawing/2014/main" val="1008297073"/>
                    </a:ext>
                  </a:extLst>
                </a:gridCol>
                <a:gridCol w="2532676">
                  <a:extLst>
                    <a:ext uri="{9D8B030D-6E8A-4147-A177-3AD203B41FA5}">
                      <a16:colId xmlns:a16="http://schemas.microsoft.com/office/drawing/2014/main" val="736284345"/>
                    </a:ext>
                  </a:extLst>
                </a:gridCol>
                <a:gridCol w="1723533">
                  <a:extLst>
                    <a:ext uri="{9D8B030D-6E8A-4147-A177-3AD203B41FA5}">
                      <a16:colId xmlns:a16="http://schemas.microsoft.com/office/drawing/2014/main" val="2317185955"/>
                    </a:ext>
                  </a:extLst>
                </a:gridCol>
                <a:gridCol w="1569043">
                  <a:extLst>
                    <a:ext uri="{9D8B030D-6E8A-4147-A177-3AD203B41FA5}">
                      <a16:colId xmlns:a16="http://schemas.microsoft.com/office/drawing/2014/main" val="3828225706"/>
                    </a:ext>
                  </a:extLst>
                </a:gridCol>
              </a:tblGrid>
              <a:tr h="680160">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2010214448"/>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375787977"/>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284025374"/>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394943172"/>
                  </a:ext>
                </a:extLst>
              </a:tr>
            </a:tbl>
          </a:graphicData>
        </a:graphic>
      </p:graphicFrame>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11198875" cy="513080"/>
          </a:xfrm>
          <a:prstGeom prst="rect">
            <a:avLst/>
          </a:prstGeom>
        </p:spPr>
        <p:txBody>
          <a:bodyPr vert="horz" wrap="square" lIns="0" tIns="12700" rIns="0" bIns="0" rtlCol="0">
            <a:spAutoFit/>
          </a:bodyPr>
          <a:lstStyle/>
          <a:p>
            <a:pPr marL="12700">
              <a:lnSpc>
                <a:spcPct val="100000"/>
              </a:lnSpc>
              <a:spcBef>
                <a:spcPts val="100"/>
              </a:spcBef>
            </a:pPr>
            <a:r>
              <a:rPr lang="ar-BH" sz="3200" dirty="0"/>
              <a:t>استخلاص الدروس</a:t>
            </a:r>
            <a:endParaRPr lang="ar-EG" sz="3200" dirty="0"/>
          </a:p>
        </p:txBody>
      </p:sp>
      <p:graphicFrame>
        <p:nvGraphicFramePr>
          <p:cNvPr id="12" name="Table 11">
            <a:extLst>
              <a:ext uri="{FF2B5EF4-FFF2-40B4-BE49-F238E27FC236}">
                <a16:creationId xmlns:a16="http://schemas.microsoft.com/office/drawing/2014/main" id="{684C9F80-B297-465B-9436-AB8ED4175520}"/>
              </a:ext>
            </a:extLst>
          </p:cNvPr>
          <p:cNvGraphicFramePr>
            <a:graphicFrameLocks noGrp="1"/>
          </p:cNvGraphicFramePr>
          <p:nvPr>
            <p:extLst>
              <p:ext uri="{D42A27DB-BD31-4B8C-83A1-F6EECF244321}">
                <p14:modId xmlns:p14="http://schemas.microsoft.com/office/powerpoint/2010/main" val="1422681550"/>
              </p:ext>
            </p:extLst>
          </p:nvPr>
        </p:nvGraphicFramePr>
        <p:xfrm>
          <a:off x="1603410" y="971993"/>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graphicFrame>
        <p:nvGraphicFramePr>
          <p:cNvPr id="14" name="Table 13">
            <a:extLst>
              <a:ext uri="{FF2B5EF4-FFF2-40B4-BE49-F238E27FC236}">
                <a16:creationId xmlns:a16="http://schemas.microsoft.com/office/drawing/2014/main" id="{DCFCB36E-6352-4486-9A48-9DCDABB6855D}"/>
              </a:ext>
            </a:extLst>
          </p:cNvPr>
          <p:cNvGraphicFramePr>
            <a:graphicFrameLocks noGrp="1"/>
          </p:cNvGraphicFramePr>
          <p:nvPr>
            <p:extLst>
              <p:ext uri="{D42A27DB-BD31-4B8C-83A1-F6EECF244321}">
                <p14:modId xmlns:p14="http://schemas.microsoft.com/office/powerpoint/2010/main" val="2282870834"/>
              </p:ext>
            </p:extLst>
          </p:nvPr>
        </p:nvGraphicFramePr>
        <p:xfrm>
          <a:off x="2958679" y="1989964"/>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graphicFrame>
        <p:nvGraphicFramePr>
          <p:cNvPr id="16" name="Table 15">
            <a:extLst>
              <a:ext uri="{FF2B5EF4-FFF2-40B4-BE49-F238E27FC236}">
                <a16:creationId xmlns:a16="http://schemas.microsoft.com/office/drawing/2014/main" id="{32B010B5-3869-4AC7-BAC3-78F96CBF7876}"/>
              </a:ext>
            </a:extLst>
          </p:cNvPr>
          <p:cNvGraphicFramePr>
            <a:graphicFrameLocks noGrp="1"/>
          </p:cNvGraphicFramePr>
          <p:nvPr>
            <p:extLst>
              <p:ext uri="{D42A27DB-BD31-4B8C-83A1-F6EECF244321}">
                <p14:modId xmlns:p14="http://schemas.microsoft.com/office/powerpoint/2010/main" val="1121014073"/>
              </p:ext>
            </p:extLst>
          </p:nvPr>
        </p:nvGraphicFramePr>
        <p:xfrm>
          <a:off x="4313948" y="2998165"/>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38200" y="685800"/>
            <a:ext cx="8121685" cy="5849111"/>
            <a:chOff x="606551" y="685799"/>
            <a:chExt cx="8071240" cy="5849111"/>
          </a:xfrm>
        </p:grpSpPr>
        <p:sp>
          <p:nvSpPr>
            <p:cNvPr id="3" name="object 3"/>
            <p:cNvSpPr/>
            <p:nvPr/>
          </p:nvSpPr>
          <p:spPr>
            <a:xfrm>
              <a:off x="606551" y="685799"/>
              <a:ext cx="4712208" cy="58491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8110864" y="4745735"/>
              <a:ext cx="566927" cy="670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28600" y="120017"/>
            <a:ext cx="11351275" cy="513080"/>
          </a:xfrm>
          <a:prstGeom prst="rect">
            <a:avLst/>
          </a:prstGeom>
        </p:spPr>
        <p:txBody>
          <a:bodyPr vert="horz" wrap="square" lIns="0" tIns="12700" rIns="0" bIns="0" rtlCol="0">
            <a:spAutoFit/>
          </a:bodyPr>
          <a:lstStyle/>
          <a:p>
            <a:pPr marL="12700">
              <a:lnSpc>
                <a:spcPct val="100000"/>
              </a:lnSpc>
              <a:spcBef>
                <a:spcPts val="100"/>
              </a:spcBef>
            </a:pPr>
            <a:r>
              <a:rPr lang="ar-EG" sz="3200" dirty="0"/>
              <a:t>استمارة تعليقات المشاركين</a:t>
            </a:r>
          </a:p>
        </p:txBody>
      </p:sp>
      <p:sp>
        <p:nvSpPr>
          <p:cNvPr id="8" name="object 8"/>
          <p:cNvSpPr txBox="1"/>
          <p:nvPr/>
        </p:nvSpPr>
        <p:spPr>
          <a:xfrm>
            <a:off x="6287237" y="1969517"/>
            <a:ext cx="4422140" cy="1735455"/>
          </a:xfrm>
          <a:prstGeom prst="rect">
            <a:avLst/>
          </a:prstGeom>
        </p:spPr>
        <p:txBody>
          <a:bodyPr vert="horz" wrap="square" lIns="0" tIns="11430" rIns="0" bIns="0" rtlCol="0">
            <a:spAutoFit/>
          </a:bodyPr>
          <a:lstStyle/>
          <a:p>
            <a:pPr marL="12700" marR="5080">
              <a:lnSpc>
                <a:spcPct val="100200"/>
              </a:lnSpc>
              <a:spcBef>
                <a:spcPts val="90"/>
              </a:spcBef>
            </a:pPr>
            <a:r>
              <a:rPr lang="ar-EG" sz="2800" i="1" dirty="0">
                <a:latin typeface="Arial"/>
                <a:cs typeface="Arial"/>
              </a:rPr>
              <a:t>ستساعدنا تعليقاتك على الحفاظ على جودة عمليات المحاكاة وملاءمتها في المستقبل وتحسينهما.</a:t>
            </a:r>
          </a:p>
        </p:txBody>
      </p:sp>
      <p:sp>
        <p:nvSpPr>
          <p:cNvPr id="9" name="object 9"/>
          <p:cNvSpPr txBox="1"/>
          <p:nvPr/>
        </p:nvSpPr>
        <p:spPr>
          <a:xfrm>
            <a:off x="8959885" y="4885435"/>
            <a:ext cx="990600" cy="391160"/>
          </a:xfrm>
          <a:prstGeom prst="rect">
            <a:avLst/>
          </a:prstGeom>
        </p:spPr>
        <p:txBody>
          <a:bodyPr vert="horz" wrap="square" lIns="0" tIns="12700" rIns="0" bIns="0" rtlCol="0">
            <a:spAutoFit/>
          </a:bodyPr>
          <a:lstStyle/>
          <a:p>
            <a:pPr marL="12700" algn="ctr">
              <a:lnSpc>
                <a:spcPct val="100000"/>
              </a:lnSpc>
              <a:spcBef>
                <a:spcPts val="100"/>
              </a:spcBef>
            </a:pPr>
            <a:r>
              <a:rPr lang="ar-EG" sz="2400" b="1" dirty="0">
                <a:solidFill>
                  <a:srgbClr val="0070C0"/>
                </a:solidFill>
                <a:latin typeface="Arial"/>
                <a:cs typeface="Arial"/>
              </a:rPr>
              <a:t>5 دقائق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762" y="76200"/>
            <a:ext cx="11046475" cy="505267"/>
          </a:xfrm>
          <a:prstGeom prst="rect">
            <a:avLst/>
          </a:prstGeom>
        </p:spPr>
        <p:txBody>
          <a:bodyPr vert="horz" wrap="square" lIns="0" tIns="12700" rIns="0" bIns="0" rtlCol="0">
            <a:spAutoFit/>
          </a:bodyPr>
          <a:lstStyle/>
          <a:p>
            <a:pPr marL="12700">
              <a:lnSpc>
                <a:spcPct val="100000"/>
              </a:lnSpc>
              <a:spcBef>
                <a:spcPts val="100"/>
              </a:spcBef>
            </a:pPr>
            <a:r>
              <a:rPr lang="ar-EG" sz="3200" b="1">
                <a:solidFill>
                  <a:srgbClr val="FFFFFF"/>
                </a:solidFill>
                <a:latin typeface="Arial"/>
                <a:cs typeface="Arial"/>
              </a:rPr>
              <a:t>الخطوات التالية والملخص</a:t>
            </a: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marL="12700">
              <a:lnSpc>
                <a:spcPct val="100000"/>
              </a:lnSpc>
              <a:spcBef>
                <a:spcPts val="100"/>
              </a:spcBef>
            </a:pPr>
            <a:r>
              <a:rPr lang="ar-EG" sz="3600" b="1">
                <a:solidFill>
                  <a:srgbClr val="0070C0"/>
                </a:solidFill>
                <a:latin typeface="Arial"/>
                <a:cs typeface="Arial"/>
              </a:rPr>
              <a:t>الخطوات التالية</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76200"/>
            <a:ext cx="11275075" cy="505267"/>
          </a:xfrm>
          <a:prstGeom prst="rect">
            <a:avLst/>
          </a:prstGeom>
        </p:spPr>
        <p:txBody>
          <a:bodyPr vert="horz" wrap="square" lIns="0" tIns="12700" rIns="0" bIns="0" rtlCol="0">
            <a:spAutoFit/>
          </a:bodyPr>
          <a:lstStyle/>
          <a:p>
            <a:pPr marL="12700">
              <a:lnSpc>
                <a:spcPct val="100000"/>
              </a:lnSpc>
              <a:spcBef>
                <a:spcPts val="100"/>
              </a:spcBef>
            </a:pPr>
            <a:r>
              <a:rPr lang="ar-EG" sz="3200" dirty="0"/>
              <a:t>منصة الشركاء في مواجهة كوفيد-19</a:t>
            </a:r>
          </a:p>
        </p:txBody>
      </p:sp>
      <p:sp>
        <p:nvSpPr>
          <p:cNvPr id="3" name="object 3"/>
          <p:cNvSpPr txBox="1"/>
          <p:nvPr/>
        </p:nvSpPr>
        <p:spPr>
          <a:xfrm>
            <a:off x="636270" y="1600200"/>
            <a:ext cx="10970275" cy="4110100"/>
          </a:xfrm>
          <a:prstGeom prst="rect">
            <a:avLst/>
          </a:prstGeom>
        </p:spPr>
        <p:txBody>
          <a:bodyPr vert="horz" wrap="square" lIns="0" tIns="12700" rIns="0" bIns="0" rtlCol="0">
            <a:spAutoFit/>
          </a:bodyPr>
          <a:lstStyle/>
          <a:p>
            <a:pPr marL="57150">
              <a:lnSpc>
                <a:spcPts val="3300"/>
              </a:lnSpc>
              <a:spcBef>
                <a:spcPts val="100"/>
              </a:spcBef>
            </a:pPr>
            <a:r>
              <a:rPr lang="ar-EG" sz="2800" dirty="0">
                <a:latin typeface="Simplified Arabic" panose="02020603050405020304" pitchFamily="18" charset="-78"/>
                <a:cs typeface="Simplified Arabic" panose="02020603050405020304" pitchFamily="18" charset="-78"/>
              </a:rPr>
              <a:t>جمهور منصة الشركاء في مواجهة كوفيد-19 وبوابة الإمدادات الخاصة بكوفيد-19</a:t>
            </a:r>
          </a:p>
          <a:p>
            <a:pPr marL="114300">
              <a:lnSpc>
                <a:spcPts val="3300"/>
              </a:lnSpc>
              <a:spcBef>
                <a:spcPts val="55"/>
              </a:spcBef>
            </a:pPr>
            <a:endParaRPr sz="2800" dirty="0">
              <a:latin typeface="Simplified Arabic" panose="02020603050405020304" pitchFamily="18" charset="-78"/>
              <a:cs typeface="Simplified Arabic" panose="02020603050405020304" pitchFamily="18" charset="-78"/>
            </a:endParaRPr>
          </a:p>
          <a:p>
            <a:pPr marL="457200" marR="5080" indent="-342900">
              <a:lnSpc>
                <a:spcPts val="3300"/>
              </a:lnSpc>
              <a:buChar char="•"/>
            </a:pPr>
            <a:r>
              <a:rPr lang="ar-EG" sz="2800" dirty="0">
                <a:latin typeface="Simplified Arabic" panose="02020603050405020304" pitchFamily="18" charset="-78"/>
                <a:cs typeface="Simplified Arabic" panose="02020603050405020304" pitchFamily="18" charset="-78"/>
              </a:rPr>
              <a:t>تدعم منصة الشركاء في مواجهة كوفيد-19 الشفافية والتعاون والفعّالية في استجابة البلدان ووكالات الأمم المتحدة والشركاء المنفذين والجهات المانحة لكوفيد-19.</a:t>
            </a:r>
          </a:p>
          <a:p>
            <a:pPr marL="114300">
              <a:lnSpc>
                <a:spcPts val="3300"/>
              </a:lnSpc>
              <a:spcBef>
                <a:spcPts val="40"/>
              </a:spcBef>
            </a:pPr>
            <a:endParaRPr sz="2800" dirty="0">
              <a:latin typeface="Simplified Arabic" panose="02020603050405020304" pitchFamily="18" charset="-78"/>
              <a:cs typeface="Simplified Arabic" panose="02020603050405020304" pitchFamily="18" charset="-78"/>
            </a:endParaRPr>
          </a:p>
          <a:p>
            <a:pPr marL="57150" marR="316865">
              <a:lnSpc>
                <a:spcPts val="3300"/>
              </a:lnSpc>
            </a:pPr>
            <a:r>
              <a:rPr lang="ar-EG" sz="2800" dirty="0">
                <a:latin typeface="Simplified Arabic" panose="02020603050405020304" pitchFamily="18" charset="-78"/>
                <a:cs typeface="Simplified Arabic" panose="02020603050405020304" pitchFamily="18" charset="-78"/>
              </a:rPr>
              <a:t>وقد ترغبون في تحديث مؤشر الركيزة الخاصة بنقاط الدخول المدرج في القائمة المرجعية لبلدكم بشأن إجراء عملية المحاكاة.</a:t>
            </a:r>
          </a:p>
          <a:p>
            <a:pPr marL="114300">
              <a:lnSpc>
                <a:spcPts val="3300"/>
              </a:lnSpc>
              <a:spcBef>
                <a:spcPts val="35"/>
              </a:spcBef>
            </a:pPr>
            <a:endParaRPr sz="2800" dirty="0">
              <a:latin typeface="Simplified Arabic" panose="02020603050405020304" pitchFamily="18" charset="-78"/>
              <a:cs typeface="Simplified Arabic" panose="02020603050405020304" pitchFamily="18" charset="-78"/>
            </a:endParaRPr>
          </a:p>
          <a:p>
            <a:pPr>
              <a:lnSpc>
                <a:spcPts val="3300"/>
              </a:lnSpc>
              <a:spcAft>
                <a:spcPts val="800"/>
              </a:spcAft>
            </a:pPr>
            <a:r>
              <a:rPr lang="ar-EG" sz="2800" kern="12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للمزيد من المعلومات يُرجى زيارة الرابط التالي: </a:t>
            </a:r>
            <a:r>
              <a:rPr lang="en-US" sz="2400" u="heavy" dirty="0">
                <a:solidFill>
                  <a:srgbClr val="0563C1"/>
                </a:solidFill>
                <a:uFill>
                  <a:solidFill>
                    <a:srgbClr val="0563C1"/>
                  </a:solidFill>
                </a:uFill>
                <a:latin typeface="Simplified Arabic" panose="02020603050405020304" pitchFamily="18" charset="-78"/>
                <a:cs typeface="Simplified Arabic" panose="02020603050405020304" pitchFamily="18" charset="-78"/>
              </a:rPr>
              <a:t>https://covid19partnersplatform.who.int/</a:t>
            </a:r>
          </a:p>
          <a:p>
            <a:pPr marL="0" marR="0" algn="r" rtl="1">
              <a:lnSpc>
                <a:spcPct val="107000"/>
              </a:lnSpc>
              <a:spcBef>
                <a:spcPts val="0"/>
              </a:spcBef>
              <a:spcAft>
                <a:spcPts val="800"/>
              </a:spcAft>
            </a:pPr>
            <a:endParaRPr lang="en-US" sz="11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599" y="67867"/>
            <a:ext cx="8153400" cy="574040"/>
          </a:xfrm>
          <a:prstGeom prst="rect">
            <a:avLst/>
          </a:prstGeom>
        </p:spPr>
        <p:txBody>
          <a:bodyPr vert="horz" wrap="square" lIns="0" tIns="12700" rIns="0" bIns="0" rtlCol="0">
            <a:spAutoFit/>
          </a:bodyPr>
          <a:lstStyle/>
          <a:p>
            <a:pPr marL="12700">
              <a:lnSpc>
                <a:spcPct val="100000"/>
              </a:lnSpc>
              <a:spcBef>
                <a:spcPts val="100"/>
              </a:spcBef>
            </a:pPr>
            <a:r>
              <a:rPr lang="ar-EG" sz="3600" dirty="0"/>
              <a:t>توجيه التأهب والاستجابة</a:t>
            </a:r>
          </a:p>
        </p:txBody>
      </p:sp>
      <p:sp>
        <p:nvSpPr>
          <p:cNvPr id="3" name="object 3"/>
          <p:cNvSpPr txBox="1"/>
          <p:nvPr/>
        </p:nvSpPr>
        <p:spPr>
          <a:xfrm>
            <a:off x="4876800" y="6638036"/>
            <a:ext cx="1883958"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20 تشرين الأول/ أكتوبر 2020</a:t>
            </a:r>
          </a:p>
        </p:txBody>
      </p:sp>
      <p:sp>
        <p:nvSpPr>
          <p:cNvPr id="4" name="object 4"/>
          <p:cNvSpPr txBox="1"/>
          <p:nvPr/>
        </p:nvSpPr>
        <p:spPr>
          <a:xfrm>
            <a:off x="609600" y="2354997"/>
            <a:ext cx="5181600" cy="3706143"/>
          </a:xfrm>
          <a:prstGeom prst="rect">
            <a:avLst/>
          </a:prstGeom>
        </p:spPr>
        <p:txBody>
          <a:bodyPr vert="horz" wrap="square" lIns="0" tIns="12700" rIns="0" bIns="0" rtlCol="0">
            <a:spAutoFit/>
          </a:bodyPr>
          <a:lstStyle/>
          <a:p>
            <a:pPr marL="12700" marR="5080" algn="just">
              <a:lnSpc>
                <a:spcPct val="100000"/>
              </a:lnSpc>
            </a:pPr>
            <a:r>
              <a:rPr lang="ar-EG" sz="2400" i="1" dirty="0">
                <a:latin typeface="Arial"/>
                <a:cs typeface="Arial"/>
              </a:rPr>
              <a:t>ومنذ كانون الثاني/ يناير 2020، نشرت المنظمة أكثر من 100 وثيقة بشأن كوفيد-19. ويتضمن أكثر من نصف هذه الوثائق إرشادات تقنية بشأن كيفية تحديد الحالات واختبارها، وكيفية تقديم الرعاية المأمونة والملائمة إلى الأشخاص استناداً إلى مدى وخامة مرضهم، وكيفية تتبع المخالطين وإيداعهم الحجر الصحي، وكيفية الوقاية من انتقال المرض من شخص إلى آخر، وكيفية حماية العاملين في الرعاية الصحية، وكيفية مساعدة المجتمعات المحلية على حشد الاستجابة الملائمة.</a:t>
            </a:r>
            <a:endParaRPr sz="24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830997"/>
          </a:xfrm>
          <a:prstGeom prst="rect">
            <a:avLst/>
          </a:prstGeom>
        </p:spPr>
        <p:txBody>
          <a:bodyPr wrap="square">
            <a:spAutoFit/>
          </a:bodyPr>
          <a:lstStyle/>
          <a:p>
            <a:pPr marL="12700" marR="5080" lvl="0" algn="just"/>
            <a:r>
              <a:rPr lang="ar-EG" sz="2400" i="1" dirty="0">
                <a:solidFill>
                  <a:prstClr val="black"/>
                </a:solidFill>
                <a:latin typeface="Arial"/>
                <a:cs typeface="Arial"/>
              </a:rPr>
              <a:t>يتمثل أهم أدوار المنظمة أثناء الطوارئ الصحية من قبيل كوفيد-19، في جمع البيانات والبحوث من شتى أنحاء العالم، وتقييمها، ثم تزويد البلدان بالمشورة حول كيفية الاستجابة.</a:t>
            </a: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marL="12700" lvl="0" algn="ctr">
              <a:spcBef>
                <a:spcPts val="100"/>
              </a:spcBef>
            </a:pPr>
            <a:r>
              <a:rPr lang="ar-EG" sz="2800" b="1" dirty="0">
                <a:solidFill>
                  <a:srgbClr val="005D85"/>
                </a:solidFill>
                <a:latin typeface="Arial"/>
                <a:cs typeface="Arial"/>
              </a:rPr>
              <a:t>تقديم منظمة الصحة العالمية للمشورة المُحدّثة والدقيقة</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76200"/>
            <a:ext cx="11427475" cy="505267"/>
          </a:xfrm>
          <a:prstGeom prst="rect">
            <a:avLst/>
          </a:prstGeom>
        </p:spPr>
        <p:txBody>
          <a:bodyPr vert="horz" wrap="square" lIns="0" tIns="12700" rIns="0" bIns="0" rtlCol="0">
            <a:spAutoFit/>
          </a:bodyPr>
          <a:lstStyle/>
          <a:p>
            <a:pPr marL="12700">
              <a:lnSpc>
                <a:spcPct val="100000"/>
              </a:lnSpc>
              <a:spcBef>
                <a:spcPts val="100"/>
              </a:spcBef>
            </a:pPr>
            <a:r>
              <a:rPr lang="ar-EG" sz="3200" dirty="0"/>
              <a:t>دورات التعلم الإلكترونية</a:t>
            </a:r>
          </a:p>
        </p:txBody>
      </p:sp>
      <p:sp>
        <p:nvSpPr>
          <p:cNvPr id="4" name="Rectangle 3">
            <a:extLst>
              <a:ext uri="{FF2B5EF4-FFF2-40B4-BE49-F238E27FC236}">
                <a16:creationId xmlns:a16="http://schemas.microsoft.com/office/drawing/2014/main" id="{E5850D97-F7B6-40D4-8E9E-C93A38B44EB4}"/>
              </a:ext>
            </a:extLst>
          </p:cNvPr>
          <p:cNvSpPr/>
          <p:nvPr/>
        </p:nvSpPr>
        <p:spPr>
          <a:xfrm>
            <a:off x="762000" y="1166843"/>
            <a:ext cx="10896600" cy="3970318"/>
          </a:xfrm>
          <a:prstGeom prst="rect">
            <a:avLst/>
          </a:prstGeom>
        </p:spPr>
        <p:txBody>
          <a:bodyPr wrap="square">
            <a:spAutoFit/>
          </a:bodyPr>
          <a:lstStyle/>
          <a:p>
            <a:r>
              <a:rPr lang="ar-EG" sz="2800" dirty="0">
                <a:latin typeface="Arial"/>
                <a:cs typeface="Arial"/>
              </a:rPr>
              <a:t>الدورات الإلكترونية التالية متاحة هنا:</a:t>
            </a:r>
          </a:p>
          <a:p>
            <a:endParaRPr lang="en-US" sz="2800" dirty="0">
              <a:latin typeface="Arial"/>
              <a:cs typeface="Arial"/>
            </a:endParaRPr>
          </a:p>
          <a:p>
            <a:pPr marL="457200" indent="-457200">
              <a:buFont typeface="Arial" panose="020B0604020202020204" pitchFamily="34" charset="0"/>
              <a:buChar char="•"/>
            </a:pPr>
            <a:r>
              <a:rPr lang="ar-EG" sz="2800" dirty="0">
                <a:latin typeface="Arial"/>
                <a:cs typeface="Arial"/>
                <a:hlinkClick r:id="rId2"/>
              </a:rPr>
              <a:t>الاعتبارات التشغيلية لإدارة حالات كوفيد-19 وفاشياته على متن السفن</a:t>
            </a: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ar-EG" sz="2800" dirty="0">
                <a:latin typeface="Arial"/>
                <a:cs typeface="Arial"/>
                <a:hlinkClick r:id="rId2"/>
              </a:rPr>
              <a:t>إدارة المسافرين المرضى في نقاط الدخول في سياق فاشية مرض كوفيد-19</a:t>
            </a: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ar-EG" sz="2800" dirty="0">
                <a:latin typeface="Arial"/>
                <a:cs typeface="Arial"/>
                <a:hlinkClick r:id="rId2"/>
              </a:rPr>
              <a:t>الاعتبارات التشغيلية المتعلقة بإدارة حالات عدوى كوفید-19 أو تفشیھا في سیاق الطيران</a:t>
            </a: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ar-EG" sz="2800" dirty="0">
                <a:latin typeface="Arial"/>
                <a:cs typeface="Arial"/>
                <a:hlinkClick r:id="rId3"/>
              </a:rPr>
              <a:t> مكافحة تفشي عدوى </a:t>
            </a:r>
            <a:r>
              <a:rPr lang="ar-EG" sz="2800" dirty="0" err="1">
                <a:latin typeface="Arial"/>
                <a:cs typeface="Arial"/>
                <a:hlinkClick r:id="rId3"/>
              </a:rPr>
              <a:t>كوفید</a:t>
            </a:r>
            <a:r>
              <a:rPr lang="ar-EG" sz="2800" dirty="0">
                <a:latin typeface="Arial"/>
                <a:cs typeface="Arial"/>
                <a:hlinkClick r:id="rId3"/>
              </a:rPr>
              <a:t> -19 في المعابر البرية</a:t>
            </a:r>
          </a:p>
        </p:txBody>
      </p:sp>
    </p:spTree>
    <p:extLst>
      <p:ext uri="{BB962C8B-B14F-4D97-AF65-F5344CB8AC3E}">
        <p14:creationId xmlns:p14="http://schemas.microsoft.com/office/powerpoint/2010/main" val="20692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ar-EG" sz="2400" b="1">
                <a:solidFill>
                  <a:schemeClr val="bg1"/>
                </a:solidFill>
              </a:rPr>
              <a:t>موارد منظمة الصحة العالمية</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769441"/>
          </a:xfrm>
          <a:prstGeom prst="rect">
            <a:avLst/>
          </a:prstGeom>
          <a:noFill/>
        </p:spPr>
        <p:txBody>
          <a:bodyPr wrap="square" rtlCol="0">
            <a:spAutoFit/>
          </a:bodyPr>
          <a:lstStyle/>
          <a:p>
            <a:pPr algn="ctr">
              <a:spcBef>
                <a:spcPts val="700"/>
              </a:spcBef>
              <a:buClr>
                <a:srgbClr val="DD8047"/>
              </a:buClr>
              <a:buSzPct val="60000"/>
            </a:pPr>
            <a:r>
              <a:rPr lang="ar-EG" sz="4400" b="1" dirty="0">
                <a:solidFill>
                  <a:schemeClr val="bg1"/>
                </a:solidFill>
                <a:latin typeface="+mj-lt"/>
                <a:cs typeface="Calibri" panose="020F0502020204030204" pitchFamily="34" charset="0"/>
              </a:rPr>
              <a:t>شكراً لكم!</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19200"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ar-EG" sz="1400" b="1" dirty="0"/>
              <a:t>الصفحة الإلكترونية لمنظمة الصحة العالمية الخاصة بحالات الطوارئ</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382" y="5077357"/>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algn="ctr">
              <a:spcBef>
                <a:spcPts val="700"/>
              </a:spcBef>
              <a:buClr>
                <a:srgbClr val="DD8047"/>
              </a:buClr>
              <a:buSzPct val="60000"/>
            </a:pPr>
            <a:r>
              <a:rPr lang="ar-EG" sz="1400" b="1">
                <a:solidFill>
                  <a:srgbClr val="0070C0"/>
                </a:solidFill>
                <a:latin typeface="+mj-lt"/>
                <a:cs typeface="Calibri" panose="020F0502020204030204" pitchFamily="34" charset="0"/>
              </a:rPr>
              <a:t>امسح أو انقر</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algn="ctr">
              <a:spcBef>
                <a:spcPts val="700"/>
              </a:spcBef>
              <a:buClr>
                <a:srgbClr val="DD8047"/>
              </a:buClr>
              <a:buSzPct val="60000"/>
            </a:pPr>
            <a:r>
              <a:rPr lang="ar-EG" sz="2000" b="1" dirty="0">
                <a:solidFill>
                  <a:srgbClr val="0070C0"/>
                </a:solidFill>
                <a:latin typeface="Simplified Arabic" panose="02020603050405020304" pitchFamily="18" charset="-78"/>
                <a:cs typeface="Simplified Arabic" panose="02020603050405020304" pitchFamily="18" charset="-78"/>
              </a:rPr>
              <a:t>للحصول على الدعم التقني بشأن عملية المحاكاة،</a:t>
            </a:r>
          </a:p>
          <a:p>
            <a:pPr algn="ctr">
              <a:spcBef>
                <a:spcPts val="700"/>
              </a:spcBef>
              <a:buClr>
                <a:srgbClr val="DD8047"/>
              </a:buClr>
              <a:buSzPct val="60000"/>
            </a:pPr>
            <a:r>
              <a:rPr lang="ar-EG" sz="2000" b="1" dirty="0">
                <a:solidFill>
                  <a:srgbClr val="0070C0"/>
                </a:solidFill>
                <a:latin typeface="Simplified Arabic" panose="02020603050405020304" pitchFamily="18" charset="-78"/>
                <a:cs typeface="Simplified Arabic" panose="02020603050405020304" pitchFamily="18" charset="-78"/>
              </a:rPr>
              <a:t>يُرجى الاتصال بجهة التنسيق المعنية في المكتب القُطري أو المكتب الإقليمي للمنظمة، على النحو التالي:</a:t>
            </a:r>
          </a:p>
          <a:p>
            <a:pPr>
              <a:spcBef>
                <a:spcPts val="700"/>
              </a:spcBef>
              <a:buClr>
                <a:srgbClr val="DD8047"/>
              </a:buClr>
              <a:buSzPct val="60000"/>
            </a:pPr>
            <a:r>
              <a:rPr lang="ar-EG" sz="2000" b="1" dirty="0">
                <a:solidFill>
                  <a:srgbClr val="0070C0"/>
                </a:solidFill>
                <a:latin typeface="Simplified Arabic" panose="02020603050405020304" pitchFamily="18" charset="-78"/>
                <a:cs typeface="Simplified Arabic" panose="02020603050405020304" pitchFamily="18" charset="-78"/>
              </a:rPr>
              <a:t>				</a:t>
            </a:r>
            <a:r>
              <a:rPr lang="ar-EG" b="1" dirty="0">
                <a:solidFill>
                  <a:srgbClr val="0070C0"/>
                </a:solidFill>
                <a:latin typeface="Simplified Arabic" panose="02020603050405020304" pitchFamily="18" charset="-78"/>
                <a:cs typeface="Simplified Arabic" panose="02020603050405020304" pitchFamily="18" charset="-78"/>
              </a:rPr>
              <a:t>المكتب الإقليمي لأفريقيا: 	</a:t>
            </a:r>
            <a:r>
              <a:rPr lang="en-US" b="1" dirty="0">
                <a:solidFill>
                  <a:srgbClr val="0070C0"/>
                </a:solidFill>
                <a:latin typeface="Simplified Arabic" panose="02020603050405020304" pitchFamily="18" charset="-78"/>
                <a:cs typeface="Simplified Arabic" panose="02020603050405020304" pitchFamily="18" charset="-78"/>
                <a:hlinkClick r:id="rId5"/>
              </a:rPr>
              <a:t>stephenm@who.int</a:t>
            </a:r>
            <a:r>
              <a:rPr lang="en-US" b="1" dirty="0">
                <a:solidFill>
                  <a:srgbClr val="0070C0"/>
                </a:solidFill>
                <a:latin typeface="Simplified Arabic" panose="02020603050405020304" pitchFamily="18" charset="-78"/>
                <a:cs typeface="Simplified Arabic" panose="02020603050405020304" pitchFamily="18" charset="-78"/>
              </a:rPr>
              <a:t>  </a:t>
            </a:r>
          </a:p>
          <a:p>
            <a:pPr>
              <a:spcBef>
                <a:spcPts val="700"/>
              </a:spcBef>
              <a:buClr>
                <a:srgbClr val="DD8047"/>
              </a:buClr>
              <a:buSzPct val="60000"/>
            </a:pPr>
            <a:r>
              <a:rPr lang="ar-EG" b="1" dirty="0">
                <a:solidFill>
                  <a:srgbClr val="0070C0"/>
                </a:solidFill>
                <a:latin typeface="Simplified Arabic" panose="02020603050405020304" pitchFamily="18" charset="-78"/>
                <a:cs typeface="Simplified Arabic" panose="02020603050405020304" pitchFamily="18" charset="-78"/>
              </a:rPr>
              <a:t>				المكتب الإقليمي لشرق المتوسط: 	</a:t>
            </a:r>
            <a:r>
              <a:rPr lang="en-US" b="1" dirty="0">
                <a:solidFill>
                  <a:srgbClr val="0070C0"/>
                </a:solidFill>
                <a:latin typeface="Simplified Arabic" panose="02020603050405020304" pitchFamily="18" charset="-78"/>
                <a:cs typeface="Simplified Arabic" panose="02020603050405020304" pitchFamily="18" charset="-78"/>
                <a:hlinkClick r:id="rId6"/>
              </a:rPr>
              <a:t>samhourid@who.int</a:t>
            </a:r>
            <a:r>
              <a:rPr lang="en-US" b="1" dirty="0">
                <a:solidFill>
                  <a:srgbClr val="0070C0"/>
                </a:solidFill>
                <a:latin typeface="Simplified Arabic" panose="02020603050405020304" pitchFamily="18" charset="-78"/>
                <a:cs typeface="Simplified Arabic" panose="02020603050405020304" pitchFamily="18" charset="-78"/>
              </a:rPr>
              <a:t>  </a:t>
            </a:r>
          </a:p>
          <a:p>
            <a:pPr>
              <a:spcBef>
                <a:spcPts val="700"/>
              </a:spcBef>
              <a:buClr>
                <a:srgbClr val="DD8047"/>
              </a:buClr>
              <a:buSzPct val="60000"/>
            </a:pPr>
            <a:r>
              <a:rPr lang="ar-EG" b="1" dirty="0">
                <a:solidFill>
                  <a:srgbClr val="0070C0"/>
                </a:solidFill>
                <a:latin typeface="Simplified Arabic" panose="02020603050405020304" pitchFamily="18" charset="-78"/>
                <a:cs typeface="Simplified Arabic" panose="02020603050405020304" pitchFamily="18" charset="-78"/>
              </a:rPr>
              <a:t>				المكتب الإقليمي لأوروبا: 	  </a:t>
            </a:r>
            <a:r>
              <a:rPr lang="en-US" b="1" dirty="0">
                <a:solidFill>
                  <a:srgbClr val="0070C0"/>
                </a:solidFill>
                <a:latin typeface="Simplified Arabic" panose="02020603050405020304" pitchFamily="18" charset="-78"/>
                <a:cs typeface="Simplified Arabic" panose="02020603050405020304" pitchFamily="18" charset="-78"/>
                <a:hlinkClick r:id="rId7"/>
              </a:rPr>
              <a:t>schmidtt@who.int</a:t>
            </a:r>
            <a:r>
              <a:rPr lang="ar-EG" b="1" dirty="0">
                <a:solidFill>
                  <a:srgbClr val="0070C0"/>
                </a:solidFill>
                <a:latin typeface="Simplified Arabic" panose="02020603050405020304" pitchFamily="18" charset="-78"/>
                <a:cs typeface="Simplified Arabic" panose="02020603050405020304" pitchFamily="18" charset="-78"/>
              </a:rPr>
              <a:t>؛ </a:t>
            </a:r>
            <a:r>
              <a:rPr lang="en-US" b="1" dirty="0">
                <a:solidFill>
                  <a:srgbClr val="0070C0"/>
                </a:solidFill>
                <a:latin typeface="Simplified Arabic" panose="02020603050405020304" pitchFamily="18" charset="-78"/>
                <a:cs typeface="Simplified Arabic" panose="02020603050405020304" pitchFamily="18" charset="-78"/>
                <a:hlinkClick r:id="rId8"/>
              </a:rPr>
              <a:t>rashforda@who.int</a:t>
            </a:r>
          </a:p>
          <a:p>
            <a:pPr>
              <a:spcBef>
                <a:spcPts val="700"/>
              </a:spcBef>
              <a:buClr>
                <a:srgbClr val="DD8047"/>
              </a:buClr>
              <a:buSzPct val="60000"/>
            </a:pPr>
            <a:r>
              <a:rPr lang="en-US" b="1" dirty="0">
                <a:solidFill>
                  <a:srgbClr val="0070C0"/>
                </a:solidFill>
                <a:latin typeface="Simplified Arabic" panose="02020603050405020304" pitchFamily="18" charset="-78"/>
                <a:cs typeface="Simplified Arabic" panose="02020603050405020304" pitchFamily="18" charset="-78"/>
              </a:rPr>
              <a:t> </a:t>
            </a:r>
            <a:r>
              <a:rPr lang="ar-EG" b="1" dirty="0">
                <a:solidFill>
                  <a:srgbClr val="0070C0"/>
                </a:solidFill>
                <a:latin typeface="Simplified Arabic" panose="02020603050405020304" pitchFamily="18" charset="-78"/>
                <a:cs typeface="Simplified Arabic" panose="02020603050405020304" pitchFamily="18" charset="-78"/>
              </a:rPr>
              <a:t>				منظمة الصحة للبلدان الأمريكية:       </a:t>
            </a:r>
            <a:r>
              <a:rPr lang="en-US" b="1" dirty="0">
                <a:solidFill>
                  <a:srgbClr val="0070C0"/>
                </a:solidFill>
                <a:latin typeface="Simplified Arabic" panose="02020603050405020304" pitchFamily="18" charset="-78"/>
                <a:cs typeface="Simplified Arabic" panose="02020603050405020304" pitchFamily="18" charset="-78"/>
                <a:hlinkClick r:id="rId9"/>
              </a:rPr>
              <a:t>andragro@paho.org</a:t>
            </a:r>
          </a:p>
          <a:p>
            <a:pPr>
              <a:spcBef>
                <a:spcPts val="700"/>
              </a:spcBef>
              <a:buClr>
                <a:srgbClr val="DD8047"/>
              </a:buClr>
              <a:buSzPct val="60000"/>
            </a:pPr>
            <a:r>
              <a:rPr lang="en-US" b="1" dirty="0">
                <a:solidFill>
                  <a:srgbClr val="0070C0"/>
                </a:solidFill>
                <a:latin typeface="Simplified Arabic" panose="02020603050405020304" pitchFamily="18" charset="-78"/>
                <a:ea typeface="+mn-lt"/>
                <a:cs typeface="Simplified Arabic" panose="02020603050405020304" pitchFamily="18" charset="-78"/>
              </a:rPr>
              <a:t> </a:t>
            </a:r>
            <a:r>
              <a:rPr lang="ar-EG" b="1" dirty="0">
                <a:solidFill>
                  <a:srgbClr val="0070C0"/>
                </a:solidFill>
                <a:latin typeface="Simplified Arabic" panose="02020603050405020304" pitchFamily="18" charset="-78"/>
                <a:ea typeface="+mn-lt"/>
                <a:cs typeface="Simplified Arabic" panose="02020603050405020304" pitchFamily="18" charset="-78"/>
              </a:rPr>
              <a:t>				المكتب الإقليمي لجنوب شرق آسيا</a:t>
            </a:r>
            <a:r>
              <a:rPr lang="ar-EG" b="1">
                <a:solidFill>
                  <a:srgbClr val="0070C0"/>
                </a:solidFill>
                <a:latin typeface="Simplified Arabic" panose="02020603050405020304" pitchFamily="18" charset="-78"/>
                <a:ea typeface="+mn-lt"/>
                <a:cs typeface="Simplified Arabic" panose="02020603050405020304" pitchFamily="18" charset="-78"/>
              </a:rPr>
              <a:t>: </a:t>
            </a:r>
            <a:r>
              <a:rPr lang="en-US" b="1">
                <a:latin typeface="Simplified Arabic" panose="02020603050405020304" pitchFamily="18" charset="-78"/>
                <a:ea typeface="+mn-lt"/>
                <a:cs typeface="Simplified Arabic" panose="02020603050405020304" pitchFamily="18" charset="-78"/>
                <a:hlinkClick r:id="rId10"/>
              </a:rPr>
              <a:t>katom</a:t>
            </a:r>
            <a:r>
              <a:rPr lang="en-US" b="1" dirty="0">
                <a:latin typeface="Simplified Arabic" panose="02020603050405020304" pitchFamily="18" charset="-78"/>
                <a:ea typeface="+mn-lt"/>
                <a:cs typeface="Simplified Arabic" panose="02020603050405020304" pitchFamily="18" charset="-78"/>
                <a:hlinkClick r:id="rId10"/>
              </a:rPr>
              <a:t>@who.int</a:t>
            </a:r>
            <a:r>
              <a:rPr lang="en-US" b="1" dirty="0">
                <a:latin typeface="Simplified Arabic" panose="02020603050405020304" pitchFamily="18" charset="-78"/>
                <a:ea typeface="+mn-lt"/>
                <a:cs typeface="Simplified Arabic" panose="02020603050405020304" pitchFamily="18" charset="-78"/>
              </a:rPr>
              <a:t> </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cs typeface="Simplified Arabic" panose="02020603050405020304" pitchFamily="18" charset="-78"/>
              </a:rPr>
              <a:t>؛ </a:t>
            </a:r>
            <a:r>
              <a:rPr lang="en-US" b="1" dirty="0">
                <a:solidFill>
                  <a:srgbClr val="0070C0"/>
                </a:solidFill>
                <a:latin typeface="Simplified Arabic" panose="02020603050405020304" pitchFamily="18" charset="-78"/>
                <a:ea typeface="+mn-lt"/>
                <a:cs typeface="Simplified Arabic" panose="02020603050405020304" pitchFamily="18" charset="-78"/>
                <a:hlinkClick r:id="rId11"/>
              </a:rPr>
              <a:t>htikem@who.int</a:t>
            </a:r>
            <a:endParaRPr lang="en-US" b="1" dirty="0">
              <a:solidFill>
                <a:srgbClr val="0070C0"/>
              </a:solidFill>
              <a:latin typeface="Simplified Arabic" panose="02020603050405020304" pitchFamily="18" charset="-78"/>
              <a:ea typeface="+mn-lt"/>
              <a:cs typeface="Simplified Arabic" panose="02020603050405020304" pitchFamily="18" charset="-78"/>
            </a:endParaRPr>
          </a:p>
          <a:p>
            <a:pPr>
              <a:spcBef>
                <a:spcPts val="700"/>
              </a:spcBef>
              <a:buClr>
                <a:srgbClr val="DD8047"/>
              </a:buClr>
              <a:buSzPct val="60000"/>
            </a:pPr>
            <a:r>
              <a:rPr lang="ar-EG" b="1" dirty="0">
                <a:solidFill>
                  <a:srgbClr val="0070C0"/>
                </a:solidFill>
                <a:latin typeface="Simplified Arabic" panose="02020603050405020304" pitchFamily="18" charset="-78"/>
                <a:cs typeface="Simplified Arabic" panose="02020603050405020304" pitchFamily="18" charset="-78"/>
              </a:rPr>
              <a:t>				المكتب الإقليمي لغرب المحيط الهادئ: </a:t>
            </a:r>
            <a:r>
              <a:rPr lang="en-US" b="1" dirty="0">
                <a:solidFill>
                  <a:srgbClr val="0070C0"/>
                </a:solidFill>
                <a:latin typeface="Simplified Arabic" panose="02020603050405020304" pitchFamily="18" charset="-78"/>
                <a:cs typeface="Simplified Arabic" panose="02020603050405020304" pitchFamily="18" charset="-78"/>
                <a:hlinkClick r:id="rId12"/>
              </a:rPr>
              <a:t>eshofoniea@who.int</a:t>
            </a:r>
            <a:r>
              <a:rPr lang="en-US" b="1" dirty="0">
                <a:solidFill>
                  <a:srgbClr val="0070C0"/>
                </a:solidFill>
                <a:latin typeface="Simplified Arabic" panose="02020603050405020304" pitchFamily="18" charset="-78"/>
                <a:cs typeface="Simplified Arabic" panose="02020603050405020304" pitchFamily="18" charset="-78"/>
              </a:rPr>
              <a:t>  </a:t>
            </a: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ar-EG" b="1"/>
              <a:t>المزيد من المعلومات عن فيروس كورونا</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7" y="6227798"/>
            <a:ext cx="1398895" cy="307777"/>
          </a:xfrm>
          <a:prstGeom prst="rect">
            <a:avLst/>
          </a:prstGeom>
          <a:noFill/>
        </p:spPr>
        <p:txBody>
          <a:bodyPr wrap="square" rtlCol="0">
            <a:spAutoFit/>
          </a:bodyPr>
          <a:lstStyle/>
          <a:p>
            <a:pPr algn="ctr">
              <a:spcBef>
                <a:spcPts val="700"/>
              </a:spcBef>
              <a:buClr>
                <a:srgbClr val="DD8047"/>
              </a:buClr>
              <a:buSzPct val="60000"/>
            </a:pPr>
            <a:r>
              <a:rPr lang="ar-EG" sz="1400" b="1">
                <a:solidFill>
                  <a:srgbClr val="0070C0"/>
                </a:solidFill>
                <a:latin typeface="+mj-lt"/>
                <a:cs typeface="Calibri" panose="020F0502020204030204" pitchFamily="34" charset="0"/>
              </a:rPr>
              <a:t>امسح أو انقر</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ar-EG" b="1"/>
              <a:t>موارد المنظمة الخاصة بعمليات المحاكاة</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algn="ctr">
              <a:spcBef>
                <a:spcPts val="700"/>
              </a:spcBef>
              <a:buClr>
                <a:srgbClr val="DD8047"/>
              </a:buClr>
              <a:buSzPct val="60000"/>
            </a:pPr>
            <a:r>
              <a:rPr lang="ar-EG" sz="1400" b="1">
                <a:solidFill>
                  <a:srgbClr val="0070C0"/>
                </a:solidFill>
                <a:latin typeface="+mj-lt"/>
                <a:cs typeface="Calibri" panose="020F0502020204030204" pitchFamily="34" charset="0"/>
              </a:rPr>
              <a:t>امسح أو انقر</a:t>
            </a:r>
          </a:p>
        </p:txBody>
      </p:sp>
    </p:spTree>
    <p:extLst>
      <p:ext uri="{BB962C8B-B14F-4D97-AF65-F5344CB8AC3E}">
        <p14:creationId xmlns:p14="http://schemas.microsoft.com/office/powerpoint/2010/main" val="3088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177" y="79482"/>
            <a:ext cx="11530346" cy="505267"/>
          </a:xfrm>
          <a:prstGeom prst="rect">
            <a:avLst/>
          </a:prstGeom>
        </p:spPr>
        <p:txBody>
          <a:bodyPr vert="horz" wrap="square" lIns="0" tIns="12700" rIns="0" bIns="0" rtlCol="0">
            <a:spAutoFit/>
          </a:bodyPr>
          <a:lstStyle/>
          <a:p>
            <a:pPr marL="12700">
              <a:lnSpc>
                <a:spcPct val="100000"/>
              </a:lnSpc>
              <a:spcBef>
                <a:spcPts val="100"/>
              </a:spcBef>
            </a:pPr>
            <a:r>
              <a:rPr lang="ar-EG" sz="3200" dirty="0"/>
              <a:t>ما هو تمرين المحاكاة؟</a:t>
            </a:r>
          </a:p>
        </p:txBody>
      </p:sp>
      <p:sp>
        <p:nvSpPr>
          <p:cNvPr id="5" name="Rectangle 4">
            <a:extLst>
              <a:ext uri="{FF2B5EF4-FFF2-40B4-BE49-F238E27FC236}">
                <a16:creationId xmlns:a16="http://schemas.microsoft.com/office/drawing/2014/main" id="{955E7135-B231-4454-BCEF-54C030574E4F}"/>
              </a:ext>
            </a:extLst>
          </p:cNvPr>
          <p:cNvSpPr/>
          <p:nvPr/>
        </p:nvSpPr>
        <p:spPr>
          <a:xfrm>
            <a:off x="1066800" y="1371600"/>
            <a:ext cx="9753600" cy="2733056"/>
          </a:xfrm>
          <a:prstGeom prst="rect">
            <a:avLst/>
          </a:prstGeom>
        </p:spPr>
        <p:txBody>
          <a:bodyPr wrap="square">
            <a:spAutoFit/>
          </a:bodyPr>
          <a:lstStyle/>
          <a:p>
            <a:pPr marL="12065" marR="5080" indent="0" algn="ctr">
              <a:lnSpc>
                <a:spcPct val="90200"/>
              </a:lnSpc>
              <a:spcBef>
                <a:spcPts val="430"/>
              </a:spcBef>
              <a:buNone/>
            </a:pPr>
            <a:r>
              <a:rPr lang="ar-EG" sz="2800" dirty="0">
                <a:latin typeface="Simplified Arabic" panose="02020603050405020304" pitchFamily="18" charset="-78"/>
                <a:cs typeface="Simplified Arabic" panose="02020603050405020304" pitchFamily="18" charset="-78"/>
              </a:rPr>
              <a:t>يتمثل </a:t>
            </a:r>
            <a:r>
              <a:rPr lang="ar-EG" sz="2800" b="1" dirty="0">
                <a:solidFill>
                  <a:srgbClr val="005D85"/>
                </a:solidFill>
                <a:latin typeface="Simplified Arabic" panose="02020603050405020304" pitchFamily="18" charset="-78"/>
                <a:cs typeface="Simplified Arabic" panose="02020603050405020304" pitchFamily="18" charset="-78"/>
              </a:rPr>
              <a:t>تمرين المحاكاة</a:t>
            </a:r>
            <a:r>
              <a:rPr lang="ar-EG" sz="2800" dirty="0">
                <a:latin typeface="Simplified Arabic" panose="02020603050405020304" pitchFamily="18" charset="-78"/>
                <a:cs typeface="Simplified Arabic" panose="02020603050405020304" pitchFamily="18" charset="-78"/>
              </a:rPr>
              <a:t> في حدث قائم على المناقشة يستخدم سيناريو </a:t>
            </a:r>
            <a:r>
              <a:rPr lang="ar-BH" sz="2800" dirty="0">
                <a:latin typeface="Simplified Arabic" panose="02020603050405020304" pitchFamily="18" charset="-78"/>
                <a:cs typeface="Simplified Arabic" panose="02020603050405020304" pitchFamily="18" charset="-78"/>
              </a:rPr>
              <a:t>متدرّج</a:t>
            </a:r>
            <a:r>
              <a:rPr lang="ar-EG" sz="2800" dirty="0">
                <a:latin typeface="Simplified Arabic" panose="02020603050405020304" pitchFamily="18" charset="-78"/>
                <a:cs typeface="Simplified Arabic" panose="02020603050405020304" pitchFamily="18" charset="-78"/>
              </a:rPr>
              <a:t> يحاكي الواقع، وسلسلة من الفقرات المعدة سلفاً، لتوجيه المشاركين إلى النظر في أثر الطوارئ الصحية المحتملة على الخطط والإجراءات والقدرات القائمة لديهم.</a:t>
            </a:r>
          </a:p>
          <a:p>
            <a:pPr algn="ctr"/>
            <a:endParaRPr lang="en-US" sz="3200" dirty="0">
              <a:latin typeface="Simplified Arabic" panose="02020603050405020304" pitchFamily="18" charset="-78"/>
              <a:cs typeface="Simplified Arabic" panose="02020603050405020304" pitchFamily="18" charset="-78"/>
            </a:endParaRPr>
          </a:p>
          <a:p>
            <a:pPr algn="ctr"/>
            <a:r>
              <a:rPr lang="ar-EG" sz="2800" dirty="0">
                <a:latin typeface="Simplified Arabic" panose="02020603050405020304" pitchFamily="18" charset="-78"/>
                <a:cs typeface="Simplified Arabic" panose="02020603050405020304" pitchFamily="18" charset="-78"/>
              </a:rPr>
              <a:t> "إن تمرين المحاكاة </a:t>
            </a:r>
            <a:r>
              <a:rPr lang="ar-EG" sz="2800" b="1" dirty="0">
                <a:solidFill>
                  <a:srgbClr val="005D85"/>
                </a:solidFill>
                <a:latin typeface="Simplified Arabic" panose="02020603050405020304" pitchFamily="18" charset="-78"/>
                <a:cs typeface="Simplified Arabic" panose="02020603050405020304" pitchFamily="18" charset="-78"/>
              </a:rPr>
              <a:t>يحاكي حالة طوارئ </a:t>
            </a:r>
            <a:r>
              <a:rPr lang="ar-EG" sz="2800" dirty="0">
                <a:latin typeface="Simplified Arabic" panose="02020603050405020304" pitchFamily="18" charset="-78"/>
                <a:cs typeface="Simplified Arabic" panose="02020603050405020304" pitchFamily="18" charset="-78"/>
              </a:rPr>
              <a:t>في ظروف غير رسمية خالية من الضغوط." </a:t>
            </a:r>
            <a:br>
              <a:rPr lang="ar-EG" dirty="0">
                <a:latin typeface="Simplified Arabic" panose="02020603050405020304" pitchFamily="18" charset="-78"/>
                <a:cs typeface="Simplified Arabic" panose="02020603050405020304" pitchFamily="18" charset="-78"/>
              </a:rPr>
            </a:br>
            <a:br>
              <a:rPr lang="ar-EG" dirty="0">
                <a:latin typeface="Simplified Arabic" panose="02020603050405020304" pitchFamily="18" charset="-78"/>
                <a:cs typeface="Simplified Arabic" panose="02020603050405020304" pitchFamily="18" charset="-78"/>
              </a:rPr>
            </a:br>
            <a:r>
              <a:rPr lang="ar-EG" dirty="0">
                <a:latin typeface="Simplified Arabic" panose="02020603050405020304" pitchFamily="18" charset="-78"/>
                <a:cs typeface="Simplified Arabic" panose="02020603050405020304" pitchFamily="18" charset="-78"/>
              </a:rPr>
              <a:t>- دليل منظمة الصحة العالمية للتمارين، 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231505" y="-1"/>
            <a:ext cx="11650654" cy="566822"/>
          </a:xfrm>
          <a:prstGeom prst="rect">
            <a:avLst/>
          </a:prstGeom>
        </p:spPr>
        <p:txBody>
          <a:bodyPr vert="horz" wrap="square" lIns="0" tIns="12700" rIns="0" bIns="0" rtlCol="0">
            <a:spAutoFit/>
          </a:bodyPr>
          <a:lstStyle/>
          <a:p>
            <a:pPr marL="12700">
              <a:lnSpc>
                <a:spcPct val="100000"/>
              </a:lnSpc>
              <a:spcBef>
                <a:spcPts val="100"/>
              </a:spcBef>
            </a:pPr>
            <a:r>
              <a:rPr lang="ar-EG" sz="3600" dirty="0"/>
              <a:t>التصميم والغرض</a:t>
            </a:r>
          </a:p>
        </p:txBody>
      </p:sp>
      <p:sp>
        <p:nvSpPr>
          <p:cNvPr id="3" name="object 3"/>
          <p:cNvSpPr txBox="1"/>
          <p:nvPr/>
        </p:nvSpPr>
        <p:spPr>
          <a:xfrm>
            <a:off x="4876800" y="6637650"/>
            <a:ext cx="2188758"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20 تشرين الأول/ أكتوبر 2020</a:t>
            </a:r>
          </a:p>
        </p:txBody>
      </p:sp>
      <p:sp>
        <p:nvSpPr>
          <p:cNvPr id="4" name="object 4"/>
          <p:cNvSpPr txBox="1"/>
          <p:nvPr/>
        </p:nvSpPr>
        <p:spPr>
          <a:xfrm>
            <a:off x="76200" y="694457"/>
            <a:ext cx="8409359" cy="5906745"/>
          </a:xfrm>
          <a:prstGeom prst="rect">
            <a:avLst/>
          </a:prstGeom>
        </p:spPr>
        <p:txBody>
          <a:bodyPr vert="horz" wrap="square" lIns="0" tIns="12700" rIns="0" bIns="0" rtlCol="0">
            <a:spAutoFit/>
          </a:bodyPr>
          <a:lstStyle/>
          <a:p>
            <a:pPr marL="8890" marR="0" algn="r" rtl="1">
              <a:spcBef>
                <a:spcPts val="100"/>
              </a:spcBef>
              <a:spcAft>
                <a:spcPts val="0"/>
              </a:spcAft>
            </a:pPr>
            <a:r>
              <a:rPr lang="ar-EG" sz="2400" b="1" kern="1200" dirty="0">
                <a:solidFill>
                  <a:srgbClr val="005D85"/>
                </a:solidFill>
                <a:effectLst/>
                <a:latin typeface="Times New Roman" panose="02020603050405020304" pitchFamily="18" charset="0"/>
                <a:ea typeface="Times New Roman" panose="02020603050405020304" pitchFamily="18" charset="0"/>
              </a:rPr>
              <a:t>تصميم العملية</a:t>
            </a:r>
            <a:endParaRPr lang="en-US" sz="2400" dirty="0">
              <a:effectLst/>
              <a:latin typeface="Times New Roman" panose="02020603050405020304" pitchFamily="18" charset="0"/>
              <a:ea typeface="Times New Roman" panose="02020603050405020304" pitchFamily="18" charset="0"/>
            </a:endParaRPr>
          </a:p>
          <a:p>
            <a:pPr marL="8890" marR="8890" algn="just" rtl="1">
              <a:lnSpc>
                <a:spcPct val="100000"/>
              </a:lnSpc>
              <a:spcBef>
                <a:spcPts val="600"/>
              </a:spcBef>
              <a:spcAft>
                <a:spcPts val="0"/>
              </a:spcAft>
            </a:pPr>
            <a:r>
              <a:rPr lang="ar-EG" sz="2100" kern="1200" dirty="0">
                <a:solidFill>
                  <a:srgbClr val="000000"/>
                </a:solidFill>
                <a:effectLst/>
                <a:latin typeface="Times New Roman" panose="02020603050405020304" pitchFamily="18" charset="0"/>
                <a:ea typeface="Times New Roman" panose="02020603050405020304" pitchFamily="18" charset="0"/>
              </a:rPr>
              <a:t>تدعو هذه العملية البلدان والجهات الفاعلة في مجال الصحة العامة إلى تقييم الخطط والهياكل الخاصة بالصحة العامة اللازمة في نقاط الدخول الرئيسية لفحص حالات كوفيد-19 المشتبه فيها وإدارتها. وتستند العملية إلى الوثائق الإرشادية الخاصة بمكافحة كوفيد-19 في نقاط الدخول، بما في ذلك الوثائق التالية:</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60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4"/>
              </a:rPr>
              <a:t>الاعتبارات المتعلقة بالحجر الصحي لمخالطي حالات كوفيد-19</a:t>
            </a:r>
            <a:r>
              <a:rPr lang="ar-EG" sz="2100" kern="1200" dirty="0">
                <a:solidFill>
                  <a:srgbClr val="000000"/>
                </a:solidFill>
                <a:effectLst/>
                <a:latin typeface="Times New Roman" panose="02020603050405020304" pitchFamily="18" charset="0"/>
                <a:ea typeface="Times New Roman" panose="02020603050405020304" pitchFamily="18" charset="0"/>
              </a:rPr>
              <a:t> (آب/ أغسطس 2020)</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5"/>
              </a:rPr>
              <a:t>مكافحة تفشي عدوى كوفید-19 في المعابر البرية</a:t>
            </a:r>
            <a:r>
              <a:rPr lang="ar-EG" sz="2100" kern="1200" dirty="0">
                <a:solidFill>
                  <a:srgbClr val="000000"/>
                </a:solidFill>
                <a:effectLst/>
                <a:latin typeface="Times New Roman" panose="02020603050405020304" pitchFamily="18" charset="0"/>
                <a:ea typeface="Times New Roman" panose="02020603050405020304" pitchFamily="18" charset="0"/>
              </a:rPr>
              <a:t> (أيار/ مايو 2020)</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6"/>
              </a:rPr>
              <a:t>إدارة المسافرين المرضى في نقاط الدخول</a:t>
            </a:r>
            <a:r>
              <a:rPr lang="ar-EG" sz="2100" kern="1200" dirty="0">
                <a:solidFill>
                  <a:srgbClr val="000000"/>
                </a:solidFill>
                <a:effectLst/>
                <a:latin typeface="Times New Roman" panose="02020603050405020304" pitchFamily="18" charset="0"/>
                <a:ea typeface="Times New Roman" panose="02020603050405020304" pitchFamily="18" charset="0"/>
              </a:rPr>
              <a:t> (آذار/ مارس 2020)</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7"/>
              </a:rPr>
              <a:t>تعزيز تدابير الصحة العمومية لمواجهة كوفيد-19 على متن سفن البضائع وسفن الصيد</a:t>
            </a:r>
            <a:r>
              <a:rPr lang="ar-EG" sz="2100" kern="1200" dirty="0">
                <a:solidFill>
                  <a:srgbClr val="000000"/>
                </a:solidFill>
                <a:effectLst/>
                <a:latin typeface="Times New Roman" panose="02020603050405020304" pitchFamily="18" charset="0"/>
                <a:ea typeface="Times New Roman" panose="02020603050405020304" pitchFamily="18" charset="0"/>
              </a:rPr>
              <a:t> (آب/ أغسطس 2020)</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8"/>
              </a:rPr>
              <a:t>الاعتبارات التشغیلیة المتعلقة بإدارة حالات عدوى كوفید-19 أو تفشیھا في سیاق الطيران</a:t>
            </a:r>
            <a:r>
              <a:rPr lang="ar-EG" sz="2100" kern="1200" dirty="0">
                <a:solidFill>
                  <a:srgbClr val="000000"/>
                </a:solidFill>
                <a:effectLst/>
                <a:latin typeface="Times New Roman" panose="02020603050405020304" pitchFamily="18" charset="0"/>
                <a:ea typeface="Times New Roman" panose="02020603050405020304" pitchFamily="18" charset="0"/>
              </a:rPr>
              <a:t> (آذار/ مارس 2020)</a:t>
            </a:r>
            <a:endParaRPr lang="en-US" sz="21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mj-lt"/>
              <a:buAutoNum type="arabicParenR"/>
              <a:tabLst>
                <a:tab pos="457200" algn="l"/>
              </a:tabLst>
            </a:pPr>
            <a:r>
              <a:rPr lang="ar-EG" sz="2100" u="sng" kern="1200" dirty="0">
                <a:solidFill>
                  <a:srgbClr val="000000"/>
                </a:solidFill>
                <a:effectLst/>
                <a:latin typeface="Times New Roman" panose="02020603050405020304" pitchFamily="18" charset="0"/>
                <a:ea typeface="Times New Roman" panose="02020603050405020304" pitchFamily="18" charset="0"/>
                <a:hlinkClick r:id="rId9"/>
              </a:rPr>
              <a:t>الاعتبارات التشغيلية لإدارة حالات كوفيد-19 أو فاشياته على متن السفن</a:t>
            </a:r>
            <a:r>
              <a:rPr lang="ar-EG" sz="2100" kern="1200" dirty="0">
                <a:solidFill>
                  <a:srgbClr val="000000"/>
                </a:solidFill>
                <a:effectLst/>
                <a:latin typeface="Times New Roman" panose="02020603050405020304" pitchFamily="18" charset="0"/>
                <a:ea typeface="Times New Roman" panose="02020603050405020304" pitchFamily="18" charset="0"/>
              </a:rPr>
              <a:t> (آذار/ مارس 2020)</a:t>
            </a:r>
            <a:endParaRPr lang="en-US" sz="2100" dirty="0">
              <a:effectLst/>
              <a:latin typeface="Times New Roman" panose="02020603050405020304" pitchFamily="18" charset="0"/>
              <a:ea typeface="Times New Roman" panose="02020603050405020304" pitchFamily="18" charset="0"/>
            </a:endParaRPr>
          </a:p>
          <a:p>
            <a:pPr marL="8890" marR="0" algn="r" rtl="1">
              <a:spcBef>
                <a:spcPts val="600"/>
              </a:spcBef>
              <a:spcAft>
                <a:spcPts val="0"/>
              </a:spcAft>
            </a:pPr>
            <a:r>
              <a:rPr lang="ar-EG" sz="2400" b="1" kern="1200" dirty="0">
                <a:solidFill>
                  <a:srgbClr val="005D85"/>
                </a:solidFill>
                <a:effectLst/>
                <a:latin typeface="Times New Roman" panose="02020603050405020304" pitchFamily="18" charset="0"/>
                <a:ea typeface="Times New Roman" panose="02020603050405020304" pitchFamily="18" charset="0"/>
              </a:rPr>
              <a:t>الغرض</a:t>
            </a:r>
            <a:endParaRPr lang="en-US" sz="2400" dirty="0">
              <a:effectLst/>
              <a:latin typeface="Times New Roman" panose="02020603050405020304" pitchFamily="18" charset="0"/>
              <a:ea typeface="Times New Roman" panose="02020603050405020304" pitchFamily="18" charset="0"/>
            </a:endParaRPr>
          </a:p>
          <a:p>
            <a:pPr marL="8890" marR="8890" algn="just" rtl="1">
              <a:lnSpc>
                <a:spcPct val="100000"/>
              </a:lnSpc>
              <a:spcBef>
                <a:spcPts val="600"/>
              </a:spcBef>
              <a:spcAft>
                <a:spcPts val="0"/>
              </a:spcAft>
            </a:pPr>
            <a:r>
              <a:rPr lang="ar-EG" sz="2100" kern="1200" dirty="0">
                <a:solidFill>
                  <a:srgbClr val="000000"/>
                </a:solidFill>
                <a:effectLst/>
                <a:latin typeface="Times New Roman" panose="02020603050405020304" pitchFamily="18" charset="0"/>
                <a:ea typeface="Times New Roman" panose="02020603050405020304" pitchFamily="18" charset="0"/>
              </a:rPr>
              <a:t>تهدف هذه العملية، عن طريق تيسير المناقشة الجماعية، إلى تفحّص الخطط والإجراءات والقدرات القائمة وتعزيزها، من أجل إدارة حالات كوفيد-19 في السفر الدولي، بما في ذلك في السفر الجوي والمعابر البرية.</a:t>
            </a:r>
            <a:endParaRPr lang="en-US" sz="2100" dirty="0">
              <a:effectLst/>
              <a:latin typeface="Times New Roman" panose="02020603050405020304" pitchFamily="18" charset="0"/>
              <a:ea typeface="Times New Roman" panose="02020603050405020304" pitchFamily="18" charset="0"/>
            </a:endParaRPr>
          </a:p>
        </p:txBody>
      </p:sp>
      <p:sp>
        <p:nvSpPr>
          <p:cNvPr id="7" name="object 7"/>
          <p:cNvSpPr/>
          <p:nvPr/>
        </p:nvSpPr>
        <p:spPr>
          <a:xfrm>
            <a:off x="8915400" y="1429579"/>
            <a:ext cx="2966759" cy="3998842"/>
          </a:xfrm>
          <a:prstGeom prst="rect">
            <a:avLst/>
          </a:prstGeom>
          <a:blipFill>
            <a:blip r:embed="rId10"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11"/>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12"/>
          <a:srcRect r="2214"/>
          <a:stretch/>
        </p:blipFill>
        <p:spPr>
          <a:xfrm>
            <a:off x="9453841" y="3307416"/>
            <a:ext cx="2738159" cy="3434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9050"/>
            <a:ext cx="11672569" cy="505267"/>
          </a:xfrm>
          <a:prstGeom prst="rect">
            <a:avLst/>
          </a:prstGeom>
        </p:spPr>
        <p:txBody>
          <a:bodyPr vert="horz" wrap="square" lIns="0" tIns="12700" rIns="0" bIns="0" rtlCol="0">
            <a:spAutoFit/>
          </a:bodyPr>
          <a:lstStyle/>
          <a:p>
            <a:pPr marL="12700">
              <a:lnSpc>
                <a:spcPct val="100000"/>
              </a:lnSpc>
              <a:spcBef>
                <a:spcPts val="100"/>
              </a:spcBef>
            </a:pPr>
            <a:r>
              <a:rPr lang="ar-EG" sz="3200" dirty="0"/>
              <a:t>الأغراض المحددة لتمرين المحاكاة</a:t>
            </a:r>
          </a:p>
        </p:txBody>
      </p:sp>
      <p:sp>
        <p:nvSpPr>
          <p:cNvPr id="3" name="object 3"/>
          <p:cNvSpPr txBox="1"/>
          <p:nvPr/>
        </p:nvSpPr>
        <p:spPr>
          <a:xfrm>
            <a:off x="22860" y="1676400"/>
            <a:ext cx="11672569" cy="3421449"/>
          </a:xfrm>
          <a:prstGeom prst="rect">
            <a:avLst/>
          </a:prstGeom>
        </p:spPr>
        <p:txBody>
          <a:bodyPr vert="horz" wrap="square" lIns="0" tIns="9525" rIns="0" bIns="0" rtlCol="0">
            <a:spAutoFit/>
          </a:bodyPr>
          <a:lstStyle/>
          <a:p>
            <a:pPr marL="527050" marR="398780" indent="-514350">
              <a:lnSpc>
                <a:spcPct val="100800"/>
              </a:lnSpc>
              <a:spcBef>
                <a:spcPts val="75"/>
              </a:spcBef>
              <a:buFont typeface="Arial"/>
              <a:buChar char="•"/>
              <a:tabLst>
                <a:tab pos="526415" algn="l"/>
                <a:tab pos="527050" algn="l"/>
              </a:tabLst>
            </a:pPr>
            <a:r>
              <a:rPr lang="ar-EG" sz="2400" b="1" dirty="0">
                <a:solidFill>
                  <a:srgbClr val="008FCE"/>
                </a:solidFill>
                <a:latin typeface="Arial"/>
                <a:cs typeface="Arial"/>
              </a:rPr>
              <a:t>تحسين خطط العمل الموضوعة على المستوى الوطني و/ أو الإقليمي و/ أو على مستوى المقاطعات لتعزيز العمليات</a:t>
            </a:r>
            <a:r>
              <a:rPr lang="ar-EG" sz="2400" dirty="0">
                <a:latin typeface="Arial"/>
                <a:cs typeface="Arial"/>
              </a:rPr>
              <a:t> في نقاط الدخول</a:t>
            </a:r>
          </a:p>
          <a:p>
            <a:pPr marL="527050" marR="492759" indent="-514350">
              <a:lnSpc>
                <a:spcPct val="100800"/>
              </a:lnSpc>
              <a:spcBef>
                <a:spcPts val="695"/>
              </a:spcBef>
              <a:buFont typeface="Arial"/>
              <a:buChar char="•"/>
              <a:tabLst>
                <a:tab pos="526415" algn="l"/>
                <a:tab pos="527050" algn="l"/>
              </a:tabLst>
            </a:pPr>
            <a:r>
              <a:rPr lang="ar-EG" sz="2400" b="1" dirty="0">
                <a:solidFill>
                  <a:srgbClr val="008FCE"/>
                </a:solidFill>
                <a:latin typeface="Arial"/>
                <a:cs typeface="Arial"/>
              </a:rPr>
              <a:t>تبادل المعلومات</a:t>
            </a:r>
            <a:r>
              <a:rPr lang="ar-EG" sz="2400" dirty="0">
                <a:latin typeface="Arial"/>
                <a:cs typeface="Arial"/>
              </a:rPr>
              <a:t> حول القدرة على الاستجابة والخطط والإجراءات في نقاط الدخول.</a:t>
            </a:r>
          </a:p>
          <a:p>
            <a:pPr marL="527050" marR="1083945" indent="-514350">
              <a:lnSpc>
                <a:spcPts val="2810"/>
              </a:lnSpc>
              <a:spcBef>
                <a:spcPts val="875"/>
              </a:spcBef>
              <a:buFont typeface="Arial"/>
              <a:buChar char="•"/>
              <a:tabLst>
                <a:tab pos="526415" algn="l"/>
                <a:tab pos="527050" algn="l"/>
              </a:tabLst>
            </a:pPr>
            <a:r>
              <a:rPr lang="ar-EG" sz="2400" b="1" dirty="0">
                <a:solidFill>
                  <a:srgbClr val="008FCE"/>
                </a:solidFill>
                <a:latin typeface="Arial"/>
                <a:cs typeface="Arial"/>
              </a:rPr>
              <a:t>استعراض</a:t>
            </a:r>
            <a:r>
              <a:rPr lang="ar-EG" sz="2400" dirty="0">
                <a:latin typeface="Arial"/>
                <a:cs typeface="Arial"/>
              </a:rPr>
              <a:t> عملية إدارة العمليات الخاصة بالمسافرين القادمين (وربما المغادرين) عبر نقطة الدخول.</a:t>
            </a:r>
          </a:p>
          <a:p>
            <a:pPr marL="527050" marR="83820" indent="-514350">
              <a:lnSpc>
                <a:spcPct val="100800"/>
              </a:lnSpc>
              <a:spcBef>
                <a:spcPts val="610"/>
              </a:spcBef>
              <a:buFont typeface="Arial"/>
              <a:buChar char="•"/>
              <a:tabLst>
                <a:tab pos="526415" algn="l"/>
                <a:tab pos="527050" algn="l"/>
              </a:tabLst>
            </a:pPr>
            <a:r>
              <a:rPr lang="ar-EG" sz="2400" b="1" dirty="0">
                <a:solidFill>
                  <a:srgbClr val="008FCE"/>
                </a:solidFill>
                <a:latin typeface="Arial"/>
                <a:cs typeface="Arial"/>
              </a:rPr>
              <a:t>تأكيد الترتيبات</a:t>
            </a:r>
            <a:r>
              <a:rPr lang="ar-EG" sz="2400" dirty="0">
                <a:latin typeface="Arial"/>
                <a:cs typeface="Arial"/>
              </a:rPr>
              <a:t> الخاصة بالإخطار والتنسيق والاتصالات الداخلية عند إدارة الأفراد أو المجموعات القادمة من المناطق الموبوءة بكوفيد-19.</a:t>
            </a:r>
          </a:p>
          <a:p>
            <a:pPr marL="527050" marR="5080" indent="-514350">
              <a:lnSpc>
                <a:spcPct val="100000"/>
              </a:lnSpc>
              <a:spcBef>
                <a:spcPts val="720"/>
              </a:spcBef>
              <a:buFont typeface="Arial"/>
              <a:buChar char="•"/>
              <a:tabLst>
                <a:tab pos="526415" algn="l"/>
                <a:tab pos="527050" algn="l"/>
              </a:tabLst>
            </a:pPr>
            <a:r>
              <a:rPr lang="ar-EG" sz="2400" b="1" dirty="0">
                <a:solidFill>
                  <a:srgbClr val="008FCE"/>
                </a:solidFill>
                <a:latin typeface="Arial"/>
                <a:cs typeface="Arial"/>
              </a:rPr>
              <a:t>تأكيد الإجراءات</a:t>
            </a:r>
            <a:r>
              <a:rPr lang="ar-EG" sz="2400" dirty="0">
                <a:latin typeface="Arial"/>
                <a:cs typeface="Arial"/>
              </a:rPr>
              <a:t> المتعلقة بإدارة الحالات المشتبه فيها قبل التأكيد المختبري وبعده.</a:t>
            </a:r>
          </a:p>
          <a:p>
            <a:pPr marL="527050" indent="-514350">
              <a:lnSpc>
                <a:spcPct val="100000"/>
              </a:lnSpc>
              <a:spcBef>
                <a:spcPts val="625"/>
              </a:spcBef>
              <a:buFont typeface="Arial"/>
              <a:buChar char="•"/>
              <a:tabLst>
                <a:tab pos="526415" algn="l"/>
                <a:tab pos="527050" algn="l"/>
              </a:tabLst>
            </a:pPr>
            <a:r>
              <a:rPr lang="ar-EG" sz="2400" b="1" dirty="0">
                <a:solidFill>
                  <a:srgbClr val="008FCE"/>
                </a:solidFill>
                <a:latin typeface="Arial"/>
                <a:cs typeface="Arial"/>
              </a:rPr>
              <a:t>استعراض الخطط الخاصة بالإبلاغ عن المخاطر وإبلاغ وسائل الإعلام</a:t>
            </a:r>
            <a:r>
              <a:rPr lang="ar-EG" sz="2400" dirty="0">
                <a:latin typeface="Arial"/>
                <a:cs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 y="76200"/>
            <a:ext cx="11579875" cy="505267"/>
          </a:xfrm>
          <a:prstGeom prst="rect">
            <a:avLst/>
          </a:prstGeom>
        </p:spPr>
        <p:txBody>
          <a:bodyPr vert="horz" wrap="square" lIns="0" tIns="12700" rIns="0" bIns="0" rtlCol="0">
            <a:spAutoFit/>
          </a:bodyPr>
          <a:lstStyle/>
          <a:p>
            <a:pPr marL="12700">
              <a:lnSpc>
                <a:spcPct val="100000"/>
              </a:lnSpc>
              <a:spcBef>
                <a:spcPts val="100"/>
              </a:spcBef>
            </a:pPr>
            <a:r>
              <a:rPr lang="ar-EG" sz="3200" dirty="0"/>
              <a:t>فريق إدارة العملية</a:t>
            </a:r>
          </a:p>
        </p:txBody>
      </p:sp>
      <p:sp>
        <p:nvSpPr>
          <p:cNvPr id="3" name="object 3"/>
          <p:cNvSpPr txBox="1"/>
          <p:nvPr/>
        </p:nvSpPr>
        <p:spPr>
          <a:xfrm>
            <a:off x="5342270" y="1676400"/>
            <a:ext cx="6256655" cy="2362826"/>
          </a:xfrm>
          <a:prstGeom prst="rect">
            <a:avLst/>
          </a:prstGeom>
        </p:spPr>
        <p:txBody>
          <a:bodyPr vert="horz" wrap="square" lIns="0" tIns="109855" rIns="0" bIns="0" rtlCol="0">
            <a:spAutoFit/>
          </a:bodyPr>
          <a:lstStyle/>
          <a:p>
            <a:pPr marL="12700">
              <a:lnSpc>
                <a:spcPct val="100000"/>
              </a:lnSpc>
              <a:spcBef>
                <a:spcPts val="865"/>
              </a:spcBef>
            </a:pPr>
            <a:r>
              <a:rPr lang="ar-EG" sz="3200" b="1" dirty="0">
                <a:solidFill>
                  <a:srgbClr val="005D85"/>
                </a:solidFill>
                <a:latin typeface="Arial"/>
                <a:cs typeface="Arial"/>
              </a:rPr>
              <a:t>الأدوار</a:t>
            </a:r>
          </a:p>
          <a:p>
            <a:pPr marL="469900" indent="-457200">
              <a:lnSpc>
                <a:spcPct val="100000"/>
              </a:lnSpc>
              <a:spcBef>
                <a:spcPts val="770"/>
              </a:spcBef>
              <a:buChar char="•"/>
              <a:tabLst>
                <a:tab pos="469265" algn="l"/>
                <a:tab pos="469900" algn="l"/>
              </a:tabLst>
            </a:pPr>
            <a:r>
              <a:rPr lang="ar-EG" sz="3200" dirty="0">
                <a:latin typeface="Arial"/>
                <a:cs typeface="Arial"/>
              </a:rPr>
              <a:t>التيسير: </a:t>
            </a:r>
            <a:r>
              <a:rPr lang="en-US" sz="3200" dirty="0" err="1">
                <a:latin typeface="Arial"/>
                <a:cs typeface="Arial"/>
              </a:rPr>
              <a:t>xxxxx</a:t>
            </a:r>
            <a:r>
              <a:rPr lang="en-US" sz="3200" dirty="0">
                <a:latin typeface="Arial"/>
                <a:cs typeface="Arial"/>
              </a:rPr>
              <a:t>)</a:t>
            </a:r>
            <a:r>
              <a:rPr lang="ar-EG" sz="3200" dirty="0">
                <a:latin typeface="Arial"/>
                <a:cs typeface="Arial"/>
              </a:rPr>
              <a:t>)</a:t>
            </a:r>
            <a:endParaRPr lang="en-US" sz="3200" dirty="0">
              <a:latin typeface="Arial"/>
              <a:cs typeface="Arial"/>
            </a:endParaRPr>
          </a:p>
          <a:p>
            <a:pPr marL="469900" indent="-457200">
              <a:lnSpc>
                <a:spcPct val="100000"/>
              </a:lnSpc>
              <a:spcBef>
                <a:spcPts val="695"/>
              </a:spcBef>
              <a:buChar char="•"/>
              <a:tabLst>
                <a:tab pos="469265" algn="l"/>
                <a:tab pos="469900" algn="l"/>
              </a:tabLst>
            </a:pPr>
            <a:r>
              <a:rPr lang="ar-EG" sz="3200" dirty="0">
                <a:latin typeface="Arial"/>
                <a:cs typeface="Arial"/>
              </a:rPr>
              <a:t>المقرِّرون: (مدونو ملاحظات المجموعة)</a:t>
            </a:r>
          </a:p>
          <a:p>
            <a:pPr marL="469900" indent="-457200">
              <a:lnSpc>
                <a:spcPct val="100000"/>
              </a:lnSpc>
              <a:spcBef>
                <a:spcPts val="675"/>
              </a:spcBef>
              <a:buChar char="•"/>
              <a:tabLst>
                <a:tab pos="469265" algn="l"/>
                <a:tab pos="469900" algn="l"/>
              </a:tabLst>
            </a:pPr>
            <a:r>
              <a:rPr lang="ar-EG" sz="3200" dirty="0">
                <a:latin typeface="Arial"/>
                <a:cs typeface="Arial"/>
              </a:rPr>
              <a:t>المراقبون: (جميع الشركاء)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
            <a:ext cx="11427475" cy="505267"/>
          </a:xfrm>
          <a:prstGeom prst="rect">
            <a:avLst/>
          </a:prstGeom>
        </p:spPr>
        <p:txBody>
          <a:bodyPr vert="horz" wrap="square" lIns="0" tIns="12700" rIns="0" bIns="0" rtlCol="0">
            <a:spAutoFit/>
          </a:bodyPr>
          <a:lstStyle/>
          <a:p>
            <a:pPr marL="12700">
              <a:lnSpc>
                <a:spcPct val="100000"/>
              </a:lnSpc>
              <a:spcBef>
                <a:spcPts val="100"/>
              </a:spcBef>
            </a:pPr>
            <a:r>
              <a:rPr lang="ar-EG" sz="3200" dirty="0"/>
              <a:t>المشاركون المستهدفون</a:t>
            </a:r>
          </a:p>
        </p:txBody>
      </p:sp>
      <p:sp>
        <p:nvSpPr>
          <p:cNvPr id="3" name="object 3"/>
          <p:cNvSpPr txBox="1"/>
          <p:nvPr/>
        </p:nvSpPr>
        <p:spPr>
          <a:xfrm>
            <a:off x="228600" y="1524000"/>
            <a:ext cx="11712575" cy="3559949"/>
          </a:xfrm>
          <a:prstGeom prst="rect">
            <a:avLst/>
          </a:prstGeom>
        </p:spPr>
        <p:txBody>
          <a:bodyPr vert="horz" wrap="square" lIns="0" tIns="63500" rIns="0" bIns="0" rtlCol="0">
            <a:spAutoFit/>
          </a:bodyPr>
          <a:lstStyle/>
          <a:p>
            <a:pPr marL="354965" marR="5080" indent="-342900">
              <a:lnSpc>
                <a:spcPts val="3000"/>
              </a:lnSpc>
              <a:spcBef>
                <a:spcPts val="500"/>
              </a:spcBef>
              <a:buSzPts val="200"/>
              <a:buChar char="•"/>
              <a:tabLst>
                <a:tab pos="354965" algn="l"/>
                <a:tab pos="355600" algn="l"/>
              </a:tabLst>
            </a:pPr>
            <a:r>
              <a:rPr lang="ar-EG" sz="2800" dirty="0">
                <a:latin typeface="Arial"/>
                <a:cs typeface="Arial"/>
              </a:rPr>
              <a:t>يتمثل المشاركون المستهدفون بتمرين المحاكاة في جميع أصحاب المصلحة في نقاط الدخول، ولاسيما؛</a:t>
            </a:r>
          </a:p>
          <a:p>
            <a:pPr>
              <a:lnSpc>
                <a:spcPct val="100000"/>
              </a:lnSpc>
              <a:spcBef>
                <a:spcPts val="30"/>
              </a:spcBef>
              <a:buFont typeface="Arial"/>
              <a:buChar char="•"/>
            </a:pPr>
            <a:endParaRPr sz="4050" dirty="0">
              <a:latin typeface="Arial"/>
              <a:cs typeface="Arial"/>
            </a:endParaRPr>
          </a:p>
          <a:p>
            <a:pPr marL="1071880" lvl="1" indent="-673735">
              <a:lnSpc>
                <a:spcPct val="100000"/>
              </a:lnSpc>
              <a:buChar char="•"/>
              <a:tabLst>
                <a:tab pos="1071245" algn="l"/>
                <a:tab pos="1071880" algn="l"/>
              </a:tabLst>
            </a:pPr>
            <a:r>
              <a:rPr lang="ar-EG" sz="2800" dirty="0">
                <a:latin typeface="Arial"/>
                <a:cs typeface="Arial"/>
              </a:rPr>
              <a:t>ممثلو السلطات الصحية في الموانئ</a:t>
            </a:r>
          </a:p>
          <a:p>
            <a:pPr marL="1071880" lvl="1" indent="-673735">
              <a:lnSpc>
                <a:spcPct val="100000"/>
              </a:lnSpc>
              <a:spcBef>
                <a:spcPts val="645"/>
              </a:spcBef>
              <a:buChar char="•"/>
              <a:tabLst>
                <a:tab pos="1071245" algn="l"/>
                <a:tab pos="1071880" algn="l"/>
              </a:tabLst>
            </a:pPr>
            <a:r>
              <a:rPr lang="ar-EG" sz="2800" dirty="0">
                <a:latin typeface="Arial"/>
                <a:cs typeface="Arial"/>
              </a:rPr>
              <a:t>الموظفون المسؤولون عن الترصد</a:t>
            </a:r>
          </a:p>
          <a:p>
            <a:pPr marL="1071880" lvl="1" indent="-673735">
              <a:lnSpc>
                <a:spcPct val="100000"/>
              </a:lnSpc>
              <a:spcBef>
                <a:spcPts val="625"/>
              </a:spcBef>
              <a:buChar char="•"/>
              <a:tabLst>
                <a:tab pos="1071245" algn="l"/>
                <a:tab pos="1071880" algn="l"/>
              </a:tabLst>
            </a:pPr>
            <a:r>
              <a:rPr lang="ar-EG" sz="2800" dirty="0">
                <a:latin typeface="Arial"/>
                <a:cs typeface="Arial"/>
              </a:rPr>
              <a:t>شركات الطيران أو النقل</a:t>
            </a:r>
          </a:p>
          <a:p>
            <a:pPr marL="1071880" lvl="1" indent="-673735">
              <a:lnSpc>
                <a:spcPct val="100000"/>
              </a:lnSpc>
              <a:spcBef>
                <a:spcPts val="650"/>
              </a:spcBef>
              <a:buChar char="•"/>
              <a:tabLst>
                <a:tab pos="1071245" algn="l"/>
                <a:tab pos="1071880" algn="l"/>
              </a:tabLst>
            </a:pPr>
            <a:r>
              <a:rPr lang="ar-EG" sz="2800" dirty="0">
                <a:latin typeface="Arial"/>
                <a:cs typeface="Arial"/>
              </a:rPr>
              <a:t>سلطات المطارات، وما إلى ذلك</a:t>
            </a:r>
          </a:p>
          <a:p>
            <a:pPr marL="1071880" lvl="1" indent="-673735">
              <a:lnSpc>
                <a:spcPct val="100000"/>
              </a:lnSpc>
              <a:spcBef>
                <a:spcPts val="745"/>
              </a:spcBef>
              <a:buChar char="•"/>
              <a:tabLst>
                <a:tab pos="1071245" algn="l"/>
                <a:tab pos="1071880" algn="l"/>
              </a:tabLst>
            </a:pPr>
            <a:r>
              <a:rPr lang="ar-EG" sz="2800" dirty="0">
                <a:latin typeface="Arial"/>
                <a:cs typeface="Arial"/>
              </a:rPr>
              <a:t>الموظفون المشاركون في إدارة المرافق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2.xml><?xml version="1.0" encoding="utf-8"?>
<ds:datastoreItem xmlns:ds="http://schemas.openxmlformats.org/officeDocument/2006/customXml" ds:itemID="{999DFB9A-E51D-433C-9A5A-19B73E649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782</TotalTime>
  <Words>3249</Words>
  <Application>Microsoft Office PowerPoint</Application>
  <PresentationFormat>Widescreen</PresentationFormat>
  <Paragraphs>494</Paragraphs>
  <Slides>41</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Arial Black</vt:lpstr>
      <vt:lpstr>Calibri</vt:lpstr>
      <vt:lpstr>Simplified Arabic</vt:lpstr>
      <vt:lpstr>Times New Roman</vt:lpstr>
      <vt:lpstr>Office Theme</vt:lpstr>
      <vt:lpstr>1_Office Theme</vt:lpstr>
      <vt:lpstr>PowerPoint Presentation</vt:lpstr>
      <vt:lpstr>جدول الأعمال</vt:lpstr>
      <vt:lpstr>تقرير الحالة الأخير الصادر عن المنظمة</vt:lpstr>
      <vt:lpstr>توجيه التأهب والاستجابة</vt:lpstr>
      <vt:lpstr>ما هو تمرين المحاكاة؟</vt:lpstr>
      <vt:lpstr>التصميم والغرض</vt:lpstr>
      <vt:lpstr>الأغراض المحددة لتمرين المحاكاة</vt:lpstr>
      <vt:lpstr>فريق إدارة العملية</vt:lpstr>
      <vt:lpstr>المشاركون المستهدفون</vt:lpstr>
      <vt:lpstr>قواعد تمرين المحاكاة</vt:lpstr>
      <vt:lpstr>قواعد تمرين المحاكاة (تابع)</vt:lpstr>
      <vt:lpstr>تمرين المحاكاة: كيفية المشاركة</vt:lpstr>
      <vt:lpstr>أسئلة</vt:lpstr>
      <vt:lpstr>PowerPoint Presentation</vt:lpstr>
      <vt:lpstr>الجلسة 1 - السيناريو</vt:lpstr>
      <vt:lpstr>الجلسة 1 - أسئلة المناقشة</vt:lpstr>
      <vt:lpstr>الجلسة 2 - ملاحظة للميسرين</vt:lpstr>
      <vt:lpstr>الجلسة 2، الخيار 1 - البلدان التي لا تفرض الحجر الصحي</vt:lpstr>
      <vt:lpstr>الجلسة 2 - الخيار 1، أسئلة المناقشة</vt:lpstr>
      <vt:lpstr>الجلسة 2، الخيار 2 - البلدان التي تفرض الحجر الصحي الذاتي</vt:lpstr>
      <vt:lpstr>الجلسة 2 - الخيار 2، أسئلة المناقشة</vt:lpstr>
      <vt:lpstr>PowerPoint Presentation</vt:lpstr>
      <vt:lpstr>الجلسة 3 - سفن البضائع</vt:lpstr>
      <vt:lpstr>الجلسة 3</vt:lpstr>
      <vt:lpstr>الجلسة 4 - المعابر البرية</vt:lpstr>
      <vt:lpstr>الجلسة 4</vt:lpstr>
      <vt:lpstr>الجلسة 5 - الإبلاغ عن المخاطر</vt:lpstr>
      <vt:lpstr>الجلسة 5</vt:lpstr>
      <vt:lpstr>نهاية التمرين</vt:lpstr>
      <vt:lpstr>PowerPoint Presentation</vt:lpstr>
      <vt:lpstr>الموجز والخطوات التالية</vt:lpstr>
      <vt:lpstr>الجزء 2 من جدول الأعمال</vt:lpstr>
      <vt:lpstr>تحليل مواطن القوة والثغرات</vt:lpstr>
      <vt:lpstr>PowerPoint Presentation</vt:lpstr>
      <vt:lpstr>خطة العمل</vt:lpstr>
      <vt:lpstr>استخلاص الدروس</vt:lpstr>
      <vt:lpstr>استمارة تعليقات المشاركين</vt:lpstr>
      <vt:lpstr>PowerPoint Presentation</vt:lpstr>
      <vt:lpstr>منصة الشركاء في مواجهة كوفيد-19</vt:lpstr>
      <vt:lpstr>دورات التعلم الإلكترونية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Ayoub</dc:creator>
  <cp:lastModifiedBy>COPPER, Frederik Anton</cp:lastModifiedBy>
  <cp:revision>44</cp:revision>
  <dcterms:created xsi:type="dcterms:W3CDTF">2020-10-20T10:36:26Z</dcterms:created>
  <dcterms:modified xsi:type="dcterms:W3CDTF">2020-11-03T11:37:11Z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