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4.jpg" ContentType="image/jpeg"/>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96" r:id="rId16"/>
    <p:sldId id="29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4" r:id="rId40"/>
    <p:sldId id="290" r:id="rId41"/>
    <p:sldId id="291" r:id="rId42"/>
    <p:sldId id="292" r:id="rId43"/>
    <p:sldId id="293" r:id="rId44"/>
    <p:sldId id="297" r:id="rId45"/>
    <p:sldId id="295" r:id="rId4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00983-E00E-47E9-B5C7-0346C3B24279}" v="2" dt="2020-11-03T10:13:12.424"/>
    <p1510:client id="{E268F94E-25AB-4F97-AC2E-0BB1479C6660}" v="1" dt="2020-11-03T11:38:41.9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172" autoAdjust="0"/>
    <p:restoredTop sz="88132" autoAdjust="0"/>
  </p:normalViewPr>
  <p:slideViewPr>
    <p:cSldViewPr>
      <p:cViewPr varScale="1">
        <p:scale>
          <a:sx n="100" d="100"/>
          <a:sy n="100" d="100"/>
        </p:scale>
        <p:origin x="158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E268F94E-25AB-4F97-AC2E-0BB1479C6660}"/>
    <pc:docChg chg="modSld">
      <pc:chgData name="COPPER, Frederik Anton" userId="0f901088-783c-438a-8209-1f3e953b174f" providerId="ADAL" clId="{E268F94E-25AB-4F97-AC2E-0BB1479C6660}" dt="2020-11-03T11:38:39.340" v="0" actId="20577"/>
      <pc:docMkLst>
        <pc:docMk/>
      </pc:docMkLst>
      <pc:sldChg chg="modSp">
        <pc:chgData name="COPPER, Frederik Anton" userId="0f901088-783c-438a-8209-1f3e953b174f" providerId="ADAL" clId="{E268F94E-25AB-4F97-AC2E-0BB1479C6660}" dt="2020-11-03T11:38:39.340" v="0" actId="20577"/>
        <pc:sldMkLst>
          <pc:docMk/>
          <pc:sldMk cId="308803726" sldId="295"/>
        </pc:sldMkLst>
        <pc:spChg chg="mod">
          <ac:chgData name="COPPER, Frederik Anton" userId="0f901088-783c-438a-8209-1f3e953b174f" providerId="ADAL" clId="{E268F94E-25AB-4F97-AC2E-0BB1479C6660}" dt="2020-11-03T11:38:39.340" v="0" actId="20577"/>
          <ac:spMkLst>
            <pc:docMk/>
            <pc:sldMk cId="308803726" sldId="295"/>
            <ac:spMk id="2" creationId="{792C72D7-0DB3-47B6-ACCD-3268695FBC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CAB3B-8C68-4670-834E-672C869FCAA7}" type="datetimeFigureOut">
              <a:rPr lang="en-GB" smtClean="0"/>
              <a:t>03/11/2020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DFF109-5F8C-46C5-B013-3B4098F5F7E7}" type="slidenum">
              <a:rPr lang="en-GB" smtClean="0"/>
              <a:t>‹#›</a:t>
            </a:fld>
            <a:endParaRPr lang="en-GB"/>
          </a:p>
        </p:txBody>
      </p:sp>
    </p:spTree>
    <p:extLst>
      <p:ext uri="{BB962C8B-B14F-4D97-AF65-F5344CB8AC3E}">
        <p14:creationId xmlns:p14="http://schemas.microsoft.com/office/powerpoint/2010/main" val="27509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équipe de l’OMS collaborent avec des experts de toute la planète pour élaborer des orientations. Ces experts passent en revue des rapports, des études et les présentations que leurs soumettent les pays ; ils analysent les tendances, consultent d’autres experts et conviennent ensuite de la meilleure approche. Ces orientations sont destinées aux décideurs du secteur de la santé, pour adaptation au contexte national. Elles sont actualisées au fil du temps à la lumière des nouvelles connaissances scientifiques. </a:t>
            </a:r>
          </a:p>
          <a:p>
            <a:endParaRPr lang="en-US" dirty="0"/>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4</a:t>
            </a:fld>
            <a:endParaRPr lang="en-GB"/>
          </a:p>
        </p:txBody>
      </p:sp>
    </p:spTree>
    <p:extLst>
      <p:ext uri="{BB962C8B-B14F-4D97-AF65-F5344CB8AC3E}">
        <p14:creationId xmlns:p14="http://schemas.microsoft.com/office/powerpoint/2010/main" val="340195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 exercice s'appuie sur ce que nous savons aujourd'hui du virus pour aider les participants à évaluer leurs efforts de préparation et de riposte.</a:t>
            </a:r>
          </a:p>
          <a:p>
            <a:endParaRPr lang="en-US" dirty="0"/>
          </a:p>
          <a:p>
            <a:r>
              <a:rPr lang="fr-FR" dirty="0"/>
              <a:t>Les résultats de l’exercice se traduiront par des mesures stratégiques qui orienteront l’action de l’ensemble des partenaires nationaux et internationaux en vue d’élaborer et d’améliorer des plans opérationnels nationaux et régionaux, en fonction du contexte.</a:t>
            </a:r>
          </a:p>
          <a:p>
            <a:endParaRPr lang="en-GB" dirty="0"/>
          </a:p>
          <a:p>
            <a:r>
              <a:rPr lang="en-GB" dirty="0"/>
              <a:t>https://www.who.int/emergencies/diseases/novel-coronavirus-2019/technical-guidance-publications</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6</a:t>
            </a:fld>
            <a:endParaRPr lang="en-GB"/>
          </a:p>
        </p:txBody>
      </p:sp>
    </p:spTree>
    <p:extLst>
      <p:ext uri="{BB962C8B-B14F-4D97-AF65-F5344CB8AC3E}">
        <p14:creationId xmlns:p14="http://schemas.microsoft.com/office/powerpoint/2010/main" val="279817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fr-FR" sz="3500" noProof="0" dirty="0">
                <a:latin typeface="Calibri" pitchFamily="34" charset="0"/>
                <a:cs typeface="Courier New" pitchFamily="49" charset="0"/>
              </a:rPr>
              <a:t>Constituez des groupes.</a:t>
            </a:r>
          </a:p>
          <a:p>
            <a:pPr marL="342900" lvl="1" indent="-342900">
              <a:spcBef>
                <a:spcPct val="20000"/>
              </a:spcBef>
              <a:buFontTx/>
              <a:buChar char="•"/>
              <a:defRPr/>
            </a:pPr>
            <a:r>
              <a:rPr lang="fr-FR" sz="3500" noProof="0" dirty="0">
                <a:latin typeface="Calibri" pitchFamily="34" charset="0"/>
                <a:cs typeface="Courier New" pitchFamily="49" charset="0"/>
              </a:rPr>
              <a:t>Transposez les résultats en actions concrètes et classez-les par priorité.</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Actions</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Expliquez pourquoi certaines actions sont prioritaires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Qui est chargé de l'action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Quelles sont les ressources nécessaires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D'ici quand faut-il les mobiliser ?</a:t>
            </a:r>
          </a:p>
          <a:p>
            <a:pPr marL="342900" lvl="1" indent="-342900">
              <a:spcBef>
                <a:spcPct val="20000"/>
              </a:spcBef>
              <a:buFontTx/>
              <a:buChar char="•"/>
              <a:defRPr/>
            </a:pPr>
            <a:r>
              <a:rPr lang="fr-FR" sz="3500" noProof="0" dirty="0">
                <a:latin typeface="Calibri" pitchFamily="34" charset="0"/>
                <a:cs typeface="Courier New" pitchFamily="49" charset="0"/>
              </a:rPr>
              <a:t>Le rapporteur de chaque groupe résume en cinq minutes les conclusions de son groupe.</a:t>
            </a:r>
          </a:p>
          <a:p>
            <a:endParaRPr lang="fr-FR" noProof="0" dirty="0"/>
          </a:p>
          <a:p>
            <a:endParaRPr lang="fr-FR"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fr-FR" sz="3500" noProof="0" dirty="0">
                <a:latin typeface="Calibri" pitchFamily="34" charset="0"/>
                <a:cs typeface="Courier New" pitchFamily="49" charset="0"/>
              </a:rPr>
              <a:t>Constituez des groupes.</a:t>
            </a:r>
          </a:p>
          <a:p>
            <a:pPr marL="342900" lvl="1" indent="-342900">
              <a:spcBef>
                <a:spcPct val="20000"/>
              </a:spcBef>
              <a:buFontTx/>
              <a:buChar char="•"/>
              <a:defRPr/>
            </a:pPr>
            <a:r>
              <a:rPr lang="fr-FR" sz="3500" noProof="0" dirty="0">
                <a:latin typeface="Calibri" pitchFamily="34" charset="0"/>
                <a:cs typeface="Courier New" pitchFamily="49" charset="0"/>
              </a:rPr>
              <a:t>Transposez les résultats en actions concrètes et classez-les par priorité.</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Actions</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Expliquez pourquoi certaines actions sont prioritaires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Qui est chargé de l'action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Quelles sont les ressources nécessaires ?</a:t>
            </a:r>
          </a:p>
          <a:p>
            <a:pPr marL="800100" lvl="2" indent="-342900">
              <a:spcBef>
                <a:spcPct val="20000"/>
              </a:spcBef>
              <a:buFont typeface="Calibri" pitchFamily="34" charset="0"/>
              <a:buChar char="–"/>
              <a:defRPr/>
            </a:pPr>
            <a:r>
              <a:rPr lang="fr-FR" sz="2400" noProof="0" dirty="0">
                <a:latin typeface="Calibri" pitchFamily="34" charset="0"/>
                <a:cs typeface="Courier New" pitchFamily="49" charset="0"/>
              </a:rPr>
              <a:t>D'ici quand faut-il les mobiliser ?</a:t>
            </a:r>
          </a:p>
          <a:p>
            <a:pPr marL="342900" lvl="1" indent="-342900">
              <a:spcBef>
                <a:spcPct val="20000"/>
              </a:spcBef>
              <a:buFontTx/>
              <a:buChar char="•"/>
              <a:defRPr/>
            </a:pPr>
            <a:r>
              <a:rPr lang="fr-FR" sz="3500" noProof="0" dirty="0">
                <a:latin typeface="Calibri" pitchFamily="34" charset="0"/>
                <a:cs typeface="Courier New" pitchFamily="49" charset="0"/>
              </a:rPr>
              <a:t>Le rapporteur de chaque groupe résume en cinq minutes les conclusions de son groupe.</a:t>
            </a:r>
          </a:p>
          <a:p>
            <a:endParaRPr lang="fr-FR" noProof="0"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41</a:t>
            </a:fld>
            <a:endParaRPr lang="en-US"/>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3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459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3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4051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3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1904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3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1836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3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3002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3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60677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3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6857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3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9522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2217082"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EXERCICE DE SIMULATION</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MALADIE À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r>
              <a:rPr lang="en-US" dirty="0"/>
              <a:t>28 </a:t>
            </a:r>
            <a:r>
              <a:rPr lang="en-US" dirty="0" err="1"/>
              <a:t>octobre</a:t>
            </a:r>
            <a:r>
              <a:rPr lang="en-US" dirty="0"/>
              <a:t> 2020</a:t>
            </a:r>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4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3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3668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3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90114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3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19917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xtranet.who.int/hslp/training/course/view.php?id=333" TargetMode="External"/><Relationship Id="rId2" Type="http://schemas.openxmlformats.org/officeDocument/2006/relationships/hyperlink" Target="https://www.who.int/emergencies/diseases/novel-coronavirus-2019/training/online-train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4.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53.png"/><Relationship Id="rId9" Type="http://schemas.openxmlformats.org/officeDocument/2006/relationships/hyperlink" Target="mailto:andragro@paho.org" TargetMode="External"/><Relationship Id="rId1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pps.who.int/iris/bitstream/handle/10665/334137/WHO-2019-nCoV-Non-passenger_ships-2020.1-fre.pdf?sequence=1&amp;isAllowed=y" TargetMode="External"/><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apps.who.int/iris/bitstream/handle/10665/331192/WHO-2019-nCoV-POEmgmt-2020.1-fre.pdf?sequence=1&amp;isAllowed=y" TargetMode="Externa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o.int/publications/i/item/controlling-the-spread-of-covid-19-at-ground-crossings" TargetMode="External"/><Relationship Id="rId11" Type="http://schemas.openxmlformats.org/officeDocument/2006/relationships/image" Target="../media/image10.png"/><Relationship Id="rId5" Type="http://schemas.openxmlformats.org/officeDocument/2006/relationships/hyperlink" Target="https://apps.who.int/iris/handle/10665/332348" TargetMode="External"/><Relationship Id="rId10" Type="http://schemas.openxmlformats.org/officeDocument/2006/relationships/hyperlink" Target="https://apps.who.int/iris/bitstream/handle/10665/332419/WHO-2019-nCoV-Ships-2020.2-fre.pdf" TargetMode="External"/><Relationship Id="rId4" Type="http://schemas.openxmlformats.org/officeDocument/2006/relationships/hyperlink" Target="https://apps.who.int/iris/bitstream/handle/10665/334002/WHO-2019-nCoV-IHR_Quarantine-2020.3-fre.pdf?sequence=1&amp;isAllowed=y" TargetMode="External"/><Relationship Id="rId9" Type="http://schemas.openxmlformats.org/officeDocument/2006/relationships/hyperlink" Target="https://apps.who.int/iris/bitstream/handle/10665/331969/WHO-2019-nCoV-Aviation-2020.1-fre.pdf?sequence=1&amp;isAllowed=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43626" y="2667000"/>
            <a:ext cx="5519773" cy="1820755"/>
          </a:xfrm>
          <a:prstGeom prst="rect">
            <a:avLst/>
          </a:prstGeom>
        </p:spPr>
        <p:txBody>
          <a:bodyPr vert="horz" wrap="square" lIns="0" tIns="74930" rIns="0" bIns="0" rtlCol="0">
            <a:spAutoFit/>
          </a:bodyPr>
          <a:lstStyle/>
          <a:p>
            <a:pPr marL="12700" marR="5080">
              <a:lnSpc>
                <a:spcPct val="90200"/>
              </a:lnSpc>
              <a:spcBef>
                <a:spcPts val="590"/>
              </a:spcBef>
            </a:pPr>
            <a:r>
              <a:rPr lang="fr-FR" sz="4200" b="1" spc="-5" dirty="0">
                <a:solidFill>
                  <a:srgbClr val="FFFFFF"/>
                </a:solidFill>
                <a:latin typeface="Arial"/>
                <a:cs typeface="Arial"/>
              </a:rPr>
              <a:t>MALADIE À</a:t>
            </a:r>
            <a:r>
              <a:rPr sz="4200" b="1" spc="-5" dirty="0">
                <a:solidFill>
                  <a:srgbClr val="FFFFFF"/>
                </a:solidFill>
                <a:latin typeface="Arial"/>
                <a:cs typeface="Arial"/>
              </a:rPr>
              <a:t>  </a:t>
            </a:r>
            <a:r>
              <a:rPr sz="4200" b="1" dirty="0">
                <a:solidFill>
                  <a:srgbClr val="FFFFFF"/>
                </a:solidFill>
                <a:latin typeface="Arial"/>
                <a:cs typeface="Arial"/>
              </a:rPr>
              <a:t>C</a:t>
            </a:r>
            <a:r>
              <a:rPr sz="4200" b="1" spc="-5" dirty="0">
                <a:solidFill>
                  <a:srgbClr val="FFFFFF"/>
                </a:solidFill>
                <a:latin typeface="Arial"/>
                <a:cs typeface="Arial"/>
              </a:rPr>
              <a:t>O</a:t>
            </a:r>
            <a:r>
              <a:rPr sz="4200" b="1" dirty="0">
                <a:solidFill>
                  <a:srgbClr val="FFFFFF"/>
                </a:solidFill>
                <a:latin typeface="Arial"/>
                <a:cs typeface="Arial"/>
              </a:rPr>
              <a:t>R</a:t>
            </a:r>
            <a:r>
              <a:rPr sz="4200" b="1" spc="-5" dirty="0">
                <a:solidFill>
                  <a:srgbClr val="FFFFFF"/>
                </a:solidFill>
                <a:latin typeface="Arial"/>
                <a:cs typeface="Arial"/>
              </a:rPr>
              <a:t>O</a:t>
            </a:r>
            <a:r>
              <a:rPr sz="4200" b="1" dirty="0">
                <a:solidFill>
                  <a:srgbClr val="FFFFFF"/>
                </a:solidFill>
                <a:latin typeface="Arial"/>
                <a:cs typeface="Arial"/>
              </a:rPr>
              <a:t>NA</a:t>
            </a:r>
            <a:r>
              <a:rPr sz="4200" b="1" spc="-5" dirty="0">
                <a:solidFill>
                  <a:srgbClr val="FFFFFF"/>
                </a:solidFill>
                <a:latin typeface="Arial"/>
                <a:cs typeface="Arial"/>
              </a:rPr>
              <a:t>VI</a:t>
            </a:r>
            <a:r>
              <a:rPr sz="4200" b="1" dirty="0">
                <a:solidFill>
                  <a:srgbClr val="FFFFFF"/>
                </a:solidFill>
                <a:latin typeface="Arial"/>
                <a:cs typeface="Arial"/>
              </a:rPr>
              <a:t>RUS</a:t>
            </a:r>
            <a:r>
              <a:rPr lang="fr-FR" sz="4200" b="1" dirty="0">
                <a:solidFill>
                  <a:srgbClr val="FFFFFF"/>
                </a:solidFill>
                <a:latin typeface="Arial"/>
                <a:cs typeface="Arial"/>
              </a:rPr>
              <a:t> 2019</a:t>
            </a:r>
            <a:r>
              <a:rPr sz="4200" b="1" dirty="0">
                <a:solidFill>
                  <a:srgbClr val="FFFFFF"/>
                </a:solidFill>
                <a:latin typeface="Arial"/>
                <a:cs typeface="Arial"/>
              </a:rPr>
              <a:t>  </a:t>
            </a:r>
            <a:r>
              <a:rPr sz="4200" b="1" spc="-5" dirty="0">
                <a:solidFill>
                  <a:srgbClr val="FFFFFF"/>
                </a:solidFill>
                <a:latin typeface="Arial"/>
                <a:cs typeface="Arial"/>
              </a:rPr>
              <a:t>(COVID-2019)</a:t>
            </a:r>
            <a:endParaRPr sz="4200" dirty="0">
              <a:latin typeface="Arial"/>
              <a:cs typeface="Arial"/>
            </a:endParaRPr>
          </a:p>
        </p:txBody>
      </p:sp>
      <p:grpSp>
        <p:nvGrpSpPr>
          <p:cNvPr id="3" name="object 3"/>
          <p:cNvGrpSpPr/>
          <p:nvPr/>
        </p:nvGrpSpPr>
        <p:grpSpPr>
          <a:xfrm>
            <a:off x="0" y="0"/>
            <a:ext cx="6172835" cy="6858000"/>
            <a:chOff x="0" y="0"/>
            <a:chExt cx="6172835" cy="6858000"/>
          </a:xfrm>
        </p:grpSpPr>
        <p:sp>
          <p:nvSpPr>
            <p:cNvPr id="4" name="object 4"/>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dirty="0"/>
            </a:p>
          </p:txBody>
        </p:sp>
        <p:sp>
          <p:nvSpPr>
            <p:cNvPr id="5" name="object 5"/>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dirty="0"/>
            </a:p>
          </p:txBody>
        </p:sp>
        <p:sp>
          <p:nvSpPr>
            <p:cNvPr id="6" name="object 6"/>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dirty="0"/>
            </a:p>
          </p:txBody>
        </p:sp>
      </p:grpSp>
      <p:sp>
        <p:nvSpPr>
          <p:cNvPr id="7" name="object 7"/>
          <p:cNvSpPr txBox="1"/>
          <p:nvPr/>
        </p:nvSpPr>
        <p:spPr>
          <a:xfrm>
            <a:off x="346132" y="4269740"/>
            <a:ext cx="4047842" cy="1070934"/>
          </a:xfrm>
          <a:prstGeom prst="rect">
            <a:avLst/>
          </a:prstGeom>
        </p:spPr>
        <p:txBody>
          <a:bodyPr vert="horz" wrap="square" lIns="0" tIns="9525" rIns="0" bIns="0" rtlCol="0">
            <a:spAutoFit/>
          </a:bodyPr>
          <a:lstStyle/>
          <a:p>
            <a:pPr marL="262890" marR="5080" indent="-250825">
              <a:lnSpc>
                <a:spcPct val="100800"/>
              </a:lnSpc>
              <a:spcBef>
                <a:spcPts val="75"/>
              </a:spcBef>
              <a:tabLst>
                <a:tab pos="2937510" algn="l"/>
              </a:tabLst>
            </a:pPr>
            <a:r>
              <a:rPr lang="fr-FR" sz="2400" b="1" spc="-5" dirty="0">
                <a:solidFill>
                  <a:srgbClr val="D86422"/>
                </a:solidFill>
                <a:latin typeface="Arial"/>
                <a:cs typeface="Arial"/>
              </a:rPr>
              <a:t>POINTS D’ENTRÉE</a:t>
            </a:r>
          </a:p>
          <a:p>
            <a:pPr marL="262890" marR="5080" indent="-250825">
              <a:lnSpc>
                <a:spcPct val="100800"/>
              </a:lnSpc>
              <a:spcBef>
                <a:spcPts val="75"/>
              </a:spcBef>
              <a:tabLst>
                <a:tab pos="2937510" algn="l"/>
              </a:tabLst>
            </a:pPr>
            <a:endParaRPr lang="fr-FR" sz="2200" b="1" spc="-5">
              <a:solidFill>
                <a:srgbClr val="D86422"/>
              </a:solidFill>
              <a:latin typeface="Arial"/>
              <a:cs typeface="Arial"/>
            </a:endParaRPr>
          </a:p>
          <a:p>
            <a:pPr marL="262890" marR="5080" indent="-250825">
              <a:lnSpc>
                <a:spcPct val="100800"/>
              </a:lnSpc>
              <a:spcBef>
                <a:spcPts val="75"/>
              </a:spcBef>
              <a:tabLst>
                <a:tab pos="2937510" algn="l"/>
              </a:tabLst>
            </a:pPr>
            <a:r>
              <a:rPr sz="2200" b="1" spc="-5">
                <a:solidFill>
                  <a:srgbClr val="D86422"/>
                </a:solidFill>
                <a:latin typeface="Arial"/>
                <a:cs typeface="Arial"/>
              </a:rPr>
              <a:t>EXERCI</a:t>
            </a:r>
            <a:r>
              <a:rPr lang="fr-FR" sz="2200" b="1" spc="-5" dirty="0">
                <a:solidFill>
                  <a:srgbClr val="D86422"/>
                </a:solidFill>
                <a:latin typeface="Arial"/>
                <a:cs typeface="Arial"/>
              </a:rPr>
              <a:t>C</a:t>
            </a:r>
            <a:r>
              <a:rPr sz="2200" b="1" spc="-5" dirty="0">
                <a:solidFill>
                  <a:srgbClr val="D86422"/>
                </a:solidFill>
                <a:latin typeface="Arial"/>
                <a:cs typeface="Arial"/>
              </a:rPr>
              <a:t>E</a:t>
            </a:r>
            <a:r>
              <a:rPr lang="fr-FR" sz="2200" b="1" spc="-5" dirty="0">
                <a:solidFill>
                  <a:srgbClr val="D86422"/>
                </a:solidFill>
                <a:latin typeface="Arial"/>
                <a:cs typeface="Arial"/>
              </a:rPr>
              <a:t> DE SIMULATION</a:t>
            </a:r>
            <a:endParaRPr sz="2200" dirty="0">
              <a:latin typeface="Arial"/>
              <a:cs typeface="Arial"/>
            </a:endParaRPr>
          </a:p>
        </p:txBody>
      </p:sp>
      <p:sp>
        <p:nvSpPr>
          <p:cNvPr id="8" name="object 8"/>
          <p:cNvSpPr/>
          <p:nvPr/>
        </p:nvSpPr>
        <p:spPr>
          <a:xfrm>
            <a:off x="10917935" y="6327647"/>
            <a:ext cx="1267968" cy="3901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9" name="object 9"/>
          <p:cNvSpPr/>
          <p:nvPr/>
        </p:nvSpPr>
        <p:spPr>
          <a:xfrm>
            <a:off x="131063" y="6315455"/>
            <a:ext cx="1295400" cy="4145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10" name="Picture 9" descr="\\Wims\hq\GVA11\Home\cl-DGO\Dept-DGD\t-WPC\campanal\Desktop\OMS-bleu.jpg">
            <a:extLst>
              <a:ext uri="{FF2B5EF4-FFF2-40B4-BE49-F238E27FC236}">
                <a16:creationId xmlns:a16="http://schemas.microsoft.com/office/drawing/2014/main" id="{AFD69CF1-5E33-4066-B504-FA8BA7A52C2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69" y="6172200"/>
            <a:ext cx="2068286" cy="5564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287"/>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9293875"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Règles de l’exercice de simulation sur table</a:t>
            </a:r>
            <a:endParaRPr sz="3200" dirty="0"/>
          </a:p>
        </p:txBody>
      </p:sp>
      <p:sp>
        <p:nvSpPr>
          <p:cNvPr id="4" name="object 4"/>
          <p:cNvSpPr txBox="1"/>
          <p:nvPr/>
        </p:nvSpPr>
        <p:spPr>
          <a:xfrm>
            <a:off x="170800" y="843277"/>
            <a:ext cx="10497200" cy="6067430"/>
          </a:xfrm>
          <a:prstGeom prst="rect">
            <a:avLst/>
          </a:prstGeom>
        </p:spPr>
        <p:txBody>
          <a:bodyPr vert="horz" wrap="square" lIns="0" tIns="6350" rIns="0" bIns="0" rtlCol="0">
            <a:spAutoFit/>
          </a:bodyPr>
          <a:lstStyle/>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r>
              <a:rPr lang="fr-FR" sz="2400" dirty="0">
                <a:latin typeface="Roboto"/>
              </a:rPr>
              <a:t>Il ne s’agit PAS ici de tester les compétences des membres du personnel.</a:t>
            </a: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endParaRPr lang="fr-FR" sz="2400" dirty="0">
              <a:latin typeface="Roboto"/>
            </a:endParaRP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r>
              <a:rPr lang="fr-FR" sz="2400" dirty="0">
                <a:latin typeface="Roboto"/>
              </a:rPr>
              <a:t>Respectez le point de vue des autres.</a:t>
            </a: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endParaRPr lang="fr-FR" sz="2400" dirty="0">
              <a:latin typeface="Roboto"/>
            </a:endParaRP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r>
              <a:rPr lang="fr-FR" sz="2400" dirty="0">
                <a:latin typeface="Roboto"/>
              </a:rPr>
              <a:t>Répondez comme vous le feriez dans la vraie vie et laissez les autres faire de même.</a:t>
            </a: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endParaRPr lang="fr-FR" sz="2400" dirty="0">
              <a:latin typeface="Roboto"/>
            </a:endParaRP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r>
              <a:rPr lang="fr-FR" sz="2400" dirty="0">
                <a:latin typeface="Roboto"/>
              </a:rPr>
              <a:t>Répondez en vous fondant sur vos plans, lignes directrices et    réglementations existants.</a:t>
            </a: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endParaRPr lang="fr-FR" sz="2400" dirty="0">
              <a:latin typeface="Roboto"/>
            </a:endParaRPr>
          </a:p>
          <a:p>
            <a:pPr marL="444500" marR="4595495" indent="-342900">
              <a:lnSpc>
                <a:spcPct val="101400"/>
              </a:lnSpc>
              <a:spcBef>
                <a:spcPts val="50"/>
              </a:spcBef>
              <a:buClr>
                <a:srgbClr val="A24B19"/>
              </a:buClr>
              <a:buSzPct val="100000"/>
              <a:buFont typeface="Arial" panose="020B0604020202020204" pitchFamily="34" charset="0"/>
              <a:buChar char="•"/>
              <a:tabLst>
                <a:tab pos="456565" algn="l"/>
                <a:tab pos="457200" algn="l"/>
              </a:tabLst>
            </a:pPr>
            <a:r>
              <a:rPr lang="fr-FR" sz="2400" dirty="0">
                <a:latin typeface="Roboto"/>
              </a:rPr>
              <a:t>Concentrez-vous sur les solutions</a:t>
            </a:r>
          </a:p>
          <a:p>
            <a:pPr marL="101600" marR="4595495">
              <a:lnSpc>
                <a:spcPct val="101400"/>
              </a:lnSpc>
              <a:spcBef>
                <a:spcPts val="50"/>
              </a:spcBef>
              <a:buClr>
                <a:srgbClr val="A24B19"/>
              </a:buClr>
              <a:buSzPts val="500"/>
              <a:tabLst>
                <a:tab pos="456565" algn="l"/>
                <a:tab pos="457200" algn="l"/>
              </a:tabLst>
            </a:pPr>
            <a:endParaRPr sz="2400" dirty="0">
              <a:latin typeface="Roboto"/>
            </a:endParaRPr>
          </a:p>
        </p:txBody>
      </p:sp>
      <p:sp>
        <p:nvSpPr>
          <p:cNvPr id="5" name="object 5"/>
          <p:cNvSpPr/>
          <p:nvPr/>
        </p:nvSpPr>
        <p:spPr>
          <a:xfrm>
            <a:off x="6136868" y="871852"/>
            <a:ext cx="5884332" cy="353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800"/>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10360675"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Règles de l’exercice de simulation sur table (suite)</a:t>
            </a:r>
            <a:endParaRPr sz="3200" dirty="0"/>
          </a:p>
        </p:txBody>
      </p:sp>
      <p:sp>
        <p:nvSpPr>
          <p:cNvPr id="6" name="Rectangle 5">
            <a:extLst>
              <a:ext uri="{FF2B5EF4-FFF2-40B4-BE49-F238E27FC236}">
                <a16:creationId xmlns:a16="http://schemas.microsoft.com/office/drawing/2014/main" id="{70D134AA-6801-4648-8042-FCAA3CCE1C15}"/>
              </a:ext>
            </a:extLst>
          </p:cNvPr>
          <p:cNvSpPr/>
          <p:nvPr/>
        </p:nvSpPr>
        <p:spPr>
          <a:xfrm>
            <a:off x="249540" y="685800"/>
            <a:ext cx="11960875" cy="5940088"/>
          </a:xfrm>
          <a:prstGeom prst="rect">
            <a:avLst/>
          </a:prstGeom>
        </p:spPr>
        <p:txBody>
          <a:bodyPr wrap="square">
            <a:spAutoFit/>
          </a:bodyPr>
          <a:lstStyle/>
          <a:p>
            <a:pPr algn="ctr"/>
            <a:r>
              <a:rPr lang="fr-FR" sz="2800" dirty="0">
                <a:solidFill>
                  <a:srgbClr val="FF0000"/>
                </a:solidFill>
                <a:latin typeface="Arial"/>
                <a:cs typeface="Arial"/>
              </a:rPr>
              <a:t>Acceptez le scénario, ne luttez pas contre !</a:t>
            </a:r>
          </a:p>
          <a:p>
            <a:endParaRPr lang="fr-FR" sz="1400" dirty="0">
              <a:latin typeface="Arial"/>
              <a:cs typeface="Arial"/>
            </a:endParaRPr>
          </a:p>
          <a:p>
            <a:r>
              <a:rPr lang="fr-FR" sz="2600" dirty="0">
                <a:latin typeface="Arial"/>
                <a:cs typeface="Arial"/>
              </a:rPr>
              <a:t>Les termes d’isolement et de quarantaine sont souvent employés  de façon interchangeable, mais le RSI (2005) les définit ainsi :</a:t>
            </a:r>
          </a:p>
          <a:p>
            <a:r>
              <a:rPr lang="fr-FR" sz="2600" dirty="0">
                <a:latin typeface="Arial"/>
                <a:cs typeface="Arial"/>
              </a:rPr>
              <a:t> </a:t>
            </a:r>
          </a:p>
          <a:p>
            <a:pPr marL="457200" indent="-457200">
              <a:buFont typeface="Arial" panose="020B0604020202020204" pitchFamily="34" charset="0"/>
              <a:buChar char="•"/>
            </a:pPr>
            <a:r>
              <a:rPr lang="fr-FR" sz="2400" i="1" dirty="0">
                <a:latin typeface="Arial"/>
                <a:cs typeface="Arial"/>
              </a:rPr>
              <a:t>« </a:t>
            </a:r>
            <a:r>
              <a:rPr lang="fr-FR" sz="2400" b="1" i="1" dirty="0">
                <a:latin typeface="Arial"/>
                <a:cs typeface="Arial"/>
              </a:rPr>
              <a:t>isolement</a:t>
            </a:r>
            <a:r>
              <a:rPr lang="fr-FR" sz="2400" i="1" dirty="0">
                <a:latin typeface="Arial"/>
                <a:cs typeface="Arial"/>
              </a:rPr>
              <a:t> » s’entend de la mise à l’écart de </a:t>
            </a:r>
            <a:r>
              <a:rPr lang="fr-FR" sz="2400" i="1" u="sng" dirty="0">
                <a:latin typeface="Arial"/>
                <a:cs typeface="Arial"/>
              </a:rPr>
              <a:t>malades ou personnes contaminées </a:t>
            </a:r>
            <a:r>
              <a:rPr lang="fr-FR" sz="2400" i="1" dirty="0">
                <a:latin typeface="Arial"/>
                <a:cs typeface="Arial"/>
              </a:rPr>
              <a:t>ou de bagages, conteneurs, moyens de transport, marchandises ou colis postaux affectés de façon à prévenir la propagation de l’infection ou de la contamination ;</a:t>
            </a:r>
          </a:p>
          <a:p>
            <a:pPr marL="457200" indent="-457200">
              <a:buFont typeface="Arial" panose="020B0604020202020204" pitchFamily="34" charset="0"/>
              <a:buChar char="•"/>
            </a:pPr>
            <a:r>
              <a:rPr lang="fr-FR" sz="2400" i="1" dirty="0">
                <a:latin typeface="Arial"/>
                <a:cs typeface="Arial"/>
              </a:rPr>
              <a:t>« </a:t>
            </a:r>
            <a:r>
              <a:rPr lang="fr-FR" sz="2400" b="1" i="1" dirty="0">
                <a:latin typeface="Arial"/>
                <a:cs typeface="Arial"/>
              </a:rPr>
              <a:t>quarantaine</a:t>
            </a:r>
            <a:r>
              <a:rPr lang="fr-FR" sz="2400" i="1" dirty="0">
                <a:latin typeface="Arial"/>
                <a:cs typeface="Arial"/>
              </a:rPr>
              <a:t> » s’entend de la restriction des activités et/ou de la mise à l’écart des </a:t>
            </a:r>
            <a:r>
              <a:rPr lang="fr-FR" sz="2400" i="1" u="sng" dirty="0">
                <a:latin typeface="Arial"/>
                <a:cs typeface="Arial"/>
              </a:rPr>
              <a:t>personnes suspectes qui ne sont pas malades</a:t>
            </a:r>
            <a:r>
              <a:rPr lang="fr-FR" sz="2400" i="1" dirty="0">
                <a:latin typeface="Arial"/>
                <a:cs typeface="Arial"/>
              </a:rPr>
              <a:t> ou des bagages, conteneurs, moyens de transport ou marchandises suspects, de façon à prévenir la propagation éventuelle de l’infection ou de la contamination.</a:t>
            </a:r>
          </a:p>
          <a:p>
            <a:endParaRPr lang="fr-FR" sz="1400" dirty="0">
              <a:latin typeface="Arial"/>
              <a:cs typeface="Arial"/>
            </a:endParaRPr>
          </a:p>
          <a:p>
            <a:r>
              <a:rPr lang="fr-FR" sz="2600" dirty="0">
                <a:latin typeface="Arial"/>
                <a:cs typeface="Arial"/>
              </a:rPr>
              <a:t>Aux fins de cet exercice, le terme </a:t>
            </a:r>
            <a:r>
              <a:rPr lang="fr-FR" sz="2600" b="1" dirty="0">
                <a:latin typeface="Arial"/>
                <a:cs typeface="Arial"/>
              </a:rPr>
              <a:t>« quarantaine » </a:t>
            </a:r>
            <a:r>
              <a:rPr lang="fr-FR" sz="2600" dirty="0">
                <a:latin typeface="Arial"/>
                <a:cs typeface="Arial"/>
              </a:rPr>
              <a:t>sera utilisé avec le sens qui lui est communément donné : tout type de confinement ou de restriction applicable aux personnes ou aux biens en lien avec la COVID-19.  </a:t>
            </a:r>
          </a:p>
        </p:txBody>
      </p:sp>
    </p:spTree>
    <p:extLst>
      <p:ext uri="{BB962C8B-B14F-4D97-AF65-F5344CB8AC3E}">
        <p14:creationId xmlns:p14="http://schemas.microsoft.com/office/powerpoint/2010/main" val="399063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fr-FR"/>
              <a:t>Déroulement de l’exercice</a:t>
            </a: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fr-FR" sz="1200" b="1" i="0" u="none" strike="noStrike" kern="1200" cap="none" spc="0" normalizeH="0" baseline="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03.11.20</a:t>
            </a:fld>
            <a:endParaRPr kumimoji="0" lang="fr-FR" sz="1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2" name="Rectangle 181">
            <a:extLst>
              <a:ext uri="{FF2B5EF4-FFF2-40B4-BE49-F238E27FC236}">
                <a16:creationId xmlns:a16="http://schemas.microsoft.com/office/drawing/2014/main" id="{67744F97-E788-4F04-8EA4-6A6ED13C2739}"/>
              </a:ext>
            </a:extLst>
          </p:cNvPr>
          <p:cNvSpPr/>
          <p:nvPr/>
        </p:nvSpPr>
        <p:spPr>
          <a:xfrm>
            <a:off x="8305800" y="591382"/>
            <a:ext cx="3902937" cy="5969512"/>
          </a:xfrm>
          <a:prstGeom prst="rect">
            <a:avLst/>
          </a:prstGeom>
          <a:solidFill>
            <a:schemeClr val="tx2"/>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dirty="0">
              <a:ln>
                <a:noFill/>
              </a:ln>
              <a:solidFill>
                <a:prstClr val="white"/>
              </a:solidFill>
              <a:effectLst/>
              <a:uLnTx/>
              <a:uFillTx/>
              <a:latin typeface="Arial" panose="020B0604020202020204"/>
              <a:ea typeface="+mn-ea"/>
              <a:cs typeface="+mn-cs"/>
            </a:endParaRPr>
          </a:p>
          <a:p>
            <a:pPr lvl="0" algn="ctr">
              <a:buClr>
                <a:srgbClr val="FFFFFF"/>
              </a:buClr>
              <a:buSzPts val="2400"/>
            </a:pPr>
            <a:r>
              <a:rPr lang="fr-FR" sz="2400" dirty="0">
                <a:solidFill>
                  <a:srgbClr val="FFFFFF"/>
                </a:solidFill>
                <a:ea typeface="Arial"/>
                <a:cs typeface="Arial"/>
                <a:sym typeface="Arial"/>
              </a:rPr>
              <a:t>Il s’agit d’un exercice à participation limitée, spécialement conçu pour vous.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dirty="0">
                <a:ln>
                  <a:noFill/>
                </a:ln>
                <a:solidFill>
                  <a:prstClr val="white"/>
                </a:solidFill>
                <a:effectLst/>
                <a:uLnTx/>
                <a:uFillTx/>
                <a:latin typeface="Arial" panose="020B0604020202020204"/>
                <a:ea typeface="+mn-ea"/>
                <a:cs typeface="+mn-cs"/>
              </a:rPr>
              <a:t>Les formateurs animeront une série de discussions centrée sur un cas importé de COVID-19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dirty="0">
              <a:ln>
                <a:noFill/>
              </a:ln>
              <a:solidFill>
                <a:prstClr val="white"/>
              </a:solidFill>
              <a:effectLst/>
              <a:uLnTx/>
              <a:uFillTx/>
              <a:latin typeface="Arial" panose="020B0604020202020204"/>
              <a:ea typeface="+mn-ea"/>
              <a:cs typeface="+mn-cs"/>
            </a:endParaRPr>
          </a:p>
          <a:p>
            <a:pPr lvl="0" algn="ctr">
              <a:buClr>
                <a:srgbClr val="FFFFFF"/>
              </a:buClr>
              <a:buSzPts val="2400"/>
            </a:pPr>
            <a:r>
              <a:rPr lang="fr-FR" sz="3000" b="1" dirty="0">
                <a:solidFill>
                  <a:srgbClr val="FFFFFF"/>
                </a:solidFill>
                <a:ea typeface="Arial"/>
                <a:cs typeface="Arial"/>
                <a:sym typeface="Arial"/>
              </a:rPr>
              <a:t>Nous sommes tous ici pour apprendre !</a:t>
            </a:r>
            <a:endParaRPr lang="fr-FR" sz="3000" dirty="0"/>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12700">
              <a:lnSpc>
                <a:spcPct val="100000"/>
              </a:lnSpc>
              <a:spcBef>
                <a:spcPts val="100"/>
              </a:spcBef>
            </a:pPr>
            <a:r>
              <a:rPr lang="fr-FR" sz="2000" b="1" spc="5" dirty="0">
                <a:solidFill>
                  <a:srgbClr val="FFFFFF"/>
                </a:solidFill>
                <a:cs typeface="Arial"/>
              </a:rPr>
              <a:t>Réactions à chaud</a:t>
            </a:r>
            <a:endParaRPr lang="fr-FR" sz="2000" dirty="0">
              <a:cs typeface="Arial"/>
            </a:endParaRP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dirty="0">
                <a:ln>
                  <a:noFill/>
                </a:ln>
                <a:solidFill>
                  <a:prstClr val="white"/>
                </a:solidFill>
                <a:effectLst/>
                <a:uLnTx/>
                <a:uFillTx/>
                <a:latin typeface="Arial" panose="020B0604020202020204"/>
                <a:ea typeface="+mn-ea"/>
                <a:cs typeface="+mn-cs"/>
              </a:rPr>
              <a:t>Bilan</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dirty="0" err="1">
                <a:ln>
                  <a:noFill/>
                </a:ln>
                <a:solidFill>
                  <a:prstClr val="white"/>
                </a:solidFill>
                <a:effectLst/>
                <a:uLnTx/>
                <a:uFillTx/>
                <a:latin typeface="Arial" panose="020B0604020202020204"/>
                <a:ea typeface="+mn-ea"/>
                <a:cs typeface="+mn-cs"/>
              </a:rPr>
              <a:t>Planifica-tion</a:t>
            </a:r>
            <a:r>
              <a:rPr kumimoji="0" lang="fr-FR" sz="2000" b="1" i="0" u="none" strike="noStrike" kern="1200" cap="none" spc="0" normalizeH="0" baseline="0" dirty="0">
                <a:ln>
                  <a:noFill/>
                </a:ln>
                <a:solidFill>
                  <a:prstClr val="white"/>
                </a:solidFill>
                <a:effectLst/>
                <a:uLnTx/>
                <a:uFillTx/>
                <a:latin typeface="Arial" panose="020B0604020202020204"/>
                <a:ea typeface="+mn-ea"/>
                <a:cs typeface="+mn-cs"/>
              </a:rPr>
              <a:t> des actions</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Questions et discussion (5)</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Questions et discussion (4)</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lvl="0" algn="ctr" defTabSz="311150">
                <a:lnSpc>
                  <a:spcPct val="90000"/>
                </a:lnSpc>
                <a:spcBef>
                  <a:spcPct val="0"/>
                </a:spcBef>
                <a:spcAft>
                  <a:spcPct val="35000"/>
                </a:spcAft>
                <a:defRPr/>
              </a:pPr>
              <a:r>
                <a:rPr lang="fr-FR" sz="2000" b="1" dirty="0">
                  <a:solidFill>
                    <a:prstClr val="black">
                      <a:hueOff val="0"/>
                      <a:satOff val="0"/>
                      <a:lumOff val="0"/>
                      <a:alphaOff val="0"/>
                    </a:prstClr>
                  </a:solidFill>
                </a:rPr>
                <a:t>Scénario actualisé</a:t>
              </a: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lvl="0" algn="ctr" defTabSz="311150">
                <a:lnSpc>
                  <a:spcPct val="90000"/>
                </a:lnSpc>
                <a:spcBef>
                  <a:spcPct val="0"/>
                </a:spcBef>
                <a:spcAft>
                  <a:spcPct val="35000"/>
                </a:spcAft>
                <a:defRPr/>
              </a:pPr>
              <a:r>
                <a:rPr lang="fr-FR" sz="2000" dirty="0">
                  <a:solidFill>
                    <a:prstClr val="black">
                      <a:hueOff val="0"/>
                      <a:satOff val="0"/>
                      <a:lumOff val="0"/>
                      <a:alphaOff val="0"/>
                    </a:prstClr>
                  </a:solidFill>
                </a:rPr>
                <a:t>Questions et discussion(</a:t>
              </a:r>
              <a:r>
                <a:rPr kumimoji="0" lang="fr-FR" sz="2000" b="0"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Questions et discussion (2)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Scénario actualisé</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Questions et discussion (1)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dirty="0">
                  <a:ln>
                    <a:noFill/>
                  </a:ln>
                  <a:solidFill>
                    <a:prstClr val="black">
                      <a:hueOff val="0"/>
                      <a:satOff val="0"/>
                      <a:lumOff val="0"/>
                      <a:alphaOff val="0"/>
                    </a:prstClr>
                  </a:solidFill>
                  <a:effectLst/>
                  <a:uLnTx/>
                  <a:uFillTx/>
                  <a:latin typeface="Arial" panose="020B0604020202020204"/>
                  <a:ea typeface="+mn-ea"/>
                  <a:cs typeface="+mn-cs"/>
                </a:rPr>
                <a:t>Scénario</a:t>
              </a: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008505" cy="513080"/>
          </a:xfrm>
          <a:prstGeom prst="rect">
            <a:avLst/>
          </a:prstGeom>
        </p:spPr>
        <p:txBody>
          <a:bodyPr vert="horz" wrap="square" lIns="0" tIns="12700" rIns="0" bIns="0" rtlCol="0">
            <a:spAutoFit/>
          </a:bodyPr>
          <a:lstStyle/>
          <a:p>
            <a:pPr marL="12700">
              <a:lnSpc>
                <a:spcPct val="100000"/>
              </a:lnSpc>
              <a:spcBef>
                <a:spcPts val="100"/>
              </a:spcBef>
            </a:pPr>
            <a:r>
              <a:rPr sz="3200" spc="-10" dirty="0"/>
              <a:t>Questions</a:t>
            </a:r>
            <a:endParaRPr sz="3200"/>
          </a:p>
        </p:txBody>
      </p:sp>
      <p:sp>
        <p:nvSpPr>
          <p:cNvPr id="3" name="object 3"/>
          <p:cNvSpPr/>
          <p:nvPr/>
        </p:nvSpPr>
        <p:spPr>
          <a:xfrm>
            <a:off x="5687567" y="1414272"/>
            <a:ext cx="3136391" cy="402945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057400" y="2103627"/>
            <a:ext cx="3551222" cy="2475037"/>
          </a:xfrm>
          <a:prstGeom prst="rect">
            <a:avLst/>
          </a:prstGeom>
        </p:spPr>
        <p:txBody>
          <a:bodyPr vert="horz" wrap="square" lIns="0" tIns="12700" rIns="0" bIns="0" rtlCol="0">
            <a:spAutoFit/>
          </a:bodyPr>
          <a:lstStyle/>
          <a:p>
            <a:pPr marL="12700" marR="5080" indent="1579245" algn="r">
              <a:lnSpc>
                <a:spcPct val="100000"/>
              </a:lnSpc>
              <a:spcBef>
                <a:spcPts val="100"/>
              </a:spcBef>
            </a:pPr>
            <a:r>
              <a:rPr lang="fr-FR" sz="4000" b="1" spc="-5" dirty="0">
                <a:solidFill>
                  <a:srgbClr val="0070C0"/>
                </a:solidFill>
                <a:latin typeface="Arial"/>
                <a:cs typeface="Arial"/>
              </a:rPr>
              <a:t>DES QUESTIONS AVANT DE COMMENCER</a:t>
            </a:r>
            <a:endParaRPr sz="40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2" y="1636374"/>
            <a:ext cx="4833248" cy="1820755"/>
          </a:xfrm>
          <a:prstGeom prst="rect">
            <a:avLst/>
          </a:prstGeom>
        </p:spPr>
        <p:txBody>
          <a:bodyPr vert="horz" wrap="square" lIns="0" tIns="74930" rIns="0" bIns="0" rtlCol="0">
            <a:spAutoFit/>
          </a:bodyPr>
          <a:lstStyle/>
          <a:p>
            <a:pPr marL="12700" marR="5080">
              <a:lnSpc>
                <a:spcPct val="90200"/>
              </a:lnSpc>
              <a:spcBef>
                <a:spcPts val="590"/>
              </a:spcBef>
            </a:pPr>
            <a:r>
              <a:rPr lang="fr-FR" sz="4200" b="1" spc="-5">
                <a:solidFill>
                  <a:srgbClr val="FFFFFF"/>
                </a:solidFill>
                <a:latin typeface="Arial"/>
                <a:cs typeface="Arial"/>
              </a:rPr>
              <a:t>MALADIE À CORONAVIRUS 2019 (COVID-2019)</a:t>
            </a:r>
            <a:endParaRPr lang="fr-FR" sz="4200">
              <a:latin typeface="Arial"/>
              <a:cs typeface="Arial"/>
            </a:endParaRPr>
          </a:p>
        </p:txBody>
      </p:sp>
      <p:sp>
        <p:nvSpPr>
          <p:cNvPr id="3" name="object 3"/>
          <p:cNvSpPr txBox="1"/>
          <p:nvPr/>
        </p:nvSpPr>
        <p:spPr>
          <a:xfrm>
            <a:off x="6825352" y="4747260"/>
            <a:ext cx="3537848" cy="320601"/>
          </a:xfrm>
          <a:prstGeom prst="rect">
            <a:avLst/>
          </a:prstGeom>
        </p:spPr>
        <p:txBody>
          <a:bodyPr vert="horz" wrap="square" lIns="0" tIns="12700" rIns="0" bIns="0" rtlCol="0">
            <a:spAutoFit/>
          </a:bodyPr>
          <a:lstStyle/>
          <a:p>
            <a:pPr marL="12700">
              <a:lnSpc>
                <a:spcPct val="100000"/>
              </a:lnSpc>
              <a:spcBef>
                <a:spcPts val="100"/>
              </a:spcBef>
            </a:pPr>
            <a:r>
              <a:rPr lang="fr-FR" sz="2000">
                <a:solidFill>
                  <a:srgbClr val="FFFFFF"/>
                </a:solidFill>
                <a:latin typeface="Arial"/>
                <a:cs typeface="Arial"/>
              </a:rPr>
              <a:t>DÉBUT DE L’EXERCICE</a:t>
            </a:r>
            <a:endParaRPr lang="fr-FR" sz="2000">
              <a:latin typeface="Arial"/>
              <a:cs typeface="Arial"/>
            </a:endParaRPr>
          </a:p>
        </p:txBody>
      </p:sp>
      <p:grpSp>
        <p:nvGrpSpPr>
          <p:cNvPr id="4" name="object 4"/>
          <p:cNvGrpSpPr/>
          <p:nvPr/>
        </p:nvGrpSpPr>
        <p:grpSpPr>
          <a:xfrm>
            <a:off x="0" y="0"/>
            <a:ext cx="6172835" cy="6858000"/>
            <a:chOff x="0" y="0"/>
            <a:chExt cx="6172835" cy="6858000"/>
          </a:xfrm>
        </p:grpSpPr>
        <p:sp>
          <p:nvSpPr>
            <p:cNvPr id="5" name="object 5"/>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lang="fr-FR"/>
            </a:p>
          </p:txBody>
        </p:sp>
        <p:sp>
          <p:nvSpPr>
            <p:cNvPr id="6" name="object 6"/>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lang="fr-FR"/>
            </a:p>
          </p:txBody>
        </p:sp>
        <p:sp>
          <p:nvSpPr>
            <p:cNvPr id="7" name="object 7"/>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lang="fr-FR"/>
            </a:p>
          </p:txBody>
        </p:sp>
      </p:grpSp>
      <p:sp>
        <p:nvSpPr>
          <p:cNvPr id="8" name="object 8"/>
          <p:cNvSpPr txBox="1"/>
          <p:nvPr/>
        </p:nvSpPr>
        <p:spPr>
          <a:xfrm>
            <a:off x="-1600200" y="3429000"/>
            <a:ext cx="6329045" cy="1810817"/>
          </a:xfrm>
          <a:prstGeom prst="rect">
            <a:avLst/>
          </a:prstGeom>
        </p:spPr>
        <p:txBody>
          <a:bodyPr vert="horz" wrap="square" lIns="0" tIns="12700" rIns="0" bIns="0" rtlCol="0">
            <a:spAutoFit/>
          </a:bodyPr>
          <a:lstStyle/>
          <a:p>
            <a:pPr marL="1818639" marR="5080" indent="728345" algn="r">
              <a:lnSpc>
                <a:spcPct val="121700"/>
              </a:lnSpc>
              <a:spcBef>
                <a:spcPts val="100"/>
              </a:spcBef>
            </a:pPr>
            <a:r>
              <a:rPr lang="fr-FR" sz="2400" b="1" dirty="0">
                <a:solidFill>
                  <a:srgbClr val="D86422"/>
                </a:solidFill>
                <a:latin typeface="Arial"/>
                <a:cs typeface="Arial"/>
              </a:rPr>
              <a:t>GESTION D’UNE URGENCE SANITAIRE AUX POINTS D’ENTRÉE</a:t>
            </a:r>
            <a:endParaRPr lang="fr-FR" sz="2400" dirty="0">
              <a:latin typeface="Arial"/>
              <a:cs typeface="Arial"/>
            </a:endParaRPr>
          </a:p>
          <a:p>
            <a:pPr marL="888365">
              <a:lnSpc>
                <a:spcPct val="100000"/>
              </a:lnSpc>
              <a:spcBef>
                <a:spcPts val="620"/>
              </a:spcBef>
            </a:pPr>
            <a:r>
              <a:rPr lang="fr-FR" sz="2400" b="1" spc="-5" dirty="0">
                <a:solidFill>
                  <a:srgbClr val="D86422"/>
                </a:solidFill>
                <a:latin typeface="Arial"/>
                <a:cs typeface="Arial"/>
              </a:rPr>
              <a:t>			</a:t>
            </a:r>
            <a:r>
              <a:rPr lang="fr-FR" sz="2400" b="1" spc="-80" dirty="0">
                <a:solidFill>
                  <a:srgbClr val="D86422"/>
                </a:solidFill>
                <a:latin typeface="Arial"/>
                <a:cs typeface="Arial"/>
              </a:rPr>
              <a:t> </a:t>
            </a:r>
            <a:r>
              <a:rPr lang="fr-FR" sz="2400" b="1" spc="-5" dirty="0">
                <a:solidFill>
                  <a:srgbClr val="D86422"/>
                </a:solidFill>
                <a:latin typeface="Arial"/>
                <a:cs typeface="Arial"/>
              </a:rPr>
              <a:t>Exercice de simulation</a:t>
            </a:r>
            <a:endParaRPr lang="fr-FR" sz="2400" dirty="0">
              <a:latin typeface="Arial"/>
              <a:cs typeface="Arial"/>
            </a:endParaRPr>
          </a:p>
        </p:txBody>
      </p:sp>
      <p:sp>
        <p:nvSpPr>
          <p:cNvPr id="9" name="object 9"/>
          <p:cNvSpPr/>
          <p:nvPr/>
        </p:nvSpPr>
        <p:spPr>
          <a:xfrm>
            <a:off x="131063" y="6315455"/>
            <a:ext cx="1295400" cy="4145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0" name="object 10"/>
          <p:cNvSpPr/>
          <p:nvPr/>
        </p:nvSpPr>
        <p:spPr>
          <a:xfrm>
            <a:off x="10917935" y="6327647"/>
            <a:ext cx="1267968" cy="39014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pic>
        <p:nvPicPr>
          <p:cNvPr id="11" name="Picture 10" descr="\\Wims\hq\GVA11\Home\cl-DGO\Dept-DGD\t-WPC\campanal\Desktop\OMS-bleu.jpg">
            <a:extLst>
              <a:ext uri="{FF2B5EF4-FFF2-40B4-BE49-F238E27FC236}">
                <a16:creationId xmlns:a16="http://schemas.microsoft.com/office/drawing/2014/main" id="{B4C565C8-F432-497F-A862-27120285819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063" y="6187438"/>
            <a:ext cx="2070592" cy="5411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lang="fr-FR"/>
          </a:p>
        </p:txBody>
      </p:sp>
      <p:grpSp>
        <p:nvGrpSpPr>
          <p:cNvPr id="3" name="object 3"/>
          <p:cNvGrpSpPr/>
          <p:nvPr/>
        </p:nvGrpSpPr>
        <p:grpSpPr>
          <a:xfrm>
            <a:off x="0" y="6574535"/>
            <a:ext cx="12192000" cy="283845"/>
            <a:chOff x="0" y="6574535"/>
            <a:chExt cx="12192000" cy="283845"/>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lang="fr-F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lang="fr-F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lang="fr-F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lang="fr-F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lang="fr-F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lang="fr-F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lang="fr-FR"/>
            </a:p>
          </p:txBody>
        </p:sp>
      </p:grpSp>
      <p:sp>
        <p:nvSpPr>
          <p:cNvPr id="18" name="object 18"/>
          <p:cNvSpPr txBox="1"/>
          <p:nvPr/>
        </p:nvSpPr>
        <p:spPr>
          <a:xfrm>
            <a:off x="76269" y="6638035"/>
            <a:ext cx="2172666" cy="197490"/>
          </a:xfrm>
          <a:prstGeom prst="rect">
            <a:avLst/>
          </a:prstGeom>
        </p:spPr>
        <p:txBody>
          <a:bodyPr vert="horz" wrap="square" lIns="0" tIns="12700" rIns="0" bIns="0" rtlCol="0">
            <a:spAutoFit/>
          </a:bodyPr>
          <a:lstStyle/>
          <a:p>
            <a:pPr marL="12700">
              <a:lnSpc>
                <a:spcPct val="100000"/>
              </a:lnSpc>
              <a:spcBef>
                <a:spcPts val="100"/>
              </a:spcBef>
            </a:pPr>
            <a:r>
              <a:rPr lang="fr-FR" sz="1200" b="1" spc="-5">
                <a:solidFill>
                  <a:srgbClr val="FFFFFF"/>
                </a:solidFill>
                <a:latin typeface="Arial"/>
                <a:cs typeface="Arial"/>
              </a:rPr>
              <a:t>EXERCICE DE SIMULATION</a:t>
            </a:r>
            <a:endParaRPr lang="fr-FR" sz="1200">
              <a:latin typeface="Arial"/>
              <a:cs typeface="Arial"/>
            </a:endParaRPr>
          </a:p>
        </p:txBody>
      </p:sp>
      <p:sp>
        <p:nvSpPr>
          <p:cNvPr id="19" name="object 19"/>
          <p:cNvSpPr txBox="1"/>
          <p:nvPr/>
        </p:nvSpPr>
        <p:spPr>
          <a:xfrm>
            <a:off x="2374925" y="6638035"/>
            <a:ext cx="2990207" cy="197490"/>
          </a:xfrm>
          <a:prstGeom prst="rect">
            <a:avLst/>
          </a:prstGeom>
        </p:spPr>
        <p:txBody>
          <a:bodyPr vert="horz" wrap="square" lIns="0" tIns="12700" rIns="0" bIns="0" rtlCol="0">
            <a:spAutoFit/>
          </a:bodyPr>
          <a:lstStyle/>
          <a:p>
            <a:pPr marL="12700">
              <a:lnSpc>
                <a:spcPct val="100000"/>
              </a:lnSpc>
              <a:spcBef>
                <a:spcPts val="100"/>
              </a:spcBef>
            </a:pPr>
            <a:r>
              <a:rPr lang="fr-FR" sz="1200" b="1" spc="-5">
                <a:solidFill>
                  <a:srgbClr val="FFFFFF"/>
                </a:solidFill>
                <a:latin typeface="Arial"/>
                <a:cs typeface="Arial"/>
              </a:rPr>
              <a:t>MALADIE À CORONAVIRUS (COVID-19)</a:t>
            </a:r>
            <a:endParaRPr lang="fr-FR" sz="1200">
              <a:latin typeface="Arial"/>
              <a:cs typeface="Arial"/>
            </a:endParaRPr>
          </a:p>
        </p:txBody>
      </p:sp>
      <p:sp>
        <p:nvSpPr>
          <p:cNvPr id="20" name="object 20"/>
          <p:cNvSpPr txBox="1"/>
          <p:nvPr/>
        </p:nvSpPr>
        <p:spPr>
          <a:xfrm>
            <a:off x="11401037" y="6619747"/>
            <a:ext cx="592455" cy="197490"/>
          </a:xfrm>
          <a:prstGeom prst="rect">
            <a:avLst/>
          </a:prstGeom>
        </p:spPr>
        <p:txBody>
          <a:bodyPr vert="horz" wrap="square" lIns="0" tIns="12700" rIns="0" bIns="0" rtlCol="0">
            <a:spAutoFit/>
          </a:bodyPr>
          <a:lstStyle/>
          <a:p>
            <a:pPr marL="12700">
              <a:lnSpc>
                <a:spcPct val="100000"/>
              </a:lnSpc>
              <a:spcBef>
                <a:spcPts val="100"/>
              </a:spcBef>
            </a:pPr>
            <a:r>
              <a:rPr lang="fr-FR" sz="1200" b="1" spc="-5">
                <a:solidFill>
                  <a:srgbClr val="FFFFFF"/>
                </a:solidFill>
                <a:latin typeface="Arial"/>
                <a:cs typeface="Arial"/>
              </a:rPr>
              <a:t>page</a:t>
            </a:r>
            <a:r>
              <a:rPr lang="fr-FR" sz="1200" b="1" spc="-75">
                <a:solidFill>
                  <a:srgbClr val="FFFFFF"/>
                </a:solidFill>
                <a:latin typeface="Arial"/>
                <a:cs typeface="Arial"/>
              </a:rPr>
              <a:t> </a:t>
            </a:r>
            <a:r>
              <a:rPr lang="fr-FR" sz="1200" b="1" spc="-5">
                <a:solidFill>
                  <a:srgbClr val="FFFFFF"/>
                </a:solidFill>
                <a:latin typeface="Arial"/>
                <a:cs typeface="Arial"/>
              </a:rPr>
              <a:t>14</a:t>
            </a:r>
            <a:endParaRPr lang="fr-FR" sz="1200">
              <a:latin typeface="Arial"/>
              <a:cs typeface="Arial"/>
            </a:endParaRPr>
          </a:p>
        </p:txBody>
      </p:sp>
      <p:sp>
        <p:nvSpPr>
          <p:cNvPr id="21" name="object 21"/>
          <p:cNvSpPr txBox="1">
            <a:spLocks noGrp="1"/>
          </p:cNvSpPr>
          <p:nvPr>
            <p:ph type="title"/>
          </p:nvPr>
        </p:nvSpPr>
        <p:spPr>
          <a:xfrm>
            <a:off x="0" y="896"/>
            <a:ext cx="7771130" cy="518091"/>
          </a:xfrm>
          <a:prstGeom prst="rect">
            <a:avLst/>
          </a:prstGeom>
        </p:spPr>
        <p:txBody>
          <a:bodyPr vert="horz" wrap="square" lIns="0" tIns="25400" rIns="0" bIns="0" rtlCol="0">
            <a:spAutoFit/>
          </a:bodyPr>
          <a:lstStyle/>
          <a:p>
            <a:pPr marL="243840">
              <a:lnSpc>
                <a:spcPct val="100000"/>
              </a:lnSpc>
              <a:spcBef>
                <a:spcPts val="200"/>
              </a:spcBef>
            </a:pPr>
            <a:r>
              <a:rPr lang="fr-FR" sz="3200" spc="-5" dirty="0"/>
              <a:t>Séance </a:t>
            </a:r>
            <a:r>
              <a:rPr lang="fr-FR" sz="3200" dirty="0"/>
              <a:t>1 –</a:t>
            </a:r>
            <a:r>
              <a:rPr lang="fr-FR" sz="3200" spc="-30" dirty="0"/>
              <a:t> </a:t>
            </a:r>
            <a:r>
              <a:rPr lang="fr-FR" sz="3200" spc="-5" dirty="0"/>
              <a:t>Scénario</a:t>
            </a:r>
            <a:endParaRPr lang="fr-FR" sz="3200" dirty="0"/>
          </a:p>
        </p:txBody>
      </p:sp>
      <p:sp>
        <p:nvSpPr>
          <p:cNvPr id="22" name="object 22"/>
          <p:cNvSpPr txBox="1"/>
          <p:nvPr/>
        </p:nvSpPr>
        <p:spPr>
          <a:xfrm>
            <a:off x="5560593" y="6638035"/>
            <a:ext cx="1200150" cy="197490"/>
          </a:xfrm>
          <a:prstGeom prst="rect">
            <a:avLst/>
          </a:prstGeom>
        </p:spPr>
        <p:txBody>
          <a:bodyPr vert="horz" wrap="square" lIns="0" tIns="12700" rIns="0" bIns="0" rtlCol="0">
            <a:spAutoFit/>
          </a:bodyPr>
          <a:lstStyle/>
          <a:p>
            <a:pPr marL="12700">
              <a:lnSpc>
                <a:spcPct val="100000"/>
              </a:lnSpc>
              <a:spcBef>
                <a:spcPts val="100"/>
              </a:spcBef>
            </a:pPr>
            <a:r>
              <a:rPr lang="fr-FR" sz="1200" b="1" spc="-5">
                <a:solidFill>
                  <a:srgbClr val="FFFFFF"/>
                </a:solidFill>
                <a:latin typeface="Arial"/>
                <a:cs typeface="Arial"/>
              </a:rPr>
              <a:t>20 octobre</a:t>
            </a:r>
            <a:r>
              <a:rPr lang="fr-FR" sz="1200" b="1" spc="-65">
                <a:solidFill>
                  <a:srgbClr val="FFFFFF"/>
                </a:solidFill>
                <a:latin typeface="Arial"/>
                <a:cs typeface="Arial"/>
              </a:rPr>
              <a:t> </a:t>
            </a:r>
            <a:r>
              <a:rPr lang="fr-FR" sz="1200" b="1" spc="-5">
                <a:solidFill>
                  <a:srgbClr val="FFFFFF"/>
                </a:solidFill>
                <a:latin typeface="Arial"/>
                <a:cs typeface="Arial"/>
              </a:rPr>
              <a:t>2020</a:t>
            </a:r>
            <a:endParaRPr lang="fr-FR" sz="1200">
              <a:latin typeface="Arial"/>
              <a:cs typeface="Arial"/>
            </a:endParaRPr>
          </a:p>
        </p:txBody>
      </p:sp>
      <p:sp>
        <p:nvSpPr>
          <p:cNvPr id="23" name="object 23"/>
          <p:cNvSpPr/>
          <p:nvPr/>
        </p:nvSpPr>
        <p:spPr>
          <a:xfrm>
            <a:off x="483895" y="740228"/>
            <a:ext cx="6385560" cy="5715000"/>
          </a:xfrm>
          <a:custGeom>
            <a:avLst/>
            <a:gdLst/>
            <a:ahLst/>
            <a:cxnLst/>
            <a:rect l="l" t="t" r="r" b="b"/>
            <a:pathLst>
              <a:path w="6385559" h="5715000">
                <a:moveTo>
                  <a:pt x="6384991" y="0"/>
                </a:moveTo>
                <a:lnTo>
                  <a:pt x="0" y="0"/>
                </a:lnTo>
                <a:lnTo>
                  <a:pt x="0" y="5715000"/>
                </a:lnTo>
                <a:lnTo>
                  <a:pt x="6384991" y="5715000"/>
                </a:lnTo>
                <a:lnTo>
                  <a:pt x="6384991" y="0"/>
                </a:lnTo>
                <a:close/>
              </a:path>
            </a:pathLst>
          </a:custGeom>
          <a:solidFill>
            <a:srgbClr val="FAFAFA"/>
          </a:solidFill>
        </p:spPr>
        <p:txBody>
          <a:bodyPr wrap="square" lIns="0" tIns="0" rIns="0" bIns="0" rtlCol="0"/>
          <a:lstStyle/>
          <a:p>
            <a:endParaRPr lang="fr-FR"/>
          </a:p>
        </p:txBody>
      </p:sp>
      <p:sp>
        <p:nvSpPr>
          <p:cNvPr id="24" name="object 24"/>
          <p:cNvSpPr txBox="1"/>
          <p:nvPr/>
        </p:nvSpPr>
        <p:spPr>
          <a:xfrm>
            <a:off x="279681" y="701262"/>
            <a:ext cx="6598096" cy="5865901"/>
          </a:xfrm>
          <a:prstGeom prst="rect">
            <a:avLst/>
          </a:prstGeom>
        </p:spPr>
        <p:txBody>
          <a:bodyPr vert="horz" wrap="square" lIns="0" tIns="15240" rIns="0" bIns="0" rtlCol="0">
            <a:spAutoFit/>
          </a:bodyPr>
          <a:lstStyle/>
          <a:p>
            <a:pPr marL="297815" marR="144780" indent="-285750">
              <a:lnSpc>
                <a:spcPct val="98900"/>
              </a:lnSpc>
              <a:spcBef>
                <a:spcPts val="120"/>
              </a:spcBef>
              <a:buFontTx/>
              <a:buChar char="•"/>
              <a:tabLst>
                <a:tab pos="297815" algn="l"/>
                <a:tab pos="298450" algn="l"/>
              </a:tabLst>
            </a:pPr>
            <a:r>
              <a:rPr lang="fr-FR" sz="1700" spc="-5" dirty="0">
                <a:latin typeface="Arial"/>
                <a:cs typeface="Arial"/>
              </a:rPr>
              <a:t>Dans la première partie de l’année 2020, en particulier de mars à mai, le nombre de cas de COVID-19 a explosé tandis que les pays déployaient des efforts considérables pour s’adapter à l’apparition d'un nouveau virus pandémique.</a:t>
            </a:r>
          </a:p>
          <a:p>
            <a:pPr marL="297815" marR="563245" indent="-285750">
              <a:lnSpc>
                <a:spcPct val="101099"/>
              </a:lnSpc>
              <a:spcBef>
                <a:spcPts val="25"/>
              </a:spcBef>
              <a:buChar char="•"/>
              <a:tabLst>
                <a:tab pos="297815" algn="l"/>
                <a:tab pos="298450" algn="l"/>
              </a:tabLst>
            </a:pPr>
            <a:r>
              <a:rPr lang="fr-FR" sz="1700" spc="-5" dirty="0">
                <a:latin typeface="Arial"/>
                <a:cs typeface="Arial"/>
              </a:rPr>
              <a:t>Le secteur du voyage a été dévasté par les conséquences de la pandémie : le nombre de passagers et de vols a baissé de plus de 50 %.</a:t>
            </a:r>
            <a:endParaRPr lang="fr-FR" sz="1700" dirty="0">
              <a:latin typeface="Arial"/>
              <a:cs typeface="Arial"/>
            </a:endParaRPr>
          </a:p>
          <a:p>
            <a:pPr marL="298450" indent="-285750">
              <a:lnSpc>
                <a:spcPts val="2110"/>
              </a:lnSpc>
              <a:buChar char="•"/>
              <a:tabLst>
                <a:tab pos="297815" algn="l"/>
                <a:tab pos="298450" algn="l"/>
              </a:tabLst>
            </a:pPr>
            <a:r>
              <a:rPr lang="fr-FR" sz="1700" spc="-5" dirty="0">
                <a:latin typeface="Arial"/>
                <a:cs typeface="Arial"/>
              </a:rPr>
              <a:t>La plupart des pays ont imposé des restrictions sévères, la majorité prévoyant une forme de quarantaine pour les nouveaux arrivants.</a:t>
            </a:r>
          </a:p>
          <a:p>
            <a:pPr marL="298450" indent="-285750">
              <a:lnSpc>
                <a:spcPts val="2110"/>
              </a:lnSpc>
              <a:buChar char="•"/>
              <a:tabLst>
                <a:tab pos="297815" algn="l"/>
                <a:tab pos="298450" algn="l"/>
              </a:tabLst>
            </a:pPr>
            <a:r>
              <a:rPr lang="fr-FR" sz="1700" spc="-5" dirty="0">
                <a:latin typeface="Arial"/>
                <a:cs typeface="Arial"/>
              </a:rPr>
              <a:t>Différents modèles sont en vigueur pour les arrivées : certains pays n'appliquent pas de quarantaine et demandent simplement aux personnes qui se sentent mal de s’isoler chez elles ; d’autres, à l'inverse, imposent un isolement obligatoire au domicile (ou encore dans une chambre d'hôtel ou un logement temporaire) avec une quarantaine obligatoire, les arrivants étant alors accompagnés vers un hôtel ou un établissement désigné.</a:t>
            </a:r>
          </a:p>
          <a:p>
            <a:pPr marL="298450" indent="-285750">
              <a:lnSpc>
                <a:spcPts val="2110"/>
              </a:lnSpc>
              <a:buChar char="•"/>
              <a:tabLst>
                <a:tab pos="297815" algn="l"/>
                <a:tab pos="298450" algn="l"/>
              </a:tabLst>
            </a:pPr>
            <a:r>
              <a:rPr lang="fr-FR" sz="1700" spc="-5" dirty="0">
                <a:latin typeface="Arial"/>
                <a:cs typeface="Arial"/>
              </a:rPr>
              <a:t>L'OCDE estime que la COVID-19 va entraîner une chute de 60 % du tourisme international en 2020. Ce chiffre pourrait aller jusqu'à - 80 % si la situation ne commence pas à se redresser d'ici à décembre. Cette situation a déjà entraîné plusieurs fermetures de lignes aériennes et des milliers de pertes d’emploi.</a:t>
            </a:r>
            <a:endParaRPr lang="fr-FR" sz="1700" dirty="0">
              <a:latin typeface="Arial"/>
              <a:cs typeface="Arial"/>
            </a:endParaRPr>
          </a:p>
        </p:txBody>
      </p:sp>
      <p:grpSp>
        <p:nvGrpSpPr>
          <p:cNvPr id="25" name="object 25"/>
          <p:cNvGrpSpPr/>
          <p:nvPr/>
        </p:nvGrpSpPr>
        <p:grpSpPr>
          <a:xfrm>
            <a:off x="7353047" y="-44398"/>
            <a:ext cx="4800853" cy="633984"/>
            <a:chOff x="7391400" y="0"/>
            <a:chExt cx="4800853" cy="633984"/>
          </a:xfrm>
        </p:grpSpPr>
        <p:sp>
          <p:nvSpPr>
            <p:cNvPr id="26" name="object 26"/>
            <p:cNvSpPr/>
            <p:nvPr/>
          </p:nvSpPr>
          <p:spPr>
            <a:xfrm>
              <a:off x="7690104" y="0"/>
              <a:ext cx="4258056" cy="63398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27" name="object 2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lang="fr-FR"/>
            </a:p>
          </p:txBody>
        </p:sp>
        <p:sp>
          <p:nvSpPr>
            <p:cNvPr id="28" name="object 28"/>
            <p:cNvSpPr/>
            <p:nvPr/>
          </p:nvSpPr>
          <p:spPr>
            <a:xfrm>
              <a:off x="7391400" y="0"/>
              <a:ext cx="4797552" cy="63398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29" name="object 29"/>
            <p:cNvSpPr/>
            <p:nvPr/>
          </p:nvSpPr>
          <p:spPr>
            <a:xfrm>
              <a:off x="7770612" y="896"/>
              <a:ext cx="4421641"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lang="fr-FR"/>
            </a:p>
          </p:txBody>
        </p:sp>
      </p:grpSp>
      <p:sp>
        <p:nvSpPr>
          <p:cNvPr id="30" name="object 30"/>
          <p:cNvSpPr txBox="1"/>
          <p:nvPr/>
        </p:nvSpPr>
        <p:spPr>
          <a:xfrm>
            <a:off x="8458200" y="1519"/>
            <a:ext cx="3626175" cy="413575"/>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fr-FR" spc="-5">
                <a:solidFill>
                  <a:srgbClr val="FFFFFF"/>
                </a:solidFill>
                <a:latin typeface="Arial Black"/>
                <a:cs typeface="Arial Black"/>
              </a:rPr>
              <a:t>POUR SIMULATION</a:t>
            </a:r>
            <a:endParaRPr lang="fr-FR">
              <a:latin typeface="Arial Black"/>
              <a:cs typeface="Arial Black"/>
            </a:endParaRPr>
          </a:p>
        </p:txBody>
      </p:sp>
      <p:sp>
        <p:nvSpPr>
          <p:cNvPr id="31" name="object 31"/>
          <p:cNvSpPr txBox="1"/>
          <p:nvPr/>
        </p:nvSpPr>
        <p:spPr>
          <a:xfrm>
            <a:off x="9301675" y="6278879"/>
            <a:ext cx="2028464" cy="182101"/>
          </a:xfrm>
          <a:prstGeom prst="rect">
            <a:avLst/>
          </a:prstGeom>
        </p:spPr>
        <p:txBody>
          <a:bodyPr vert="horz" wrap="square" lIns="0" tIns="12700" rIns="0" bIns="0" rtlCol="0">
            <a:spAutoFit/>
          </a:bodyPr>
          <a:lstStyle/>
          <a:p>
            <a:pPr marL="12700">
              <a:lnSpc>
                <a:spcPct val="100000"/>
              </a:lnSpc>
              <a:spcBef>
                <a:spcPts val="100"/>
              </a:spcBef>
            </a:pPr>
            <a:r>
              <a:rPr lang="fr-FR" sz="1100" b="1" dirty="0">
                <a:solidFill>
                  <a:srgbClr val="0070C0"/>
                </a:solidFill>
                <a:latin typeface="Arial"/>
                <a:cs typeface="Arial"/>
              </a:rPr>
              <a:t>Données au 1</a:t>
            </a:r>
            <a:r>
              <a:rPr lang="fr-FR" sz="1100" b="1" baseline="30000" dirty="0">
                <a:solidFill>
                  <a:srgbClr val="0070C0"/>
                </a:solidFill>
                <a:latin typeface="Arial"/>
                <a:cs typeface="Arial"/>
              </a:rPr>
              <a:t>er</a:t>
            </a:r>
            <a:r>
              <a:rPr lang="fr-FR" sz="1100" b="1" dirty="0">
                <a:solidFill>
                  <a:srgbClr val="0070C0"/>
                </a:solidFill>
                <a:latin typeface="Arial"/>
                <a:cs typeface="Arial"/>
              </a:rPr>
              <a:t> octobre </a:t>
            </a:r>
            <a:r>
              <a:rPr lang="fr-FR" sz="1100" b="1" spc="-5" dirty="0">
                <a:solidFill>
                  <a:srgbClr val="0070C0"/>
                </a:solidFill>
                <a:latin typeface="Arial"/>
                <a:cs typeface="Arial"/>
              </a:rPr>
              <a:t>2020</a:t>
            </a:r>
            <a:endParaRPr lang="fr-FR" sz="1100" dirty="0">
              <a:latin typeface="Arial"/>
              <a:cs typeface="Arial"/>
            </a:endParaRPr>
          </a:p>
        </p:txBody>
      </p:sp>
      <p:sp>
        <p:nvSpPr>
          <p:cNvPr id="32" name="object 32"/>
          <p:cNvSpPr/>
          <p:nvPr/>
        </p:nvSpPr>
        <p:spPr>
          <a:xfrm>
            <a:off x="6996846" y="3821258"/>
            <a:ext cx="5058954" cy="2082302"/>
          </a:xfrm>
          <a:prstGeom prst="rect">
            <a:avLst/>
          </a:prstGeom>
          <a:blipFill>
            <a:blip r:embed="rId11" cstate="print"/>
            <a:stretch>
              <a:fillRect/>
            </a:stretch>
          </a:blipFill>
        </p:spPr>
        <p:txBody>
          <a:bodyPr wrap="square" lIns="0" tIns="0" rIns="0" bIns="0" rtlCol="0"/>
          <a:lstStyle/>
          <a:p>
            <a:endParaRPr lang="fr-FR"/>
          </a:p>
        </p:txBody>
      </p:sp>
      <p:sp>
        <p:nvSpPr>
          <p:cNvPr id="33" name="object 33"/>
          <p:cNvSpPr/>
          <p:nvPr/>
        </p:nvSpPr>
        <p:spPr>
          <a:xfrm>
            <a:off x="6877777" y="731686"/>
            <a:ext cx="4747016" cy="3036740"/>
          </a:xfrm>
          <a:prstGeom prst="rect">
            <a:avLst/>
          </a:prstGeom>
          <a:blipFill>
            <a:blip r:embed="rId12" cstate="print"/>
            <a:stretch>
              <a:fillRect/>
            </a:stretch>
          </a:blipFill>
        </p:spPr>
        <p:txBody>
          <a:bodyPr wrap="square" lIns="0" tIns="0" rIns="0" bIns="0" rtlCol="0"/>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0284475" cy="505267"/>
          </a:xfrm>
          <a:prstGeom prst="rect">
            <a:avLst/>
          </a:prstGeom>
        </p:spPr>
        <p:txBody>
          <a:bodyPr vert="horz" wrap="square" lIns="0" tIns="12700" rIns="0" bIns="0" rtlCol="0">
            <a:spAutoFit/>
          </a:bodyPr>
          <a:lstStyle/>
          <a:p>
            <a:pPr marL="12700">
              <a:lnSpc>
                <a:spcPct val="100000"/>
              </a:lnSpc>
              <a:spcBef>
                <a:spcPts val="100"/>
              </a:spcBef>
            </a:pPr>
            <a:r>
              <a:rPr lang="fr-FR" sz="3200" spc="-5"/>
              <a:t>Séance </a:t>
            </a:r>
            <a:r>
              <a:rPr lang="fr-FR" sz="3200"/>
              <a:t>1 – </a:t>
            </a:r>
            <a:r>
              <a:rPr lang="fr-FR" sz="3200" spc="-5"/>
              <a:t>Questions pour alimenter la discussion</a:t>
            </a:r>
            <a:endParaRPr lang="fr-FR" sz="3200"/>
          </a:p>
        </p:txBody>
      </p:sp>
      <p:sp>
        <p:nvSpPr>
          <p:cNvPr id="3" name="object 3"/>
          <p:cNvSpPr/>
          <p:nvPr/>
        </p:nvSpPr>
        <p:spPr>
          <a:xfrm>
            <a:off x="9634728" y="5620511"/>
            <a:ext cx="566927" cy="670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4" name="object 4"/>
          <p:cNvSpPr txBox="1"/>
          <p:nvPr/>
        </p:nvSpPr>
        <p:spPr>
          <a:xfrm>
            <a:off x="612124" y="826922"/>
            <a:ext cx="10841990" cy="5348900"/>
          </a:xfrm>
          <a:prstGeom prst="rect">
            <a:avLst/>
          </a:prstGeom>
        </p:spPr>
        <p:txBody>
          <a:bodyPr vert="horz" wrap="square" lIns="0" tIns="146050" rIns="0" bIns="0" rtlCol="0">
            <a:spAutoFit/>
          </a:bodyPr>
          <a:lstStyle/>
          <a:p>
            <a:pPr marL="12700">
              <a:lnSpc>
                <a:spcPct val="100000"/>
              </a:lnSpc>
              <a:spcBef>
                <a:spcPts val="1150"/>
              </a:spcBef>
            </a:pPr>
            <a:r>
              <a:rPr lang="fr-FR" sz="2800" b="1" spc="-5" dirty="0">
                <a:solidFill>
                  <a:srgbClr val="005D85"/>
                </a:solidFill>
                <a:latin typeface="Arial"/>
                <a:cs typeface="Arial"/>
              </a:rPr>
              <a:t>Questions </a:t>
            </a:r>
            <a:r>
              <a:rPr lang="fr-FR" sz="2800" b="1" dirty="0">
                <a:solidFill>
                  <a:srgbClr val="005D85"/>
                </a:solidFill>
                <a:latin typeface="Arial"/>
                <a:cs typeface="Arial"/>
              </a:rPr>
              <a:t>pour discussion</a:t>
            </a:r>
            <a:endParaRPr lang="fr-FR" sz="2800" dirty="0">
              <a:latin typeface="Arial"/>
              <a:cs typeface="Arial"/>
            </a:endParaRPr>
          </a:p>
          <a:p>
            <a:pPr marL="355600" indent="-342900">
              <a:lnSpc>
                <a:spcPct val="100000"/>
              </a:lnSpc>
              <a:spcBef>
                <a:spcPts val="755"/>
              </a:spcBef>
              <a:buChar char="•"/>
              <a:tabLst>
                <a:tab pos="354965" algn="l"/>
                <a:tab pos="355600" algn="l"/>
              </a:tabLst>
            </a:pPr>
            <a:r>
              <a:rPr lang="fr-FR" sz="2000" dirty="0">
                <a:latin typeface="Arial"/>
                <a:cs typeface="Arial"/>
              </a:rPr>
              <a:t>Pourriez-vous décrire les processus actuellement employés pour gérer l’arrivée des voyageurs internationaux dans le pays et le retour des citoyens nationaux ?</a:t>
            </a:r>
          </a:p>
          <a:p>
            <a:pPr marL="355600" indent="-342900">
              <a:lnSpc>
                <a:spcPct val="100000"/>
              </a:lnSpc>
              <a:spcBef>
                <a:spcPts val="1200"/>
              </a:spcBef>
              <a:buChar char="•"/>
              <a:tabLst>
                <a:tab pos="354965" algn="l"/>
                <a:tab pos="355600" algn="l"/>
              </a:tabLst>
            </a:pPr>
            <a:r>
              <a:rPr lang="fr-FR" sz="2000" dirty="0">
                <a:latin typeface="Arial"/>
                <a:cs typeface="Arial"/>
              </a:rPr>
              <a:t>Les procédures applicables aux arrivées sont elles différentes selon que les personnes arrivent par voie aérienne, terrestre ou maritime ?</a:t>
            </a:r>
          </a:p>
          <a:p>
            <a:pPr marL="355600" indent="-342900">
              <a:lnSpc>
                <a:spcPct val="100000"/>
              </a:lnSpc>
              <a:spcBef>
                <a:spcPts val="1200"/>
              </a:spcBef>
              <a:buChar char="•"/>
              <a:tabLst>
                <a:tab pos="354965" algn="l"/>
                <a:tab pos="355600" algn="l"/>
                <a:tab pos="2865120" algn="l"/>
              </a:tabLst>
            </a:pPr>
            <a:r>
              <a:rPr lang="fr-FR" sz="2000" dirty="0">
                <a:latin typeface="Arial"/>
                <a:cs typeface="Arial"/>
              </a:rPr>
              <a:t>Examinez</a:t>
            </a:r>
            <a:r>
              <a:rPr lang="fr-FR" sz="2000" spc="-10" dirty="0">
                <a:latin typeface="Arial"/>
                <a:cs typeface="Arial"/>
              </a:rPr>
              <a:t> </a:t>
            </a:r>
            <a:r>
              <a:rPr lang="fr-FR" sz="2000" dirty="0">
                <a:latin typeface="Arial"/>
                <a:cs typeface="Arial"/>
              </a:rPr>
              <a:t>vos</a:t>
            </a:r>
            <a:r>
              <a:rPr lang="fr-FR" sz="2000" spc="-10" dirty="0">
                <a:latin typeface="Arial"/>
                <a:cs typeface="Arial"/>
              </a:rPr>
              <a:t> </a:t>
            </a:r>
            <a:r>
              <a:rPr lang="fr-FR" sz="2000" dirty="0">
                <a:latin typeface="Arial"/>
                <a:cs typeface="Arial"/>
              </a:rPr>
              <a:t>plans. </a:t>
            </a:r>
            <a:r>
              <a:rPr lang="fr-FR" sz="2000" spc="-5" dirty="0">
                <a:latin typeface="Arial"/>
                <a:cs typeface="Arial"/>
              </a:rPr>
              <a:t>Cadrent-ils avec les processus actuellement mis en œuvre ?</a:t>
            </a:r>
            <a:endParaRPr lang="fr-FR" sz="2000" dirty="0">
              <a:latin typeface="Arial"/>
              <a:cs typeface="Arial"/>
            </a:endParaRPr>
          </a:p>
          <a:p>
            <a:pPr marL="355600" marR="184150" indent="-342900">
              <a:lnSpc>
                <a:spcPct val="150000"/>
              </a:lnSpc>
              <a:buChar char="•"/>
              <a:tabLst>
                <a:tab pos="354965" algn="l"/>
                <a:tab pos="355600" algn="l"/>
                <a:tab pos="842010" algn="l"/>
                <a:tab pos="1132205" algn="l"/>
                <a:tab pos="1606550" algn="l"/>
                <a:tab pos="2319020" algn="l"/>
                <a:tab pos="3455035" algn="l"/>
                <a:tab pos="4281805" algn="l"/>
                <a:tab pos="5981700" algn="l"/>
                <a:tab pos="6624320" algn="l"/>
                <a:tab pos="7311390" algn="l"/>
                <a:tab pos="8644255" algn="l"/>
                <a:tab pos="9217025" algn="l"/>
                <a:tab pos="9859645" algn="l"/>
              </a:tabLst>
            </a:pPr>
            <a:r>
              <a:rPr lang="fr-FR" sz="2000" spc="-10" dirty="0">
                <a:latin typeface="Arial"/>
                <a:cs typeface="Arial"/>
              </a:rPr>
              <a:t>Sur un tableau à feuilles, comparez les besoins actuels, votre cadre juridique et les plans </a:t>
            </a:r>
            <a:r>
              <a:rPr lang="fr-FR" sz="2000" spc="-10">
                <a:latin typeface="Arial"/>
                <a:cs typeface="Arial"/>
              </a:rPr>
              <a:t>actuellement disponibles.</a:t>
            </a:r>
            <a:endParaRPr lang="fr-FR" sz="2000" dirty="0">
              <a:latin typeface="Arial"/>
              <a:cs typeface="Arial"/>
            </a:endParaRPr>
          </a:p>
          <a:p>
            <a:pPr>
              <a:lnSpc>
                <a:spcPct val="100000"/>
              </a:lnSpc>
            </a:pPr>
            <a:endParaRPr lang="fr-FR" sz="2200" dirty="0">
              <a:latin typeface="Arial"/>
              <a:cs typeface="Arial"/>
            </a:endParaRPr>
          </a:p>
          <a:p>
            <a:pPr marL="12700">
              <a:lnSpc>
                <a:spcPct val="100000"/>
              </a:lnSpc>
              <a:spcBef>
                <a:spcPts val="1975"/>
              </a:spcBef>
              <a:tabLst>
                <a:tab pos="991869" algn="l"/>
              </a:tabLst>
            </a:pPr>
            <a:r>
              <a:rPr lang="fr-FR" sz="300" i="1" spc="-5" dirty="0">
                <a:latin typeface="Arial"/>
                <a:cs typeface="Arial"/>
              </a:rPr>
              <a:t>1</a:t>
            </a:r>
            <a:r>
              <a:rPr lang="fr-FR" sz="300" i="1" dirty="0">
                <a:latin typeface="Arial"/>
                <a:cs typeface="Arial"/>
              </a:rPr>
              <a:t>.</a:t>
            </a:r>
            <a:r>
              <a:rPr lang="fr-FR" sz="2200" i="1" spc="-5" dirty="0">
                <a:solidFill>
                  <a:srgbClr val="FF0000"/>
                </a:solidFill>
                <a:latin typeface="Arial"/>
                <a:cs typeface="Arial"/>
              </a:rPr>
              <a:t>Dressez la liste de vos atouts et points faibles à partir de vos réponses aux questions ci-dessus</a:t>
            </a:r>
            <a:r>
              <a:rPr lang="fr-FR" sz="2200" i="1" dirty="0">
                <a:solidFill>
                  <a:srgbClr val="FF0000"/>
                </a:solidFill>
                <a:latin typeface="Arial"/>
                <a:cs typeface="Arial"/>
              </a:rPr>
              <a:t>.</a:t>
            </a:r>
            <a:endParaRPr lang="fr-FR" sz="2200" i="1" dirty="0">
              <a:latin typeface="Arial"/>
              <a:cs typeface="Arial"/>
            </a:endParaRPr>
          </a:p>
          <a:p>
            <a:pPr marL="12700">
              <a:lnSpc>
                <a:spcPct val="100000"/>
              </a:lnSpc>
              <a:spcBef>
                <a:spcPts val="1975"/>
              </a:spcBef>
              <a:tabLst>
                <a:tab pos="991869" algn="l"/>
              </a:tabLst>
            </a:pPr>
            <a:r>
              <a:rPr lang="fr-FR" sz="2200" b="1" i="1" dirty="0">
                <a:solidFill>
                  <a:srgbClr val="0070C0"/>
                </a:solidFill>
                <a:latin typeface="Arial"/>
                <a:cs typeface="Arial"/>
              </a:rPr>
              <a:t>										       </a:t>
            </a:r>
            <a:r>
              <a:rPr lang="fr-FR" sz="2400" b="1" dirty="0">
                <a:solidFill>
                  <a:srgbClr val="0070C0"/>
                </a:solidFill>
                <a:latin typeface="Arial"/>
                <a:cs typeface="Arial"/>
              </a:rPr>
              <a:t>30</a:t>
            </a:r>
            <a:r>
              <a:rPr lang="fr-FR" sz="2400" b="1" spc="-95" dirty="0">
                <a:solidFill>
                  <a:srgbClr val="0070C0"/>
                </a:solidFill>
                <a:latin typeface="Arial"/>
                <a:cs typeface="Arial"/>
              </a:rPr>
              <a:t> </a:t>
            </a:r>
            <a:r>
              <a:rPr lang="fr-FR" sz="2400" b="1" spc="-5" dirty="0">
                <a:solidFill>
                  <a:srgbClr val="0070C0"/>
                </a:solidFill>
                <a:latin typeface="Arial"/>
                <a:cs typeface="Arial"/>
              </a:rPr>
              <a:t>min</a:t>
            </a:r>
            <a:endParaRPr lang="fr-FR" sz="24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9598295"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Séance </a:t>
            </a:r>
            <a:r>
              <a:rPr lang="fr-FR" sz="3200" dirty="0"/>
              <a:t>2 – </a:t>
            </a:r>
            <a:r>
              <a:rPr lang="fr-FR" sz="3200" spc="-5" dirty="0"/>
              <a:t>Note à l’intention des formateurs</a:t>
            </a:r>
            <a:endParaRPr lang="fr-FR" sz="3200" dirty="0"/>
          </a:p>
        </p:txBody>
      </p:sp>
      <p:sp>
        <p:nvSpPr>
          <p:cNvPr id="3" name="object 3"/>
          <p:cNvSpPr txBox="1"/>
          <p:nvPr/>
        </p:nvSpPr>
        <p:spPr>
          <a:xfrm>
            <a:off x="1031225" y="1152652"/>
            <a:ext cx="10151745" cy="2954655"/>
          </a:xfrm>
          <a:prstGeom prst="rect">
            <a:avLst/>
          </a:prstGeom>
        </p:spPr>
        <p:txBody>
          <a:bodyPr vert="horz" wrap="square" lIns="0" tIns="12700" rIns="0" bIns="0" rtlCol="0">
            <a:spAutoFit/>
          </a:bodyPr>
          <a:lstStyle/>
          <a:p>
            <a:pPr marL="12700">
              <a:lnSpc>
                <a:spcPct val="100000"/>
              </a:lnSpc>
              <a:spcBef>
                <a:spcPts val="100"/>
              </a:spcBef>
            </a:pPr>
            <a:r>
              <a:rPr lang="fr-FR" sz="1600" spc="-5" dirty="0">
                <a:latin typeface="Arial"/>
                <a:cs typeface="Arial"/>
              </a:rPr>
              <a:t>Nous vous proposons les deux scénarios suivants, à choisir en fonction de la situation de votre pays :</a:t>
            </a:r>
            <a:endParaRPr lang="fr-FR" sz="1800" dirty="0">
              <a:latin typeface="Arial"/>
              <a:cs typeface="Arial"/>
            </a:endParaRPr>
          </a:p>
          <a:p>
            <a:pPr marL="355600" indent="-342900">
              <a:lnSpc>
                <a:spcPct val="100000"/>
              </a:lnSpc>
              <a:spcBef>
                <a:spcPts val="1410"/>
              </a:spcBef>
              <a:buAutoNum type="arabicPeriod"/>
              <a:tabLst>
                <a:tab pos="354965" algn="l"/>
                <a:tab pos="355600" algn="l"/>
              </a:tabLst>
            </a:pPr>
            <a:r>
              <a:rPr lang="fr-FR" sz="1600" spc="-5" dirty="0">
                <a:latin typeface="Arial"/>
                <a:cs typeface="Arial"/>
              </a:rPr>
              <a:t>Le premier vise à tester des procédures dans des pays qui n’ont pas instauré de politique de quarantaine ou d’isolement.</a:t>
            </a:r>
          </a:p>
          <a:p>
            <a:pPr marL="355600" indent="-342900">
              <a:lnSpc>
                <a:spcPct val="100000"/>
              </a:lnSpc>
              <a:spcBef>
                <a:spcPts val="1410"/>
              </a:spcBef>
              <a:buAutoNum type="arabicPeriod"/>
              <a:tabLst>
                <a:tab pos="354965" algn="l"/>
                <a:tab pos="355600" algn="l"/>
              </a:tabLst>
            </a:pPr>
            <a:r>
              <a:rPr lang="fr-FR" sz="1600" spc="-5" dirty="0">
                <a:latin typeface="Arial"/>
                <a:cs typeface="Arial"/>
              </a:rPr>
              <a:t>Le deuxième porte sur une auto-quarantaine mise en place par le voyageur lui-même. Le voyageur doit rester chez lui, ou encore à l’hôtel ou dans un autre logement. C’est lui qui organise l’opération en pratique : il doit se rendre en ce lieu par le moyen le plus adapté et y rester pendant 10 à 14 jours.</a:t>
            </a:r>
            <a:endParaRPr lang="fr-FR" sz="1800" dirty="0">
              <a:latin typeface="Arial"/>
              <a:cs typeface="Arial"/>
            </a:endParaRPr>
          </a:p>
          <a:p>
            <a:pPr marL="12700">
              <a:lnSpc>
                <a:spcPct val="100000"/>
              </a:lnSpc>
              <a:spcBef>
                <a:spcPts val="1505"/>
              </a:spcBef>
            </a:pPr>
            <a:r>
              <a:rPr lang="fr-FR" sz="1600" spc="-5" dirty="0">
                <a:latin typeface="Arial"/>
                <a:cs typeface="Arial"/>
              </a:rPr>
              <a:t>Vous pouvez utiliser les deux scénarios si vous souhaitez étudier les différentes options.</a:t>
            </a:r>
            <a:endParaRPr lang="fr-FR" sz="1800" dirty="0">
              <a:latin typeface="Arial"/>
              <a:cs typeface="Arial"/>
            </a:endParaRPr>
          </a:p>
          <a:p>
            <a:pPr marL="12700" marR="561975">
              <a:lnSpc>
                <a:spcPts val="1800"/>
              </a:lnSpc>
              <a:spcBef>
                <a:spcPts val="1570"/>
              </a:spcBef>
            </a:pPr>
            <a:r>
              <a:rPr lang="fr-FR" sz="1600" spc="-5" dirty="0">
                <a:latin typeface="Arial"/>
                <a:cs typeface="Arial"/>
              </a:rPr>
              <a:t>Vous pouvez aussi utiliser l’un des scénarios pour examiner des approches de gestion des arrivées qui sont différentes des vôtres et que vous envisagez éventuellement d’utiliser.</a:t>
            </a:r>
            <a:endParaRPr lang="fr-FR" sz="16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35376"/>
          </a:xfrm>
          <a:prstGeom prst="rect">
            <a:avLst/>
          </a:prstGeom>
        </p:spPr>
        <p:txBody>
          <a:bodyPr vert="horz" wrap="square" lIns="0" tIns="65405" rIns="0" bIns="0" rtlCol="0">
            <a:spAutoFit/>
          </a:bodyPr>
          <a:lstStyle/>
          <a:p>
            <a:pPr marL="243204">
              <a:lnSpc>
                <a:spcPct val="100000"/>
              </a:lnSpc>
              <a:spcBef>
                <a:spcPts val="515"/>
              </a:spcBef>
            </a:pPr>
            <a:r>
              <a:rPr lang="fr-FR" sz="2400" spc="-5" dirty="0"/>
              <a:t>Séance </a:t>
            </a:r>
            <a:r>
              <a:rPr lang="fr-FR" sz="2400" dirty="0"/>
              <a:t>2. </a:t>
            </a:r>
            <a:r>
              <a:rPr lang="fr-FR" sz="2400" spc="-5" dirty="0"/>
              <a:t>Option </a:t>
            </a:r>
            <a:r>
              <a:rPr lang="fr-FR" sz="2400" dirty="0"/>
              <a:t>1 – </a:t>
            </a:r>
            <a:r>
              <a:rPr lang="fr-FR" sz="2400" spc="-5" dirty="0"/>
              <a:t>Pays sans quarantaine</a:t>
            </a:r>
            <a:endParaRPr lang="fr-FR" sz="2400" dirty="0"/>
          </a:p>
        </p:txBody>
      </p:sp>
      <p:sp>
        <p:nvSpPr>
          <p:cNvPr id="3" name="object 3"/>
          <p:cNvSpPr/>
          <p:nvPr/>
        </p:nvSpPr>
        <p:spPr>
          <a:xfrm>
            <a:off x="249345" y="719931"/>
            <a:ext cx="6971030" cy="5681345"/>
          </a:xfrm>
          <a:custGeom>
            <a:avLst/>
            <a:gdLst/>
            <a:ahLst/>
            <a:cxnLst/>
            <a:rect l="l" t="t" r="r" b="b"/>
            <a:pathLst>
              <a:path w="6971030" h="5681345">
                <a:moveTo>
                  <a:pt x="6970544" y="0"/>
                </a:moveTo>
                <a:lnTo>
                  <a:pt x="0" y="0"/>
                </a:lnTo>
                <a:lnTo>
                  <a:pt x="0" y="5680868"/>
                </a:lnTo>
                <a:lnTo>
                  <a:pt x="6970544" y="5680868"/>
                </a:lnTo>
                <a:lnTo>
                  <a:pt x="6970544" y="0"/>
                </a:lnTo>
                <a:close/>
              </a:path>
            </a:pathLst>
          </a:custGeom>
          <a:solidFill>
            <a:srgbClr val="DDDDDD"/>
          </a:solidFill>
        </p:spPr>
        <p:txBody>
          <a:bodyPr wrap="square" lIns="0" tIns="0" rIns="0" bIns="0" rtlCol="0"/>
          <a:lstStyle/>
          <a:p>
            <a:endParaRPr lang="fr-FR"/>
          </a:p>
        </p:txBody>
      </p:sp>
      <p:sp>
        <p:nvSpPr>
          <p:cNvPr id="4" name="object 4"/>
          <p:cNvSpPr txBox="1"/>
          <p:nvPr/>
        </p:nvSpPr>
        <p:spPr>
          <a:xfrm>
            <a:off x="335942" y="990600"/>
            <a:ext cx="6813550" cy="4934684"/>
          </a:xfrm>
          <a:prstGeom prst="rect">
            <a:avLst/>
          </a:prstGeom>
        </p:spPr>
        <p:txBody>
          <a:bodyPr vert="horz" wrap="square" lIns="0" tIns="22860" rIns="0" bIns="0" rtlCol="0">
            <a:spAutoFit/>
          </a:bodyPr>
          <a:lstStyle/>
          <a:p>
            <a:pPr marL="241300" marR="5715" indent="-228600">
              <a:lnSpc>
                <a:spcPts val="1900"/>
              </a:lnSpc>
              <a:spcBef>
                <a:spcPts val="180"/>
              </a:spcBef>
              <a:buChar char="•"/>
              <a:tabLst>
                <a:tab pos="240665" algn="l"/>
                <a:tab pos="241300" algn="l"/>
              </a:tabLst>
            </a:pPr>
            <a:r>
              <a:rPr lang="fr-FR" sz="1600" spc="-5" dirty="0">
                <a:latin typeface="Arial"/>
                <a:cs typeface="Arial"/>
              </a:rPr>
              <a:t>Une personne a contacté un médecin local pour lui rapporter des symptômes évocateurs de la COVID-19.</a:t>
            </a:r>
            <a:endParaRPr lang="fr-FR" sz="1600" dirty="0">
              <a:latin typeface="Arial"/>
              <a:cs typeface="Arial"/>
            </a:endParaRPr>
          </a:p>
          <a:p>
            <a:pPr marL="241300" indent="-228600">
              <a:lnSpc>
                <a:spcPts val="1820"/>
              </a:lnSpc>
              <a:buChar char="•"/>
              <a:tabLst>
                <a:tab pos="240665" algn="l"/>
                <a:tab pos="241300" algn="l"/>
              </a:tabLst>
            </a:pPr>
            <a:r>
              <a:rPr lang="fr-FR" sz="1600" spc="-5" dirty="0">
                <a:latin typeface="Arial"/>
                <a:cs typeface="Arial"/>
              </a:rPr>
              <a:t>C’est un ressortissant de votre pays, récemment revenu d’un pays à taux d’infection élevé. </a:t>
            </a:r>
          </a:p>
          <a:p>
            <a:pPr marL="241300" indent="-228600">
              <a:lnSpc>
                <a:spcPts val="1820"/>
              </a:lnSpc>
              <a:buChar char="•"/>
              <a:tabLst>
                <a:tab pos="240665" algn="l"/>
                <a:tab pos="241300" algn="l"/>
              </a:tabLst>
            </a:pPr>
            <a:r>
              <a:rPr lang="fr-FR" sz="1600" spc="-5" dirty="0">
                <a:latin typeface="Arial"/>
                <a:cs typeface="Arial"/>
              </a:rPr>
              <a:t>Les services de santé ont envoyé une équipe de dépistage qui a effectué un prélèvement. Les résultats devraient vous parvenir sous 24 à 48 heures. </a:t>
            </a:r>
          </a:p>
          <a:p>
            <a:pPr marL="241300" indent="-228600">
              <a:lnSpc>
                <a:spcPts val="1820"/>
              </a:lnSpc>
              <a:buChar char="•"/>
              <a:tabLst>
                <a:tab pos="240665" algn="l"/>
                <a:tab pos="241300" algn="l"/>
              </a:tabLst>
            </a:pPr>
            <a:r>
              <a:rPr lang="fr-FR" sz="1600" spc="-5" dirty="0">
                <a:latin typeface="Arial"/>
                <a:cs typeface="Arial"/>
              </a:rPr>
              <a:t>La personne est arrivée dans le pays par avion, il y a 5 jours. Elle a commencé à se sentir mal hier et les symptômes se sont progressivement aggravés. </a:t>
            </a:r>
          </a:p>
          <a:p>
            <a:pPr marL="241300" indent="-228600">
              <a:lnSpc>
                <a:spcPts val="1820"/>
              </a:lnSpc>
              <a:buChar char="•"/>
              <a:tabLst>
                <a:tab pos="240665" algn="l"/>
                <a:tab pos="241300" algn="l"/>
              </a:tabLst>
            </a:pPr>
            <a:r>
              <a:rPr lang="fr-FR" sz="1600" spc="-5" dirty="0">
                <a:latin typeface="Arial"/>
                <a:cs typeface="Arial"/>
              </a:rPr>
              <a:t>La personne a voyagé avec la compagnie nationale. D’après son témoignage, l’avion était rempli à moitié et le personnel de bord a pris les précautions de sécurité recommandées (port du masque, gel hydroalcoolique, attribution spécifique des places). L’embarquement s’est passé dans les règles.</a:t>
            </a:r>
            <a:endParaRPr lang="fr-FR" sz="1600" dirty="0">
              <a:latin typeface="Arial"/>
              <a:cs typeface="Arial"/>
            </a:endParaRPr>
          </a:p>
          <a:p>
            <a:pPr marL="241300" indent="-228600" algn="just">
              <a:lnSpc>
                <a:spcPts val="1814"/>
              </a:lnSpc>
              <a:buChar char="•"/>
              <a:tabLst>
                <a:tab pos="241300" algn="l"/>
              </a:tabLst>
            </a:pPr>
            <a:r>
              <a:rPr lang="fr-FR" sz="1600" spc="-5" dirty="0">
                <a:latin typeface="Arial"/>
                <a:cs typeface="Arial"/>
              </a:rPr>
              <a:t>Il semble cependant qu’au départ, la sécurité a été très mal gérée dans l'aéroport : les gens étaient collés les uns contre les autres et le personnel de sécurité a demandé aux gens d’enlever leurs masques pour vérifier leur identité, alors même que le lieu était bondé.</a:t>
            </a:r>
            <a:endParaRPr lang="fr-FR" sz="1600" dirty="0">
              <a:latin typeface="Arial"/>
              <a:cs typeface="Arial"/>
            </a:endParaRPr>
          </a:p>
          <a:p>
            <a:pPr marL="241300" marR="6350" indent="-228600" algn="just">
              <a:lnSpc>
                <a:spcPts val="1900"/>
              </a:lnSpc>
              <a:spcBef>
                <a:spcPts val="70"/>
              </a:spcBef>
              <a:buChar char="•"/>
              <a:tabLst>
                <a:tab pos="241300" algn="l"/>
              </a:tabLst>
            </a:pPr>
            <a:r>
              <a:rPr lang="fr-FR" sz="1600" spc="-5" dirty="0">
                <a:latin typeface="Arial"/>
                <a:cs typeface="Arial"/>
              </a:rPr>
              <a:t>Depuis son arrivée à la maison, le cas suspect a effectué des déplacements au niveau local et a vu des amis et de la famille.</a:t>
            </a:r>
            <a:endParaRPr lang="fr-FR" sz="1600" dirty="0">
              <a:latin typeface="Arial"/>
              <a:cs typeface="Arial"/>
            </a:endParaRPr>
          </a:p>
        </p:txBody>
      </p:sp>
      <p:grpSp>
        <p:nvGrpSpPr>
          <p:cNvPr id="5" name="object 5"/>
          <p:cNvGrpSpPr/>
          <p:nvPr/>
        </p:nvGrpSpPr>
        <p:grpSpPr>
          <a:xfrm>
            <a:off x="7732776" y="0"/>
            <a:ext cx="4459605" cy="701040"/>
            <a:chOff x="7732776" y="0"/>
            <a:chExt cx="4459605" cy="701040"/>
          </a:xfrm>
        </p:grpSpPr>
        <p:sp>
          <p:nvSpPr>
            <p:cNvPr id="6" name="object 6"/>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lang="fr-FR"/>
            </a:p>
          </p:txBody>
        </p:sp>
        <p:sp>
          <p:nvSpPr>
            <p:cNvPr id="8" name="object 8"/>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9" name="object 9"/>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lang="fr-FR"/>
            </a:p>
          </p:txBody>
        </p:sp>
      </p:grpSp>
      <p:sp>
        <p:nvSpPr>
          <p:cNvPr id="10" name="object 10"/>
          <p:cNvSpPr txBox="1"/>
          <p:nvPr/>
        </p:nvSpPr>
        <p:spPr>
          <a:xfrm>
            <a:off x="8040687" y="1587"/>
            <a:ext cx="3881754" cy="489878"/>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fr-FR" sz="2000" spc="-5">
                <a:solidFill>
                  <a:srgbClr val="FFFFFF"/>
                </a:solidFill>
                <a:latin typeface="Arial Black"/>
                <a:cs typeface="Arial Black"/>
              </a:rPr>
              <a:t>POUR SIMULATION</a:t>
            </a:r>
            <a:endParaRPr lang="fr-FR" sz="2000">
              <a:latin typeface="Arial Black"/>
              <a:cs typeface="Arial Black"/>
            </a:endParaRPr>
          </a:p>
        </p:txBody>
      </p:sp>
      <p:sp>
        <p:nvSpPr>
          <p:cNvPr id="11" name="object 11"/>
          <p:cNvSpPr/>
          <p:nvPr/>
        </p:nvSpPr>
        <p:spPr>
          <a:xfrm>
            <a:off x="7391018" y="756738"/>
            <a:ext cx="4469956" cy="3002461"/>
          </a:xfrm>
          <a:prstGeom prst="rect">
            <a:avLst/>
          </a:prstGeom>
          <a:blipFill>
            <a:blip r:embed="rId4" cstate="print"/>
            <a:stretch>
              <a:fillRect/>
            </a:stretch>
          </a:blipFill>
        </p:spPr>
        <p:txBody>
          <a:bodyPr wrap="square" lIns="0" tIns="0" rIns="0" bIns="0" rtlCol="0"/>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4" y="27939"/>
            <a:ext cx="11501152" cy="443711"/>
          </a:xfrm>
          <a:prstGeom prst="rect">
            <a:avLst/>
          </a:prstGeom>
        </p:spPr>
        <p:txBody>
          <a:bodyPr vert="horz" wrap="square" lIns="0" tIns="12700" rIns="0" bIns="0" rtlCol="0">
            <a:spAutoFit/>
          </a:bodyPr>
          <a:lstStyle/>
          <a:p>
            <a:pPr marL="12700">
              <a:lnSpc>
                <a:spcPct val="100000"/>
              </a:lnSpc>
              <a:spcBef>
                <a:spcPts val="100"/>
              </a:spcBef>
            </a:pPr>
            <a:r>
              <a:rPr sz="2800" dirty="0"/>
              <a:t>S</a:t>
            </a:r>
            <a:r>
              <a:rPr lang="fr-FR" sz="2800" dirty="0" err="1"/>
              <a:t>éance</a:t>
            </a:r>
            <a:r>
              <a:rPr sz="2800" dirty="0"/>
              <a:t> 2 </a:t>
            </a:r>
            <a:r>
              <a:rPr lang="en-US" sz="2800" dirty="0"/>
              <a:t>–</a:t>
            </a:r>
            <a:r>
              <a:rPr sz="2800" dirty="0"/>
              <a:t> </a:t>
            </a:r>
            <a:r>
              <a:rPr sz="2800" spc="-5" dirty="0"/>
              <a:t>Option </a:t>
            </a:r>
            <a:r>
              <a:rPr sz="2800" dirty="0"/>
              <a:t>1</a:t>
            </a:r>
            <a:r>
              <a:rPr lang="fr-FR" sz="2800" dirty="0"/>
              <a:t>.</a:t>
            </a:r>
            <a:r>
              <a:rPr sz="2800" dirty="0"/>
              <a:t> </a:t>
            </a:r>
            <a:r>
              <a:rPr sz="2800" spc="-5" dirty="0"/>
              <a:t>Questions</a:t>
            </a:r>
            <a:r>
              <a:rPr lang="fr-FR" sz="2800" spc="-5" dirty="0"/>
              <a:t> pour alimenter la discussion</a:t>
            </a:r>
            <a:endParaRPr sz="2800" dirty="0"/>
          </a:p>
        </p:txBody>
      </p:sp>
      <p:sp>
        <p:nvSpPr>
          <p:cNvPr id="4" name="object 4"/>
          <p:cNvSpPr txBox="1"/>
          <p:nvPr/>
        </p:nvSpPr>
        <p:spPr>
          <a:xfrm>
            <a:off x="459724" y="510539"/>
            <a:ext cx="11195050" cy="6082819"/>
          </a:xfrm>
          <a:prstGeom prst="rect">
            <a:avLst/>
          </a:prstGeom>
        </p:spPr>
        <p:txBody>
          <a:bodyPr vert="horz" wrap="square" lIns="0" tIns="170815" rIns="0" bIns="0" rtlCol="0">
            <a:spAutoFit/>
          </a:bodyPr>
          <a:lstStyle/>
          <a:p>
            <a:pPr marL="12700">
              <a:lnSpc>
                <a:spcPct val="100000"/>
              </a:lnSpc>
              <a:spcBef>
                <a:spcPts val="1345"/>
              </a:spcBef>
            </a:pPr>
            <a:r>
              <a:rPr sz="2600" b="1" spc="-5" dirty="0">
                <a:solidFill>
                  <a:srgbClr val="005D85"/>
                </a:solidFill>
                <a:latin typeface="Arial"/>
                <a:cs typeface="Arial"/>
              </a:rPr>
              <a:t>Questions </a:t>
            </a:r>
            <a:r>
              <a:rPr lang="fr-FR" sz="2600" b="1" spc="-5" dirty="0">
                <a:solidFill>
                  <a:srgbClr val="005D85"/>
                </a:solidFill>
                <a:latin typeface="Arial"/>
                <a:cs typeface="Arial"/>
              </a:rPr>
              <a:t>pour alimenter la</a:t>
            </a:r>
            <a:r>
              <a:rPr sz="2600" b="1" spc="5" dirty="0">
                <a:solidFill>
                  <a:srgbClr val="005D85"/>
                </a:solidFill>
                <a:latin typeface="Arial"/>
                <a:cs typeface="Arial"/>
              </a:rPr>
              <a:t> </a:t>
            </a:r>
            <a:r>
              <a:rPr sz="2600" b="1" spc="-5" dirty="0">
                <a:solidFill>
                  <a:srgbClr val="005D85"/>
                </a:solidFill>
                <a:latin typeface="Arial"/>
                <a:cs typeface="Arial"/>
              </a:rPr>
              <a:t>discussion</a:t>
            </a:r>
            <a:endParaRPr sz="2600" dirty="0">
              <a:latin typeface="Arial"/>
              <a:cs typeface="Arial"/>
            </a:endParaRPr>
          </a:p>
          <a:p>
            <a:pPr marL="355600" indent="-342900">
              <a:lnSpc>
                <a:spcPct val="100000"/>
              </a:lnSpc>
              <a:spcBef>
                <a:spcPts val="960"/>
              </a:spcBef>
              <a:buChar char="•"/>
              <a:tabLst>
                <a:tab pos="354965" algn="l"/>
                <a:tab pos="355600" algn="l"/>
              </a:tabLst>
            </a:pPr>
            <a:r>
              <a:rPr lang="fr-FR" sz="2000" spc="-5" dirty="0">
                <a:latin typeface="Arial"/>
                <a:cs typeface="Arial"/>
              </a:rPr>
              <a:t>Quels plans, procédures et ressources activeriez-vous à ce stade ?</a:t>
            </a:r>
            <a:endParaRPr sz="2000" dirty="0">
              <a:latin typeface="Arial"/>
              <a:cs typeface="Arial"/>
            </a:endParaRPr>
          </a:p>
          <a:p>
            <a:pPr marL="355600" indent="-342900">
              <a:lnSpc>
                <a:spcPct val="100000"/>
              </a:lnSpc>
              <a:spcBef>
                <a:spcPts val="1420"/>
              </a:spcBef>
              <a:buChar char="•"/>
              <a:tabLst>
                <a:tab pos="354965" algn="l"/>
                <a:tab pos="355600" algn="l"/>
              </a:tabLst>
            </a:pPr>
            <a:r>
              <a:rPr lang="fr-FR" sz="2000" spc="-5" dirty="0">
                <a:latin typeface="Arial"/>
                <a:cs typeface="Arial"/>
              </a:rPr>
              <a:t>Qui sera mobilisé, pourquoi et selon quelles modalités </a:t>
            </a:r>
            <a:r>
              <a:rPr sz="2000" dirty="0">
                <a:latin typeface="Arial"/>
                <a:cs typeface="Arial"/>
              </a:rPr>
              <a:t>?</a:t>
            </a:r>
          </a:p>
          <a:p>
            <a:pPr marL="355600" marR="5080" indent="-342900">
              <a:lnSpc>
                <a:spcPct val="159000"/>
              </a:lnSpc>
              <a:spcBef>
                <a:spcPts val="70"/>
              </a:spcBef>
              <a:buChar char="•"/>
              <a:tabLst>
                <a:tab pos="354965" algn="l"/>
                <a:tab pos="355600" algn="l"/>
                <a:tab pos="2357120" algn="l"/>
              </a:tabLst>
            </a:pPr>
            <a:r>
              <a:rPr lang="fr-FR" sz="2000" spc="-5" dirty="0">
                <a:latin typeface="Arial"/>
                <a:cs typeface="Arial"/>
              </a:rPr>
              <a:t>La personne infectée doit-elle faire l’objet d’une évaluation plus approfondie ? Peut-elle s’isoler chez elle ou faut-il l’isoler ailleurs ? S'il faut l’accompagner dans un autre lieu, comment cela est-il organisé ?</a:t>
            </a:r>
            <a:endParaRPr sz="2000" dirty="0">
              <a:latin typeface="Arial"/>
              <a:cs typeface="Arial"/>
            </a:endParaRPr>
          </a:p>
          <a:p>
            <a:pPr marL="355600" indent="-342900">
              <a:lnSpc>
                <a:spcPct val="100000"/>
              </a:lnSpc>
              <a:spcBef>
                <a:spcPts val="1390"/>
              </a:spcBef>
              <a:buChar char="•"/>
              <a:tabLst>
                <a:tab pos="354965" algn="l"/>
                <a:tab pos="355600" algn="l"/>
              </a:tabLst>
            </a:pPr>
            <a:r>
              <a:rPr lang="fr-FR" sz="2000" spc="-5" dirty="0">
                <a:latin typeface="Arial"/>
                <a:cs typeface="Arial"/>
              </a:rPr>
              <a:t>Y-a-t-il d’autres éléments à prendre en considération concernant les autres passagers ou l’équipage ?</a:t>
            </a:r>
            <a:endParaRPr sz="2000" dirty="0">
              <a:latin typeface="Arial"/>
              <a:cs typeface="Arial"/>
            </a:endParaRPr>
          </a:p>
          <a:p>
            <a:pPr marL="355600" indent="-342900">
              <a:lnSpc>
                <a:spcPct val="100000"/>
              </a:lnSpc>
              <a:spcBef>
                <a:spcPts val="1490"/>
              </a:spcBef>
              <a:buChar char="•"/>
              <a:tabLst>
                <a:tab pos="354965" algn="l"/>
                <a:tab pos="355600" algn="l"/>
              </a:tabLst>
            </a:pPr>
            <a:r>
              <a:rPr lang="fr-FR" sz="2000" spc="-5" dirty="0">
                <a:latin typeface="Arial"/>
                <a:cs typeface="Arial"/>
              </a:rPr>
              <a:t>Quelles mesures de traçage doivent être mises en place </a:t>
            </a:r>
            <a:r>
              <a:rPr sz="2000" spc="-5" dirty="0">
                <a:latin typeface="Arial"/>
                <a:cs typeface="Arial"/>
              </a:rPr>
              <a:t>?</a:t>
            </a:r>
            <a:endParaRPr sz="2000" dirty="0">
              <a:latin typeface="Arial"/>
              <a:cs typeface="Arial"/>
            </a:endParaRPr>
          </a:p>
          <a:p>
            <a:pPr marL="355600" indent="-342900">
              <a:lnSpc>
                <a:spcPct val="100000"/>
              </a:lnSpc>
              <a:spcBef>
                <a:spcPts val="1415"/>
              </a:spcBef>
              <a:buChar char="•"/>
              <a:tabLst>
                <a:tab pos="354965" algn="l"/>
                <a:tab pos="355600" algn="l"/>
              </a:tabLst>
            </a:pPr>
            <a:r>
              <a:rPr lang="fr-FR" sz="2000" spc="-5" dirty="0">
                <a:latin typeface="Arial"/>
                <a:cs typeface="Arial"/>
              </a:rPr>
              <a:t>Dans quel cadre juridique s’inscrit votre action </a:t>
            </a:r>
            <a:r>
              <a:rPr sz="2000" spc="-5" dirty="0">
                <a:latin typeface="Arial"/>
                <a:cs typeface="Arial"/>
              </a:rPr>
              <a:t>?</a:t>
            </a:r>
            <a:endParaRPr sz="2000" dirty="0">
              <a:latin typeface="Arial"/>
              <a:cs typeface="Arial"/>
            </a:endParaRPr>
          </a:p>
          <a:p>
            <a:pPr>
              <a:lnSpc>
                <a:spcPct val="100000"/>
              </a:lnSpc>
            </a:pPr>
            <a:endParaRPr sz="2200" dirty="0">
              <a:latin typeface="Arial"/>
              <a:cs typeface="Arial"/>
            </a:endParaRPr>
          </a:p>
          <a:p>
            <a:pPr marL="12700">
              <a:lnSpc>
                <a:spcPct val="100000"/>
              </a:lnSpc>
              <a:tabLst>
                <a:tab pos="872490" algn="l"/>
              </a:tabLst>
            </a:pPr>
            <a:r>
              <a:rPr lang="fr-FR" sz="2000" i="1" spc="-5" dirty="0">
                <a:solidFill>
                  <a:srgbClr val="FF0000"/>
                </a:solidFill>
                <a:latin typeface="Arial"/>
                <a:cs typeface="Arial"/>
              </a:rPr>
              <a:t>Dressez la liste de vos atouts et de vos points faibles en vous aidant                                                             des réponses aux questions ci-dessus</a:t>
            </a:r>
            <a:r>
              <a:rPr sz="2000" i="1" dirty="0">
                <a:solidFill>
                  <a:srgbClr val="FF0000"/>
                </a:solidFill>
                <a:latin typeface="Arial"/>
                <a:cs typeface="Arial"/>
              </a:rPr>
              <a:t>.</a:t>
            </a:r>
            <a:endParaRPr sz="2000" dirty="0">
              <a:latin typeface="Arial"/>
              <a:cs typeface="Arial"/>
            </a:endParaRPr>
          </a:p>
          <a:p>
            <a:pPr marR="274955" algn="r">
              <a:lnSpc>
                <a:spcPct val="100000"/>
              </a:lnSpc>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a:t>
            </a:r>
            <a:endParaRPr sz="2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2283475" cy="505267"/>
          </a:xfrm>
          <a:prstGeom prst="rect">
            <a:avLst/>
          </a:prstGeom>
        </p:spPr>
        <p:txBody>
          <a:bodyPr vert="horz" wrap="square" lIns="0" tIns="12700" rIns="0" bIns="0" rtlCol="0">
            <a:spAutoFit/>
          </a:bodyPr>
          <a:lstStyle/>
          <a:p>
            <a:pPr marL="12700">
              <a:lnSpc>
                <a:spcPct val="100000"/>
              </a:lnSpc>
              <a:spcBef>
                <a:spcPts val="100"/>
              </a:spcBef>
            </a:pPr>
            <a:r>
              <a:rPr lang="fr-FR" sz="3200" dirty="0"/>
              <a:t>Programme</a:t>
            </a: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endParaRPr lang="fr-FR" dirty="0"/>
          </a:p>
        </p:txBody>
      </p:sp>
      <p:sp>
        <p:nvSpPr>
          <p:cNvPr id="9" name="Content Placeholder 2">
            <a:extLst>
              <a:ext uri="{FF2B5EF4-FFF2-40B4-BE49-F238E27FC236}">
                <a16:creationId xmlns:a16="http://schemas.microsoft.com/office/drawing/2014/main" id="{C7301E40-AA03-4824-8117-11DB251F4924}"/>
              </a:ext>
            </a:extLst>
          </p:cNvPr>
          <p:cNvSpPr txBox="1">
            <a:spLocks/>
          </p:cNvSpPr>
          <p:nvPr/>
        </p:nvSpPr>
        <p:spPr>
          <a:xfrm>
            <a:off x="237744" y="1033272"/>
            <a:ext cx="5779211" cy="401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DD8047"/>
              </a:buClr>
              <a:buSzPct val="60000"/>
              <a:buFont typeface="Arial" panose="020B0604020202020204" pitchFamily="34" charset="0"/>
              <a:buNone/>
              <a:tabLst/>
              <a:defRPr/>
            </a:pPr>
            <a:r>
              <a:rPr kumimoji="0" lang="fr-FR" sz="18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Partie 1</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8 h 45	Enregistrement</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 h 00   	Introduction</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 h 10 	Objectifs et déroulement de l’exercice</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 h 15   	Simulation sur table</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10 h 45	Pause-café (15 minutes)</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11 h 00	</a:t>
            </a:r>
            <a:r>
              <a:rPr kumimoji="0" lang="fr-FR" sz="18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Simulation sur table</a:t>
            </a:r>
            <a:endPar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12 h 30	Réactions à chaud</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13 h 00 	Clôture de la première partie</a:t>
            </a:r>
          </a:p>
          <a:p>
            <a:pPr marL="228600" marR="0" lvl="0" indent="-228600" algn="l" defTabSz="1252538"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13 h 00	Déjeuner</a:t>
            </a:r>
            <a:endParaRPr kumimoji="0" lang="fr-FR"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p:txBody>
      </p:sp>
      <p:sp>
        <p:nvSpPr>
          <p:cNvPr id="10" name="TextBox 9">
            <a:extLst>
              <a:ext uri="{FF2B5EF4-FFF2-40B4-BE49-F238E27FC236}">
                <a16:creationId xmlns:a16="http://schemas.microsoft.com/office/drawing/2014/main" id="{8E5EB531-226D-46D7-9F93-4C06643BBDD5}"/>
              </a:ext>
            </a:extLst>
          </p:cNvPr>
          <p:cNvSpPr txBox="1"/>
          <p:nvPr/>
        </p:nvSpPr>
        <p:spPr>
          <a:xfrm>
            <a:off x="6056479" y="1033271"/>
            <a:ext cx="5897778" cy="3490699"/>
          </a:xfrm>
          <a:prstGeom prst="rect">
            <a:avLst/>
          </a:prstGeom>
          <a:noFill/>
        </p:spPr>
        <p:txBody>
          <a:bodyPr wrap="square" rtlCol="0">
            <a:spAutoFit/>
          </a:bodyPr>
          <a:lstStyle/>
          <a:p>
            <a:pPr>
              <a:spcBef>
                <a:spcPts val="700"/>
              </a:spcBef>
              <a:buClr>
                <a:srgbClr val="DD8047"/>
              </a:buClr>
              <a:buSzPct val="60000"/>
              <a:defRPr/>
            </a:pPr>
            <a:r>
              <a:rPr lang="fr-FR" b="1" dirty="0">
                <a:solidFill>
                  <a:srgbClr val="0070C0"/>
                </a:solidFill>
                <a:latin typeface="Arial" panose="020B0604020202020204"/>
                <a:cs typeface="Calibri" panose="020F0502020204030204" pitchFamily="34" charset="0"/>
              </a:rPr>
              <a:t>Partie 2 </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9 h 00	Récapitulatif </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9 h 15	Analyse des lacunes et planification des actions </a:t>
            </a:r>
            <a:r>
              <a:rPr lang="fr-FR" i="1" dirty="0">
                <a:solidFill>
                  <a:srgbClr val="383838"/>
                </a:solidFill>
                <a:latin typeface="Arial" panose="020B0604020202020204"/>
                <a:cs typeface="Calibri" panose="020F0502020204030204" pitchFamily="34" charset="0"/>
              </a:rPr>
              <a:t>(en groupe) </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10 h 30	Pause-café (15 minutes)</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10 h 45	Planification des actions </a:t>
            </a:r>
            <a:r>
              <a:rPr lang="fr-FR" i="1" dirty="0">
                <a:solidFill>
                  <a:srgbClr val="383838"/>
                </a:solidFill>
                <a:latin typeface="Arial" panose="020B0604020202020204"/>
                <a:cs typeface="Calibri" panose="020F0502020204030204" pitchFamily="34" charset="0"/>
              </a:rPr>
              <a:t>(suite, en groupe)</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11 h 30	Synthèse en plénière</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12 h 00	Récapitulatif et prochaines étapes</a:t>
            </a:r>
          </a:p>
          <a:p>
            <a:pPr>
              <a:spcBef>
                <a:spcPts val="700"/>
              </a:spcBef>
              <a:buClr>
                <a:srgbClr val="DD8047"/>
              </a:buClr>
              <a:buSzPct val="60000"/>
              <a:defRPr/>
            </a:pPr>
            <a:r>
              <a:rPr lang="fr-FR" dirty="0">
                <a:solidFill>
                  <a:srgbClr val="383838"/>
                </a:solidFill>
                <a:latin typeface="Arial" panose="020B0604020202020204"/>
                <a:cs typeface="Calibri" panose="020F0502020204030204" pitchFamily="34" charset="0"/>
              </a:rPr>
              <a:t>12 h 30	Clôture</a:t>
            </a:r>
          </a:p>
          <a:p>
            <a:endParaRPr lang="fr-FR" dirty="0">
              <a:solidFill>
                <a:prstClr val="black"/>
              </a:solidFill>
              <a:latin typeface="Arial" panose="020B0604020202020204"/>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6" y="64682"/>
            <a:ext cx="7771130" cy="415498"/>
          </a:xfrm>
          <a:prstGeom prst="rect">
            <a:avLst/>
          </a:prstGeom>
        </p:spPr>
        <p:txBody>
          <a:bodyPr vert="horz" wrap="square" lIns="0" tIns="106680" rIns="0" bIns="0" rtlCol="0">
            <a:spAutoFit/>
          </a:bodyPr>
          <a:lstStyle/>
          <a:p>
            <a:pPr marL="243204">
              <a:lnSpc>
                <a:spcPct val="100000"/>
              </a:lnSpc>
              <a:spcBef>
                <a:spcPts val="840"/>
              </a:spcBef>
            </a:pPr>
            <a:r>
              <a:rPr spc="-5" dirty="0"/>
              <a:t>S</a:t>
            </a:r>
            <a:r>
              <a:rPr lang="fr-FR" spc="-5" dirty="0" err="1"/>
              <a:t>éance</a:t>
            </a:r>
            <a:r>
              <a:rPr spc="-5" dirty="0"/>
              <a:t> </a:t>
            </a:r>
            <a:r>
              <a:rPr dirty="0"/>
              <a:t>2</a:t>
            </a:r>
            <a:r>
              <a:rPr lang="fr-FR" dirty="0"/>
              <a:t> –</a:t>
            </a:r>
            <a:r>
              <a:rPr dirty="0"/>
              <a:t> </a:t>
            </a:r>
            <a:r>
              <a:rPr spc="-5" dirty="0"/>
              <a:t>Option </a:t>
            </a:r>
            <a:r>
              <a:rPr dirty="0"/>
              <a:t>2</a:t>
            </a:r>
            <a:r>
              <a:rPr lang="fr-FR" dirty="0"/>
              <a:t>. </a:t>
            </a:r>
            <a:r>
              <a:rPr lang="fr-FR" spc="-5" dirty="0"/>
              <a:t>Pays appliquant l’auto-quarantaine </a:t>
            </a:r>
            <a:endParaRPr spc="-5" dirty="0"/>
          </a:p>
        </p:txBody>
      </p:sp>
      <p:sp>
        <p:nvSpPr>
          <p:cNvPr id="4" name="object 4"/>
          <p:cNvSpPr/>
          <p:nvPr/>
        </p:nvSpPr>
        <p:spPr>
          <a:xfrm>
            <a:off x="312830" y="699104"/>
            <a:ext cx="8595360" cy="5681345"/>
          </a:xfrm>
          <a:custGeom>
            <a:avLst/>
            <a:gdLst/>
            <a:ahLst/>
            <a:cxnLst/>
            <a:rect l="l" t="t" r="r" b="b"/>
            <a:pathLst>
              <a:path w="8595360" h="5681345">
                <a:moveTo>
                  <a:pt x="8595109" y="0"/>
                </a:moveTo>
                <a:lnTo>
                  <a:pt x="0" y="0"/>
                </a:lnTo>
                <a:lnTo>
                  <a:pt x="0" y="5680868"/>
                </a:lnTo>
                <a:lnTo>
                  <a:pt x="8595109" y="5680868"/>
                </a:lnTo>
                <a:lnTo>
                  <a:pt x="8595109" y="0"/>
                </a:lnTo>
                <a:close/>
              </a:path>
            </a:pathLst>
          </a:custGeom>
          <a:solidFill>
            <a:srgbClr val="DDDDDD"/>
          </a:solidFill>
        </p:spPr>
        <p:txBody>
          <a:bodyPr wrap="square" lIns="0" tIns="0" rIns="0" bIns="0" rtlCol="0"/>
          <a:lstStyle/>
          <a:p>
            <a:endParaRPr/>
          </a:p>
        </p:txBody>
      </p:sp>
      <p:sp>
        <p:nvSpPr>
          <p:cNvPr id="6" name="object 6"/>
          <p:cNvSpPr txBox="1"/>
          <p:nvPr/>
        </p:nvSpPr>
        <p:spPr>
          <a:xfrm>
            <a:off x="556670" y="1481835"/>
            <a:ext cx="589915" cy="266740"/>
          </a:xfrm>
          <a:prstGeom prst="rect">
            <a:avLst/>
          </a:prstGeom>
        </p:spPr>
        <p:txBody>
          <a:bodyPr vert="horz" wrap="square" lIns="0" tIns="22860" rIns="0" bIns="0" rtlCol="0">
            <a:spAutoFit/>
          </a:bodyPr>
          <a:lstStyle/>
          <a:p>
            <a:pPr marL="12700" marR="5080">
              <a:lnSpc>
                <a:spcPts val="1900"/>
              </a:lnSpc>
              <a:spcBef>
                <a:spcPts val="180"/>
              </a:spcBef>
            </a:pPr>
            <a:r>
              <a:rPr sz="1600" dirty="0">
                <a:latin typeface="Arial"/>
                <a:cs typeface="Arial"/>
              </a:rPr>
              <a:t>.</a:t>
            </a:r>
          </a:p>
        </p:txBody>
      </p:sp>
      <p:sp>
        <p:nvSpPr>
          <p:cNvPr id="8" name="object 8"/>
          <p:cNvSpPr txBox="1"/>
          <p:nvPr/>
        </p:nvSpPr>
        <p:spPr>
          <a:xfrm>
            <a:off x="425488" y="671835"/>
            <a:ext cx="8438515" cy="5486117"/>
          </a:xfrm>
          <a:prstGeom prst="rect">
            <a:avLst/>
          </a:prstGeom>
        </p:spPr>
        <p:txBody>
          <a:bodyPr vert="horz" wrap="square" lIns="0" tIns="22860" rIns="0" bIns="0" rtlCol="0">
            <a:spAutoFit/>
          </a:bodyPr>
          <a:lstStyle/>
          <a:p>
            <a:pPr marL="285750" marR="5080" indent="-285750" algn="just">
              <a:lnSpc>
                <a:spcPts val="1900"/>
              </a:lnSpc>
              <a:spcBef>
                <a:spcPts val="180"/>
              </a:spcBef>
              <a:buFont typeface="Arial" panose="020B0604020202020204" pitchFamily="34" charset="0"/>
              <a:buChar char="•"/>
            </a:pPr>
            <a:r>
              <a:rPr lang="fr-FR" sz="1500" spc="-5" dirty="0">
                <a:latin typeface="Arial"/>
                <a:cs typeface="Arial"/>
              </a:rPr>
              <a:t>Une personne a contacté un médecin local pour lui rapporter des symptômes évocateurs de la COVID-19.</a:t>
            </a:r>
            <a:endParaRPr lang="fr-FR" sz="1500" dirty="0">
              <a:latin typeface="Arial"/>
              <a:cs typeface="Arial"/>
            </a:endParaRPr>
          </a:p>
          <a:p>
            <a:pPr marL="285750" marR="5080" indent="-285750" algn="just">
              <a:lnSpc>
                <a:spcPts val="1900"/>
              </a:lnSpc>
              <a:spcBef>
                <a:spcPts val="180"/>
              </a:spcBef>
              <a:buFont typeface="Arial" panose="020B0604020202020204" pitchFamily="34" charset="0"/>
              <a:buChar char="•"/>
            </a:pPr>
            <a:r>
              <a:rPr lang="fr-FR" sz="1500" dirty="0">
                <a:latin typeface="Arial"/>
                <a:cs typeface="Arial"/>
              </a:rPr>
              <a:t>Il s’agit d’un ressortissant de votre pays, récemment revenu d’un pays à taux d'infection élevé. Sa famille est allée le chercher et l'a ramené immédiatement chez lui en voiture.</a:t>
            </a:r>
          </a:p>
          <a:p>
            <a:pPr marL="285750" marR="5080" indent="-285750" algn="just">
              <a:lnSpc>
                <a:spcPts val="1900"/>
              </a:lnSpc>
              <a:spcBef>
                <a:spcPts val="180"/>
              </a:spcBef>
              <a:buFont typeface="Arial" panose="020B0604020202020204" pitchFamily="34" charset="0"/>
              <a:buChar char="•"/>
            </a:pPr>
            <a:r>
              <a:rPr lang="fr-FR" sz="1500" dirty="0">
                <a:latin typeface="Arial"/>
                <a:cs typeface="Arial"/>
              </a:rPr>
              <a:t>Avant l’arrivée du patient, la famille avait acheté les provisions nécessaires pour une quatorzaine et n’avait pas quitté son domicile. Les quatre personnes du foyer sont maintenant en quarantaine ensemble et n’ont eu aucun contact avec l’extérieur.</a:t>
            </a:r>
          </a:p>
          <a:p>
            <a:pPr marL="285750" marR="5080" indent="-285750" algn="just">
              <a:lnSpc>
                <a:spcPts val="1900"/>
              </a:lnSpc>
              <a:spcBef>
                <a:spcPts val="180"/>
              </a:spcBef>
              <a:buFont typeface="Arial" panose="020B0604020202020204" pitchFamily="34" charset="0"/>
              <a:buChar char="•"/>
            </a:pPr>
            <a:r>
              <a:rPr lang="fr-FR" sz="1500" dirty="0">
                <a:latin typeface="Arial"/>
                <a:cs typeface="Arial"/>
              </a:rPr>
              <a:t>Depuis l’arrivée du cas chez lui, la ligne sur laquelle il a voyagé au retour continue de fonctionner avec le même personnel de bord.</a:t>
            </a:r>
          </a:p>
          <a:p>
            <a:pPr marL="285750" marR="5080" indent="-285750" algn="just">
              <a:lnSpc>
                <a:spcPts val="1900"/>
              </a:lnSpc>
              <a:spcBef>
                <a:spcPts val="180"/>
              </a:spcBef>
              <a:buFont typeface="Arial" panose="020B0604020202020204" pitchFamily="34" charset="0"/>
              <a:buChar char="•"/>
            </a:pPr>
            <a:r>
              <a:rPr lang="fr-FR" sz="1500" dirty="0">
                <a:latin typeface="Arial"/>
                <a:cs typeface="Arial"/>
              </a:rPr>
              <a:t>Vingt-deux personnes ont voyagé dans l’avion. La personne infectée a expliqué que l’avion était de construction récente et que le personnel a respecté l’ensemble des mesures de sécurité recommandées (masques, gel hydroalcoolique et attribution spécifique des places). L’embarquement s’est passé dans les règles. Les formulaires ont été remplis.</a:t>
            </a:r>
          </a:p>
          <a:p>
            <a:pPr marL="241300" indent="-228600" algn="just">
              <a:lnSpc>
                <a:spcPts val="1814"/>
              </a:lnSpc>
              <a:buChar char="•"/>
              <a:tabLst>
                <a:tab pos="241300" algn="l"/>
              </a:tabLst>
            </a:pPr>
            <a:r>
              <a:rPr lang="fr-FR" sz="1500" spc="-5" dirty="0">
                <a:latin typeface="Arial"/>
                <a:cs typeface="Arial"/>
              </a:rPr>
              <a:t>Le Ministère de la santé (ou un autre service compétent) a envoyé des inspecteurs au domicile des 21 autres passagers. Ceux-ci ont recueilli les informations suivantes :</a:t>
            </a:r>
            <a:endParaRPr lang="fr-FR" sz="1500" dirty="0">
              <a:latin typeface="Arial"/>
              <a:cs typeface="Arial"/>
            </a:endParaRPr>
          </a:p>
          <a:p>
            <a:pPr marL="698500" lvl="1" indent="-228600" algn="just">
              <a:lnSpc>
                <a:spcPts val="1910"/>
              </a:lnSpc>
              <a:spcBef>
                <a:spcPts val="95"/>
              </a:spcBef>
              <a:buChar char="•"/>
              <a:tabLst>
                <a:tab pos="698500" algn="l"/>
              </a:tabLst>
            </a:pPr>
            <a:r>
              <a:rPr lang="fr-FR" sz="1500" dirty="0">
                <a:latin typeface="Arial"/>
                <a:cs typeface="Arial"/>
              </a:rPr>
              <a:t>7 personnes n’étaient pas chez elles, ni au lieu désigné sur le formulaire ;</a:t>
            </a:r>
          </a:p>
          <a:p>
            <a:pPr marL="698500" lvl="1" indent="-228600" algn="just">
              <a:lnSpc>
                <a:spcPts val="1910"/>
              </a:lnSpc>
              <a:spcBef>
                <a:spcPts val="95"/>
              </a:spcBef>
              <a:buChar char="•"/>
              <a:tabLst>
                <a:tab pos="698500" algn="l"/>
              </a:tabLst>
            </a:pPr>
            <a:r>
              <a:rPr lang="fr-FR" sz="1500" dirty="0">
                <a:latin typeface="Arial"/>
                <a:cs typeface="Arial"/>
              </a:rPr>
              <a:t>chez 3 </a:t>
            </a:r>
            <a:r>
              <a:rPr lang="fr-FR" sz="1500" spc="-5" dirty="0">
                <a:latin typeface="Arial"/>
                <a:cs typeface="Arial"/>
              </a:rPr>
              <a:t>d’entre elles, des personnes extérieures au cercle familial étaient présentes lors de la visite ;</a:t>
            </a:r>
            <a:endParaRPr lang="fr-FR" sz="1500" dirty="0">
              <a:latin typeface="Arial"/>
              <a:cs typeface="Arial"/>
            </a:endParaRPr>
          </a:p>
          <a:p>
            <a:pPr marL="697865" marR="5080" lvl="1" indent="-228600" algn="just">
              <a:lnSpc>
                <a:spcPts val="1900"/>
              </a:lnSpc>
              <a:spcBef>
                <a:spcPts val="70"/>
              </a:spcBef>
              <a:buChar char="•"/>
              <a:tabLst>
                <a:tab pos="698500" algn="l"/>
              </a:tabLst>
            </a:pPr>
            <a:r>
              <a:rPr lang="fr-FR" sz="1500" dirty="0">
                <a:latin typeface="Arial"/>
                <a:cs typeface="Arial"/>
              </a:rPr>
              <a:t>4 </a:t>
            </a:r>
            <a:r>
              <a:rPr lang="fr-FR" sz="1500" spc="-5" dirty="0">
                <a:latin typeface="Arial"/>
                <a:cs typeface="Arial"/>
              </a:rPr>
              <a:t>ont présenté des symptômes de la COVID-19 et une d’entre elles a indiqué s’être rendue chez son médecin. Elle a été dépistée et il lui a été demandé de se mettre à l’isolement (résultats sous 24 à 48  heures).</a:t>
            </a:r>
            <a:endParaRPr lang="fr-FR" sz="1500" dirty="0">
              <a:latin typeface="Arial"/>
              <a:cs typeface="Arial"/>
            </a:endParaRPr>
          </a:p>
          <a:p>
            <a:pPr marL="698500" lvl="1" indent="-228600" algn="just">
              <a:lnSpc>
                <a:spcPct val="100000"/>
              </a:lnSpc>
              <a:spcBef>
                <a:spcPts val="25"/>
              </a:spcBef>
              <a:buChar char="•"/>
              <a:tabLst>
                <a:tab pos="698500" algn="l"/>
              </a:tabLst>
            </a:pPr>
            <a:r>
              <a:rPr lang="fr-FR" sz="1500" dirty="0">
                <a:latin typeface="Arial"/>
                <a:cs typeface="Arial"/>
              </a:rPr>
              <a:t>7 </a:t>
            </a:r>
            <a:r>
              <a:rPr lang="fr-FR" sz="1500" spc="-5" dirty="0">
                <a:latin typeface="Arial"/>
                <a:cs typeface="Arial"/>
              </a:rPr>
              <a:t>étaient à l’isolement dans le respect des règles et ne présentent aucun symptôme.</a:t>
            </a:r>
            <a:endParaRPr lang="fr-FR" sz="1500" dirty="0">
              <a:latin typeface="Arial"/>
              <a:cs typeface="Arial"/>
            </a:endParaRPr>
          </a:p>
        </p:txBody>
      </p:sp>
      <p:grpSp>
        <p:nvGrpSpPr>
          <p:cNvPr id="9" name="object 9"/>
          <p:cNvGrpSpPr/>
          <p:nvPr/>
        </p:nvGrpSpPr>
        <p:grpSpPr>
          <a:xfrm>
            <a:off x="7497397" y="-32368"/>
            <a:ext cx="4459605" cy="701040"/>
            <a:chOff x="7732776" y="0"/>
            <a:chExt cx="4459605" cy="701040"/>
          </a:xfrm>
        </p:grpSpPr>
        <p:sp>
          <p:nvSpPr>
            <p:cNvPr id="10" name="object 10"/>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12" name="object 12"/>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4" name="object 14"/>
          <p:cNvSpPr txBox="1"/>
          <p:nvPr/>
        </p:nvSpPr>
        <p:spPr>
          <a:xfrm>
            <a:off x="8040687" y="1587"/>
            <a:ext cx="3881754" cy="489878"/>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fr-FR" sz="2000" spc="-5" dirty="0">
                <a:solidFill>
                  <a:srgbClr val="FFFFFF"/>
                </a:solidFill>
                <a:latin typeface="Arial Black"/>
                <a:cs typeface="Arial Black"/>
              </a:rPr>
              <a:t>POUR </a:t>
            </a:r>
            <a:r>
              <a:rPr sz="2000" spc="-5" dirty="0">
                <a:solidFill>
                  <a:srgbClr val="FFFFFF"/>
                </a:solidFill>
                <a:latin typeface="Arial Black"/>
                <a:cs typeface="Arial Black"/>
              </a:rPr>
              <a:t>SIMULATION</a:t>
            </a:r>
            <a:endParaRPr sz="2000" dirty="0">
              <a:latin typeface="Arial Black"/>
              <a:cs typeface="Arial Black"/>
            </a:endParaRPr>
          </a:p>
        </p:txBody>
      </p:sp>
      <p:grpSp>
        <p:nvGrpSpPr>
          <p:cNvPr id="15" name="object 15"/>
          <p:cNvGrpSpPr/>
          <p:nvPr/>
        </p:nvGrpSpPr>
        <p:grpSpPr>
          <a:xfrm>
            <a:off x="8949961" y="699104"/>
            <a:ext cx="3115945" cy="5439410"/>
            <a:chOff x="8949961" y="699104"/>
            <a:chExt cx="3115945" cy="5439410"/>
          </a:xfrm>
        </p:grpSpPr>
        <p:sp>
          <p:nvSpPr>
            <p:cNvPr id="16" name="object 16"/>
            <p:cNvSpPr/>
            <p:nvPr/>
          </p:nvSpPr>
          <p:spPr>
            <a:xfrm>
              <a:off x="8949961" y="699104"/>
              <a:ext cx="3110525" cy="382053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8999640" y="4811165"/>
              <a:ext cx="3066224" cy="132690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63000" y="5181600"/>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3" name="object 3"/>
          <p:cNvSpPr txBox="1">
            <a:spLocks noGrp="1"/>
          </p:cNvSpPr>
          <p:nvPr>
            <p:ph type="title"/>
          </p:nvPr>
        </p:nvSpPr>
        <p:spPr>
          <a:xfrm>
            <a:off x="231124" y="0"/>
            <a:ext cx="10513076" cy="443711"/>
          </a:xfrm>
          <a:prstGeom prst="rect">
            <a:avLst/>
          </a:prstGeom>
        </p:spPr>
        <p:txBody>
          <a:bodyPr vert="horz" wrap="square" lIns="0" tIns="12700" rIns="0" bIns="0" rtlCol="0">
            <a:spAutoFit/>
          </a:bodyPr>
          <a:lstStyle/>
          <a:p>
            <a:pPr marL="12700">
              <a:lnSpc>
                <a:spcPct val="100000"/>
              </a:lnSpc>
              <a:spcBef>
                <a:spcPts val="100"/>
              </a:spcBef>
            </a:pPr>
            <a:r>
              <a:rPr lang="fr-FR" sz="2800" spc="-5" dirty="0"/>
              <a:t>Séance </a:t>
            </a:r>
            <a:r>
              <a:rPr lang="fr-FR" sz="2800" dirty="0"/>
              <a:t>2 – </a:t>
            </a:r>
            <a:r>
              <a:rPr lang="fr-FR" sz="2800" spc="-5" dirty="0"/>
              <a:t>Option </a:t>
            </a:r>
            <a:r>
              <a:rPr lang="fr-FR" sz="2800" dirty="0"/>
              <a:t>2. </a:t>
            </a:r>
            <a:r>
              <a:rPr lang="fr-FR" sz="2800" spc="-10" dirty="0"/>
              <a:t>Questions pour alimenter la discussion</a:t>
            </a:r>
            <a:endParaRPr lang="fr-FR" sz="2800" dirty="0"/>
          </a:p>
        </p:txBody>
      </p:sp>
      <p:sp>
        <p:nvSpPr>
          <p:cNvPr id="4" name="object 4"/>
          <p:cNvSpPr txBox="1"/>
          <p:nvPr/>
        </p:nvSpPr>
        <p:spPr>
          <a:xfrm>
            <a:off x="498157" y="484850"/>
            <a:ext cx="11195685" cy="5520742"/>
          </a:xfrm>
          <a:prstGeom prst="rect">
            <a:avLst/>
          </a:prstGeom>
        </p:spPr>
        <p:txBody>
          <a:bodyPr vert="horz" wrap="square" lIns="0" tIns="143510" rIns="0" bIns="0" rtlCol="0">
            <a:spAutoFit/>
          </a:bodyPr>
          <a:lstStyle/>
          <a:p>
            <a:pPr marL="12700">
              <a:lnSpc>
                <a:spcPct val="100000"/>
              </a:lnSpc>
              <a:spcBef>
                <a:spcPts val="1130"/>
              </a:spcBef>
            </a:pPr>
            <a:r>
              <a:rPr lang="fr-FR" sz="2600" b="1" spc="-5" dirty="0">
                <a:solidFill>
                  <a:srgbClr val="005D85"/>
                </a:solidFill>
                <a:latin typeface="Arial"/>
                <a:cs typeface="Arial"/>
              </a:rPr>
              <a:t>Questions pour</a:t>
            </a:r>
            <a:r>
              <a:rPr lang="fr-FR" sz="2600" b="1" spc="5" dirty="0">
                <a:solidFill>
                  <a:srgbClr val="005D85"/>
                </a:solidFill>
                <a:latin typeface="Arial"/>
                <a:cs typeface="Arial"/>
              </a:rPr>
              <a:t> </a:t>
            </a:r>
            <a:r>
              <a:rPr lang="fr-FR" sz="2600" b="1" spc="-5" dirty="0">
                <a:solidFill>
                  <a:srgbClr val="005D85"/>
                </a:solidFill>
                <a:latin typeface="Arial"/>
                <a:cs typeface="Arial"/>
              </a:rPr>
              <a:t>discussion</a:t>
            </a:r>
            <a:endParaRPr lang="fr-FR" sz="2600" dirty="0">
              <a:latin typeface="Arial"/>
              <a:cs typeface="Arial"/>
            </a:endParaRPr>
          </a:p>
          <a:p>
            <a:pPr marL="355600" indent="-342900">
              <a:lnSpc>
                <a:spcPct val="100000"/>
              </a:lnSpc>
              <a:spcBef>
                <a:spcPts val="790"/>
              </a:spcBef>
              <a:buChar char="•"/>
              <a:tabLst>
                <a:tab pos="354965" algn="l"/>
                <a:tab pos="355600" algn="l"/>
              </a:tabLst>
            </a:pPr>
            <a:r>
              <a:rPr lang="fr-FR" sz="1600" spc="-5" dirty="0">
                <a:latin typeface="Arial"/>
                <a:cs typeface="Arial"/>
              </a:rPr>
              <a:t>Quels plans, procédures et ressources activeriez-vous à ce stade ?</a:t>
            </a:r>
            <a:endParaRPr lang="fr-FR" sz="1600" dirty="0">
              <a:latin typeface="Arial"/>
              <a:cs typeface="Arial"/>
            </a:endParaRPr>
          </a:p>
          <a:p>
            <a:pPr marL="355600" indent="-342900">
              <a:lnSpc>
                <a:spcPct val="100000"/>
              </a:lnSpc>
              <a:spcBef>
                <a:spcPts val="1200"/>
              </a:spcBef>
              <a:buChar char="•"/>
              <a:tabLst>
                <a:tab pos="354965" algn="l"/>
                <a:tab pos="355600" algn="l"/>
              </a:tabLst>
            </a:pPr>
            <a:r>
              <a:rPr lang="fr-FR" sz="1600" spc="-5" dirty="0">
                <a:latin typeface="Arial"/>
                <a:cs typeface="Arial"/>
              </a:rPr>
              <a:t>Qui sera mobilisé, pourquoi et selon quelles modalités ?</a:t>
            </a:r>
          </a:p>
          <a:p>
            <a:pPr marL="355600" indent="-342900">
              <a:lnSpc>
                <a:spcPct val="100000"/>
              </a:lnSpc>
              <a:spcBef>
                <a:spcPts val="1200"/>
              </a:spcBef>
              <a:buChar char="•"/>
              <a:tabLst>
                <a:tab pos="354965" algn="l"/>
                <a:tab pos="355600" algn="l"/>
              </a:tabLst>
            </a:pPr>
            <a:r>
              <a:rPr lang="fr-FR" sz="1600" spc="-5" dirty="0">
                <a:latin typeface="Arial"/>
                <a:cs typeface="Arial"/>
              </a:rPr>
              <a:t>La personne infectée doit-elle faire l’objet d’une évaluation plus approfondie ? Peut-elle s’isoler chez elle ou faut-il l’isoler ailleurs ? S’il faut l’accompagner dans un autre lieu, comment cela est-il organisé ?</a:t>
            </a:r>
            <a:endParaRPr lang="fr-FR" sz="1600" dirty="0">
              <a:latin typeface="Arial"/>
              <a:cs typeface="Arial"/>
            </a:endParaRPr>
          </a:p>
          <a:p>
            <a:pPr marL="355600" indent="-342900">
              <a:lnSpc>
                <a:spcPct val="100000"/>
              </a:lnSpc>
              <a:spcBef>
                <a:spcPts val="1200"/>
              </a:spcBef>
              <a:buChar char="•"/>
              <a:tabLst>
                <a:tab pos="354965" algn="l"/>
                <a:tab pos="355600" algn="l"/>
              </a:tabLst>
            </a:pPr>
            <a:r>
              <a:rPr lang="fr-FR" sz="1600" spc="-5" dirty="0">
                <a:latin typeface="Arial"/>
                <a:cs typeface="Arial"/>
              </a:rPr>
              <a:t>Y-a-t-il d’autres éléments à prendre en considération pour les autres passagers ou l’équipage ?</a:t>
            </a:r>
          </a:p>
          <a:p>
            <a:pPr marL="355600" indent="-342900">
              <a:lnSpc>
                <a:spcPct val="100000"/>
              </a:lnSpc>
              <a:spcBef>
                <a:spcPts val="1200"/>
              </a:spcBef>
              <a:buChar char="•"/>
              <a:tabLst>
                <a:tab pos="354965" algn="l"/>
                <a:tab pos="355600" algn="l"/>
              </a:tabLst>
            </a:pPr>
            <a:r>
              <a:rPr lang="fr-FR" sz="1600" spc="-5" dirty="0">
                <a:latin typeface="Arial"/>
                <a:cs typeface="Arial"/>
              </a:rPr>
              <a:t>Comment allez-vous procéder pour les </a:t>
            </a:r>
            <a:r>
              <a:rPr lang="fr-FR" sz="1600" dirty="0">
                <a:latin typeface="Arial"/>
                <a:cs typeface="Arial"/>
              </a:rPr>
              <a:t>7 personnes qui ne sont pas chez elles </a:t>
            </a:r>
            <a:r>
              <a:rPr lang="fr-FR" sz="1600" spc="-5" dirty="0">
                <a:latin typeface="Arial"/>
                <a:cs typeface="Arial"/>
              </a:rPr>
              <a:t>?</a:t>
            </a:r>
            <a:endParaRPr lang="fr-FR" sz="1600" dirty="0">
              <a:latin typeface="Arial"/>
              <a:cs typeface="Arial"/>
            </a:endParaRPr>
          </a:p>
          <a:p>
            <a:pPr marL="355600" indent="-342900">
              <a:lnSpc>
                <a:spcPct val="100000"/>
              </a:lnSpc>
              <a:spcBef>
                <a:spcPts val="1200"/>
              </a:spcBef>
              <a:buChar char="•"/>
              <a:tabLst>
                <a:tab pos="354965" algn="l"/>
                <a:tab pos="355600" algn="l"/>
              </a:tabLst>
            </a:pPr>
            <a:r>
              <a:rPr lang="fr-FR" sz="1600" spc="-5" dirty="0">
                <a:latin typeface="Arial"/>
                <a:cs typeface="Arial"/>
              </a:rPr>
              <a:t>Comment allez-vous procéder pour les personnes qui reçoivent des</a:t>
            </a:r>
            <a:r>
              <a:rPr lang="fr-FR" sz="1600" spc="-70" dirty="0">
                <a:latin typeface="Arial"/>
                <a:cs typeface="Arial"/>
              </a:rPr>
              <a:t> </a:t>
            </a:r>
            <a:r>
              <a:rPr lang="fr-FR" sz="1600" spc="-5" dirty="0">
                <a:latin typeface="Arial"/>
                <a:cs typeface="Arial"/>
              </a:rPr>
              <a:t>visiteurs ?</a:t>
            </a:r>
            <a:endParaRPr lang="fr-FR" sz="1600" dirty="0">
              <a:latin typeface="Arial"/>
              <a:cs typeface="Arial"/>
            </a:endParaRPr>
          </a:p>
          <a:p>
            <a:pPr marL="355600" indent="-342900">
              <a:lnSpc>
                <a:spcPct val="100000"/>
              </a:lnSpc>
              <a:spcBef>
                <a:spcPts val="1200"/>
              </a:spcBef>
              <a:buChar char="•"/>
              <a:tabLst>
                <a:tab pos="354965" algn="l"/>
                <a:tab pos="355600" algn="l"/>
              </a:tabLst>
            </a:pPr>
            <a:r>
              <a:rPr lang="fr-FR" sz="1600" spc="-5" dirty="0">
                <a:latin typeface="Arial"/>
                <a:cs typeface="Arial"/>
              </a:rPr>
              <a:t>Comment allez-vous procéder avec les personnes qui présentent des symptômes ?</a:t>
            </a:r>
            <a:endParaRPr lang="fr-FR" sz="1600" dirty="0">
              <a:latin typeface="Arial"/>
              <a:cs typeface="Arial"/>
            </a:endParaRPr>
          </a:p>
          <a:p>
            <a:pPr marL="355600" marR="5080" indent="-342900">
              <a:lnSpc>
                <a:spcPct val="150000"/>
              </a:lnSpc>
              <a:buChar char="•"/>
              <a:tabLst>
                <a:tab pos="354965" algn="l"/>
                <a:tab pos="355600" algn="l"/>
                <a:tab pos="5104765" algn="l"/>
              </a:tabLst>
            </a:pPr>
            <a:r>
              <a:rPr lang="fr-FR" sz="1600" spc="-5" dirty="0">
                <a:latin typeface="Arial"/>
                <a:cs typeface="Arial"/>
              </a:rPr>
              <a:t>Dans quel cadre juridique s’inscrit votre action ? De quels pouvoirs supplémentaires disposez-vous pour faire respecter l’isolement ou adopter des sanctions (amendes par exemple) ?</a:t>
            </a:r>
            <a:endParaRPr lang="fr-FR" sz="1600" dirty="0">
              <a:latin typeface="Arial"/>
              <a:cs typeface="Arial"/>
            </a:endParaRPr>
          </a:p>
          <a:p>
            <a:pPr marL="12700">
              <a:lnSpc>
                <a:spcPct val="100000"/>
              </a:lnSpc>
              <a:spcBef>
                <a:spcPts val="985"/>
              </a:spcBef>
              <a:tabLst>
                <a:tab pos="904240" algn="l"/>
              </a:tabLst>
            </a:pPr>
            <a:r>
              <a:rPr lang="fr-FR" i="1" dirty="0">
                <a:solidFill>
                  <a:srgbClr val="FF0000"/>
                </a:solidFill>
                <a:latin typeface="Arial"/>
                <a:cs typeface="Arial"/>
              </a:rPr>
              <a:t>Dressez la liste de vos atouts et de vos points faibles en vous aidant des réponses aux questions ci-dessus.</a:t>
            </a:r>
            <a:r>
              <a:rPr lang="fr-FR" i="1" dirty="0">
                <a:latin typeface="Arial"/>
                <a:cs typeface="Arial"/>
              </a:rPr>
              <a:t>	</a:t>
            </a:r>
            <a:r>
              <a:rPr lang="fr-FR" sz="2000" i="1" dirty="0">
                <a:latin typeface="Arial"/>
                <a:cs typeface="Arial"/>
              </a:rPr>
              <a:t>         											</a:t>
            </a:r>
          </a:p>
          <a:p>
            <a:pPr marL="12700">
              <a:lnSpc>
                <a:spcPct val="100000"/>
              </a:lnSpc>
              <a:spcBef>
                <a:spcPts val="985"/>
              </a:spcBef>
              <a:tabLst>
                <a:tab pos="904240" algn="l"/>
              </a:tabLst>
            </a:pPr>
            <a:r>
              <a:rPr lang="fr-FR" sz="2000" b="1" i="1" dirty="0">
                <a:solidFill>
                  <a:srgbClr val="0070C0"/>
                </a:solidFill>
                <a:latin typeface="Arial"/>
                <a:cs typeface="Arial"/>
              </a:rPr>
              <a:t>											</a:t>
            </a:r>
            <a:r>
              <a:rPr lang="fr-FR" sz="2400" b="1" dirty="0">
                <a:solidFill>
                  <a:srgbClr val="0070C0"/>
                </a:solidFill>
                <a:latin typeface="Arial"/>
                <a:cs typeface="Arial"/>
              </a:rPr>
              <a:t>30</a:t>
            </a:r>
            <a:r>
              <a:rPr lang="fr-FR" sz="2400" b="1" spc="-30" dirty="0">
                <a:solidFill>
                  <a:srgbClr val="0070C0"/>
                </a:solidFill>
                <a:latin typeface="Arial"/>
                <a:cs typeface="Arial"/>
              </a:rPr>
              <a:t> </a:t>
            </a:r>
            <a:r>
              <a:rPr lang="fr-FR" sz="2400" b="1" spc="-5" dirty="0">
                <a:solidFill>
                  <a:srgbClr val="0070C0"/>
                </a:solidFill>
                <a:latin typeface="Arial"/>
                <a:cs typeface="Arial"/>
              </a:rPr>
              <a:t>min</a:t>
            </a:r>
            <a:endParaRPr lang="fr-FR" sz="2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750075" cy="505267"/>
          </a:xfrm>
          <a:prstGeom prst="rect">
            <a:avLst/>
          </a:prstGeom>
        </p:spPr>
        <p:txBody>
          <a:bodyPr vert="horz" wrap="square" lIns="0" tIns="12700" rIns="0" bIns="0" rtlCol="0">
            <a:spAutoFit/>
          </a:bodyPr>
          <a:lstStyle/>
          <a:p>
            <a:pPr marL="12700">
              <a:lnSpc>
                <a:spcPct val="100000"/>
              </a:lnSpc>
              <a:spcBef>
                <a:spcPts val="100"/>
              </a:spcBef>
            </a:pPr>
            <a:r>
              <a:rPr lang="fr-FR" sz="3200" b="1">
                <a:solidFill>
                  <a:srgbClr val="FFFFFF"/>
                </a:solidFill>
                <a:latin typeface="Arial"/>
                <a:cs typeface="Arial"/>
              </a:rPr>
              <a:t>Pause</a:t>
            </a:r>
            <a:endParaRPr lang="fr-FR" sz="3200">
              <a:latin typeface="Arial"/>
              <a:cs typeface="Arial"/>
            </a:endParaRPr>
          </a:p>
        </p:txBody>
      </p:sp>
      <p:sp>
        <p:nvSpPr>
          <p:cNvPr id="3" name="object 3"/>
          <p:cNvSpPr/>
          <p:nvPr/>
        </p:nvSpPr>
        <p:spPr>
          <a:xfrm>
            <a:off x="3650455" y="1513681"/>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30"/>
                </a:lnTo>
                <a:lnTo>
                  <a:pt x="115887" y="3830637"/>
                </a:lnTo>
                <a:lnTo>
                  <a:pt x="3716337" y="3830637"/>
                </a:lnTo>
                <a:lnTo>
                  <a:pt x="3761446" y="3821530"/>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lang="fr-FR"/>
          </a:p>
        </p:txBody>
      </p:sp>
      <p:sp>
        <p:nvSpPr>
          <p:cNvPr id="4" name="object 4"/>
          <p:cNvSpPr txBox="1"/>
          <p:nvPr/>
        </p:nvSpPr>
        <p:spPr>
          <a:xfrm>
            <a:off x="4144167" y="2855467"/>
            <a:ext cx="2844800" cy="1174681"/>
          </a:xfrm>
          <a:prstGeom prst="rect">
            <a:avLst/>
          </a:prstGeom>
        </p:spPr>
        <p:txBody>
          <a:bodyPr vert="horz" wrap="square" lIns="0" tIns="33020" rIns="0" bIns="0" rtlCol="0">
            <a:spAutoFit/>
          </a:bodyPr>
          <a:lstStyle/>
          <a:p>
            <a:pPr marL="609600" marR="5080" indent="-596900">
              <a:lnSpc>
                <a:spcPts val="4300"/>
              </a:lnSpc>
              <a:spcBef>
                <a:spcPts val="260"/>
              </a:spcBef>
            </a:pPr>
            <a:r>
              <a:rPr lang="fr-FR" sz="3600" b="1" spc="-5">
                <a:solidFill>
                  <a:srgbClr val="A24B19"/>
                </a:solidFill>
                <a:latin typeface="Arial"/>
                <a:cs typeface="Arial"/>
              </a:rPr>
              <a:t>Pause-café</a:t>
            </a:r>
          </a:p>
          <a:p>
            <a:pPr marL="609600" marR="5080" indent="-596900">
              <a:lnSpc>
                <a:spcPts val="4300"/>
              </a:lnSpc>
              <a:spcBef>
                <a:spcPts val="260"/>
              </a:spcBef>
            </a:pPr>
            <a:r>
              <a:rPr lang="fr-FR" sz="3600" b="1" spc="-5">
                <a:solidFill>
                  <a:srgbClr val="A24B19"/>
                </a:solidFill>
                <a:latin typeface="Arial"/>
                <a:cs typeface="Arial"/>
              </a:rPr>
              <a:t>(15 minutes)</a:t>
            </a:r>
            <a:endParaRPr lang="fr-FR" sz="3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lang="fr-FR" sz="3200" spc="-5" dirty="0"/>
              <a:t>Séance</a:t>
            </a:r>
            <a:r>
              <a:rPr lang="fr-FR" sz="3200" spc="-15" dirty="0"/>
              <a:t> </a:t>
            </a:r>
            <a:r>
              <a:rPr lang="fr-FR" sz="3200" dirty="0"/>
              <a:t>3 – Exemple d’un cargo</a:t>
            </a: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lang="fr-F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lang="fr-FR"/>
            </a:p>
          </p:txBody>
        </p:sp>
      </p:grpSp>
      <p:sp>
        <p:nvSpPr>
          <p:cNvPr id="8" name="object 8"/>
          <p:cNvSpPr txBox="1"/>
          <p:nvPr/>
        </p:nvSpPr>
        <p:spPr>
          <a:xfrm>
            <a:off x="8040687" y="1587"/>
            <a:ext cx="3881754" cy="532838"/>
          </a:xfrm>
          <a:prstGeom prst="rect">
            <a:avLst/>
          </a:prstGeom>
          <a:solidFill>
            <a:srgbClr val="D86422"/>
          </a:solidFill>
        </p:spPr>
        <p:txBody>
          <a:bodyPr vert="horz" wrap="square" lIns="0" tIns="222885" rIns="0" bIns="0" rtlCol="0">
            <a:spAutoFit/>
          </a:bodyPr>
          <a:lstStyle/>
          <a:p>
            <a:pPr marL="1073785">
              <a:lnSpc>
                <a:spcPct val="100000"/>
              </a:lnSpc>
              <a:spcBef>
                <a:spcPts val="1755"/>
              </a:spcBef>
            </a:pPr>
            <a:r>
              <a:rPr lang="fr-FR" sz="2000" spc="-5" dirty="0">
                <a:solidFill>
                  <a:srgbClr val="FFFFFF"/>
                </a:solidFill>
                <a:latin typeface="Arial Black"/>
                <a:cs typeface="Arial Black"/>
              </a:rPr>
              <a:t>POUR SIMULATION</a:t>
            </a:r>
            <a:r>
              <a:rPr lang="fr-FR" sz="2000" spc="-35" dirty="0">
                <a:solidFill>
                  <a:srgbClr val="FFFFFF"/>
                </a:solidFill>
                <a:latin typeface="Arial Black"/>
                <a:cs typeface="Arial Black"/>
              </a:rPr>
              <a:t> </a:t>
            </a:r>
            <a:endParaRPr lang="fr-FR" sz="2000" dirty="0">
              <a:latin typeface="Arial Black"/>
              <a:cs typeface="Arial Black"/>
            </a:endParaRPr>
          </a:p>
        </p:txBody>
      </p:sp>
      <p:sp>
        <p:nvSpPr>
          <p:cNvPr id="9" name="object 9"/>
          <p:cNvSpPr/>
          <p:nvPr/>
        </p:nvSpPr>
        <p:spPr>
          <a:xfrm>
            <a:off x="484187" y="841375"/>
            <a:ext cx="6809740" cy="5553075"/>
          </a:xfrm>
          <a:custGeom>
            <a:avLst/>
            <a:gdLst/>
            <a:ahLst/>
            <a:cxnLst/>
            <a:rect l="l" t="t" r="r" b="b"/>
            <a:pathLst>
              <a:path w="6809740" h="5553075">
                <a:moveTo>
                  <a:pt x="6809241" y="0"/>
                </a:moveTo>
                <a:lnTo>
                  <a:pt x="0" y="0"/>
                </a:lnTo>
                <a:lnTo>
                  <a:pt x="0" y="5553074"/>
                </a:lnTo>
                <a:lnTo>
                  <a:pt x="6809241" y="5553074"/>
                </a:lnTo>
                <a:lnTo>
                  <a:pt x="6809241" y="0"/>
                </a:lnTo>
                <a:close/>
              </a:path>
            </a:pathLst>
          </a:custGeom>
          <a:solidFill>
            <a:srgbClr val="DDDDDD"/>
          </a:solidFill>
        </p:spPr>
        <p:txBody>
          <a:bodyPr wrap="square" lIns="0" tIns="0" rIns="0" bIns="0" rtlCol="0"/>
          <a:lstStyle/>
          <a:p>
            <a:endParaRPr lang="fr-FR"/>
          </a:p>
        </p:txBody>
      </p:sp>
      <p:sp>
        <p:nvSpPr>
          <p:cNvPr id="10" name="object 10"/>
          <p:cNvSpPr txBox="1"/>
          <p:nvPr/>
        </p:nvSpPr>
        <p:spPr>
          <a:xfrm>
            <a:off x="562912" y="894588"/>
            <a:ext cx="6652895" cy="4444807"/>
          </a:xfrm>
          <a:prstGeom prst="rect">
            <a:avLst/>
          </a:prstGeom>
        </p:spPr>
        <p:txBody>
          <a:bodyPr vert="horz" wrap="square" lIns="0" tIns="12700" rIns="0" bIns="0" rtlCol="0">
            <a:spAutoFit/>
          </a:bodyPr>
          <a:lstStyle/>
          <a:p>
            <a:pPr marL="241300" marR="5715" indent="-228600" algn="just">
              <a:lnSpc>
                <a:spcPct val="100000"/>
              </a:lnSpc>
              <a:spcBef>
                <a:spcPts val="100"/>
              </a:spcBef>
              <a:buChar char="•"/>
              <a:tabLst>
                <a:tab pos="241300" algn="l"/>
              </a:tabLst>
            </a:pPr>
            <a:r>
              <a:rPr lang="fr-FR" spc="-5" dirty="0">
                <a:latin typeface="Arial"/>
                <a:cs typeface="Arial"/>
              </a:rPr>
              <a:t>Suite à une urgence médicale à bord du navire, l</a:t>
            </a:r>
            <a:r>
              <a:rPr lang="fr-FR" dirty="0">
                <a:latin typeface="Arial"/>
                <a:cs typeface="Arial"/>
              </a:rPr>
              <a:t>e </a:t>
            </a:r>
            <a:r>
              <a:rPr lang="fr-FR" spc="-5" dirty="0">
                <a:latin typeface="Arial"/>
                <a:cs typeface="Arial"/>
              </a:rPr>
              <a:t>cargo Maersk Orion demande à </a:t>
            </a:r>
            <a:r>
              <a:rPr lang="fr-FR" dirty="0">
                <a:latin typeface="Arial"/>
                <a:cs typeface="Arial"/>
              </a:rPr>
              <a:t>s’amarrer à un point d’entrée désigné</a:t>
            </a:r>
            <a:r>
              <a:rPr lang="fr-FR" spc="-5" dirty="0">
                <a:latin typeface="Arial"/>
                <a:cs typeface="Arial"/>
              </a:rPr>
              <a:t>.</a:t>
            </a:r>
            <a:endParaRPr lang="fr-FR" dirty="0">
              <a:latin typeface="Arial"/>
              <a:cs typeface="Arial"/>
            </a:endParaRPr>
          </a:p>
          <a:p>
            <a:pPr marL="241300" marR="5080" indent="-228600" algn="just">
              <a:lnSpc>
                <a:spcPct val="100000"/>
              </a:lnSpc>
              <a:buChar char="•"/>
              <a:tabLst>
                <a:tab pos="241300" algn="l"/>
              </a:tabLst>
            </a:pPr>
            <a:r>
              <a:rPr lang="fr-FR" dirty="0">
                <a:latin typeface="Arial"/>
                <a:cs typeface="Arial"/>
              </a:rPr>
              <a:t>L’équipage du bateau compte 23 </a:t>
            </a:r>
            <a:r>
              <a:rPr lang="fr-FR" spc="-5" dirty="0">
                <a:latin typeface="Arial"/>
                <a:cs typeface="Arial"/>
              </a:rPr>
              <a:t>personnes : officiers (capitaine, second mécanicien), </a:t>
            </a:r>
            <a:r>
              <a:rPr lang="fr-FR" dirty="0">
                <a:latin typeface="Arial"/>
                <a:cs typeface="Arial"/>
              </a:rPr>
              <a:t>techniciens </a:t>
            </a:r>
            <a:r>
              <a:rPr lang="fr-FR" spc="-5" dirty="0">
                <a:latin typeface="Arial"/>
                <a:cs typeface="Arial"/>
              </a:rPr>
              <a:t>(électriciens, mécaniciens), mais aussi matelots</a:t>
            </a:r>
            <a:r>
              <a:rPr lang="fr-FR" dirty="0">
                <a:latin typeface="Arial"/>
                <a:cs typeface="Arial"/>
              </a:rPr>
              <a:t>, cuisiniers, graisseurs...</a:t>
            </a:r>
          </a:p>
          <a:p>
            <a:pPr marL="241300" marR="5715" indent="-228600" algn="just">
              <a:lnSpc>
                <a:spcPct val="100000"/>
              </a:lnSpc>
              <a:buChar char="•"/>
              <a:tabLst>
                <a:tab pos="241300" algn="l"/>
              </a:tabLst>
            </a:pPr>
            <a:r>
              <a:rPr lang="fr-FR" dirty="0">
                <a:latin typeface="Arial"/>
                <a:cs typeface="Arial"/>
              </a:rPr>
              <a:t>Le navire a quitté il y a 6 jours un pays où les taux d’infection à la </a:t>
            </a:r>
            <a:r>
              <a:rPr lang="fr-FR" spc="-5" dirty="0">
                <a:latin typeface="Arial"/>
                <a:cs typeface="Arial"/>
              </a:rPr>
              <a:t>COVID-19 sont très élevés.</a:t>
            </a:r>
          </a:p>
          <a:p>
            <a:pPr marL="241300" marR="5715" indent="-228600" algn="just">
              <a:lnSpc>
                <a:spcPct val="100000"/>
              </a:lnSpc>
              <a:buChar char="•"/>
              <a:tabLst>
                <a:tab pos="241300" algn="l"/>
              </a:tabLst>
            </a:pPr>
            <a:r>
              <a:rPr lang="fr-FR" spc="-5" dirty="0">
                <a:latin typeface="Arial"/>
                <a:cs typeface="Arial"/>
              </a:rPr>
              <a:t>Cinq membres d’équipage ont présenté des symptômes de la COVID-19. L’un d’eux est dans un état critique et a été placé sous oxygène.</a:t>
            </a:r>
          </a:p>
          <a:p>
            <a:pPr marL="241300" marR="5715" indent="-228600" algn="just">
              <a:lnSpc>
                <a:spcPct val="100000"/>
              </a:lnSpc>
              <a:buChar char="•"/>
              <a:tabLst>
                <a:tab pos="241300" algn="l"/>
              </a:tabLst>
            </a:pPr>
            <a:r>
              <a:rPr lang="fr-FR" dirty="0">
                <a:latin typeface="Arial"/>
                <a:cs typeface="Arial"/>
              </a:rPr>
              <a:t>Les conditions météorologiques en mer rendent dangereux le sauvetage par hélicoptère et le capitaine du bateau demande la permission de s’amarrer et de faire débarquer le personnel malade.</a:t>
            </a:r>
          </a:p>
          <a:p>
            <a:pPr marL="241300" marR="5715" indent="-228600" algn="just">
              <a:lnSpc>
                <a:spcPct val="100000"/>
              </a:lnSpc>
              <a:buChar char="•"/>
              <a:tabLst>
                <a:tab pos="241300" algn="l"/>
              </a:tabLst>
            </a:pPr>
            <a:r>
              <a:rPr lang="fr-FR" dirty="0">
                <a:latin typeface="Arial"/>
                <a:cs typeface="Arial"/>
              </a:rPr>
              <a:t>Le capitaine souhaite pouvoir rapidement reprendre la mer.</a:t>
            </a:r>
          </a:p>
        </p:txBody>
      </p:sp>
      <p:sp>
        <p:nvSpPr>
          <p:cNvPr id="14" name="object 14"/>
          <p:cNvSpPr/>
          <p:nvPr/>
        </p:nvSpPr>
        <p:spPr>
          <a:xfrm>
            <a:off x="7531098" y="841375"/>
            <a:ext cx="3441700" cy="19431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
        <p:nvSpPr>
          <p:cNvPr id="15" name="object 15"/>
          <p:cNvSpPr/>
          <p:nvPr/>
        </p:nvSpPr>
        <p:spPr>
          <a:xfrm>
            <a:off x="7569198" y="3378425"/>
            <a:ext cx="3403600" cy="1720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a:t>
            </a:r>
            <a:r>
              <a:rPr sz="3200" spc="-95" dirty="0"/>
              <a:t> </a:t>
            </a:r>
            <a:r>
              <a:rPr sz="3200" dirty="0"/>
              <a:t>3</a:t>
            </a:r>
          </a:p>
        </p:txBody>
      </p:sp>
      <p:sp>
        <p:nvSpPr>
          <p:cNvPr id="4" name="object 4"/>
          <p:cNvSpPr txBox="1"/>
          <p:nvPr/>
        </p:nvSpPr>
        <p:spPr>
          <a:xfrm>
            <a:off x="459724" y="510539"/>
            <a:ext cx="10925175" cy="5891998"/>
          </a:xfrm>
          <a:prstGeom prst="rect">
            <a:avLst/>
          </a:prstGeom>
        </p:spPr>
        <p:txBody>
          <a:bodyPr vert="horz" wrap="square" lIns="0" tIns="170815" rIns="0" bIns="0" rtlCol="0">
            <a:spAutoFit/>
          </a:bodyPr>
          <a:lstStyle/>
          <a:p>
            <a:pPr marL="12700">
              <a:lnSpc>
                <a:spcPct val="100000"/>
              </a:lnSpc>
              <a:spcBef>
                <a:spcPts val="1345"/>
              </a:spcBef>
            </a:pPr>
            <a:r>
              <a:rPr sz="2600" b="1" spc="-5" dirty="0">
                <a:solidFill>
                  <a:srgbClr val="005D85"/>
                </a:solidFill>
                <a:latin typeface="Arial"/>
                <a:cs typeface="Arial"/>
              </a:rPr>
              <a:t>Questions </a:t>
            </a:r>
            <a:r>
              <a:rPr lang="fr-FR" sz="2600" b="1" spc="-5" dirty="0">
                <a:solidFill>
                  <a:srgbClr val="005D85"/>
                </a:solidFill>
                <a:latin typeface="Arial"/>
                <a:cs typeface="Arial"/>
              </a:rPr>
              <a:t>pour discussion</a:t>
            </a:r>
            <a:endParaRPr lang="fr-FR" sz="2000" spc="-5" dirty="0">
              <a:latin typeface="Arial"/>
              <a:cs typeface="Arial"/>
            </a:endParaRPr>
          </a:p>
          <a:p>
            <a:pPr marL="355600" indent="-342900">
              <a:lnSpc>
                <a:spcPct val="100000"/>
              </a:lnSpc>
              <a:spcBef>
                <a:spcPts val="960"/>
              </a:spcBef>
              <a:buChar char="•"/>
              <a:tabLst>
                <a:tab pos="354965" algn="l"/>
                <a:tab pos="355600" algn="l"/>
              </a:tabLst>
            </a:pPr>
            <a:r>
              <a:rPr lang="fr-FR" sz="2000" spc="-5" dirty="0">
                <a:latin typeface="Arial"/>
                <a:cs typeface="Arial"/>
              </a:rPr>
              <a:t>Quels plans, procédures et ressources activeriez-vous à ce stade ?</a:t>
            </a:r>
            <a:endParaRPr sz="2000" dirty="0">
              <a:latin typeface="Arial"/>
              <a:cs typeface="Arial"/>
            </a:endParaRPr>
          </a:p>
          <a:p>
            <a:pPr marL="355600" indent="-342900">
              <a:lnSpc>
                <a:spcPct val="100000"/>
              </a:lnSpc>
              <a:spcBef>
                <a:spcPts val="1420"/>
              </a:spcBef>
              <a:buChar char="•"/>
              <a:tabLst>
                <a:tab pos="354965" algn="l"/>
                <a:tab pos="355600" algn="l"/>
              </a:tabLst>
            </a:pPr>
            <a:r>
              <a:rPr lang="fr-FR" sz="2000" dirty="0">
                <a:latin typeface="Arial"/>
                <a:cs typeface="Arial"/>
              </a:rPr>
              <a:t>Quels seront les acteurs mobilisés, pourquoi et selon quelles modalités ?</a:t>
            </a:r>
          </a:p>
          <a:p>
            <a:pPr marL="355600" indent="-342900">
              <a:lnSpc>
                <a:spcPct val="100000"/>
              </a:lnSpc>
              <a:spcBef>
                <a:spcPts val="1420"/>
              </a:spcBef>
              <a:buChar char="•"/>
              <a:tabLst>
                <a:tab pos="354965" algn="l"/>
                <a:tab pos="355600" algn="l"/>
              </a:tabLst>
            </a:pPr>
            <a:r>
              <a:rPr lang="fr-FR" sz="2000" dirty="0">
                <a:latin typeface="Arial"/>
                <a:cs typeface="Arial"/>
              </a:rPr>
              <a:t>Comment comptez-vous procéder pour faire débarquer le personnel </a:t>
            </a:r>
            <a:r>
              <a:rPr sz="2000" spc="-5" dirty="0">
                <a:latin typeface="Arial"/>
                <a:cs typeface="Arial"/>
              </a:rPr>
              <a:t>?</a:t>
            </a:r>
            <a:endParaRPr sz="2000" dirty="0">
              <a:latin typeface="Arial"/>
              <a:cs typeface="Arial"/>
            </a:endParaRPr>
          </a:p>
          <a:p>
            <a:pPr marL="355600" indent="-342900">
              <a:lnSpc>
                <a:spcPct val="100000"/>
              </a:lnSpc>
              <a:spcBef>
                <a:spcPts val="1415"/>
              </a:spcBef>
              <a:buChar char="•"/>
              <a:tabLst>
                <a:tab pos="354965" algn="l"/>
                <a:tab pos="355600" algn="l"/>
              </a:tabLst>
            </a:pPr>
            <a:r>
              <a:rPr lang="fr-FR" sz="2000" spc="-5" dirty="0">
                <a:latin typeface="Arial"/>
                <a:cs typeface="Arial"/>
              </a:rPr>
              <a:t>Quelles mesures de lutte anti-infectieuse comptez-vous prendre </a:t>
            </a:r>
            <a:r>
              <a:rPr sz="2000" spc="-5" dirty="0">
                <a:latin typeface="Arial"/>
                <a:cs typeface="Arial"/>
              </a:rPr>
              <a:t>? </a:t>
            </a:r>
            <a:r>
              <a:rPr lang="fr-FR" sz="2000" spc="-5" dirty="0">
                <a:latin typeface="Arial"/>
                <a:cs typeface="Arial"/>
              </a:rPr>
              <a:t>Quelles normes allez-vous appliquer pour la</a:t>
            </a:r>
            <a:r>
              <a:rPr sz="2000" spc="-30" dirty="0">
                <a:latin typeface="Arial"/>
                <a:cs typeface="Arial"/>
              </a:rPr>
              <a:t> </a:t>
            </a:r>
            <a:r>
              <a:rPr sz="2000" spc="-5" dirty="0">
                <a:latin typeface="Arial"/>
                <a:cs typeface="Arial"/>
              </a:rPr>
              <a:t>d</a:t>
            </a:r>
            <a:r>
              <a:rPr lang="fr-FR" sz="2000" spc="-5" dirty="0">
                <a:latin typeface="Arial"/>
                <a:cs typeface="Arial"/>
              </a:rPr>
              <a:t>é</a:t>
            </a:r>
            <a:r>
              <a:rPr sz="2000" spc="-5" dirty="0">
                <a:latin typeface="Arial"/>
                <a:cs typeface="Arial"/>
              </a:rPr>
              <a:t>contamination</a:t>
            </a:r>
            <a:r>
              <a:rPr lang="fr-FR" sz="2000" spc="-5" dirty="0">
                <a:latin typeface="Arial"/>
                <a:cs typeface="Arial"/>
              </a:rPr>
              <a:t> </a:t>
            </a:r>
            <a:r>
              <a:rPr sz="2000" spc="-5" dirty="0">
                <a:latin typeface="Arial"/>
                <a:cs typeface="Arial"/>
              </a:rPr>
              <a:t>?</a:t>
            </a:r>
            <a:endParaRPr sz="2000" dirty="0">
              <a:latin typeface="Arial"/>
              <a:cs typeface="Arial"/>
            </a:endParaRPr>
          </a:p>
          <a:p>
            <a:pPr marL="355600" indent="-342900">
              <a:lnSpc>
                <a:spcPct val="100000"/>
              </a:lnSpc>
              <a:spcBef>
                <a:spcPts val="1395"/>
              </a:spcBef>
              <a:buChar char="•"/>
              <a:tabLst>
                <a:tab pos="354965" algn="l"/>
                <a:tab pos="355600" algn="l"/>
              </a:tabLst>
            </a:pPr>
            <a:r>
              <a:rPr lang="fr-FR" sz="2000" dirty="0">
                <a:latin typeface="Arial"/>
                <a:cs typeface="Arial"/>
              </a:rPr>
              <a:t>Comment allez-vous gérer le reste de l’équipage ?</a:t>
            </a:r>
            <a:endParaRPr sz="2000" dirty="0">
              <a:latin typeface="Arial"/>
              <a:cs typeface="Arial"/>
            </a:endParaRPr>
          </a:p>
          <a:p>
            <a:pPr marL="355600" indent="-342900">
              <a:lnSpc>
                <a:spcPct val="100000"/>
              </a:lnSpc>
              <a:spcBef>
                <a:spcPts val="1485"/>
              </a:spcBef>
              <a:buChar char="•"/>
              <a:tabLst>
                <a:tab pos="354965" algn="l"/>
                <a:tab pos="355600" algn="l"/>
              </a:tabLst>
            </a:pPr>
            <a:r>
              <a:rPr lang="fr-FR" sz="2000" dirty="0">
                <a:latin typeface="Arial"/>
                <a:cs typeface="Arial"/>
              </a:rPr>
              <a:t>Allez-vous laisser le bateau amarrer et combien de temps le navire devra-t-il rester à quai ? </a:t>
            </a:r>
            <a:endParaRPr sz="2000" dirty="0">
              <a:latin typeface="Arial"/>
              <a:cs typeface="Arial"/>
            </a:endParaRPr>
          </a:p>
          <a:p>
            <a:pPr marL="355600" indent="-342900">
              <a:lnSpc>
                <a:spcPct val="100000"/>
              </a:lnSpc>
              <a:spcBef>
                <a:spcPts val="1420"/>
              </a:spcBef>
              <a:buChar char="•"/>
              <a:tabLst>
                <a:tab pos="354965" algn="l"/>
                <a:tab pos="355600" algn="l"/>
              </a:tabLst>
            </a:pPr>
            <a:r>
              <a:rPr lang="fr-FR" sz="2000" spc="-5" dirty="0">
                <a:latin typeface="Arial"/>
                <a:cs typeface="Arial"/>
              </a:rPr>
              <a:t>Si le bateau ne peut pas amarrer pour une raison ou l’autre, comment allez-vous gérer la </a:t>
            </a:r>
            <a:r>
              <a:rPr sz="2000" spc="-5" dirty="0">
                <a:latin typeface="Arial"/>
                <a:cs typeface="Arial"/>
              </a:rPr>
              <a:t>situation</a:t>
            </a:r>
            <a:r>
              <a:rPr lang="fr-FR" sz="2000" spc="-5" dirty="0">
                <a:latin typeface="Arial"/>
                <a:cs typeface="Arial"/>
              </a:rPr>
              <a:t> </a:t>
            </a:r>
            <a:r>
              <a:rPr sz="2000" spc="-5" dirty="0">
                <a:latin typeface="Arial"/>
                <a:cs typeface="Arial"/>
              </a:rPr>
              <a:t>?</a:t>
            </a:r>
            <a:endParaRPr sz="2000" dirty="0">
              <a:latin typeface="Arial"/>
              <a:cs typeface="Arial"/>
            </a:endParaRPr>
          </a:p>
          <a:p>
            <a:pPr marL="355600" indent="-342900">
              <a:lnSpc>
                <a:spcPct val="100000"/>
              </a:lnSpc>
              <a:spcBef>
                <a:spcPts val="1485"/>
              </a:spcBef>
              <a:buChar char="•"/>
              <a:tabLst>
                <a:tab pos="354965" algn="l"/>
                <a:tab pos="355600" algn="l"/>
              </a:tabLst>
            </a:pPr>
            <a:r>
              <a:rPr lang="fr-FR" sz="2000" spc="-5" dirty="0">
                <a:latin typeface="Arial"/>
                <a:cs typeface="Arial"/>
              </a:rPr>
              <a:t>Quels cadres juridiques pouvez-vous utiliser </a:t>
            </a:r>
            <a:r>
              <a:rPr sz="2000" dirty="0">
                <a:latin typeface="Arial"/>
                <a:cs typeface="Arial"/>
              </a:rPr>
              <a:t>?</a:t>
            </a:r>
          </a:p>
          <a:p>
            <a:pPr marL="12700">
              <a:lnSpc>
                <a:spcPct val="100000"/>
              </a:lnSpc>
              <a:spcBef>
                <a:spcPts val="1200"/>
              </a:spcBef>
              <a:tabLst>
                <a:tab pos="872490" algn="l"/>
              </a:tabLst>
            </a:pPr>
            <a:r>
              <a:rPr lang="fr-FR" sz="2000" i="1" dirty="0">
                <a:solidFill>
                  <a:srgbClr val="FF0000"/>
                </a:solidFill>
                <a:latin typeface="Arial"/>
                <a:cs typeface="Arial"/>
              </a:rPr>
              <a:t>Dressez la liste de vos atouts et de vos points faibles à partir des réponses                                          aux questions ci-dessus.</a:t>
            </a:r>
            <a:r>
              <a:rPr lang="fr-FR" sz="2000" i="1" dirty="0">
                <a:latin typeface="Arial"/>
                <a:cs typeface="Arial"/>
              </a:rPr>
              <a:t>		         					         </a:t>
            </a: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a:t>
            </a:r>
            <a:endParaRPr sz="24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lang="fr-FR" sz="3200" spc="-5" dirty="0"/>
              <a:t>Séance </a:t>
            </a:r>
            <a:r>
              <a:rPr lang="fr-FR" sz="3200" dirty="0"/>
              <a:t>4 –Voies d’accès</a:t>
            </a:r>
            <a:r>
              <a:rPr lang="fr-FR" sz="3200" spc="-5" dirty="0"/>
              <a:t> terrestres</a:t>
            </a:r>
            <a:endParaRPr lang="fr-FR" sz="3200" dirty="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lang="fr-FR" dirty="0"/>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lang="fr-FR" dirty="0"/>
            </a:p>
          </p:txBody>
        </p:sp>
      </p:grpSp>
      <p:sp>
        <p:nvSpPr>
          <p:cNvPr id="8" name="object 8"/>
          <p:cNvSpPr txBox="1"/>
          <p:nvPr/>
        </p:nvSpPr>
        <p:spPr>
          <a:xfrm>
            <a:off x="8040687" y="1587"/>
            <a:ext cx="3881754" cy="477054"/>
          </a:xfrm>
          <a:prstGeom prst="rect">
            <a:avLst/>
          </a:prstGeom>
          <a:solidFill>
            <a:srgbClr val="D86422"/>
          </a:solidFill>
        </p:spPr>
        <p:txBody>
          <a:bodyPr vert="horz" wrap="square" lIns="0" tIns="167640" rIns="0" bIns="0" rtlCol="0">
            <a:spAutoFit/>
          </a:bodyPr>
          <a:lstStyle/>
          <a:p>
            <a:pPr marL="1073785">
              <a:lnSpc>
                <a:spcPct val="100000"/>
              </a:lnSpc>
              <a:spcBef>
                <a:spcPts val="1320"/>
              </a:spcBef>
            </a:pPr>
            <a:r>
              <a:rPr lang="fr-FR" sz="2000" spc="-5" dirty="0">
                <a:solidFill>
                  <a:srgbClr val="FFFFFF"/>
                </a:solidFill>
                <a:latin typeface="Arial Black"/>
                <a:cs typeface="Arial Black"/>
              </a:rPr>
              <a:t>SIMULATION</a:t>
            </a:r>
            <a:r>
              <a:rPr lang="fr-FR" sz="2000" spc="-35" dirty="0">
                <a:solidFill>
                  <a:srgbClr val="FFFFFF"/>
                </a:solidFill>
                <a:latin typeface="Arial Black"/>
                <a:cs typeface="Arial Black"/>
              </a:rPr>
              <a:t> </a:t>
            </a:r>
            <a:r>
              <a:rPr lang="fr-FR" sz="2000" spc="-5" dirty="0">
                <a:solidFill>
                  <a:srgbClr val="FFFFFF"/>
                </a:solidFill>
                <a:latin typeface="Arial Black"/>
                <a:cs typeface="Arial Black"/>
              </a:rPr>
              <a:t>ONLY</a:t>
            </a:r>
            <a:endParaRPr lang="fr-FR" sz="2000" dirty="0">
              <a:latin typeface="Arial Black"/>
              <a:cs typeface="Arial Black"/>
            </a:endParaRPr>
          </a:p>
        </p:txBody>
      </p:sp>
      <p:sp>
        <p:nvSpPr>
          <p:cNvPr id="9" name="object 9"/>
          <p:cNvSpPr/>
          <p:nvPr/>
        </p:nvSpPr>
        <p:spPr>
          <a:xfrm>
            <a:off x="152400" y="882650"/>
            <a:ext cx="7742555" cy="5502275"/>
          </a:xfrm>
          <a:custGeom>
            <a:avLst/>
            <a:gdLst/>
            <a:ahLst/>
            <a:cxnLst/>
            <a:rect l="l" t="t" r="r" b="b"/>
            <a:pathLst>
              <a:path w="7742555" h="5502275">
                <a:moveTo>
                  <a:pt x="7742222" y="0"/>
                </a:moveTo>
                <a:lnTo>
                  <a:pt x="0" y="0"/>
                </a:lnTo>
                <a:lnTo>
                  <a:pt x="0" y="5502274"/>
                </a:lnTo>
                <a:lnTo>
                  <a:pt x="7742222" y="5502274"/>
                </a:lnTo>
                <a:lnTo>
                  <a:pt x="7742222" y="0"/>
                </a:lnTo>
                <a:close/>
              </a:path>
            </a:pathLst>
          </a:custGeom>
          <a:solidFill>
            <a:srgbClr val="DDDDDD"/>
          </a:solidFill>
        </p:spPr>
        <p:txBody>
          <a:bodyPr wrap="square" lIns="0" tIns="0" rIns="0" bIns="0" rtlCol="0"/>
          <a:lstStyle/>
          <a:p>
            <a:endParaRPr lang="fr-FR" dirty="0"/>
          </a:p>
        </p:txBody>
      </p:sp>
      <p:sp>
        <p:nvSpPr>
          <p:cNvPr id="10" name="object 10"/>
          <p:cNvSpPr txBox="1">
            <a:spLocks noGrp="1"/>
          </p:cNvSpPr>
          <p:nvPr>
            <p:ph type="body" idx="1"/>
          </p:nvPr>
        </p:nvSpPr>
        <p:spPr>
          <a:xfrm>
            <a:off x="231125" y="1151635"/>
            <a:ext cx="7583805" cy="4445448"/>
          </a:xfrm>
          <a:prstGeom prst="rect">
            <a:avLst/>
          </a:prstGeom>
        </p:spPr>
        <p:txBody>
          <a:bodyPr vert="horz" wrap="square" lIns="0" tIns="13335" rIns="0" bIns="0" rtlCol="0">
            <a:spAutoFit/>
          </a:bodyPr>
          <a:lstStyle/>
          <a:p>
            <a:pPr marL="240665" marR="5080" indent="-228600" algn="just">
              <a:lnSpc>
                <a:spcPct val="99700"/>
              </a:lnSpc>
              <a:spcBef>
                <a:spcPts val="105"/>
              </a:spcBef>
              <a:buChar char="•"/>
              <a:tabLst>
                <a:tab pos="241300" algn="l"/>
              </a:tabLst>
            </a:pPr>
            <a:r>
              <a:rPr lang="fr-FR" sz="1600" spc="-5" dirty="0"/>
              <a:t>Depuis l’apparition de la COVID-19, de nombreux pays ont cherché à restreindre la circulation transfrontalière. Les frontières terrestres comptent parmi les points d’entrée les plus difficiles à contrôler : si tous les pays qui ont des frontières terrestres les délimitent sous une forme ou une autre, l’approche adoptée diffère historiquement d’un pays à l’autre.</a:t>
            </a:r>
          </a:p>
          <a:p>
            <a:pPr marL="241300" indent="-228600" algn="just">
              <a:lnSpc>
                <a:spcPct val="100000"/>
              </a:lnSpc>
              <a:spcBef>
                <a:spcPts val="25"/>
              </a:spcBef>
              <a:buChar char="•"/>
              <a:tabLst>
                <a:tab pos="241300" algn="l"/>
              </a:tabLst>
            </a:pPr>
            <a:r>
              <a:rPr lang="fr-FR" sz="1600" spc="-5" dirty="0"/>
              <a:t>Certains, par exemple les États Membres de l’UE, ont instauré une liberté de mouvement entre eux, supprimant les contrôles et les restrictions de circulation. Une part d’entre eux ont réinstauré des contrôles, généralement limités à des contrôles sanitaires.</a:t>
            </a:r>
          </a:p>
          <a:p>
            <a:pPr marL="241300" indent="-228600" algn="just">
              <a:lnSpc>
                <a:spcPct val="100000"/>
              </a:lnSpc>
              <a:spcBef>
                <a:spcPts val="25"/>
              </a:spcBef>
              <a:buChar char="•"/>
              <a:tabLst>
                <a:tab pos="241300" algn="l"/>
              </a:tabLst>
            </a:pPr>
            <a:r>
              <a:rPr lang="fr-FR" sz="1600" spc="-5" dirty="0"/>
              <a:t>Certains pays ont des frontières terrestres avec des postes-frontières officiels, mais aussi de nombreux points de passage informels, non officiels, avec des centaines de kilomètres de frontières non contrôlées.</a:t>
            </a:r>
          </a:p>
          <a:p>
            <a:pPr marL="241300" indent="-228600" algn="just">
              <a:lnSpc>
                <a:spcPct val="100000"/>
              </a:lnSpc>
              <a:spcBef>
                <a:spcPts val="25"/>
              </a:spcBef>
              <a:buChar char="•"/>
              <a:tabLst>
                <a:tab pos="241300" algn="l"/>
              </a:tabLst>
            </a:pPr>
            <a:r>
              <a:rPr lang="fr-FR" sz="1600" spc="-5" dirty="0"/>
              <a:t>Des pays ont restreint les mouvements de population transfrontaliers, en particulier pour les personnes venant de pays à forts taux de transmission. La plupart de ces restrictions sont mises en œuvre aux postes-frontières officiels.</a:t>
            </a:r>
          </a:p>
          <a:p>
            <a:pPr marL="241300" indent="-228600" algn="just">
              <a:lnSpc>
                <a:spcPct val="100000"/>
              </a:lnSpc>
              <a:spcBef>
                <a:spcPts val="25"/>
              </a:spcBef>
              <a:buChar char="•"/>
              <a:tabLst>
                <a:tab pos="241300" algn="l"/>
              </a:tabLst>
            </a:pPr>
            <a:r>
              <a:rPr lang="fr-FR" sz="1600" spc="-5" dirty="0"/>
              <a:t>Vous avez été informé que certaines personnes utilisent les points de passage informels pour éviter les contrôles liés à la COVID-19. </a:t>
            </a:r>
          </a:p>
          <a:p>
            <a:pPr marL="241300" indent="-228600" algn="just">
              <a:lnSpc>
                <a:spcPct val="100000"/>
              </a:lnSpc>
              <a:spcBef>
                <a:spcPts val="25"/>
              </a:spcBef>
              <a:buChar char="•"/>
              <a:tabLst>
                <a:tab pos="241300" algn="l"/>
              </a:tabLst>
            </a:pPr>
            <a:endParaRPr lang="fr-FR" sz="1600" spc="-5" dirty="0"/>
          </a:p>
        </p:txBody>
      </p:sp>
      <p:sp>
        <p:nvSpPr>
          <p:cNvPr id="15" name="object 15"/>
          <p:cNvSpPr/>
          <p:nvPr/>
        </p:nvSpPr>
        <p:spPr>
          <a:xfrm>
            <a:off x="8040687" y="886872"/>
            <a:ext cx="3919143" cy="219607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
        <p:nvSpPr>
          <p:cNvPr id="16" name="object 16"/>
          <p:cNvSpPr/>
          <p:nvPr/>
        </p:nvSpPr>
        <p:spPr>
          <a:xfrm>
            <a:off x="8040687" y="3265069"/>
            <a:ext cx="3919143" cy="234810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3" name="object 3"/>
          <p:cNvSpPr txBox="1">
            <a:spLocks noGrp="1"/>
          </p:cNvSpPr>
          <p:nvPr>
            <p:ph type="title"/>
          </p:nvPr>
        </p:nvSpPr>
        <p:spPr>
          <a:xfrm>
            <a:off x="231125" y="0"/>
            <a:ext cx="1920239" cy="997709"/>
          </a:xfrm>
          <a:prstGeom prst="rect">
            <a:avLst/>
          </a:prstGeom>
        </p:spPr>
        <p:txBody>
          <a:bodyPr vert="horz" wrap="square" lIns="0" tIns="12700" rIns="0" bIns="0" rtlCol="0">
            <a:spAutoFit/>
          </a:bodyPr>
          <a:lstStyle/>
          <a:p>
            <a:pPr marL="12700">
              <a:lnSpc>
                <a:spcPct val="100000"/>
              </a:lnSpc>
              <a:spcBef>
                <a:spcPts val="100"/>
              </a:spcBef>
            </a:pPr>
            <a:r>
              <a:rPr lang="fr-FR" sz="3200" spc="-5"/>
              <a:t>Séance 4</a:t>
            </a:r>
            <a:r>
              <a:rPr lang="fr-FR" sz="3200" spc="-95"/>
              <a:t> </a:t>
            </a:r>
            <a:r>
              <a:rPr lang="fr-FR" sz="3200"/>
              <a:t>4a</a:t>
            </a:r>
          </a:p>
        </p:txBody>
      </p:sp>
      <p:sp>
        <p:nvSpPr>
          <p:cNvPr id="4" name="object 4"/>
          <p:cNvSpPr txBox="1"/>
          <p:nvPr/>
        </p:nvSpPr>
        <p:spPr>
          <a:xfrm>
            <a:off x="459724" y="510539"/>
            <a:ext cx="11196320" cy="6033062"/>
          </a:xfrm>
          <a:prstGeom prst="rect">
            <a:avLst/>
          </a:prstGeom>
        </p:spPr>
        <p:txBody>
          <a:bodyPr vert="horz" wrap="square" lIns="0" tIns="170815" rIns="0" bIns="0" rtlCol="0">
            <a:spAutoFit/>
          </a:bodyPr>
          <a:lstStyle/>
          <a:p>
            <a:pPr marL="12700">
              <a:lnSpc>
                <a:spcPct val="100000"/>
              </a:lnSpc>
              <a:spcBef>
                <a:spcPts val="1345"/>
              </a:spcBef>
            </a:pPr>
            <a:r>
              <a:rPr lang="fr-FR" sz="2600" b="1" spc="-5" dirty="0">
                <a:solidFill>
                  <a:srgbClr val="005D85"/>
                </a:solidFill>
                <a:latin typeface="Arial"/>
                <a:cs typeface="Arial"/>
              </a:rPr>
              <a:t>Questions pour discussion</a:t>
            </a:r>
            <a:endParaRPr lang="fr-FR" sz="2600" dirty="0">
              <a:latin typeface="Arial"/>
              <a:cs typeface="Arial"/>
            </a:endParaRPr>
          </a:p>
          <a:p>
            <a:pPr marL="355600" indent="-342900">
              <a:lnSpc>
                <a:spcPct val="100000"/>
              </a:lnSpc>
              <a:spcBef>
                <a:spcPts val="960"/>
              </a:spcBef>
              <a:buChar char="•"/>
              <a:tabLst>
                <a:tab pos="354965" algn="l"/>
                <a:tab pos="355600" algn="l"/>
              </a:tabLst>
            </a:pPr>
            <a:r>
              <a:rPr lang="fr-FR" sz="2000" spc="-5" dirty="0">
                <a:latin typeface="Arial"/>
                <a:cs typeface="Arial"/>
              </a:rPr>
              <a:t>Quelle est votre approche de la gestion des frontières terrestres ?</a:t>
            </a:r>
            <a:endParaRPr lang="fr-FR" sz="2000" dirty="0">
              <a:latin typeface="Arial"/>
              <a:cs typeface="Arial"/>
            </a:endParaRPr>
          </a:p>
          <a:p>
            <a:pPr marL="355600" indent="-342900">
              <a:lnSpc>
                <a:spcPct val="100000"/>
              </a:lnSpc>
              <a:spcBef>
                <a:spcPts val="1420"/>
              </a:spcBef>
              <a:buChar char="•"/>
              <a:tabLst>
                <a:tab pos="354965" algn="l"/>
                <a:tab pos="355600" algn="l"/>
              </a:tabLst>
            </a:pPr>
            <a:r>
              <a:rPr lang="fr-FR" sz="2000" dirty="0">
                <a:latin typeface="Arial"/>
                <a:cs typeface="Arial"/>
              </a:rPr>
              <a:t>Comment organisez-vous le dépistage ?</a:t>
            </a:r>
          </a:p>
          <a:p>
            <a:pPr marL="355600" indent="-342900">
              <a:lnSpc>
                <a:spcPct val="100000"/>
              </a:lnSpc>
              <a:spcBef>
                <a:spcPts val="1485"/>
              </a:spcBef>
              <a:buChar char="•"/>
              <a:tabLst>
                <a:tab pos="354965" algn="l"/>
                <a:tab pos="355600" algn="l"/>
              </a:tabLst>
            </a:pPr>
            <a:r>
              <a:rPr lang="fr-FR" sz="2000" spc="-5" dirty="0">
                <a:latin typeface="Arial"/>
                <a:cs typeface="Arial"/>
              </a:rPr>
              <a:t>Quelles sont les procédures applicables pour les personnes arrivant de pays à fort taux d’infection ?</a:t>
            </a:r>
            <a:endParaRPr lang="fr-FR" sz="2000" dirty="0">
              <a:latin typeface="Arial"/>
              <a:cs typeface="Arial"/>
            </a:endParaRPr>
          </a:p>
          <a:p>
            <a:pPr marL="355600" indent="-342900">
              <a:lnSpc>
                <a:spcPct val="100000"/>
              </a:lnSpc>
              <a:spcBef>
                <a:spcPts val="1415"/>
              </a:spcBef>
              <a:buChar char="•"/>
              <a:tabLst>
                <a:tab pos="354965" algn="l"/>
                <a:tab pos="355600" algn="l"/>
              </a:tabLst>
            </a:pPr>
            <a:r>
              <a:rPr lang="fr-FR" sz="2000" dirty="0">
                <a:latin typeface="Arial"/>
                <a:cs typeface="Arial"/>
              </a:rPr>
              <a:t>Quelles procédures appliquez-vous pour les personnes entrées dans le pays par des passages frontaliers informels ?</a:t>
            </a:r>
          </a:p>
          <a:p>
            <a:pPr marL="355600" indent="-342900">
              <a:lnSpc>
                <a:spcPct val="100000"/>
              </a:lnSpc>
              <a:spcBef>
                <a:spcPts val="1395"/>
              </a:spcBef>
              <a:buChar char="•"/>
              <a:tabLst>
                <a:tab pos="354965" algn="l"/>
                <a:tab pos="355600" algn="l"/>
              </a:tabLst>
            </a:pPr>
            <a:r>
              <a:rPr lang="fr-FR" sz="2000" spc="-5" dirty="0">
                <a:latin typeface="Arial"/>
                <a:cs typeface="Arial"/>
              </a:rPr>
              <a:t>Quelles procédures appliquez-vous si des personnes sont testées positives ou présentent des symptômes de la COVID-19 (température élevée, par exemple) ? Comment allez-vous réagir si, dans un bus ou un train, un ou deux passagers sont testés positifs ?</a:t>
            </a:r>
            <a:endParaRPr lang="fr-FR" sz="2000" dirty="0">
              <a:latin typeface="Arial"/>
              <a:cs typeface="Arial"/>
            </a:endParaRPr>
          </a:p>
          <a:p>
            <a:pPr marL="355600" indent="-342900">
              <a:lnSpc>
                <a:spcPct val="100000"/>
              </a:lnSpc>
              <a:spcBef>
                <a:spcPts val="1490"/>
              </a:spcBef>
              <a:buChar char="•"/>
              <a:tabLst>
                <a:tab pos="354965" algn="l"/>
                <a:tab pos="355600" algn="l"/>
              </a:tabLst>
            </a:pPr>
            <a:r>
              <a:rPr lang="fr-FR" sz="2000" spc="-5" dirty="0">
                <a:latin typeface="Arial"/>
                <a:cs typeface="Arial"/>
              </a:rPr>
              <a:t>Sur quel cadres juridiques s’appuient vos décisions </a:t>
            </a:r>
            <a:r>
              <a:rPr lang="fr-FR" sz="2000" dirty="0">
                <a:latin typeface="Arial"/>
                <a:cs typeface="Arial"/>
              </a:rPr>
              <a:t>?</a:t>
            </a:r>
          </a:p>
          <a:p>
            <a:pPr marL="355600" indent="-342900">
              <a:lnSpc>
                <a:spcPct val="100000"/>
              </a:lnSpc>
              <a:spcBef>
                <a:spcPts val="1415"/>
              </a:spcBef>
              <a:buChar char="•"/>
              <a:tabLst>
                <a:tab pos="354965" algn="l"/>
                <a:tab pos="355600" algn="l"/>
              </a:tabLst>
            </a:pPr>
            <a:r>
              <a:rPr lang="fr-FR" sz="2000" spc="-5" dirty="0">
                <a:latin typeface="Arial"/>
                <a:cs typeface="Arial"/>
              </a:rPr>
              <a:t>Quel équipement est disponible pour gérer les passages aux frontières et sont-ils suffisants ?</a:t>
            </a:r>
            <a:endParaRPr lang="fr-FR" sz="2000" dirty="0">
              <a:latin typeface="Arial"/>
              <a:cs typeface="Arial"/>
            </a:endParaRPr>
          </a:p>
          <a:p>
            <a:pPr marL="12700">
              <a:lnSpc>
                <a:spcPct val="100000"/>
              </a:lnSpc>
              <a:spcBef>
                <a:spcPts val="1295"/>
              </a:spcBef>
              <a:tabLst>
                <a:tab pos="872490" algn="l"/>
              </a:tabLst>
            </a:pPr>
            <a:r>
              <a:rPr lang="fr-FR" sz="2000" i="1" dirty="0">
                <a:solidFill>
                  <a:srgbClr val="FF0000"/>
                </a:solidFill>
                <a:latin typeface="Arial"/>
                <a:cs typeface="Arial"/>
              </a:rPr>
              <a:t>Dressez la liste de vos atouts et de vos points faibles à partir des réponses aux                                     questions ci-dessus.									</a:t>
            </a:r>
            <a:r>
              <a:rPr lang="fr-FR" sz="2400" b="1" dirty="0">
                <a:solidFill>
                  <a:srgbClr val="0070C0"/>
                </a:solidFill>
                <a:latin typeface="Arial"/>
                <a:cs typeface="Arial"/>
              </a:rPr>
              <a:t>30</a:t>
            </a:r>
            <a:r>
              <a:rPr lang="fr-FR" sz="2400" b="1" spc="-30" dirty="0">
                <a:solidFill>
                  <a:srgbClr val="0070C0"/>
                </a:solidFill>
                <a:latin typeface="Arial"/>
                <a:cs typeface="Arial"/>
              </a:rPr>
              <a:t> </a:t>
            </a:r>
            <a:r>
              <a:rPr lang="fr-FR" sz="2400" b="1" spc="-5" dirty="0">
                <a:solidFill>
                  <a:srgbClr val="0070C0"/>
                </a:solidFill>
                <a:latin typeface="Arial"/>
                <a:cs typeface="Arial"/>
              </a:rPr>
              <a:t>min</a:t>
            </a:r>
            <a:endParaRPr lang="fr-FR" sz="24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0" y="14287"/>
            <a:ext cx="8621059" cy="453009"/>
          </a:xfrm>
          <a:prstGeom prst="rect">
            <a:avLst/>
          </a:prstGeom>
        </p:spPr>
        <p:txBody>
          <a:bodyPr vert="horz" wrap="square" lIns="0" tIns="0" rIns="0" bIns="0" rtlCol="0">
            <a:spAutoFit/>
          </a:bodyPr>
          <a:lstStyle/>
          <a:p>
            <a:pPr marL="243204">
              <a:lnSpc>
                <a:spcPts val="3820"/>
              </a:lnSpc>
            </a:pPr>
            <a:r>
              <a:rPr lang="fr-FR" sz="3000" spc="-5"/>
              <a:t>Séance </a:t>
            </a:r>
            <a:r>
              <a:rPr lang="fr-FR" sz="3000"/>
              <a:t>5 – </a:t>
            </a:r>
            <a:r>
              <a:rPr lang="fr-FR" sz="3000" spc="-5"/>
              <a:t>Communication sur les risques</a:t>
            </a:r>
            <a:endParaRPr lang="fr-FR" sz="3000"/>
          </a:p>
        </p:txBody>
      </p:sp>
      <p:grpSp>
        <p:nvGrpSpPr>
          <p:cNvPr id="3" name="object 3"/>
          <p:cNvGrpSpPr/>
          <p:nvPr/>
        </p:nvGrpSpPr>
        <p:grpSpPr>
          <a:xfrm>
            <a:off x="7745477" y="1270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lang="fr-F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lang="fr-FR"/>
            </a:p>
          </p:txBody>
        </p:sp>
      </p:grpSp>
      <p:sp>
        <p:nvSpPr>
          <p:cNvPr id="8" name="object 8"/>
          <p:cNvSpPr txBox="1"/>
          <p:nvPr/>
        </p:nvSpPr>
        <p:spPr>
          <a:xfrm>
            <a:off x="8053388" y="14287"/>
            <a:ext cx="3881754" cy="477054"/>
          </a:xfrm>
          <a:prstGeom prst="rect">
            <a:avLst/>
          </a:prstGeom>
          <a:solidFill>
            <a:srgbClr val="D86422"/>
          </a:solidFill>
        </p:spPr>
        <p:txBody>
          <a:bodyPr vert="horz" wrap="square" lIns="0" tIns="167640" rIns="0" bIns="0" rtlCol="0">
            <a:spAutoFit/>
          </a:bodyPr>
          <a:lstStyle/>
          <a:p>
            <a:pPr marL="1073785">
              <a:lnSpc>
                <a:spcPct val="100000"/>
              </a:lnSpc>
              <a:spcBef>
                <a:spcPts val="1320"/>
              </a:spcBef>
            </a:pPr>
            <a:r>
              <a:rPr lang="fr-FR" sz="2000" spc="-5" dirty="0">
                <a:solidFill>
                  <a:srgbClr val="FFFFFF"/>
                </a:solidFill>
                <a:latin typeface="Arial Black"/>
                <a:cs typeface="Arial Black"/>
              </a:rPr>
              <a:t>POUR SIMULATION</a:t>
            </a:r>
            <a:endParaRPr lang="fr-FR" sz="2000" dirty="0">
              <a:latin typeface="Arial Black"/>
              <a:cs typeface="Arial Black"/>
            </a:endParaRPr>
          </a:p>
        </p:txBody>
      </p:sp>
      <p:sp>
        <p:nvSpPr>
          <p:cNvPr id="9" name="object 9"/>
          <p:cNvSpPr/>
          <p:nvPr/>
        </p:nvSpPr>
        <p:spPr>
          <a:xfrm>
            <a:off x="165101" y="895350"/>
            <a:ext cx="8374380" cy="5502275"/>
          </a:xfrm>
          <a:custGeom>
            <a:avLst/>
            <a:gdLst/>
            <a:ahLst/>
            <a:cxnLst/>
            <a:rect l="l" t="t" r="r" b="b"/>
            <a:pathLst>
              <a:path w="8374380" h="5502275">
                <a:moveTo>
                  <a:pt x="8374061" y="0"/>
                </a:moveTo>
                <a:lnTo>
                  <a:pt x="0" y="0"/>
                </a:lnTo>
                <a:lnTo>
                  <a:pt x="0" y="5502274"/>
                </a:lnTo>
                <a:lnTo>
                  <a:pt x="8374061" y="5502274"/>
                </a:lnTo>
                <a:lnTo>
                  <a:pt x="8374061" y="0"/>
                </a:lnTo>
                <a:close/>
              </a:path>
            </a:pathLst>
          </a:custGeom>
          <a:solidFill>
            <a:srgbClr val="DDDDDD"/>
          </a:solidFill>
        </p:spPr>
        <p:txBody>
          <a:bodyPr wrap="square" lIns="0" tIns="0" rIns="0" bIns="0" rtlCol="0"/>
          <a:lstStyle/>
          <a:p>
            <a:endParaRPr lang="fr-FR"/>
          </a:p>
        </p:txBody>
      </p:sp>
      <p:sp>
        <p:nvSpPr>
          <p:cNvPr id="10" name="object 10"/>
          <p:cNvSpPr txBox="1"/>
          <p:nvPr/>
        </p:nvSpPr>
        <p:spPr>
          <a:xfrm>
            <a:off x="258809" y="1023366"/>
            <a:ext cx="8215630" cy="4937506"/>
          </a:xfrm>
          <a:prstGeom prst="rect">
            <a:avLst/>
          </a:prstGeom>
        </p:spPr>
        <p:txBody>
          <a:bodyPr vert="horz" wrap="square" lIns="0" tIns="13970" rIns="0" bIns="0" rtlCol="0">
            <a:spAutoFit/>
          </a:bodyPr>
          <a:lstStyle/>
          <a:p>
            <a:pPr marL="240665" marR="5080" indent="-228600" algn="just">
              <a:lnSpc>
                <a:spcPct val="99400"/>
              </a:lnSpc>
              <a:spcBef>
                <a:spcPts val="110"/>
              </a:spcBef>
              <a:buChar char="•"/>
              <a:tabLst>
                <a:tab pos="241300" algn="l"/>
              </a:tabLst>
            </a:pPr>
            <a:r>
              <a:rPr lang="fr-FR" sz="1500" spc="-5" dirty="0">
                <a:latin typeface="Arial"/>
                <a:cs typeface="Arial"/>
              </a:rPr>
              <a:t>Cela fait presque un an que le premier cas de COVID-19 a été identifié. En mars et en avril, de nombreux pays ont mis en place des règles strictes pour l’entrée sur le territoire national et la sortie du pays, dans le but d’endiguer la propagation.</a:t>
            </a:r>
            <a:endParaRPr lang="fr-FR" sz="1500" dirty="0">
              <a:latin typeface="Arial"/>
              <a:cs typeface="Arial"/>
            </a:endParaRPr>
          </a:p>
          <a:p>
            <a:pPr marL="241300" indent="-228600" algn="just">
              <a:lnSpc>
                <a:spcPts val="2110"/>
              </a:lnSpc>
              <a:buChar char="•"/>
              <a:tabLst>
                <a:tab pos="241300" algn="l"/>
              </a:tabLst>
            </a:pPr>
            <a:r>
              <a:rPr lang="fr-FR" sz="1500" spc="-5" dirty="0">
                <a:latin typeface="Arial"/>
                <a:cs typeface="Arial"/>
              </a:rPr>
              <a:t>Depuis lors, certaines ont été modifiées car on comprend désormais mieux comment le virus se transmet.</a:t>
            </a:r>
            <a:endParaRPr lang="fr-FR" sz="1500" dirty="0">
              <a:latin typeface="Arial"/>
              <a:cs typeface="Arial"/>
            </a:endParaRPr>
          </a:p>
          <a:p>
            <a:pPr marL="240665" marR="5080" indent="-228600" algn="just">
              <a:lnSpc>
                <a:spcPts val="2110"/>
              </a:lnSpc>
              <a:spcBef>
                <a:spcPts val="135"/>
              </a:spcBef>
              <a:buChar char="•"/>
              <a:tabLst>
                <a:tab pos="241300" algn="l"/>
              </a:tabLst>
            </a:pPr>
            <a:r>
              <a:rPr lang="fr-FR" sz="1500" spc="-5" dirty="0">
                <a:latin typeface="Arial"/>
                <a:cs typeface="Arial"/>
              </a:rPr>
              <a:t>Les conséquences pour le secteur du voyage et du tourisme ont été catastrophiques : de nombreuses entreprises ont mis la clé sous la porte et beaucoup d’emplois ont été perdus.</a:t>
            </a:r>
            <a:endParaRPr lang="fr-FR" sz="1500" dirty="0">
              <a:latin typeface="Arial"/>
              <a:cs typeface="Arial"/>
            </a:endParaRPr>
          </a:p>
          <a:p>
            <a:pPr marL="240665" marR="5080" indent="-228600" algn="just">
              <a:lnSpc>
                <a:spcPts val="2110"/>
              </a:lnSpc>
              <a:spcBef>
                <a:spcPts val="75"/>
              </a:spcBef>
              <a:buChar char="•"/>
              <a:tabLst>
                <a:tab pos="241300" algn="l"/>
              </a:tabLst>
            </a:pPr>
            <a:r>
              <a:rPr lang="fr-FR" sz="1500" spc="-5" dirty="0">
                <a:latin typeface="Arial"/>
                <a:cs typeface="Arial"/>
              </a:rPr>
              <a:t>De nombreux commentateurs du secteur critiquent désormais ouvertement les politiques du gouvernement : les mesures, selon eux, seraient inefficaces et engendreraient des souffrances inutiles.</a:t>
            </a:r>
          </a:p>
          <a:p>
            <a:pPr marL="240665" marR="5080" indent="-228600" algn="just">
              <a:lnSpc>
                <a:spcPts val="2110"/>
              </a:lnSpc>
              <a:spcBef>
                <a:spcPts val="75"/>
              </a:spcBef>
              <a:buChar char="•"/>
              <a:tabLst>
                <a:tab pos="241300" algn="l"/>
              </a:tabLst>
            </a:pPr>
            <a:r>
              <a:rPr lang="fr-FR" sz="1500" spc="-5" dirty="0">
                <a:latin typeface="Arial"/>
                <a:cs typeface="Arial"/>
              </a:rPr>
              <a:t>Partout sur les médias sociaux, les gens se plaignent des voyages annulés, des difficultés rencontrées pour revoir leurs proches et des souffrances apparemment inutiles créées par l’isolement.</a:t>
            </a:r>
            <a:endParaRPr lang="fr-FR" sz="1500" dirty="0">
              <a:latin typeface="Arial"/>
              <a:cs typeface="Arial"/>
            </a:endParaRPr>
          </a:p>
          <a:p>
            <a:pPr marL="240665" marR="5080" indent="-228600" algn="just">
              <a:lnSpc>
                <a:spcPts val="2110"/>
              </a:lnSpc>
              <a:spcBef>
                <a:spcPts val="80"/>
              </a:spcBef>
              <a:buChar char="•"/>
              <a:tabLst>
                <a:tab pos="241300" algn="l"/>
              </a:tabLst>
            </a:pPr>
            <a:r>
              <a:rPr lang="fr-FR" sz="1500" spc="-5" dirty="0">
                <a:latin typeface="Arial"/>
                <a:cs typeface="Arial"/>
              </a:rPr>
              <a:t>Des pressions très fortes s’exercent sur les gouvernements, partout dans le monde, pour qu'ils allègent les restrictions. Ils sont accusés d’aller trop loin et de chercher à couvrir leurs erreurs passées.</a:t>
            </a:r>
            <a:endParaRPr lang="fr-FR" sz="1500" dirty="0">
              <a:latin typeface="Arial"/>
              <a:cs typeface="Arial"/>
            </a:endParaRPr>
          </a:p>
          <a:p>
            <a:pPr marL="240665" marR="5080" indent="-228600" algn="just">
              <a:lnSpc>
                <a:spcPct val="99400"/>
              </a:lnSpc>
              <a:spcBef>
                <a:spcPts val="35"/>
              </a:spcBef>
              <a:buChar char="•"/>
              <a:tabLst>
                <a:tab pos="241300" algn="l"/>
              </a:tabLst>
            </a:pPr>
            <a:r>
              <a:rPr lang="fr-FR" sz="1500" spc="-5" dirty="0">
                <a:latin typeface="Arial"/>
                <a:cs typeface="Arial"/>
              </a:rPr>
              <a:t>Certaines personnes en quarantaine ignorent délibérément les conseils et les règles. Elles pensent qu'elles risquent très peu d'être repérées et que leur comportement individuel n'influence pas la propagation de la maladie.</a:t>
            </a:r>
            <a:endParaRPr lang="fr-FR" sz="1500" dirty="0">
              <a:latin typeface="Arial"/>
              <a:cs typeface="Arial"/>
            </a:endParaRPr>
          </a:p>
        </p:txBody>
      </p:sp>
      <p:sp>
        <p:nvSpPr>
          <p:cNvPr id="11" name="object 11"/>
          <p:cNvSpPr/>
          <p:nvPr/>
        </p:nvSpPr>
        <p:spPr>
          <a:xfrm>
            <a:off x="8726534" y="895350"/>
            <a:ext cx="3206657" cy="44555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spc="-5" dirty="0"/>
              <a:t>Session</a:t>
            </a:r>
            <a:r>
              <a:rPr sz="3200" spc="-95" dirty="0"/>
              <a:t> </a:t>
            </a:r>
            <a:r>
              <a:rPr sz="3200" dirty="0"/>
              <a:t>5</a:t>
            </a:r>
          </a:p>
        </p:txBody>
      </p:sp>
      <p:sp>
        <p:nvSpPr>
          <p:cNvPr id="3" name="object 3"/>
          <p:cNvSpPr/>
          <p:nvPr/>
        </p:nvSpPr>
        <p:spPr>
          <a:xfrm>
            <a:off x="9829800" y="5638800"/>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762000" y="762000"/>
            <a:ext cx="10953115" cy="5399555"/>
          </a:xfrm>
          <a:prstGeom prst="rect">
            <a:avLst/>
          </a:prstGeom>
        </p:spPr>
        <p:txBody>
          <a:bodyPr vert="horz" wrap="square" lIns="0" tIns="175895" rIns="0" bIns="0" rtlCol="0">
            <a:spAutoFit/>
          </a:bodyPr>
          <a:lstStyle/>
          <a:p>
            <a:pPr marL="12700">
              <a:lnSpc>
                <a:spcPct val="100000"/>
              </a:lnSpc>
              <a:spcBef>
                <a:spcPts val="1385"/>
              </a:spcBef>
            </a:pPr>
            <a:r>
              <a:rPr sz="2800" b="1" spc="-5" dirty="0">
                <a:solidFill>
                  <a:srgbClr val="005D85"/>
                </a:solidFill>
                <a:latin typeface="Arial"/>
                <a:cs typeface="Arial"/>
              </a:rPr>
              <a:t>Questions </a:t>
            </a:r>
            <a:r>
              <a:rPr lang="fr-FR" sz="2800" b="1" dirty="0">
                <a:solidFill>
                  <a:srgbClr val="005D85"/>
                </a:solidFill>
                <a:latin typeface="Arial"/>
                <a:cs typeface="Arial"/>
              </a:rPr>
              <a:t>pour alimenter la</a:t>
            </a:r>
            <a:r>
              <a:rPr sz="2800" b="1" spc="-5" dirty="0">
                <a:solidFill>
                  <a:srgbClr val="005D85"/>
                </a:solidFill>
                <a:latin typeface="Arial"/>
                <a:cs typeface="Arial"/>
              </a:rPr>
              <a:t> discussion</a:t>
            </a:r>
            <a:endParaRPr sz="2800" dirty="0">
              <a:latin typeface="Arial"/>
              <a:cs typeface="Arial"/>
            </a:endParaRPr>
          </a:p>
          <a:p>
            <a:pPr marL="355600" indent="-342900">
              <a:lnSpc>
                <a:spcPct val="100000"/>
              </a:lnSpc>
              <a:spcBef>
                <a:spcPts val="919"/>
              </a:spcBef>
              <a:buChar char="•"/>
              <a:tabLst>
                <a:tab pos="354965" algn="l"/>
                <a:tab pos="355600" algn="l"/>
              </a:tabLst>
            </a:pPr>
            <a:r>
              <a:rPr lang="fr-FR" sz="2000" spc="-5" dirty="0">
                <a:latin typeface="Arial"/>
                <a:cs typeface="Arial"/>
              </a:rPr>
              <a:t>Quelle est votre stratégie de communication avec les médias et qui dirige ces activités ?</a:t>
            </a:r>
            <a:endParaRPr sz="2000" dirty="0">
              <a:latin typeface="Arial"/>
              <a:cs typeface="Arial"/>
            </a:endParaRPr>
          </a:p>
          <a:p>
            <a:pPr marL="355600" indent="-342900">
              <a:lnSpc>
                <a:spcPct val="100000"/>
              </a:lnSpc>
              <a:spcBef>
                <a:spcPts val="1415"/>
              </a:spcBef>
              <a:buChar char="•"/>
              <a:tabLst>
                <a:tab pos="354965" algn="l"/>
                <a:tab pos="355600" algn="l"/>
              </a:tabLst>
            </a:pPr>
            <a:r>
              <a:rPr lang="fr-FR" sz="2000" dirty="0">
                <a:latin typeface="Arial"/>
                <a:cs typeface="Arial"/>
              </a:rPr>
              <a:t>Comment faites-vous connaître les règles applicables aux points d’entrée ?</a:t>
            </a:r>
            <a:endParaRPr sz="2000" dirty="0">
              <a:latin typeface="Arial"/>
              <a:cs typeface="Arial"/>
            </a:endParaRPr>
          </a:p>
          <a:p>
            <a:pPr marL="355600" indent="-342900">
              <a:lnSpc>
                <a:spcPct val="100000"/>
              </a:lnSpc>
              <a:spcBef>
                <a:spcPts val="1490"/>
              </a:spcBef>
              <a:buChar char="•"/>
              <a:tabLst>
                <a:tab pos="354965" algn="l"/>
                <a:tab pos="355600" algn="l"/>
              </a:tabLst>
            </a:pPr>
            <a:r>
              <a:rPr lang="fr-FR" sz="2000" spc="-5" dirty="0">
                <a:latin typeface="Arial"/>
                <a:cs typeface="Arial"/>
              </a:rPr>
              <a:t>Quel type de communication doit être mis en place et quels sont les publics ciblés ?</a:t>
            </a:r>
            <a:endParaRPr sz="2000" dirty="0">
              <a:latin typeface="Arial"/>
              <a:cs typeface="Arial"/>
            </a:endParaRPr>
          </a:p>
          <a:p>
            <a:pPr marL="355600" indent="-342900">
              <a:lnSpc>
                <a:spcPct val="100000"/>
              </a:lnSpc>
              <a:spcBef>
                <a:spcPts val="1415"/>
              </a:spcBef>
              <a:buChar char="•"/>
              <a:tabLst>
                <a:tab pos="354965" algn="l"/>
                <a:tab pos="355600" algn="l"/>
              </a:tabLst>
            </a:pPr>
            <a:r>
              <a:rPr lang="fr-FR" sz="2000" dirty="0">
                <a:latin typeface="Arial"/>
                <a:cs typeface="Arial"/>
              </a:rPr>
              <a:t>Comment vous y prenez-vous pour atteindre les voyageurs avant qu’ils arrivent ?</a:t>
            </a:r>
            <a:endParaRPr sz="2000" dirty="0">
              <a:latin typeface="Arial"/>
              <a:cs typeface="Arial"/>
            </a:endParaRPr>
          </a:p>
          <a:p>
            <a:pPr marL="355600" indent="-342900">
              <a:lnSpc>
                <a:spcPct val="100000"/>
              </a:lnSpc>
              <a:spcBef>
                <a:spcPts val="1490"/>
              </a:spcBef>
              <a:buChar char="•"/>
              <a:tabLst>
                <a:tab pos="354965" algn="l"/>
                <a:tab pos="355600" algn="l"/>
              </a:tabLst>
            </a:pPr>
            <a:r>
              <a:rPr lang="fr-FR" sz="2000" spc="-5" dirty="0">
                <a:latin typeface="Arial"/>
                <a:cs typeface="Arial"/>
              </a:rPr>
              <a:t>Quels cadres juridiques doivent être connus du public </a:t>
            </a:r>
            <a:r>
              <a:rPr sz="2000" spc="-5" dirty="0">
                <a:latin typeface="Arial"/>
                <a:cs typeface="Arial"/>
              </a:rPr>
              <a:t>?</a:t>
            </a:r>
            <a:endParaRPr sz="2000" dirty="0">
              <a:latin typeface="Arial"/>
              <a:cs typeface="Arial"/>
            </a:endParaRPr>
          </a:p>
          <a:p>
            <a:pPr marL="355600" indent="-342900">
              <a:lnSpc>
                <a:spcPct val="100000"/>
              </a:lnSpc>
              <a:spcBef>
                <a:spcPts val="1390"/>
              </a:spcBef>
              <a:buChar char="•"/>
              <a:tabLst>
                <a:tab pos="354965" algn="l"/>
                <a:tab pos="355600" algn="l"/>
              </a:tabLst>
            </a:pPr>
            <a:r>
              <a:rPr lang="fr-FR" sz="2000" dirty="0">
                <a:latin typeface="Arial"/>
                <a:cs typeface="Arial"/>
              </a:rPr>
              <a:t>Comment gérez-vous les médias</a:t>
            </a:r>
            <a:r>
              <a:rPr sz="2000" dirty="0">
                <a:latin typeface="Arial"/>
                <a:cs typeface="Arial"/>
              </a:rPr>
              <a:t>, </a:t>
            </a:r>
            <a:r>
              <a:rPr lang="fr-FR" sz="2000" dirty="0">
                <a:latin typeface="Arial"/>
                <a:cs typeface="Arial"/>
              </a:rPr>
              <a:t>y compris les médias sociaux </a:t>
            </a:r>
            <a:r>
              <a:rPr sz="2000" dirty="0">
                <a:latin typeface="Arial"/>
                <a:cs typeface="Arial"/>
              </a:rPr>
              <a:t>?</a:t>
            </a:r>
          </a:p>
          <a:p>
            <a:pPr marL="355600" indent="-342900">
              <a:lnSpc>
                <a:spcPct val="100000"/>
              </a:lnSpc>
              <a:spcBef>
                <a:spcPts val="1420"/>
              </a:spcBef>
              <a:buChar char="•"/>
              <a:tabLst>
                <a:tab pos="354965" algn="l"/>
                <a:tab pos="355600" algn="l"/>
              </a:tabLst>
            </a:pPr>
            <a:r>
              <a:rPr lang="fr-FR" sz="2000" dirty="0">
                <a:latin typeface="Arial"/>
                <a:cs typeface="Arial"/>
              </a:rPr>
              <a:t>Comment gérez-vous la désinformation et les rumeurs </a:t>
            </a:r>
            <a:r>
              <a:rPr sz="2000" spc="-5" dirty="0">
                <a:latin typeface="Arial"/>
                <a:cs typeface="Arial"/>
              </a:rPr>
              <a:t>?</a:t>
            </a:r>
            <a:endParaRPr sz="2000" dirty="0">
              <a:latin typeface="Arial"/>
              <a:cs typeface="Arial"/>
            </a:endParaRPr>
          </a:p>
          <a:p>
            <a:pPr marL="355600" indent="-342900">
              <a:lnSpc>
                <a:spcPct val="100000"/>
              </a:lnSpc>
              <a:spcBef>
                <a:spcPts val="1485"/>
              </a:spcBef>
              <a:buChar char="•"/>
              <a:tabLst>
                <a:tab pos="354965" algn="l"/>
                <a:tab pos="355600" algn="l"/>
              </a:tabLst>
            </a:pPr>
            <a:r>
              <a:rPr lang="fr-FR" sz="2000" dirty="0">
                <a:latin typeface="Arial"/>
                <a:cs typeface="Arial"/>
              </a:rPr>
              <a:t>Comment entendez-vous coordonner l’information et la communication </a:t>
            </a:r>
            <a:r>
              <a:rPr sz="2000" spc="-5" dirty="0">
                <a:latin typeface="Arial"/>
                <a:cs typeface="Arial"/>
              </a:rPr>
              <a:t>?</a:t>
            </a:r>
            <a:endParaRPr sz="2000" dirty="0">
              <a:latin typeface="Arial"/>
              <a:cs typeface="Arial"/>
            </a:endParaRPr>
          </a:p>
          <a:p>
            <a:pPr marL="12700">
              <a:lnSpc>
                <a:spcPct val="100000"/>
              </a:lnSpc>
              <a:spcBef>
                <a:spcPts val="1400"/>
              </a:spcBef>
              <a:tabLst>
                <a:tab pos="1045844" algn="l"/>
              </a:tabLst>
            </a:pPr>
            <a:r>
              <a:rPr lang="fr-FR" sz="2400" i="1" spc="-5" dirty="0">
                <a:solidFill>
                  <a:srgbClr val="FF0000"/>
                </a:solidFill>
                <a:latin typeface="Arial"/>
                <a:cs typeface="Arial"/>
              </a:rPr>
              <a:t>Dressez la liste de vos atouts et de vos points faibles à partir des réponses aux questions ci-dessus.                                                                                      </a:t>
            </a: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a:t>
            </a:r>
            <a:endParaRPr sz="24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44823" y="1517376"/>
            <a:ext cx="4895850" cy="4086225"/>
          </a:xfrm>
          <a:custGeom>
            <a:avLst/>
            <a:gdLst/>
            <a:ahLst/>
            <a:cxnLst/>
            <a:rect l="l" t="t" r="r" b="b"/>
            <a:pathLst>
              <a:path w="4895850" h="4086225">
                <a:moveTo>
                  <a:pt x="4895850" y="0"/>
                </a:moveTo>
                <a:lnTo>
                  <a:pt x="0" y="0"/>
                </a:lnTo>
                <a:lnTo>
                  <a:pt x="0" y="4086224"/>
                </a:lnTo>
                <a:lnTo>
                  <a:pt x="4895850" y="4086224"/>
                </a:lnTo>
                <a:lnTo>
                  <a:pt x="4895850" y="0"/>
                </a:lnTo>
                <a:close/>
              </a:path>
            </a:pathLst>
          </a:custGeom>
          <a:solidFill>
            <a:srgbClr val="595959"/>
          </a:solidFill>
        </p:spPr>
        <p:txBody>
          <a:bodyPr wrap="square" lIns="0" tIns="0" rIns="0" bIns="0" rtlCol="0"/>
          <a:lstStyle/>
          <a:p>
            <a:endParaRPr/>
          </a:p>
        </p:txBody>
      </p:sp>
      <p:sp>
        <p:nvSpPr>
          <p:cNvPr id="3" name="object 3"/>
          <p:cNvSpPr txBox="1">
            <a:spLocks noGrp="1"/>
          </p:cNvSpPr>
          <p:nvPr>
            <p:ph type="title"/>
          </p:nvPr>
        </p:nvSpPr>
        <p:spPr>
          <a:xfrm>
            <a:off x="4635642" y="2852420"/>
            <a:ext cx="2651125" cy="939800"/>
          </a:xfrm>
          <a:prstGeom prst="rect">
            <a:avLst/>
          </a:prstGeom>
        </p:spPr>
        <p:txBody>
          <a:bodyPr vert="horz" wrap="square" lIns="0" tIns="12700" rIns="0" bIns="0" rtlCol="0">
            <a:spAutoFit/>
          </a:bodyPr>
          <a:lstStyle/>
          <a:p>
            <a:pPr marL="12700" algn="ctr">
              <a:lnSpc>
                <a:spcPct val="100000"/>
              </a:lnSpc>
              <a:spcBef>
                <a:spcPts val="100"/>
              </a:spcBef>
            </a:pPr>
            <a:r>
              <a:rPr lang="fr-FR" sz="6000" spc="-5" dirty="0"/>
              <a:t>FIN</a:t>
            </a:r>
            <a:endParaRPr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3244" y="5718501"/>
            <a:ext cx="1667352" cy="659311"/>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231505" y="0"/>
            <a:ext cx="6299200" cy="1120820"/>
          </a:xfrm>
          <a:prstGeom prst="rect">
            <a:avLst/>
          </a:prstGeom>
        </p:spPr>
        <p:txBody>
          <a:bodyPr vert="horz" wrap="square" lIns="0" tIns="12700" rIns="0" bIns="0" rtlCol="0">
            <a:spAutoFit/>
          </a:bodyPr>
          <a:lstStyle/>
          <a:p>
            <a:pPr marL="12700">
              <a:lnSpc>
                <a:spcPct val="100000"/>
              </a:lnSpc>
              <a:spcBef>
                <a:spcPts val="100"/>
              </a:spcBef>
            </a:pPr>
            <a:r>
              <a:rPr lang="en-US" sz="3600" dirty="0"/>
              <a:t>Dernier rapport de situation de </a:t>
            </a:r>
            <a:r>
              <a:rPr lang="en-US" sz="3600" dirty="0" err="1"/>
              <a:t>l’OMS</a:t>
            </a:r>
            <a:endParaRPr sz="3600" dirty="0"/>
          </a:p>
        </p:txBody>
      </p:sp>
      <p:sp>
        <p:nvSpPr>
          <p:cNvPr id="4" name="object 4"/>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5" name="object 5"/>
          <p:cNvSpPr txBox="1"/>
          <p:nvPr/>
        </p:nvSpPr>
        <p:spPr>
          <a:xfrm>
            <a:off x="492605" y="2618739"/>
            <a:ext cx="5542280" cy="1303020"/>
          </a:xfrm>
          <a:prstGeom prst="rect">
            <a:avLst/>
          </a:prstGeom>
        </p:spPr>
        <p:txBody>
          <a:bodyPr vert="horz" wrap="square" lIns="0" tIns="12700" rIns="0" bIns="0" rtlCol="0">
            <a:spAutoFit/>
          </a:bodyPr>
          <a:lstStyle/>
          <a:p>
            <a:pPr lvl="0"/>
            <a:r>
              <a:rPr lang="fr-FR" sz="2800" b="1" dirty="0">
                <a:solidFill>
                  <a:prstClr val="black"/>
                </a:solidFill>
                <a:latin typeface="Arial" panose="020B0604020202020204"/>
              </a:rPr>
              <a:t>La situation évolue rapidement.</a:t>
            </a:r>
          </a:p>
          <a:p>
            <a:pPr lvl="0"/>
            <a:r>
              <a:rPr lang="fr-FR" sz="2800" dirty="0">
                <a:solidFill>
                  <a:prstClr val="black"/>
                </a:solidFill>
                <a:latin typeface="Arial" panose="020B0604020202020204"/>
              </a:rPr>
              <a:t>Voyons le dernier rapport de situation de l’OMS.</a:t>
            </a:r>
          </a:p>
        </p:txBody>
      </p:sp>
      <p:sp>
        <p:nvSpPr>
          <p:cNvPr id="6" name="object 6"/>
          <p:cNvSpPr/>
          <p:nvPr/>
        </p:nvSpPr>
        <p:spPr>
          <a:xfrm>
            <a:off x="7050288" y="1464666"/>
            <a:ext cx="3792821" cy="39092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4188475" cy="505267"/>
          </a:xfrm>
          <a:prstGeom prst="rect">
            <a:avLst/>
          </a:prstGeom>
        </p:spPr>
        <p:txBody>
          <a:bodyPr vert="horz" wrap="square" lIns="0" tIns="12700" rIns="0" bIns="0" rtlCol="0">
            <a:spAutoFit/>
          </a:bodyPr>
          <a:lstStyle/>
          <a:p>
            <a:pPr marL="12700">
              <a:lnSpc>
                <a:spcPct val="100000"/>
              </a:lnSpc>
              <a:spcBef>
                <a:spcPts val="100"/>
              </a:spcBef>
            </a:pPr>
            <a:r>
              <a:rPr lang="fr-FR" sz="3200" b="1">
                <a:solidFill>
                  <a:srgbClr val="FFFFFF"/>
                </a:solidFill>
                <a:latin typeface="Arial"/>
                <a:cs typeface="Arial"/>
              </a:rPr>
              <a:t>Réactions à chaud</a:t>
            </a:r>
            <a:endParaRPr lang="fr-FR" sz="3200">
              <a:latin typeface="Arial"/>
              <a:cs typeface="Arial"/>
            </a:endParaRPr>
          </a:p>
        </p:txBody>
      </p:sp>
      <p:sp>
        <p:nvSpPr>
          <p:cNvPr id="3" name="object 3"/>
          <p:cNvSpPr/>
          <p:nvPr/>
        </p:nvSpPr>
        <p:spPr>
          <a:xfrm>
            <a:off x="6742176" y="1944623"/>
            <a:ext cx="2740152" cy="2883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4" name="object 4"/>
          <p:cNvSpPr txBox="1"/>
          <p:nvPr/>
        </p:nvSpPr>
        <p:spPr>
          <a:xfrm>
            <a:off x="2280616" y="2995619"/>
            <a:ext cx="4290044" cy="970266"/>
          </a:xfrm>
          <a:prstGeom prst="rect">
            <a:avLst/>
          </a:prstGeom>
        </p:spPr>
        <p:txBody>
          <a:bodyPr vert="horz" wrap="square" lIns="0" tIns="6350" rIns="0" bIns="0" rtlCol="0">
            <a:spAutoFit/>
          </a:bodyPr>
          <a:lstStyle/>
          <a:p>
            <a:pPr marL="937894" marR="5080" indent="-925830">
              <a:lnSpc>
                <a:spcPct val="101299"/>
              </a:lnSpc>
              <a:spcBef>
                <a:spcPts val="50"/>
              </a:spcBef>
            </a:pPr>
            <a:r>
              <a:rPr lang="fr-FR" sz="3200" b="1" spc="-5" dirty="0">
                <a:latin typeface="Arial"/>
                <a:cs typeface="Arial"/>
              </a:rPr>
              <a:t>Premières réactions des </a:t>
            </a:r>
            <a:r>
              <a:rPr lang="fr-FR" sz="3200" b="1" spc="-10" dirty="0">
                <a:latin typeface="Arial"/>
                <a:cs typeface="Arial"/>
              </a:rPr>
              <a:t>participants</a:t>
            </a:r>
            <a:endParaRPr lang="fr-FR" sz="3200" dirty="0">
              <a:latin typeface="Arial"/>
              <a:cs typeface="Arial"/>
            </a:endParaRPr>
          </a:p>
        </p:txBody>
      </p:sp>
      <p:sp>
        <p:nvSpPr>
          <p:cNvPr id="5" name="object 5"/>
          <p:cNvSpPr/>
          <p:nvPr/>
        </p:nvSpPr>
        <p:spPr>
          <a:xfrm>
            <a:off x="6570660" y="2805112"/>
            <a:ext cx="0" cy="1351280"/>
          </a:xfrm>
          <a:custGeom>
            <a:avLst/>
            <a:gdLst/>
            <a:ahLst/>
            <a:cxnLst/>
            <a:rect l="l" t="t" r="r" b="b"/>
            <a:pathLst>
              <a:path h="1351279">
                <a:moveTo>
                  <a:pt x="0" y="0"/>
                </a:moveTo>
                <a:lnTo>
                  <a:pt x="1" y="1350962"/>
                </a:lnTo>
              </a:path>
            </a:pathLst>
          </a:custGeom>
          <a:ln w="47625">
            <a:solidFill>
              <a:srgbClr val="D86422"/>
            </a:solidFill>
          </a:ln>
        </p:spPr>
        <p:txBody>
          <a:bodyPr wrap="square" lIns="0" tIns="0" rIns="0" bIns="0" rtlCol="0"/>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70955" cy="611505"/>
          </a:xfrm>
          <a:custGeom>
            <a:avLst/>
            <a:gdLst/>
            <a:ahLst/>
            <a:cxnLst/>
            <a:rect l="l" t="t" r="r" b="b"/>
            <a:pathLst>
              <a:path w="6370955" h="611505">
                <a:moveTo>
                  <a:pt x="0" y="611187"/>
                </a:moveTo>
                <a:lnTo>
                  <a:pt x="6370634" y="611187"/>
                </a:lnTo>
                <a:lnTo>
                  <a:pt x="6370634" y="0"/>
                </a:lnTo>
                <a:lnTo>
                  <a:pt x="0" y="0"/>
                </a:lnTo>
                <a:lnTo>
                  <a:pt x="0" y="611187"/>
                </a:lnTo>
                <a:close/>
              </a:path>
            </a:pathLst>
          </a:custGeom>
          <a:solidFill>
            <a:srgbClr val="008FCE"/>
          </a:solidFill>
        </p:spPr>
        <p:txBody>
          <a:bodyPr wrap="square" lIns="0" tIns="0" rIns="0" bIns="0" rtlCol="0"/>
          <a:lstStyle/>
          <a:p>
            <a:endParaRPr lang="fr-FR"/>
          </a:p>
        </p:txBody>
      </p:sp>
      <p:grpSp>
        <p:nvGrpSpPr>
          <p:cNvPr id="3" name="object 3"/>
          <p:cNvGrpSpPr/>
          <p:nvPr/>
        </p:nvGrpSpPr>
        <p:grpSpPr>
          <a:xfrm>
            <a:off x="0" y="0"/>
            <a:ext cx="12192000" cy="6858000"/>
            <a:chOff x="0" y="0"/>
            <a:chExt cx="12192000" cy="6858000"/>
          </a:xfrm>
        </p:grpSpPr>
        <p:sp>
          <p:nvSpPr>
            <p:cNvPr id="4" name="object 4"/>
            <p:cNvSpPr/>
            <p:nvPr/>
          </p:nvSpPr>
          <p:spPr>
            <a:xfrm>
              <a:off x="0" y="6568440"/>
              <a:ext cx="12188952" cy="289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
          <p:nvSpPr>
            <p:cNvPr id="5" name="object 5"/>
            <p:cNvSpPr/>
            <p:nvPr/>
          </p:nvSpPr>
          <p:spPr>
            <a:xfrm>
              <a:off x="6350" y="0"/>
              <a:ext cx="12185650" cy="6858000"/>
            </a:xfrm>
            <a:custGeom>
              <a:avLst/>
              <a:gdLst/>
              <a:ahLst/>
              <a:cxnLst/>
              <a:rect l="l" t="t" r="r" b="b"/>
              <a:pathLst>
                <a:path w="12185650" h="6858000">
                  <a:moveTo>
                    <a:pt x="12185650" y="0"/>
                  </a:moveTo>
                  <a:lnTo>
                    <a:pt x="6364275" y="0"/>
                  </a:lnTo>
                  <a:lnTo>
                    <a:pt x="6364275" y="6605587"/>
                  </a:lnTo>
                  <a:lnTo>
                    <a:pt x="0" y="6605587"/>
                  </a:lnTo>
                  <a:lnTo>
                    <a:pt x="0" y="6858000"/>
                  </a:lnTo>
                  <a:lnTo>
                    <a:pt x="12185650" y="6858000"/>
                  </a:lnTo>
                  <a:lnTo>
                    <a:pt x="12185650" y="6605587"/>
                  </a:lnTo>
                  <a:lnTo>
                    <a:pt x="12185650" y="0"/>
                  </a:lnTo>
                  <a:close/>
                </a:path>
              </a:pathLst>
            </a:custGeom>
            <a:solidFill>
              <a:srgbClr val="595959"/>
            </a:solidFill>
          </p:spPr>
          <p:txBody>
            <a:bodyPr wrap="square" lIns="0" tIns="0" rIns="0" bIns="0" rtlCol="0"/>
            <a:lstStyle/>
            <a:p>
              <a:endParaRPr lang="fr-FR"/>
            </a:p>
          </p:txBody>
        </p:sp>
        <p:sp>
          <p:nvSpPr>
            <p:cNvPr id="6" name="object 6"/>
            <p:cNvSpPr/>
            <p:nvPr/>
          </p:nvSpPr>
          <p:spPr>
            <a:xfrm>
              <a:off x="7536495" y="611505"/>
              <a:ext cx="3557270" cy="1859483"/>
            </a:xfrm>
            <a:custGeom>
              <a:avLst/>
              <a:gdLst/>
              <a:ahLst/>
              <a:cxnLst/>
              <a:rect l="l" t="t" r="r" b="b"/>
              <a:pathLst>
                <a:path w="3037204" h="1323975">
                  <a:moveTo>
                    <a:pt x="0" y="0"/>
                  </a:moveTo>
                  <a:lnTo>
                    <a:pt x="3036887" y="0"/>
                  </a:lnTo>
                  <a:lnTo>
                    <a:pt x="3036887" y="1323975"/>
                  </a:lnTo>
                  <a:lnTo>
                    <a:pt x="0" y="1323975"/>
                  </a:lnTo>
                  <a:lnTo>
                    <a:pt x="0" y="0"/>
                  </a:lnTo>
                  <a:close/>
                </a:path>
              </a:pathLst>
            </a:custGeom>
            <a:ln w="15875">
              <a:solidFill>
                <a:srgbClr val="FFFFFF"/>
              </a:solidFill>
            </a:ln>
          </p:spPr>
          <p:txBody>
            <a:bodyPr wrap="square" lIns="0" tIns="0" rIns="0" bIns="0" rtlCol="0"/>
            <a:lstStyle/>
            <a:p>
              <a:endParaRPr lang="fr-FR"/>
            </a:p>
          </p:txBody>
        </p:sp>
      </p:grpSp>
      <p:sp>
        <p:nvSpPr>
          <p:cNvPr id="7" name="object 7"/>
          <p:cNvSpPr txBox="1">
            <a:spLocks noGrp="1"/>
          </p:cNvSpPr>
          <p:nvPr>
            <p:ph type="title"/>
          </p:nvPr>
        </p:nvSpPr>
        <p:spPr>
          <a:xfrm>
            <a:off x="7620000" y="578917"/>
            <a:ext cx="2849880" cy="1859483"/>
          </a:xfrm>
          <a:prstGeom prst="rect">
            <a:avLst/>
          </a:prstGeom>
        </p:spPr>
        <p:txBody>
          <a:bodyPr vert="horz" wrap="square" lIns="0" tIns="12700" rIns="0" bIns="0" rtlCol="0">
            <a:spAutoFit/>
          </a:bodyPr>
          <a:lstStyle/>
          <a:p>
            <a:pPr marL="111760" marR="5080" indent="-99695">
              <a:lnSpc>
                <a:spcPct val="100000"/>
              </a:lnSpc>
              <a:spcBef>
                <a:spcPts val="100"/>
              </a:spcBef>
            </a:pPr>
            <a:r>
              <a:rPr lang="fr-FR" sz="4000" spc="-5">
                <a:solidFill>
                  <a:srgbClr val="27BEFF"/>
                </a:solidFill>
              </a:rPr>
              <a:t>Résumé et</a:t>
            </a:r>
            <a:r>
              <a:rPr lang="fr-FR" sz="4000" spc="-5"/>
              <a:t> prochaines étapes</a:t>
            </a:r>
            <a:endParaRPr lang="fr-FR" sz="4000"/>
          </a:p>
        </p:txBody>
      </p:sp>
      <p:sp>
        <p:nvSpPr>
          <p:cNvPr id="8" name="object 8"/>
          <p:cNvSpPr txBox="1"/>
          <p:nvPr/>
        </p:nvSpPr>
        <p:spPr>
          <a:xfrm>
            <a:off x="7913037" y="2636011"/>
            <a:ext cx="3557270" cy="3389133"/>
          </a:xfrm>
          <a:prstGeom prst="rect">
            <a:avLst/>
          </a:prstGeom>
        </p:spPr>
        <p:txBody>
          <a:bodyPr vert="horz" wrap="square" lIns="0" tIns="12700" rIns="0" bIns="0" rtlCol="0">
            <a:spAutoFit/>
          </a:bodyPr>
          <a:lstStyle/>
          <a:p>
            <a:pPr marL="12700">
              <a:lnSpc>
                <a:spcPct val="100000"/>
              </a:lnSpc>
              <a:spcBef>
                <a:spcPts val="100"/>
              </a:spcBef>
            </a:pPr>
            <a:r>
              <a:rPr lang="fr-FR" sz="2400" b="1" spc="-5">
                <a:solidFill>
                  <a:srgbClr val="FFFFFF"/>
                </a:solidFill>
                <a:latin typeface="Calibri"/>
                <a:cs typeface="Calibri"/>
              </a:rPr>
              <a:t>Partie</a:t>
            </a:r>
            <a:r>
              <a:rPr lang="fr-FR" sz="2400" b="1" spc="-10">
                <a:solidFill>
                  <a:srgbClr val="FFFFFF"/>
                </a:solidFill>
                <a:latin typeface="Calibri"/>
                <a:cs typeface="Calibri"/>
              </a:rPr>
              <a:t> </a:t>
            </a:r>
            <a:r>
              <a:rPr lang="fr-FR" sz="2400" b="1" spc="-5">
                <a:solidFill>
                  <a:srgbClr val="FFFFFF"/>
                </a:solidFill>
                <a:latin typeface="Calibri"/>
                <a:cs typeface="Calibri"/>
              </a:rPr>
              <a:t>II</a:t>
            </a:r>
            <a:endParaRPr lang="fr-FR" sz="2400">
              <a:latin typeface="Calibri"/>
              <a:cs typeface="Calibri"/>
            </a:endParaRPr>
          </a:p>
          <a:p>
            <a:pPr>
              <a:lnSpc>
                <a:spcPct val="100000"/>
              </a:lnSpc>
              <a:spcBef>
                <a:spcPts val="5"/>
              </a:spcBef>
            </a:pPr>
            <a:endParaRPr lang="fr-FR" sz="2200">
              <a:latin typeface="Calibri"/>
              <a:cs typeface="Calibri"/>
            </a:endParaRPr>
          </a:p>
          <a:p>
            <a:pPr marL="12700" marR="299085">
              <a:lnSpc>
                <a:spcPct val="90400"/>
              </a:lnSpc>
              <a:spcBef>
                <a:spcPts val="5"/>
              </a:spcBef>
              <a:buClr>
                <a:srgbClr val="0090D0"/>
              </a:buClr>
              <a:buSzPts val="200"/>
              <a:buFont typeface="Arial"/>
              <a:buChar char="•"/>
              <a:tabLst>
                <a:tab pos="31750" algn="l"/>
              </a:tabLst>
            </a:pPr>
            <a:r>
              <a:rPr lang="fr-FR" sz="2400" spc="-5">
                <a:solidFill>
                  <a:srgbClr val="FFFFFF"/>
                </a:solidFill>
                <a:latin typeface="Calibri"/>
                <a:cs typeface="Calibri"/>
              </a:rPr>
              <a:t>Analyse des lacunes : discussion en groupe sur la liste de contrôle de l’état de préparation</a:t>
            </a:r>
            <a:endParaRPr lang="fr-FR" sz="2400">
              <a:latin typeface="Calibri"/>
              <a:cs typeface="Calibri"/>
            </a:endParaRPr>
          </a:p>
          <a:p>
            <a:pPr marL="31750" indent="-19050">
              <a:lnSpc>
                <a:spcPct val="100000"/>
              </a:lnSpc>
              <a:spcBef>
                <a:spcPts val="910"/>
              </a:spcBef>
              <a:buClr>
                <a:srgbClr val="0090D0"/>
              </a:buClr>
              <a:buSzPts val="200"/>
              <a:buFont typeface="Arial"/>
              <a:buChar char="•"/>
              <a:tabLst>
                <a:tab pos="31750" algn="l"/>
              </a:tabLst>
            </a:pPr>
            <a:r>
              <a:rPr lang="fr-FR" sz="2400" spc="-5">
                <a:solidFill>
                  <a:srgbClr val="FFFFFF"/>
                </a:solidFill>
                <a:latin typeface="Calibri"/>
                <a:cs typeface="Calibri"/>
              </a:rPr>
              <a:t>Planification des actions</a:t>
            </a:r>
            <a:endParaRPr lang="fr-FR" sz="2400">
              <a:latin typeface="Calibri"/>
              <a:cs typeface="Calibri"/>
            </a:endParaRPr>
          </a:p>
          <a:p>
            <a:pPr marL="31750" indent="-19050">
              <a:lnSpc>
                <a:spcPct val="100000"/>
              </a:lnSpc>
              <a:spcBef>
                <a:spcPts val="935"/>
              </a:spcBef>
              <a:buClr>
                <a:srgbClr val="0090D0"/>
              </a:buClr>
              <a:buSzPts val="200"/>
              <a:buFont typeface="Arial"/>
              <a:buChar char="•"/>
              <a:tabLst>
                <a:tab pos="31750" algn="l"/>
              </a:tabLst>
            </a:pPr>
            <a:r>
              <a:rPr lang="fr-FR" sz="2400" spc="-5">
                <a:solidFill>
                  <a:srgbClr val="FFFFFF"/>
                </a:solidFill>
                <a:latin typeface="Calibri"/>
                <a:cs typeface="Calibri"/>
              </a:rPr>
              <a:t>Formulaire d’évaluation des participants</a:t>
            </a:r>
            <a:endParaRPr lang="fr-FR" sz="2400">
              <a:latin typeface="Calibri"/>
              <a:cs typeface="Calibri"/>
            </a:endParaRPr>
          </a:p>
        </p:txBody>
      </p:sp>
      <p:sp>
        <p:nvSpPr>
          <p:cNvPr id="9" name="object 9"/>
          <p:cNvSpPr/>
          <p:nvPr/>
        </p:nvSpPr>
        <p:spPr>
          <a:xfrm>
            <a:off x="406398" y="1278164"/>
            <a:ext cx="5317678" cy="38054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6550675" cy="505267"/>
          </a:xfrm>
          <a:prstGeom prst="rect">
            <a:avLst/>
          </a:prstGeom>
        </p:spPr>
        <p:txBody>
          <a:bodyPr vert="horz" wrap="square" lIns="0" tIns="12700" rIns="0" bIns="0" rtlCol="0">
            <a:spAutoFit/>
          </a:bodyPr>
          <a:lstStyle/>
          <a:p>
            <a:pPr marL="12700">
              <a:lnSpc>
                <a:spcPct val="100000"/>
              </a:lnSpc>
              <a:spcBef>
                <a:spcPts val="100"/>
              </a:spcBef>
            </a:pPr>
            <a:r>
              <a:rPr lang="fr-FR" sz="3200" spc="-5"/>
              <a:t>Deuxième partie du programme</a:t>
            </a:r>
            <a:endParaRPr lang="fr-FR" sz="3200"/>
          </a:p>
        </p:txBody>
      </p:sp>
      <p:sp>
        <p:nvSpPr>
          <p:cNvPr id="5" name="object 5"/>
          <p:cNvSpPr/>
          <p:nvPr/>
        </p:nvSpPr>
        <p:spPr>
          <a:xfrm>
            <a:off x="7320656" y="2156618"/>
            <a:ext cx="3862584" cy="2544762"/>
          </a:xfrm>
          <a:prstGeom prst="rect">
            <a:avLst/>
          </a:prstGeom>
          <a:blipFill>
            <a:blip r:embed="rId2" cstate="print"/>
            <a:stretch>
              <a:fillRect/>
            </a:stretch>
          </a:blipFill>
        </p:spPr>
        <p:txBody>
          <a:bodyPr wrap="square" lIns="0" tIns="0" rIns="0" bIns="0" rtlCol="0"/>
          <a:lstStyle/>
          <a:p>
            <a:endParaRPr lang="fr-FR"/>
          </a:p>
        </p:txBody>
      </p:sp>
      <p:sp>
        <p:nvSpPr>
          <p:cNvPr id="6" name="TextBox 5">
            <a:extLst>
              <a:ext uri="{FF2B5EF4-FFF2-40B4-BE49-F238E27FC236}">
                <a16:creationId xmlns:a16="http://schemas.microsoft.com/office/drawing/2014/main" id="{E54F32B1-CD72-45B8-B131-094C28308BA5}"/>
              </a:ext>
            </a:extLst>
          </p:cNvPr>
          <p:cNvSpPr txBox="1"/>
          <p:nvPr/>
        </p:nvSpPr>
        <p:spPr>
          <a:xfrm>
            <a:off x="637203" y="1749779"/>
            <a:ext cx="6482688" cy="3490699"/>
          </a:xfrm>
          <a:prstGeom prst="rect">
            <a:avLst/>
          </a:prstGeom>
          <a:noFill/>
        </p:spPr>
        <p:txBody>
          <a:bodyPr wrap="square" rtlCol="0">
            <a:spAutoFit/>
          </a:bodyPr>
          <a:lstStyle/>
          <a:p>
            <a:pPr lvl="0">
              <a:spcBef>
                <a:spcPts val="700"/>
              </a:spcBef>
              <a:buClr>
                <a:srgbClr val="DD8047"/>
              </a:buClr>
              <a:buSzPct val="60000"/>
              <a:defRPr/>
            </a:pPr>
            <a:r>
              <a:rPr lang="fr-FR" sz="2000" b="1" dirty="0">
                <a:solidFill>
                  <a:srgbClr val="0070C0"/>
                </a:solidFill>
                <a:latin typeface="Arial" panose="020B0604020202020204" pitchFamily="34" charset="0"/>
                <a:cs typeface="Arial" panose="020B0604020202020204" pitchFamily="34" charset="0"/>
              </a:rPr>
              <a:t>Partie 2</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09 h 00  Récapitulatif </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09 h 15  Analyse des forces et faiblesses </a:t>
            </a:r>
            <a:r>
              <a:rPr lang="fr-FR" sz="2000" i="1" dirty="0">
                <a:solidFill>
                  <a:srgbClr val="383838"/>
                </a:solidFill>
                <a:latin typeface="Arial" panose="020B0604020202020204" pitchFamily="34" charset="0"/>
                <a:cs typeface="Arial" panose="020B0604020202020204" pitchFamily="34" charset="0"/>
              </a:rPr>
              <a:t>(en groupe) </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10 h 30  Pause-café (15 minutes)</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10 h 45  Planification des actions </a:t>
            </a:r>
            <a:r>
              <a:rPr lang="fr-FR" sz="2000" i="1" dirty="0">
                <a:solidFill>
                  <a:srgbClr val="383838"/>
                </a:solidFill>
                <a:latin typeface="Arial" panose="020B0604020202020204" pitchFamily="34" charset="0"/>
                <a:cs typeface="Arial" panose="020B0604020202020204" pitchFamily="34" charset="0"/>
              </a:rPr>
              <a:t>(en groupe) </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11 h 30	 Synthèse en plénière</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12 h 00  Résumé et prochaines étapes</a:t>
            </a:r>
          </a:p>
          <a:p>
            <a:pPr lvl="0">
              <a:spcBef>
                <a:spcPts val="700"/>
              </a:spcBef>
              <a:buClr>
                <a:srgbClr val="DD8047"/>
              </a:buClr>
              <a:buSzPct val="60000"/>
              <a:defRPr/>
            </a:pPr>
            <a:r>
              <a:rPr lang="fr-FR" sz="2000" dirty="0">
                <a:solidFill>
                  <a:srgbClr val="383838"/>
                </a:solidFill>
                <a:latin typeface="Arial" panose="020B0604020202020204" pitchFamily="34" charset="0"/>
                <a:cs typeface="Arial" panose="020B0604020202020204" pitchFamily="34" charset="0"/>
              </a:rPr>
              <a:t>12 h 30	 Clôture</a:t>
            </a:r>
          </a:p>
          <a:p>
            <a:endParaRPr lang="fr-FR" sz="2000" dirty="0">
              <a:latin typeface="+mj-lt"/>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7388875" cy="505267"/>
          </a:xfrm>
          <a:prstGeom prst="rect">
            <a:avLst/>
          </a:prstGeom>
        </p:spPr>
        <p:txBody>
          <a:bodyPr vert="horz" wrap="square" lIns="0" tIns="12700" rIns="0" bIns="0" rtlCol="0">
            <a:spAutoFit/>
          </a:bodyPr>
          <a:lstStyle/>
          <a:p>
            <a:pPr marL="12700">
              <a:lnSpc>
                <a:spcPct val="100000"/>
              </a:lnSpc>
              <a:spcBef>
                <a:spcPts val="100"/>
              </a:spcBef>
            </a:pPr>
            <a:r>
              <a:rPr lang="fr-FR" sz="3200" dirty="0"/>
              <a:t>Analyse des forces et des lacunes</a:t>
            </a:r>
            <a:endParaRPr sz="3200" dirty="0"/>
          </a:p>
        </p:txBody>
      </p:sp>
      <p:grpSp>
        <p:nvGrpSpPr>
          <p:cNvPr id="3" name="object 3"/>
          <p:cNvGrpSpPr/>
          <p:nvPr/>
        </p:nvGrpSpPr>
        <p:grpSpPr>
          <a:xfrm>
            <a:off x="376236" y="901700"/>
            <a:ext cx="4841875" cy="5539105"/>
            <a:chOff x="376236" y="901700"/>
            <a:chExt cx="4841875" cy="5539105"/>
          </a:xfrm>
        </p:grpSpPr>
        <p:sp>
          <p:nvSpPr>
            <p:cNvPr id="4" name="object 4"/>
            <p:cNvSpPr/>
            <p:nvPr/>
          </p:nvSpPr>
          <p:spPr>
            <a:xfrm>
              <a:off x="388936" y="5659436"/>
              <a:ext cx="4816475" cy="768350"/>
            </a:xfrm>
            <a:custGeom>
              <a:avLst/>
              <a:gdLst/>
              <a:ahLst/>
              <a:cxnLst/>
              <a:rect l="l" t="t" r="r" b="b"/>
              <a:pathLst>
                <a:path w="4816475" h="768350">
                  <a:moveTo>
                    <a:pt x="4816475" y="0"/>
                  </a:moveTo>
                  <a:lnTo>
                    <a:pt x="0" y="0"/>
                  </a:lnTo>
                  <a:lnTo>
                    <a:pt x="0" y="768350"/>
                  </a:lnTo>
                  <a:lnTo>
                    <a:pt x="4816475" y="768350"/>
                  </a:lnTo>
                  <a:lnTo>
                    <a:pt x="4816475" y="0"/>
                  </a:lnTo>
                  <a:close/>
                </a:path>
              </a:pathLst>
            </a:custGeom>
            <a:solidFill>
              <a:srgbClr val="004767"/>
            </a:solidFill>
          </p:spPr>
          <p:txBody>
            <a:bodyPr wrap="square" lIns="0" tIns="0" rIns="0" bIns="0" rtlCol="0"/>
            <a:lstStyle/>
            <a:p>
              <a:endParaRPr/>
            </a:p>
          </p:txBody>
        </p:sp>
        <p:sp>
          <p:nvSpPr>
            <p:cNvPr id="5" name="object 5"/>
            <p:cNvSpPr/>
            <p:nvPr/>
          </p:nvSpPr>
          <p:spPr>
            <a:xfrm>
              <a:off x="388936" y="5659436"/>
              <a:ext cx="4816475" cy="768350"/>
            </a:xfrm>
            <a:custGeom>
              <a:avLst/>
              <a:gdLst/>
              <a:ahLst/>
              <a:cxnLst/>
              <a:rect l="l" t="t" r="r" b="b"/>
              <a:pathLst>
                <a:path w="4816475" h="768350">
                  <a:moveTo>
                    <a:pt x="0" y="0"/>
                  </a:moveTo>
                  <a:lnTo>
                    <a:pt x="4816475" y="0"/>
                  </a:lnTo>
                  <a:lnTo>
                    <a:pt x="4816475" y="768350"/>
                  </a:lnTo>
                  <a:lnTo>
                    <a:pt x="0" y="768350"/>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936" y="3740150"/>
              <a:ext cx="4816475" cy="2019300"/>
            </a:xfrm>
            <a:custGeom>
              <a:avLst/>
              <a:gdLst/>
              <a:ahLst/>
              <a:cxnLst/>
              <a:rect l="l" t="t" r="r" b="b"/>
              <a:pathLst>
                <a:path w="4816475" h="2019300">
                  <a:moveTo>
                    <a:pt x="4816475" y="0"/>
                  </a:moveTo>
                  <a:lnTo>
                    <a:pt x="0" y="0"/>
                  </a:lnTo>
                  <a:lnTo>
                    <a:pt x="0" y="1615440"/>
                  </a:lnTo>
                  <a:lnTo>
                    <a:pt x="2408238" y="2019299"/>
                  </a:lnTo>
                  <a:lnTo>
                    <a:pt x="4816475" y="1615440"/>
                  </a:lnTo>
                  <a:lnTo>
                    <a:pt x="4816475" y="0"/>
                  </a:lnTo>
                  <a:close/>
                </a:path>
              </a:pathLst>
            </a:custGeom>
            <a:solidFill>
              <a:srgbClr val="9B9B9B"/>
            </a:solidFill>
          </p:spPr>
          <p:txBody>
            <a:bodyPr wrap="square" lIns="0" tIns="0" rIns="0" bIns="0" rtlCol="0"/>
            <a:lstStyle/>
            <a:p>
              <a:endParaRPr/>
            </a:p>
          </p:txBody>
        </p:sp>
        <p:sp>
          <p:nvSpPr>
            <p:cNvPr id="7" name="object 7"/>
            <p:cNvSpPr/>
            <p:nvPr/>
          </p:nvSpPr>
          <p:spPr>
            <a:xfrm>
              <a:off x="388936" y="3740150"/>
              <a:ext cx="4816475" cy="2019300"/>
            </a:xfrm>
            <a:custGeom>
              <a:avLst/>
              <a:gdLst/>
              <a:ahLst/>
              <a:cxnLst/>
              <a:rect l="l" t="t" r="r" b="b"/>
              <a:pathLst>
                <a:path w="4816475" h="2019300">
                  <a:moveTo>
                    <a:pt x="0" y="0"/>
                  </a:moveTo>
                  <a:lnTo>
                    <a:pt x="4816475" y="0"/>
                  </a:lnTo>
                  <a:lnTo>
                    <a:pt x="4816475" y="1615440"/>
                  </a:lnTo>
                  <a:lnTo>
                    <a:pt x="2408238" y="2019300"/>
                  </a:lnTo>
                  <a:lnTo>
                    <a:pt x="0" y="1615440"/>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936" y="2343150"/>
              <a:ext cx="4816475" cy="1473200"/>
            </a:xfrm>
            <a:custGeom>
              <a:avLst/>
              <a:gdLst/>
              <a:ahLst/>
              <a:cxnLst/>
              <a:rect l="l" t="t" r="r" b="b"/>
              <a:pathLst>
                <a:path w="4816475" h="1473200">
                  <a:moveTo>
                    <a:pt x="4816475" y="0"/>
                  </a:moveTo>
                  <a:lnTo>
                    <a:pt x="0" y="0"/>
                  </a:lnTo>
                  <a:lnTo>
                    <a:pt x="0" y="1178560"/>
                  </a:lnTo>
                  <a:lnTo>
                    <a:pt x="2408238" y="1473200"/>
                  </a:lnTo>
                  <a:lnTo>
                    <a:pt x="4816475" y="1178560"/>
                  </a:lnTo>
                  <a:lnTo>
                    <a:pt x="4816475" y="0"/>
                  </a:lnTo>
                  <a:close/>
                </a:path>
              </a:pathLst>
            </a:custGeom>
            <a:solidFill>
              <a:srgbClr val="BCBCBC"/>
            </a:solidFill>
          </p:spPr>
          <p:txBody>
            <a:bodyPr wrap="square" lIns="0" tIns="0" rIns="0" bIns="0" rtlCol="0"/>
            <a:lstStyle/>
            <a:p>
              <a:endParaRPr/>
            </a:p>
          </p:txBody>
        </p:sp>
        <p:sp>
          <p:nvSpPr>
            <p:cNvPr id="9" name="object 9"/>
            <p:cNvSpPr/>
            <p:nvPr/>
          </p:nvSpPr>
          <p:spPr>
            <a:xfrm>
              <a:off x="388936" y="2343150"/>
              <a:ext cx="4816475" cy="1473200"/>
            </a:xfrm>
            <a:custGeom>
              <a:avLst/>
              <a:gdLst/>
              <a:ahLst/>
              <a:cxnLst/>
              <a:rect l="l" t="t" r="r" b="b"/>
              <a:pathLst>
                <a:path w="4816475" h="1473200">
                  <a:moveTo>
                    <a:pt x="0" y="0"/>
                  </a:moveTo>
                  <a:lnTo>
                    <a:pt x="4816475" y="0"/>
                  </a:lnTo>
                  <a:lnTo>
                    <a:pt x="4816475" y="1178560"/>
                  </a:lnTo>
                  <a:lnTo>
                    <a:pt x="2408238" y="1473200"/>
                  </a:lnTo>
                  <a:lnTo>
                    <a:pt x="0" y="1178560"/>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936" y="914400"/>
              <a:ext cx="4816475" cy="1475105"/>
            </a:xfrm>
            <a:custGeom>
              <a:avLst/>
              <a:gdLst/>
              <a:ahLst/>
              <a:cxnLst/>
              <a:rect l="l" t="t" r="r" b="b"/>
              <a:pathLst>
                <a:path w="4816475" h="1475105">
                  <a:moveTo>
                    <a:pt x="4816475" y="0"/>
                  </a:moveTo>
                  <a:lnTo>
                    <a:pt x="0" y="0"/>
                  </a:lnTo>
                  <a:lnTo>
                    <a:pt x="0" y="1179829"/>
                  </a:lnTo>
                  <a:lnTo>
                    <a:pt x="2408238" y="1474787"/>
                  </a:lnTo>
                  <a:lnTo>
                    <a:pt x="4816475" y="1179829"/>
                  </a:lnTo>
                  <a:lnTo>
                    <a:pt x="4816475" y="0"/>
                  </a:lnTo>
                  <a:close/>
                </a:path>
              </a:pathLst>
            </a:custGeom>
            <a:solidFill>
              <a:srgbClr val="E7E6E6"/>
            </a:solidFill>
          </p:spPr>
          <p:txBody>
            <a:bodyPr wrap="square" lIns="0" tIns="0" rIns="0" bIns="0" rtlCol="0"/>
            <a:lstStyle/>
            <a:p>
              <a:endParaRPr/>
            </a:p>
          </p:txBody>
        </p:sp>
        <p:sp>
          <p:nvSpPr>
            <p:cNvPr id="11" name="object 11"/>
            <p:cNvSpPr/>
            <p:nvPr/>
          </p:nvSpPr>
          <p:spPr>
            <a:xfrm>
              <a:off x="388936" y="914400"/>
              <a:ext cx="4816475" cy="1475105"/>
            </a:xfrm>
            <a:custGeom>
              <a:avLst/>
              <a:gdLst/>
              <a:ahLst/>
              <a:cxnLst/>
              <a:rect l="l" t="t" r="r" b="b"/>
              <a:pathLst>
                <a:path w="4816475" h="1475105">
                  <a:moveTo>
                    <a:pt x="0" y="0"/>
                  </a:moveTo>
                  <a:lnTo>
                    <a:pt x="4816475" y="0"/>
                  </a:lnTo>
                  <a:lnTo>
                    <a:pt x="4816475" y="1179830"/>
                  </a:lnTo>
                  <a:lnTo>
                    <a:pt x="2408238" y="1474787"/>
                  </a:lnTo>
                  <a:lnTo>
                    <a:pt x="0" y="1179830"/>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748" y="1235964"/>
            <a:ext cx="4515485" cy="5219378"/>
          </a:xfrm>
          <a:prstGeom prst="rect">
            <a:avLst/>
          </a:prstGeom>
        </p:spPr>
        <p:txBody>
          <a:bodyPr vert="horz" wrap="square" lIns="0" tIns="12700" rIns="0" bIns="0" rtlCol="0">
            <a:spAutoFit/>
          </a:bodyPr>
          <a:lstStyle/>
          <a:p>
            <a:pPr algn="ctr"/>
            <a:r>
              <a:rPr lang="fr-FR" sz="3200" dirty="0"/>
              <a:t>Passer en revue les forces et les lacunes</a:t>
            </a:r>
          </a:p>
          <a:p>
            <a:pPr>
              <a:lnSpc>
                <a:spcPct val="100000"/>
              </a:lnSpc>
            </a:pPr>
            <a:endParaRPr sz="3500" dirty="0">
              <a:latin typeface="Arial"/>
              <a:cs typeface="Arial"/>
            </a:endParaRPr>
          </a:p>
          <a:p>
            <a:pPr lvl="0" algn="ctr"/>
            <a:r>
              <a:rPr lang="fr-FR" sz="3200" dirty="0"/>
              <a:t>Vérifier les hypothèses</a:t>
            </a:r>
          </a:p>
          <a:p>
            <a:pPr>
              <a:lnSpc>
                <a:spcPct val="100000"/>
              </a:lnSpc>
              <a:spcBef>
                <a:spcPts val="25"/>
              </a:spcBef>
            </a:pPr>
            <a:endParaRPr sz="4350" dirty="0">
              <a:latin typeface="Arial"/>
              <a:cs typeface="Arial"/>
            </a:endParaRPr>
          </a:p>
          <a:p>
            <a:pPr lvl="0" algn="ctr"/>
            <a:r>
              <a:rPr lang="fr-FR" sz="3200" dirty="0"/>
              <a:t>Proposer des idées pour améliorer vos systèmes, plans et procédures</a:t>
            </a:r>
          </a:p>
          <a:p>
            <a:pPr>
              <a:lnSpc>
                <a:spcPct val="100000"/>
              </a:lnSpc>
              <a:spcBef>
                <a:spcPts val="50"/>
              </a:spcBef>
            </a:pPr>
            <a:endParaRPr sz="3500" dirty="0">
              <a:latin typeface="Arial"/>
              <a:cs typeface="Arial"/>
            </a:endParaRPr>
          </a:p>
          <a:p>
            <a:pPr algn="ctr">
              <a:lnSpc>
                <a:spcPct val="100000"/>
              </a:lnSpc>
              <a:spcBef>
                <a:spcPts val="5"/>
              </a:spcBef>
            </a:pPr>
            <a:r>
              <a:rPr sz="3200" b="1" spc="-5" dirty="0">
                <a:solidFill>
                  <a:srgbClr val="FFFFFF"/>
                </a:solidFill>
                <a:latin typeface="Arial"/>
                <a:cs typeface="Arial"/>
              </a:rPr>
              <a:t>PLAN</a:t>
            </a:r>
            <a:r>
              <a:rPr lang="fr-FR" sz="3200" b="1" spc="-5" dirty="0">
                <a:solidFill>
                  <a:srgbClr val="FFFFFF"/>
                </a:solidFill>
                <a:latin typeface="Arial"/>
                <a:cs typeface="Arial"/>
              </a:rPr>
              <a:t> D’ACTION</a:t>
            </a:r>
            <a:endParaRPr sz="3200" dirty="0">
              <a:latin typeface="Arial"/>
              <a:cs typeface="Arial"/>
            </a:endParaRPr>
          </a:p>
        </p:txBody>
      </p:sp>
      <p:sp>
        <p:nvSpPr>
          <p:cNvPr id="14" name="object 14"/>
          <p:cNvSpPr txBox="1"/>
          <p:nvPr/>
        </p:nvSpPr>
        <p:spPr>
          <a:xfrm>
            <a:off x="6377924" y="4280916"/>
            <a:ext cx="34290" cy="55880"/>
          </a:xfrm>
          <a:prstGeom prst="rect">
            <a:avLst/>
          </a:prstGeom>
        </p:spPr>
        <p:txBody>
          <a:bodyPr vert="horz" wrap="square" lIns="0" tIns="12700" rIns="0" bIns="0" rtlCol="0">
            <a:spAutoFit/>
          </a:bodyPr>
          <a:lstStyle/>
          <a:p>
            <a:pPr algn="ctr">
              <a:lnSpc>
                <a:spcPct val="100000"/>
              </a:lnSpc>
              <a:spcBef>
                <a:spcPts val="100"/>
              </a:spcBef>
            </a:pPr>
            <a:r>
              <a:rPr sz="200" dirty="0">
                <a:latin typeface="Arial"/>
                <a:cs typeface="Arial"/>
              </a:rPr>
              <a:t>•</a:t>
            </a:r>
            <a:endParaRPr sz="200">
              <a:latin typeface="Arial"/>
              <a:cs typeface="Arial"/>
            </a:endParaRPr>
          </a:p>
        </p:txBody>
      </p:sp>
      <p:sp>
        <p:nvSpPr>
          <p:cNvPr id="15" name="object 15"/>
          <p:cNvSpPr txBox="1"/>
          <p:nvPr/>
        </p:nvSpPr>
        <p:spPr>
          <a:xfrm>
            <a:off x="6377924" y="4713732"/>
            <a:ext cx="34290" cy="55880"/>
          </a:xfrm>
          <a:prstGeom prst="rect">
            <a:avLst/>
          </a:prstGeom>
        </p:spPr>
        <p:txBody>
          <a:bodyPr vert="horz" wrap="square" lIns="0" tIns="12700" rIns="0" bIns="0" rtlCol="0">
            <a:spAutoFit/>
          </a:bodyPr>
          <a:lstStyle/>
          <a:p>
            <a:pPr algn="ctr">
              <a:lnSpc>
                <a:spcPct val="100000"/>
              </a:lnSpc>
              <a:spcBef>
                <a:spcPts val="100"/>
              </a:spcBef>
            </a:pPr>
            <a:r>
              <a:rPr sz="200" dirty="0">
                <a:latin typeface="Arial"/>
                <a:cs typeface="Arial"/>
              </a:rPr>
              <a:t>•</a:t>
            </a:r>
            <a:endParaRPr sz="200">
              <a:latin typeface="Arial"/>
              <a:cs typeface="Arial"/>
            </a:endParaRPr>
          </a:p>
        </p:txBody>
      </p:sp>
      <p:sp>
        <p:nvSpPr>
          <p:cNvPr id="17" name="object 17"/>
          <p:cNvSpPr/>
          <p:nvPr/>
        </p:nvSpPr>
        <p:spPr>
          <a:xfrm>
            <a:off x="9872471" y="758951"/>
            <a:ext cx="566927" cy="6705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txBox="1"/>
          <p:nvPr/>
        </p:nvSpPr>
        <p:spPr>
          <a:xfrm>
            <a:off x="10531867" y="901700"/>
            <a:ext cx="116014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75</a:t>
            </a:r>
            <a:r>
              <a:rPr sz="2400" b="1" spc="-85" dirty="0">
                <a:solidFill>
                  <a:srgbClr val="0070C0"/>
                </a:solidFill>
                <a:latin typeface="Arial"/>
                <a:cs typeface="Arial"/>
              </a:rPr>
              <a:t> </a:t>
            </a:r>
            <a:r>
              <a:rPr sz="2400" b="1" spc="-5" dirty="0">
                <a:solidFill>
                  <a:srgbClr val="0070C0"/>
                </a:solidFill>
                <a:latin typeface="Arial"/>
                <a:cs typeface="Arial"/>
              </a:rPr>
              <a:t>min</a:t>
            </a:r>
            <a:endParaRPr sz="2400" dirty="0">
              <a:latin typeface="Arial"/>
              <a:cs typeface="Arial"/>
            </a:endParaRPr>
          </a:p>
        </p:txBody>
      </p:sp>
      <p:sp>
        <p:nvSpPr>
          <p:cNvPr id="19" name="object 19"/>
          <p:cNvSpPr/>
          <p:nvPr/>
        </p:nvSpPr>
        <p:spPr>
          <a:xfrm>
            <a:off x="5575300" y="5534025"/>
            <a:ext cx="6228080" cy="0"/>
          </a:xfrm>
          <a:custGeom>
            <a:avLst/>
            <a:gdLst/>
            <a:ahLst/>
            <a:cxnLst/>
            <a:rect l="l" t="t" r="r" b="b"/>
            <a:pathLst>
              <a:path w="6228080">
                <a:moveTo>
                  <a:pt x="0" y="0"/>
                </a:moveTo>
                <a:lnTo>
                  <a:pt x="6227762" y="1"/>
                </a:lnTo>
              </a:path>
            </a:pathLst>
          </a:custGeom>
          <a:ln w="25400">
            <a:solidFill>
              <a:srgbClr val="A24B19"/>
            </a:solidFill>
          </a:ln>
        </p:spPr>
        <p:txBody>
          <a:bodyPr wrap="square" lIns="0" tIns="0" rIns="0" bIns="0" rtlCol="0"/>
          <a:lstStyle/>
          <a:p>
            <a:endParaRPr/>
          </a:p>
        </p:txBody>
      </p:sp>
      <p:sp>
        <p:nvSpPr>
          <p:cNvPr id="20" name="object 20"/>
          <p:cNvSpPr txBox="1"/>
          <p:nvPr/>
        </p:nvSpPr>
        <p:spPr>
          <a:xfrm>
            <a:off x="6512862" y="5999988"/>
            <a:ext cx="4993338" cy="228268"/>
          </a:xfrm>
          <a:prstGeom prst="rect">
            <a:avLst/>
          </a:prstGeom>
        </p:spPr>
        <p:txBody>
          <a:bodyPr vert="horz" wrap="square" lIns="0" tIns="12700" rIns="0" bIns="0" rtlCol="0">
            <a:spAutoFit/>
          </a:bodyPr>
          <a:lstStyle/>
          <a:p>
            <a:pPr lvl="0">
              <a:spcBef>
                <a:spcPts val="700"/>
              </a:spcBef>
              <a:buClr>
                <a:srgbClr val="DD8047"/>
              </a:buClr>
              <a:buSzPct val="60000"/>
            </a:pPr>
            <a:r>
              <a:rPr lang="fr-FR" sz="1400" i="1" dirty="0">
                <a:solidFill>
                  <a:srgbClr val="A24B19"/>
                </a:solidFill>
                <a:latin typeface="Arial" panose="020B0604020202020204"/>
                <a:cs typeface="Calibri" panose="020F0502020204030204" pitchFamily="34" charset="0"/>
              </a:rPr>
              <a:t>Note : Le plan d’action sera établi lors de la prochaine session.</a:t>
            </a:r>
          </a:p>
        </p:txBody>
      </p:sp>
      <p:sp>
        <p:nvSpPr>
          <p:cNvPr id="21" name="Rectangle 20">
            <a:extLst>
              <a:ext uri="{FF2B5EF4-FFF2-40B4-BE49-F238E27FC236}">
                <a16:creationId xmlns:a16="http://schemas.microsoft.com/office/drawing/2014/main" id="{05DD9802-AC10-4777-A9A3-71BC86AD29C0}"/>
              </a:ext>
            </a:extLst>
          </p:cNvPr>
          <p:cNvSpPr/>
          <p:nvPr/>
        </p:nvSpPr>
        <p:spPr>
          <a:xfrm>
            <a:off x="5841242" y="1098647"/>
            <a:ext cx="5559361" cy="4571923"/>
          </a:xfrm>
          <a:prstGeom prst="rect">
            <a:avLst/>
          </a:prstGeom>
        </p:spPr>
        <p:txBody>
          <a:bodyPr wrap="square">
            <a:noAutofit/>
          </a:bodyPr>
          <a:lstStyle/>
          <a:p>
            <a:pPr>
              <a:spcAft>
                <a:spcPts val="1200"/>
              </a:spcAft>
            </a:pPr>
            <a:r>
              <a:rPr lang="fr-FR" b="1" u="sng" dirty="0">
                <a:latin typeface="+mj-lt"/>
                <a:cs typeface="Calibri" panose="020F0502020204030204" pitchFamily="34" charset="0"/>
              </a:rPr>
              <a:t>TÂCHES</a:t>
            </a:r>
          </a:p>
          <a:p>
            <a:pPr marL="342900" indent="-342900">
              <a:spcAft>
                <a:spcPts val="1200"/>
              </a:spcAft>
              <a:buAutoNum type="arabicPeriod"/>
            </a:pPr>
            <a:r>
              <a:rPr lang="fr-FR" dirty="0">
                <a:latin typeface="+mj-lt"/>
                <a:cs typeface="Calibri" panose="020F0502020204030204" pitchFamily="34" charset="0"/>
              </a:rPr>
              <a:t>En groupes, divisez une feuille de papier en trois parties.</a:t>
            </a:r>
          </a:p>
          <a:p>
            <a:pPr marL="342900" indent="-342900">
              <a:spcAft>
                <a:spcPts val="1200"/>
              </a:spcAft>
              <a:buAutoNum type="arabicPeriod"/>
            </a:pPr>
            <a:r>
              <a:rPr lang="fr-FR" dirty="0">
                <a:latin typeface="+mj-lt"/>
                <a:cs typeface="Calibri" panose="020F0502020204030204" pitchFamily="34" charset="0"/>
              </a:rPr>
              <a:t>Passez en revue la liste de contrôle de l’état de préparation, vos plans et les notes de votre exercice de simulation sur table.</a:t>
            </a:r>
          </a:p>
          <a:p>
            <a:pPr marL="342900" indent="-342900">
              <a:spcAft>
                <a:spcPts val="1200"/>
              </a:spcAft>
              <a:buAutoNum type="arabicPeriod"/>
            </a:pPr>
            <a:r>
              <a:rPr lang="fr-FR" dirty="0">
                <a:latin typeface="+mj-lt"/>
                <a:cs typeface="Calibri" panose="020F0502020204030204" pitchFamily="34" charset="0"/>
              </a:rPr>
              <a:t>Discutez entre vous pour remplir chacune des sections en indiquant :</a:t>
            </a:r>
            <a:endParaRPr lang="fr-FR" b="1" dirty="0">
              <a:latin typeface="+mj-lt"/>
              <a:cs typeface="Calibri" panose="020F0502020204030204" pitchFamily="34" charset="0"/>
            </a:endParaRPr>
          </a:p>
          <a:p>
            <a:pPr marL="800100" lvl="1" indent="-342900">
              <a:spcAft>
                <a:spcPts val="1200"/>
              </a:spcAft>
              <a:buFont typeface="Arial" panose="020B0604020202020204" pitchFamily="34" charset="0"/>
              <a:buChar char="•"/>
            </a:pPr>
            <a:r>
              <a:rPr lang="fr-FR" dirty="0">
                <a:latin typeface="+mj-lt"/>
                <a:cs typeface="Calibri" panose="020F0502020204030204" pitchFamily="34" charset="0"/>
              </a:rPr>
              <a:t>ce qui a bien fonctionné (réalisations),</a:t>
            </a:r>
          </a:p>
          <a:p>
            <a:pPr marL="800100" lvl="1" indent="-342900">
              <a:spcAft>
                <a:spcPts val="1200"/>
              </a:spcAft>
              <a:buFont typeface="Arial" panose="020B0604020202020204" pitchFamily="34" charset="0"/>
              <a:buChar char="•"/>
            </a:pPr>
            <a:r>
              <a:rPr lang="fr-FR" dirty="0">
                <a:latin typeface="+mj-lt"/>
                <a:cs typeface="Calibri" panose="020F0502020204030204" pitchFamily="34" charset="0"/>
              </a:rPr>
              <a:t>ce qui s’est avéré difficile (problèmes),</a:t>
            </a:r>
          </a:p>
          <a:p>
            <a:pPr marL="800100" lvl="1" indent="-342900">
              <a:spcAft>
                <a:spcPts val="1200"/>
              </a:spcAft>
              <a:buFont typeface="Arial" panose="020B0604020202020204" pitchFamily="34" charset="0"/>
              <a:buChar char="•"/>
            </a:pPr>
            <a:r>
              <a:rPr lang="fr-FR" dirty="0">
                <a:latin typeface="+mj-lt"/>
                <a:cs typeface="Calibri" panose="020F0502020204030204" pitchFamily="34" charset="0"/>
              </a:rPr>
              <a:t>vos recommandations (indiquer les trois principales).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521475" cy="505267"/>
          </a:xfrm>
          <a:prstGeom prst="rect">
            <a:avLst/>
          </a:prstGeom>
        </p:spPr>
        <p:txBody>
          <a:bodyPr vert="horz" wrap="square" lIns="0" tIns="12700" rIns="0" bIns="0" rtlCol="0">
            <a:spAutoFit/>
          </a:bodyPr>
          <a:lstStyle/>
          <a:p>
            <a:pPr marL="12700">
              <a:lnSpc>
                <a:spcPct val="100000"/>
              </a:lnSpc>
              <a:spcBef>
                <a:spcPts val="100"/>
              </a:spcBef>
            </a:pPr>
            <a:r>
              <a:rPr lang="fr-FR" sz="3200" b="1" dirty="0">
                <a:solidFill>
                  <a:srgbClr val="FFFFFF"/>
                </a:solidFill>
                <a:latin typeface="Arial"/>
                <a:cs typeface="Arial"/>
              </a:rPr>
              <a:t>Pause</a:t>
            </a:r>
            <a:endParaRPr sz="3200" dirty="0">
              <a:latin typeface="Arial"/>
              <a:cs typeface="Arial"/>
            </a:endParaRPr>
          </a:p>
        </p:txBody>
      </p:sp>
      <p:sp>
        <p:nvSpPr>
          <p:cNvPr id="3" name="object 3"/>
          <p:cNvSpPr/>
          <p:nvPr/>
        </p:nvSpPr>
        <p:spPr>
          <a:xfrm>
            <a:off x="4294060" y="1635950"/>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29"/>
                </a:lnTo>
                <a:lnTo>
                  <a:pt x="115887" y="3830636"/>
                </a:lnTo>
                <a:lnTo>
                  <a:pt x="3716337" y="3830636"/>
                </a:lnTo>
                <a:lnTo>
                  <a:pt x="3761446" y="3821529"/>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787772" y="2977388"/>
            <a:ext cx="2844800" cy="1136208"/>
          </a:xfrm>
          <a:prstGeom prst="rect">
            <a:avLst/>
          </a:prstGeom>
        </p:spPr>
        <p:txBody>
          <a:bodyPr vert="horz" wrap="square" lIns="0" tIns="33020" rIns="0" bIns="0" rtlCol="0">
            <a:spAutoFit/>
          </a:bodyPr>
          <a:lstStyle/>
          <a:p>
            <a:pPr marL="609600" marR="5080" indent="-596900">
              <a:lnSpc>
                <a:spcPts val="4300"/>
              </a:lnSpc>
              <a:spcBef>
                <a:spcPts val="260"/>
              </a:spcBef>
            </a:pPr>
            <a:r>
              <a:rPr lang="fr-FR" sz="3600" b="1" spc="-5" dirty="0">
                <a:solidFill>
                  <a:srgbClr val="A24B19"/>
                </a:solidFill>
                <a:latin typeface="Arial"/>
                <a:cs typeface="Arial"/>
              </a:rPr>
              <a:t>Pause-café </a:t>
            </a:r>
            <a:r>
              <a:rPr sz="3600" b="1" spc="-5" dirty="0">
                <a:solidFill>
                  <a:srgbClr val="A24B19"/>
                </a:solidFill>
                <a:latin typeface="Arial"/>
                <a:cs typeface="Arial"/>
              </a:rPr>
              <a:t>(15</a:t>
            </a:r>
            <a:r>
              <a:rPr lang="fr-FR" sz="3600" b="1" spc="-5" dirty="0">
                <a:solidFill>
                  <a:srgbClr val="A24B19"/>
                </a:solidFill>
                <a:latin typeface="Arial"/>
                <a:cs typeface="Arial"/>
              </a:rPr>
              <a:t> </a:t>
            </a:r>
            <a:r>
              <a:rPr sz="3600" b="1" spc="-5" dirty="0">
                <a:solidFill>
                  <a:srgbClr val="A24B19"/>
                </a:solidFill>
                <a:latin typeface="Arial"/>
                <a:cs typeface="Arial"/>
              </a:rPr>
              <a:t>min)</a:t>
            </a:r>
            <a:endParaRPr sz="36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fr-FR"/>
              <a:t>Plan d’action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fr-FR" sz="1200" b="1" i="0" u="none" strike="noStrike" kern="1200" cap="none" spc="0" normalizeH="0" baseline="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03.11.20</a:t>
            </a:fld>
            <a:endParaRPr kumimoji="0" lang="fr-FR" sz="1200" b="1"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1849281" cy="749356"/>
            <a:chOff x="9978391" y="5342554"/>
            <a:chExt cx="1849281"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1592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2400" b="1" i="0" u="none" strike="noStrike" kern="1200" cap="none" spc="0" normalizeH="0" baseline="0" dirty="0">
                  <a:ln>
                    <a:noFill/>
                  </a:ln>
                  <a:solidFill>
                    <a:srgbClr val="0070C0"/>
                  </a:solidFill>
                  <a:effectLst/>
                  <a:uLnTx/>
                  <a:uFillTx/>
                  <a:latin typeface="Arial" panose="020B0604020202020204"/>
                  <a:ea typeface="+mn-ea"/>
                  <a:cs typeface="Calibri" panose="020F0502020204030204" pitchFamily="34" charset="0"/>
                </a:rPr>
                <a:t>45 min</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pic>
        <p:nvPicPr>
          <p:cNvPr id="5" name="Picture 4" descr="A picture containing PowerPoint&#10;&#10;Description automatically generated">
            <a:extLst>
              <a:ext uri="{FF2B5EF4-FFF2-40B4-BE49-F238E27FC236}">
                <a16:creationId xmlns:a16="http://schemas.microsoft.com/office/drawing/2014/main" id="{17B07EE8-A89A-9F4A-B659-5FD5F0B9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557" y="1176565"/>
            <a:ext cx="7950200" cy="433070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734044" y="1295400"/>
            <a:ext cx="150198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dirty="0">
                <a:ln>
                  <a:noFill/>
                </a:ln>
                <a:solidFill>
                  <a:prstClr val="white"/>
                </a:solidFill>
                <a:effectLst/>
                <a:uLnTx/>
                <a:uFillTx/>
                <a:latin typeface="Arial" panose="020B0604020202020204"/>
                <a:ea typeface="+mn-ea"/>
                <a:cs typeface="Calibri" panose="020F0502020204030204" pitchFamily="34" charset="0"/>
              </a:rPr>
              <a:t>Principal(e) problème/lacune</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50735"/>
            <a:ext cx="178272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dirty="0">
                <a:ln>
                  <a:noFill/>
                </a:ln>
                <a:solidFill>
                  <a:prstClr val="white"/>
                </a:solidFill>
                <a:effectLst/>
                <a:uLnTx/>
                <a:uFillTx/>
                <a:latin typeface="Arial" panose="020B0604020202020204"/>
                <a:ea typeface="+mn-ea"/>
                <a:cs typeface="Calibri" panose="020F0502020204030204" pitchFamily="34" charset="0"/>
              </a:rPr>
              <a:t>Solution proposée</a:t>
            </a:r>
          </a:p>
        </p:txBody>
      </p:sp>
      <p:sp>
        <p:nvSpPr>
          <p:cNvPr id="13" name="TextBox 12">
            <a:extLst>
              <a:ext uri="{FF2B5EF4-FFF2-40B4-BE49-F238E27FC236}">
                <a16:creationId xmlns:a16="http://schemas.microsoft.com/office/drawing/2014/main" id="{062FC10F-A64C-AD4B-B3CF-BB4E17C2B559}"/>
              </a:ext>
            </a:extLst>
          </p:cNvPr>
          <p:cNvSpPr txBox="1"/>
          <p:nvPr/>
        </p:nvSpPr>
        <p:spPr>
          <a:xfrm>
            <a:off x="8153400" y="1176565"/>
            <a:ext cx="1404257"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dirty="0">
                <a:ln>
                  <a:noFill/>
                </a:ln>
                <a:solidFill>
                  <a:prstClr val="white"/>
                </a:solidFill>
                <a:effectLst/>
                <a:uLnTx/>
                <a:uFillTx/>
                <a:latin typeface="Arial" panose="020B0604020202020204"/>
                <a:ea typeface="+mn-ea"/>
                <a:cs typeface="Calibri" panose="020F0502020204030204" pitchFamily="34" charset="0"/>
              </a:rPr>
              <a:t>Calendrier pour le règlement</a:t>
            </a: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1" y="1340755"/>
            <a:ext cx="140425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fr-FR" sz="1300" b="1" i="0" u="none" strike="noStrike" kern="1200" cap="none" spc="0" normalizeH="0" baseline="0" dirty="0">
                <a:ln>
                  <a:noFill/>
                </a:ln>
                <a:solidFill>
                  <a:prstClr val="white"/>
                </a:solidFill>
                <a:effectLst/>
                <a:uLnTx/>
                <a:uFillTx/>
                <a:latin typeface="Arial" panose="020B0604020202020204"/>
                <a:ea typeface="+mn-ea"/>
                <a:cs typeface="Calibri" panose="020F0502020204030204" pitchFamily="34" charset="0"/>
              </a:rPr>
              <a:t>Responsabilité</a:t>
            </a:r>
          </a:p>
        </p:txBody>
      </p:sp>
    </p:spTree>
    <p:extLst>
      <p:ext uri="{BB962C8B-B14F-4D97-AF65-F5344CB8AC3E}">
        <p14:creationId xmlns:p14="http://schemas.microsoft.com/office/powerpoint/2010/main" val="305592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13080"/>
          </a:xfrm>
          <a:prstGeom prst="rect">
            <a:avLst/>
          </a:prstGeom>
        </p:spPr>
        <p:txBody>
          <a:bodyPr vert="horz" wrap="square" lIns="0" tIns="12700" rIns="0" bIns="0" rtlCol="0">
            <a:spAutoFit/>
          </a:bodyPr>
          <a:lstStyle/>
          <a:p>
            <a:pPr marL="12700">
              <a:lnSpc>
                <a:spcPct val="100000"/>
              </a:lnSpc>
              <a:spcBef>
                <a:spcPts val="100"/>
              </a:spcBef>
            </a:pPr>
            <a:r>
              <a:rPr lang="fr-FR" sz="3200" dirty="0"/>
              <a:t>Synthèse</a:t>
            </a:r>
            <a:endParaRPr sz="3200" dirty="0"/>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85799"/>
            <a:ext cx="12192000" cy="6172200"/>
            <a:chOff x="0" y="685799"/>
            <a:chExt cx="12192000" cy="6172200"/>
          </a:xfrm>
        </p:grpSpPr>
        <p:sp>
          <p:nvSpPr>
            <p:cNvPr id="3" name="object 3"/>
            <p:cNvSpPr/>
            <p:nvPr/>
          </p:nvSpPr>
          <p:spPr>
            <a:xfrm>
              <a:off x="606551" y="685799"/>
              <a:ext cx="4712208" cy="58491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219200" y="1060703"/>
              <a:ext cx="3886200" cy="51572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23950" y="966787"/>
              <a:ext cx="4075429" cy="5345430"/>
            </a:xfrm>
            <a:custGeom>
              <a:avLst/>
              <a:gdLst/>
              <a:ahLst/>
              <a:cxnLst/>
              <a:rect l="l" t="t" r="r" b="b"/>
              <a:pathLst>
                <a:path w="4075429" h="5345430">
                  <a:moveTo>
                    <a:pt x="0" y="0"/>
                  </a:moveTo>
                  <a:lnTo>
                    <a:pt x="4075112" y="0"/>
                  </a:lnTo>
                  <a:lnTo>
                    <a:pt x="4075112" y="5345112"/>
                  </a:lnTo>
                  <a:lnTo>
                    <a:pt x="0" y="5345112"/>
                  </a:lnTo>
                  <a:lnTo>
                    <a:pt x="0" y="0"/>
                  </a:lnTo>
                  <a:close/>
                </a:path>
              </a:pathLst>
            </a:custGeom>
            <a:ln w="190500">
              <a:solidFill>
                <a:srgbClr val="FFFFFF"/>
              </a:solidFill>
            </a:ln>
          </p:spPr>
          <p:txBody>
            <a:bodyPr wrap="square" lIns="0" tIns="0" rIns="0" bIns="0" rtlCol="0"/>
            <a:lstStyle/>
            <a:p>
              <a:endParaRPr/>
            </a:p>
          </p:txBody>
        </p:sp>
        <p:sp>
          <p:nvSpPr>
            <p:cNvPr id="6" name="object 6"/>
            <p:cNvSpPr/>
            <p:nvPr/>
          </p:nvSpPr>
          <p:spPr>
            <a:xfrm>
              <a:off x="7839456" y="4745736"/>
              <a:ext cx="566927" cy="6705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31124" y="0"/>
            <a:ext cx="7312675"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Formulaire de retour des participants</a:t>
            </a:r>
            <a:endParaRPr sz="3200" dirty="0"/>
          </a:p>
        </p:txBody>
      </p:sp>
      <p:sp>
        <p:nvSpPr>
          <p:cNvPr id="8" name="object 8"/>
          <p:cNvSpPr txBox="1"/>
          <p:nvPr/>
        </p:nvSpPr>
        <p:spPr>
          <a:xfrm>
            <a:off x="6250924" y="2204211"/>
            <a:ext cx="4721876" cy="2165978"/>
          </a:xfrm>
          <a:prstGeom prst="rect">
            <a:avLst/>
          </a:prstGeom>
        </p:spPr>
        <p:txBody>
          <a:bodyPr vert="horz" wrap="square" lIns="0" tIns="11430" rIns="0" bIns="0" rtlCol="0">
            <a:spAutoFit/>
          </a:bodyPr>
          <a:lstStyle/>
          <a:p>
            <a:pPr>
              <a:spcAft>
                <a:spcPts val="800"/>
              </a:spcAft>
            </a:pPr>
            <a:r>
              <a:rPr lang="fr-FR" sz="2800" i="1" dirty="0">
                <a:latin typeface="Arial" panose="020B0604020202020204" pitchFamily="34" charset="0"/>
                <a:ea typeface="Calibri" panose="020F0502020204030204" pitchFamily="34" charset="0"/>
              </a:rPr>
              <a:t>Votre retour nous aider à maintenir et à améliorer la qualité et la pertinence des futurs exercices de simulation.</a:t>
            </a:r>
            <a:endParaRPr lang="fr-FR" sz="3200" dirty="0">
              <a:latin typeface="Arial" panose="020B0604020202020204" pitchFamily="34" charset="0"/>
              <a:ea typeface="Calibri" panose="020F0502020204030204" pitchFamily="34" charset="0"/>
            </a:endParaRPr>
          </a:p>
        </p:txBody>
      </p:sp>
      <p:sp>
        <p:nvSpPr>
          <p:cNvPr id="9" name="object 9"/>
          <p:cNvSpPr txBox="1"/>
          <p:nvPr/>
        </p:nvSpPr>
        <p:spPr>
          <a:xfrm>
            <a:off x="8498307" y="4888483"/>
            <a:ext cx="9906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5</a:t>
            </a:r>
            <a:r>
              <a:rPr sz="2400" b="1" spc="-85" dirty="0">
                <a:solidFill>
                  <a:srgbClr val="0070C0"/>
                </a:solidFill>
                <a:latin typeface="Arial"/>
                <a:cs typeface="Arial"/>
              </a:rPr>
              <a:t> </a:t>
            </a:r>
            <a:r>
              <a:rPr sz="2400" b="1" spc="-5" dirty="0">
                <a:solidFill>
                  <a:srgbClr val="0070C0"/>
                </a:solidFill>
                <a:latin typeface="Arial"/>
                <a:cs typeface="Arial"/>
              </a:rPr>
              <a:t>min</a:t>
            </a:r>
            <a:endParaRPr sz="24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5864875" cy="505267"/>
          </a:xfrm>
          <a:prstGeom prst="rect">
            <a:avLst/>
          </a:prstGeom>
        </p:spPr>
        <p:txBody>
          <a:bodyPr vert="horz" wrap="square" lIns="0" tIns="12700" rIns="0" bIns="0" rtlCol="0">
            <a:spAutoFit/>
          </a:bodyPr>
          <a:lstStyle/>
          <a:p>
            <a:pPr marL="12700">
              <a:lnSpc>
                <a:spcPct val="100000"/>
              </a:lnSpc>
              <a:spcBef>
                <a:spcPts val="100"/>
              </a:spcBef>
            </a:pPr>
            <a:r>
              <a:rPr lang="fr-FR" sz="3200" b="1" spc="-5" dirty="0">
                <a:solidFill>
                  <a:srgbClr val="FFFFFF"/>
                </a:solidFill>
                <a:latin typeface="Arial"/>
                <a:cs typeface="Arial"/>
              </a:rPr>
              <a:t>Prochaines étapes et résumé</a:t>
            </a:r>
            <a:endParaRPr sz="3200" dirty="0">
              <a:latin typeface="Arial"/>
              <a:cs typeface="Arial"/>
            </a:endParaRPr>
          </a:p>
        </p:txBody>
      </p:sp>
      <p:sp>
        <p:nvSpPr>
          <p:cNvPr id="3" name="object 3"/>
          <p:cNvSpPr/>
          <p:nvPr/>
        </p:nvSpPr>
        <p:spPr>
          <a:xfrm>
            <a:off x="1712976" y="765047"/>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18010" y="4598923"/>
            <a:ext cx="5868989" cy="566822"/>
          </a:xfrm>
          <a:prstGeom prst="rect">
            <a:avLst/>
          </a:prstGeom>
        </p:spPr>
        <p:txBody>
          <a:bodyPr vert="horz" wrap="square" lIns="0" tIns="12700" rIns="0" bIns="0" rtlCol="0">
            <a:spAutoFit/>
          </a:bodyPr>
          <a:lstStyle/>
          <a:p>
            <a:pPr marL="12700">
              <a:lnSpc>
                <a:spcPct val="100000"/>
              </a:lnSpc>
              <a:spcBef>
                <a:spcPts val="100"/>
              </a:spcBef>
            </a:pPr>
            <a:r>
              <a:rPr lang="fr-FR" sz="3600" b="1" spc="-5" dirty="0">
                <a:solidFill>
                  <a:srgbClr val="0070C0"/>
                </a:solidFill>
                <a:latin typeface="Arial"/>
                <a:cs typeface="Arial"/>
              </a:rPr>
              <a:t>PROCHAINES ÉTAPES</a:t>
            </a:r>
            <a:endParaRPr sz="36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sz="3200" dirty="0"/>
              <a:t>WHO </a:t>
            </a:r>
            <a:r>
              <a:rPr sz="3200" spc="-5" dirty="0"/>
              <a:t>COVID-19 Partners</a:t>
            </a:r>
            <a:r>
              <a:rPr sz="3200" spc="-55" dirty="0"/>
              <a:t> </a:t>
            </a:r>
            <a:r>
              <a:rPr sz="3200" spc="-5" dirty="0"/>
              <a:t>Platform</a:t>
            </a:r>
            <a:endParaRPr sz="3200"/>
          </a:p>
        </p:txBody>
      </p:sp>
      <p:sp>
        <p:nvSpPr>
          <p:cNvPr id="3" name="object 3"/>
          <p:cNvSpPr txBox="1"/>
          <p:nvPr/>
        </p:nvSpPr>
        <p:spPr>
          <a:xfrm>
            <a:off x="928370" y="685800"/>
            <a:ext cx="10335260" cy="5777159"/>
          </a:xfrm>
          <a:prstGeom prst="rect">
            <a:avLst/>
          </a:prstGeom>
        </p:spPr>
        <p:txBody>
          <a:bodyPr vert="horz" wrap="square" lIns="0" tIns="12700" rIns="0" bIns="0" rtlCol="0">
            <a:spAutoFit/>
          </a:bodyPr>
          <a:lstStyle/>
          <a:p>
            <a:pPr marL="12700">
              <a:lnSpc>
                <a:spcPct val="100000"/>
              </a:lnSpc>
              <a:spcBef>
                <a:spcPts val="100"/>
              </a:spcBef>
            </a:pPr>
            <a:r>
              <a:rPr lang="fr-FR" sz="2800" spc="-5" dirty="0">
                <a:latin typeface="Arial"/>
                <a:cs typeface="Arial"/>
              </a:rPr>
              <a:t>Plateforme des partenaires </a:t>
            </a:r>
            <a:r>
              <a:rPr sz="2800" spc="-5" dirty="0">
                <a:latin typeface="Arial"/>
                <a:cs typeface="Arial"/>
              </a:rPr>
              <a:t>COVID-19 </a:t>
            </a:r>
            <a:r>
              <a:rPr lang="fr-FR" sz="2800" dirty="0">
                <a:latin typeface="Arial"/>
                <a:cs typeface="Arial"/>
              </a:rPr>
              <a:t>et portail de fournitures</a:t>
            </a:r>
            <a:endParaRPr sz="2800" dirty="0">
              <a:latin typeface="Arial"/>
              <a:cs typeface="Arial"/>
            </a:endParaRPr>
          </a:p>
          <a:p>
            <a:pPr>
              <a:lnSpc>
                <a:spcPct val="100000"/>
              </a:lnSpc>
              <a:spcBef>
                <a:spcPts val="55"/>
              </a:spcBef>
            </a:pPr>
            <a:endParaRPr sz="4250" dirty="0">
              <a:latin typeface="Arial"/>
              <a:cs typeface="Arial"/>
            </a:endParaRPr>
          </a:p>
          <a:p>
            <a:pPr marL="241300" marR="5080" indent="-228600">
              <a:lnSpc>
                <a:spcPct val="90700"/>
              </a:lnSpc>
              <a:buChar char="•"/>
              <a:tabLst>
                <a:tab pos="241300" algn="l"/>
              </a:tabLst>
            </a:pPr>
            <a:r>
              <a:rPr lang="fr-FR" sz="2800" dirty="0">
                <a:latin typeface="Arial"/>
                <a:cs typeface="Arial"/>
              </a:rPr>
              <a:t>La plateforme des partenaires</a:t>
            </a:r>
            <a:r>
              <a:rPr sz="2800" dirty="0">
                <a:latin typeface="Arial"/>
                <a:cs typeface="Arial"/>
              </a:rPr>
              <a:t> </a:t>
            </a:r>
            <a:r>
              <a:rPr sz="2800" spc="-5" dirty="0">
                <a:latin typeface="Arial"/>
                <a:cs typeface="Arial"/>
              </a:rPr>
              <a:t>COVID-19 </a:t>
            </a:r>
            <a:r>
              <a:rPr lang="fr-FR" sz="2800" dirty="0">
                <a:latin typeface="Arial"/>
                <a:cs typeface="Arial"/>
              </a:rPr>
              <a:t>favorise la transparence</a:t>
            </a:r>
            <a:r>
              <a:rPr sz="2800" spc="-15" dirty="0">
                <a:latin typeface="Arial"/>
                <a:cs typeface="Arial"/>
              </a:rPr>
              <a:t>, </a:t>
            </a:r>
            <a:r>
              <a:rPr lang="fr-FR" sz="2800" spc="-15" dirty="0">
                <a:latin typeface="Arial"/>
                <a:cs typeface="Arial"/>
              </a:rPr>
              <a:t>la</a:t>
            </a:r>
            <a:r>
              <a:rPr sz="2800" spc="-15" dirty="0">
                <a:latin typeface="Arial"/>
                <a:cs typeface="Arial"/>
              </a:rPr>
              <a:t> </a:t>
            </a:r>
            <a:r>
              <a:rPr sz="2800" dirty="0">
                <a:latin typeface="Arial"/>
                <a:cs typeface="Arial"/>
              </a:rPr>
              <a:t>collaboration</a:t>
            </a:r>
            <a:r>
              <a:rPr lang="fr-FR" sz="2800" dirty="0">
                <a:latin typeface="Arial"/>
                <a:cs typeface="Arial"/>
              </a:rPr>
              <a:t> et l’efficience au bénéfice des pays, des organismes des Nations Unies, des partenaires d’exécution et des donateurs, dans le cadre de leur riposte à la COVID-19</a:t>
            </a:r>
            <a:r>
              <a:rPr sz="2800" dirty="0">
                <a:latin typeface="Arial"/>
                <a:cs typeface="Arial"/>
              </a:rPr>
              <a:t>.</a:t>
            </a:r>
          </a:p>
          <a:p>
            <a:pPr>
              <a:lnSpc>
                <a:spcPct val="100000"/>
              </a:lnSpc>
              <a:spcBef>
                <a:spcPts val="40"/>
              </a:spcBef>
            </a:pPr>
            <a:endParaRPr sz="3700" dirty="0">
              <a:latin typeface="Arial"/>
              <a:cs typeface="Arial"/>
            </a:endParaRPr>
          </a:p>
          <a:p>
            <a:pPr marL="241300" marR="316865" indent="-228600">
              <a:lnSpc>
                <a:spcPts val="2300"/>
              </a:lnSpc>
            </a:pPr>
            <a:r>
              <a:rPr lang="fr-FR" sz="2400" spc="-5" dirty="0">
                <a:latin typeface="Arial"/>
                <a:cs typeface="Arial"/>
              </a:rPr>
              <a:t>Dans la liste de contrôle nationale, vous souhaiterez peut-être actualiser l’indicateur lié au pilier « points d’entrée  » en indiquant que vous avez participé à cet exercice de simulation</a:t>
            </a:r>
            <a:r>
              <a:rPr sz="2400" spc="-5" dirty="0">
                <a:latin typeface="Arial"/>
                <a:cs typeface="Arial"/>
              </a:rPr>
              <a:t>.</a:t>
            </a:r>
            <a:endParaRPr sz="2400" dirty="0">
              <a:latin typeface="Arial"/>
              <a:cs typeface="Arial"/>
            </a:endParaRPr>
          </a:p>
          <a:p>
            <a:pPr>
              <a:lnSpc>
                <a:spcPct val="100000"/>
              </a:lnSpc>
              <a:spcBef>
                <a:spcPts val="35"/>
              </a:spcBef>
            </a:pPr>
            <a:endParaRPr sz="2850" dirty="0">
              <a:latin typeface="Arial"/>
              <a:cs typeface="Arial"/>
            </a:endParaRPr>
          </a:p>
          <a:p>
            <a:pPr marL="12700" marR="4992370">
              <a:lnSpc>
                <a:spcPct val="114999"/>
              </a:lnSpc>
            </a:pPr>
            <a:r>
              <a:rPr lang="fr-FR" sz="2400" spc="-5" dirty="0">
                <a:latin typeface="Arial"/>
                <a:cs typeface="Arial"/>
              </a:rPr>
              <a:t>Pour plus d’informations </a:t>
            </a:r>
            <a:r>
              <a:rPr sz="2400" spc="-5" dirty="0">
                <a:latin typeface="Arial"/>
                <a:cs typeface="Arial"/>
              </a:rPr>
              <a:t>:  </a:t>
            </a:r>
            <a:r>
              <a:rPr sz="2400" u="heavy" spc="-5" dirty="0">
                <a:solidFill>
                  <a:srgbClr val="0563C1"/>
                </a:solidFill>
                <a:uFill>
                  <a:solidFill>
                    <a:srgbClr val="0563C1"/>
                  </a:solidFill>
                </a:uFill>
                <a:latin typeface="Arial"/>
                <a:cs typeface="Arial"/>
              </a:rPr>
              <a:t>https://covid19partnersplatform.who.int/</a:t>
            </a:r>
            <a:endParaRPr sz="2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3400" cy="574040"/>
          </a:xfrm>
          <a:prstGeom prst="rect">
            <a:avLst/>
          </a:prstGeom>
        </p:spPr>
        <p:txBody>
          <a:bodyPr vert="horz" wrap="square" lIns="0" tIns="12700" rIns="0" bIns="0" rtlCol="0">
            <a:spAutoFit/>
          </a:bodyPr>
          <a:lstStyle/>
          <a:p>
            <a:pPr marL="12700">
              <a:lnSpc>
                <a:spcPct val="100000"/>
              </a:lnSpc>
              <a:spcBef>
                <a:spcPts val="100"/>
              </a:spcBef>
            </a:pPr>
            <a:r>
              <a:rPr lang="fr-FR" sz="3600" dirty="0"/>
              <a:t>Orienter la préparation et la riposte</a:t>
            </a:r>
            <a:endParaRPr sz="3600" dirty="0"/>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4" name="object 4"/>
          <p:cNvSpPr txBox="1"/>
          <p:nvPr/>
        </p:nvSpPr>
        <p:spPr>
          <a:xfrm>
            <a:off x="533400" y="2545923"/>
            <a:ext cx="5181600" cy="4013919"/>
          </a:xfrm>
          <a:prstGeom prst="rect">
            <a:avLst/>
          </a:prstGeom>
        </p:spPr>
        <p:txBody>
          <a:bodyPr vert="horz" wrap="square" lIns="0" tIns="12700" rIns="0" bIns="0" rtlCol="0">
            <a:spAutoFit/>
          </a:bodyPr>
          <a:lstStyle/>
          <a:p>
            <a:pPr lvl="0" algn="just"/>
            <a:r>
              <a:rPr lang="fr-FR" sz="2000" i="1" dirty="0">
                <a:solidFill>
                  <a:prstClr val="black"/>
                </a:solidFill>
                <a:latin typeface="Arial" panose="020B0604020202020204"/>
              </a:rPr>
              <a:t>Depuis janvier 2020, l'OMS a publié plus de 100 documents sur la COVID-19. Plus de la moitié d'entre eux sont des orientations techniques détaillées, portant sur la manière de trouver et de tester les cas, de dispenser des soins sûrs et adaptés aux patients en fonction de la gravité de la maladie, de suivre les contacts et de les mettre en quarantaine, d’empêcher la transmission d’une personne à l’autre, d'assurer la protection des agents de santé et d’aider les communautés à apporter une réponse adaptée.</a:t>
            </a:r>
          </a:p>
          <a:p>
            <a:pPr marL="12700" marR="5080" algn="just">
              <a:lnSpc>
                <a:spcPct val="100000"/>
              </a:lnSpc>
            </a:pPr>
            <a:endParaRPr sz="2000" dirty="0">
              <a:latin typeface="Arial"/>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524000"/>
            <a:ext cx="11429999" cy="1015663"/>
          </a:xfrm>
          <a:prstGeom prst="rect">
            <a:avLst/>
          </a:prstGeom>
        </p:spPr>
        <p:txBody>
          <a:bodyPr wrap="square">
            <a:spAutoFit/>
          </a:bodyPr>
          <a:lstStyle/>
          <a:p>
            <a:pPr marL="12700" marR="5080" algn="just"/>
            <a:r>
              <a:rPr lang="fr-FR" sz="2000" i="1" dirty="0">
                <a:solidFill>
                  <a:prstClr val="black"/>
                </a:solidFill>
                <a:latin typeface="Arial" panose="020B0604020202020204"/>
              </a:rPr>
              <a:t>Lors des situations d’urgence sanitaire telles que la pandémie de COVID-19, un des rôles essentiels de l’OMS est de rassembler des données et des travaux de recherche du monde entier, de les évaluer et de conseiller les pays sur la marche à suivre.</a:t>
            </a:r>
            <a:endParaRPr lang="en-US" sz="2000" dirty="0">
              <a:solidFill>
                <a:prstClr val="black"/>
              </a:solidFill>
              <a:latin typeface="Arial"/>
              <a:cs typeface="Arial"/>
            </a:endParaRP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523220"/>
          </a:xfrm>
          <a:prstGeom prst="rect">
            <a:avLst/>
          </a:prstGeom>
        </p:spPr>
        <p:txBody>
          <a:bodyPr wrap="square">
            <a:spAutoFit/>
          </a:bodyPr>
          <a:lstStyle/>
          <a:p>
            <a:pPr lvl="0"/>
            <a:r>
              <a:rPr lang="fr-FR" sz="2800" b="1" dirty="0">
                <a:solidFill>
                  <a:srgbClr val="005D85"/>
                </a:solidFill>
                <a:latin typeface="Arial" panose="020B0604020202020204"/>
              </a:rPr>
              <a:t>L’OMS fournit des conseils actualisés et utiles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lang="fr-FR" sz="3200"/>
              <a:t>Formation en ligne</a:t>
            </a:r>
          </a:p>
        </p:txBody>
      </p:sp>
      <p:sp>
        <p:nvSpPr>
          <p:cNvPr id="4" name="Rectangle 3">
            <a:extLst>
              <a:ext uri="{FF2B5EF4-FFF2-40B4-BE49-F238E27FC236}">
                <a16:creationId xmlns:a16="http://schemas.microsoft.com/office/drawing/2014/main" id="{E5850D97-F7B6-40D4-8E9E-C93A38B44EB4}"/>
              </a:ext>
            </a:extLst>
          </p:cNvPr>
          <p:cNvSpPr/>
          <p:nvPr/>
        </p:nvSpPr>
        <p:spPr>
          <a:xfrm>
            <a:off x="231125" y="1166843"/>
            <a:ext cx="11960875" cy="5262979"/>
          </a:xfrm>
          <a:prstGeom prst="rect">
            <a:avLst/>
          </a:prstGeom>
        </p:spPr>
        <p:txBody>
          <a:bodyPr wrap="square">
            <a:spAutoFit/>
          </a:bodyPr>
          <a:lstStyle/>
          <a:p>
            <a:r>
              <a:rPr lang="fr-FR" sz="2800">
                <a:latin typeface="Arial"/>
                <a:cs typeface="Arial"/>
              </a:rPr>
              <a:t>Les formations en ligne suivantes sont disponibles :</a:t>
            </a:r>
          </a:p>
          <a:p>
            <a:endParaRPr lang="fr-FR" sz="2800">
              <a:latin typeface="Arial"/>
              <a:cs typeface="Arial"/>
            </a:endParaRPr>
          </a:p>
          <a:p>
            <a:pPr marL="457200" indent="-457200">
              <a:buFont typeface="Arial" panose="020B0604020202020204" pitchFamily="34" charset="0"/>
              <a:buChar char="•"/>
            </a:pPr>
            <a:r>
              <a:rPr lang="fr-FR" sz="2800">
                <a:latin typeface="Arial"/>
                <a:cs typeface="Arial"/>
                <a:hlinkClick r:id="rId2"/>
              </a:rPr>
              <a:t>Operational considerations for managing COVID-19 cases and outbreaks on board ships</a:t>
            </a:r>
            <a:endParaRPr lang="fr-FR" sz="2800">
              <a:latin typeface="Arial"/>
              <a:cs typeface="Arial"/>
            </a:endParaRPr>
          </a:p>
          <a:p>
            <a:pPr marL="457200" indent="-457200">
              <a:buFont typeface="Arial" panose="020B0604020202020204" pitchFamily="34" charset="0"/>
              <a:buChar char="•"/>
            </a:pPr>
            <a:endParaRPr lang="fr-FR" sz="2800">
              <a:latin typeface="Arial"/>
              <a:cs typeface="Arial"/>
            </a:endParaRPr>
          </a:p>
          <a:p>
            <a:pPr marL="457200" indent="-457200">
              <a:buFont typeface="Arial" panose="020B0604020202020204" pitchFamily="34" charset="0"/>
              <a:buChar char="•"/>
            </a:pPr>
            <a:r>
              <a:rPr lang="fr-FR" sz="2800">
                <a:latin typeface="Arial"/>
                <a:cs typeface="Arial"/>
                <a:hlinkClick r:id="rId2"/>
              </a:rPr>
              <a:t>Management of ill travelers at points of entry in the context of the COVID-19 outbreak</a:t>
            </a:r>
            <a:endParaRPr lang="fr-FR" sz="2800">
              <a:latin typeface="Arial"/>
              <a:cs typeface="Arial"/>
            </a:endParaRPr>
          </a:p>
          <a:p>
            <a:pPr marL="457200" indent="-457200">
              <a:buFont typeface="Arial" panose="020B0604020202020204" pitchFamily="34" charset="0"/>
              <a:buChar char="•"/>
            </a:pPr>
            <a:endParaRPr lang="fr-FR" sz="2800">
              <a:latin typeface="Arial"/>
              <a:cs typeface="Arial"/>
            </a:endParaRPr>
          </a:p>
          <a:p>
            <a:pPr marL="457200" indent="-457200">
              <a:buFont typeface="Arial" panose="020B0604020202020204" pitchFamily="34" charset="0"/>
              <a:buChar char="•"/>
            </a:pPr>
            <a:r>
              <a:rPr lang="fr-FR" sz="2800">
                <a:latin typeface="Arial"/>
                <a:cs typeface="Arial"/>
                <a:hlinkClick r:id="rId2"/>
              </a:rPr>
              <a:t>Operational considerations for managing COVID-19 cases and outbreaks in aviation </a:t>
            </a:r>
            <a:endParaRPr lang="fr-FR" sz="2800">
              <a:latin typeface="Arial"/>
              <a:cs typeface="Arial"/>
            </a:endParaRPr>
          </a:p>
          <a:p>
            <a:pPr marL="457200" indent="-457200">
              <a:buFont typeface="Arial" panose="020B0604020202020204" pitchFamily="34" charset="0"/>
              <a:buChar char="•"/>
            </a:pPr>
            <a:endParaRPr lang="fr-FR" sz="2800">
              <a:latin typeface="Arial"/>
              <a:cs typeface="Arial"/>
            </a:endParaRPr>
          </a:p>
          <a:p>
            <a:pPr marL="457200" indent="-457200">
              <a:buFont typeface="Arial" panose="020B0604020202020204" pitchFamily="34" charset="0"/>
              <a:buChar char="•"/>
            </a:pPr>
            <a:r>
              <a:rPr lang="fr-FR" sz="2800">
                <a:latin typeface="Arial"/>
                <a:cs typeface="Arial"/>
                <a:hlinkClick r:id="rId3"/>
              </a:rPr>
              <a:t>Controlling the Spread of COVID-19 at Ground Crossings</a:t>
            </a:r>
            <a:endParaRPr lang="fr-FR" sz="2800">
              <a:latin typeface="Arial"/>
              <a:cs typeface="Arial"/>
            </a:endParaRPr>
          </a:p>
        </p:txBody>
      </p:sp>
    </p:spTree>
    <p:extLst>
      <p:ext uri="{BB962C8B-B14F-4D97-AF65-F5344CB8AC3E}">
        <p14:creationId xmlns:p14="http://schemas.microsoft.com/office/powerpoint/2010/main" val="206920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pPr>
            <a:r>
              <a:rPr lang="fr-FR" sz="2400" b="1">
                <a:solidFill>
                  <a:schemeClr val="bg1"/>
                </a:solidFill>
              </a:rPr>
              <a:t>RESSOURCES DE L’OMS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fr-FR" sz="4800" b="1">
                <a:solidFill>
                  <a:schemeClr val="bg1"/>
                </a:solidFill>
                <a:latin typeface="+mj-lt"/>
                <a:cs typeface="Calibri" panose="020F0502020204030204" pitchFamily="34" charset="0"/>
              </a:rPr>
              <a:t>MERCI !</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127511" y="4343400"/>
            <a:ext cx="2578328" cy="2192176"/>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fr-FR" sz="1600" b="1" dirty="0"/>
              <a:t>Page Web OMS sur l’urgence COVID-19</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524000" y="6227799"/>
            <a:ext cx="1648167" cy="307777"/>
          </a:xfrm>
          <a:prstGeom prst="rect">
            <a:avLst/>
          </a:prstGeom>
          <a:noFill/>
        </p:spPr>
        <p:txBody>
          <a:bodyPr wrap="square" rtlCol="0">
            <a:spAutoFit/>
          </a:bodyPr>
          <a:lstStyle/>
          <a:p>
            <a:pPr algn="ctr">
              <a:spcBef>
                <a:spcPts val="700"/>
              </a:spcBef>
              <a:buClr>
                <a:srgbClr val="DD8047"/>
              </a:buClr>
              <a:buSzPct val="60000"/>
            </a:pPr>
            <a:r>
              <a:rPr lang="fr-FR" sz="1400" b="1">
                <a:solidFill>
                  <a:srgbClr val="0070C0"/>
                </a:solidFill>
                <a:latin typeface="+mj-lt"/>
                <a:cs typeface="Calibri" panose="020F0502020204030204" pitchFamily="34" charset="0"/>
              </a:rPr>
              <a:t>Scannez ou cliquez</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algn="ctr">
              <a:spcBef>
                <a:spcPts val="700"/>
              </a:spcBef>
              <a:buClr>
                <a:srgbClr val="DD8047"/>
              </a:buClr>
              <a:buSzPct val="60000"/>
            </a:pPr>
            <a:r>
              <a:rPr lang="fr-FR" sz="2000" b="1" dirty="0">
                <a:solidFill>
                  <a:srgbClr val="0070C0"/>
                </a:solidFill>
                <a:cs typeface="Calibri"/>
              </a:rPr>
              <a:t>Pour tout soutien technique pour les exercices de simulation, veuillez contacter votre point focal au bureau de pays ou au bureau régional de l’OMS </a:t>
            </a:r>
            <a:r>
              <a:rPr lang="fr-FR" sz="2000" b="1" dirty="0">
                <a:solidFill>
                  <a:srgbClr val="0070C0"/>
                </a:solidFill>
                <a:latin typeface="+mj-lt"/>
                <a:cs typeface="Calibri"/>
              </a:rPr>
              <a:t>:</a:t>
            </a:r>
          </a:p>
          <a:p>
            <a:pPr>
              <a:spcBef>
                <a:spcPts val="700"/>
              </a:spcBef>
              <a:buClr>
                <a:srgbClr val="DD8047"/>
              </a:buClr>
              <a:buSzPct val="60000"/>
            </a:pPr>
            <a:r>
              <a:rPr lang="fr-FR" sz="2000" b="1" dirty="0">
                <a:solidFill>
                  <a:srgbClr val="0070C0"/>
                </a:solidFill>
                <a:latin typeface="+mj-lt"/>
                <a:cs typeface="Calibri"/>
              </a:rPr>
              <a:t>					</a:t>
            </a:r>
            <a:r>
              <a:rPr lang="fr-FR" b="1" dirty="0">
                <a:solidFill>
                  <a:srgbClr val="0070C0"/>
                </a:solidFill>
                <a:latin typeface="+mj-lt"/>
                <a:cs typeface="Calibri"/>
              </a:rPr>
              <a:t>AFRO : 	</a:t>
            </a:r>
            <a:r>
              <a:rPr lang="fr-FR" b="1" dirty="0">
                <a:solidFill>
                  <a:srgbClr val="0070C0"/>
                </a:solidFill>
                <a:latin typeface="+mj-lt"/>
                <a:cs typeface="Calibri"/>
                <a:hlinkClick r:id="rId5"/>
              </a:rPr>
              <a:t>stephenm@who.int</a:t>
            </a:r>
            <a:r>
              <a:rPr lang="fr-FR" b="1" dirty="0">
                <a:solidFill>
                  <a:srgbClr val="0070C0"/>
                </a:solidFill>
                <a:latin typeface="+mj-lt"/>
                <a:cs typeface="Calibri"/>
              </a:rPr>
              <a:t>  </a:t>
            </a:r>
          </a:p>
          <a:p>
            <a:pPr>
              <a:spcBef>
                <a:spcPts val="700"/>
              </a:spcBef>
              <a:buClr>
                <a:srgbClr val="DD8047"/>
              </a:buClr>
              <a:buSzPct val="60000"/>
            </a:pPr>
            <a:r>
              <a:rPr lang="fr-FR" b="1" dirty="0">
                <a:solidFill>
                  <a:srgbClr val="0070C0"/>
                </a:solidFill>
                <a:latin typeface="+mj-lt"/>
                <a:cs typeface="Calibri"/>
              </a:rPr>
              <a:t>					EMRO : 	</a:t>
            </a:r>
            <a:r>
              <a:rPr lang="fr-FR" b="1" dirty="0">
                <a:solidFill>
                  <a:srgbClr val="0070C0"/>
                </a:solidFill>
                <a:latin typeface="+mj-lt"/>
                <a:cs typeface="Calibri"/>
                <a:hlinkClick r:id="rId6"/>
              </a:rPr>
              <a:t>samhourid@who.int</a:t>
            </a:r>
            <a:r>
              <a:rPr lang="fr-FR" b="1" dirty="0">
                <a:solidFill>
                  <a:srgbClr val="0070C0"/>
                </a:solidFill>
                <a:latin typeface="+mj-lt"/>
                <a:cs typeface="Calibri"/>
              </a:rPr>
              <a:t>  </a:t>
            </a:r>
            <a:endParaRPr lang="fr-FR" b="1" dirty="0">
              <a:solidFill>
                <a:srgbClr val="0070C0"/>
              </a:solidFill>
              <a:latin typeface="+mj-lt"/>
              <a:cs typeface="Calibri" panose="020F0502020204030204" pitchFamily="34" charset="0"/>
            </a:endParaRPr>
          </a:p>
          <a:p>
            <a:pPr>
              <a:spcBef>
                <a:spcPts val="700"/>
              </a:spcBef>
              <a:buClr>
                <a:srgbClr val="DD8047"/>
              </a:buClr>
              <a:buSzPct val="60000"/>
            </a:pPr>
            <a:r>
              <a:rPr lang="fr-FR" b="1" dirty="0">
                <a:solidFill>
                  <a:srgbClr val="0070C0"/>
                </a:solidFill>
                <a:latin typeface="+mj-lt"/>
                <a:cs typeface="Calibri"/>
              </a:rPr>
              <a:t>					EURO : 	</a:t>
            </a:r>
            <a:r>
              <a:rPr lang="fr-FR" b="1" dirty="0">
                <a:solidFill>
                  <a:srgbClr val="0070C0"/>
                </a:solidFill>
                <a:latin typeface="+mj-lt"/>
                <a:cs typeface="Calibri"/>
                <a:hlinkClick r:id="rId7"/>
              </a:rPr>
              <a:t>schmidtt@who.int</a:t>
            </a:r>
            <a:r>
              <a:rPr lang="fr-FR" b="1" dirty="0">
                <a:solidFill>
                  <a:srgbClr val="0070C0"/>
                </a:solidFill>
                <a:latin typeface="+mj-lt"/>
                <a:cs typeface="Calibri"/>
              </a:rPr>
              <a:t>; </a:t>
            </a:r>
            <a:r>
              <a:rPr lang="fr-FR" b="1" dirty="0">
                <a:solidFill>
                  <a:srgbClr val="0070C0"/>
                </a:solidFill>
                <a:latin typeface="+mj-lt"/>
                <a:cs typeface="Calibri"/>
                <a:hlinkClick r:id="rId8"/>
              </a:rPr>
              <a:t>rashforda@who.int</a:t>
            </a:r>
            <a:r>
              <a:rPr lang="fr-FR" b="1" dirty="0">
                <a:solidFill>
                  <a:srgbClr val="0070C0"/>
                </a:solidFill>
                <a:latin typeface="+mj-lt"/>
                <a:cs typeface="Calibri"/>
              </a:rPr>
              <a:t> </a:t>
            </a:r>
            <a:endParaRPr lang="fr-FR" b="1" dirty="0">
              <a:solidFill>
                <a:srgbClr val="0070C0"/>
              </a:solidFill>
              <a:latin typeface="+mj-lt"/>
              <a:cs typeface="Calibri" panose="020F0502020204030204" pitchFamily="34" charset="0"/>
            </a:endParaRPr>
          </a:p>
          <a:p>
            <a:pPr>
              <a:spcBef>
                <a:spcPts val="700"/>
              </a:spcBef>
              <a:buClr>
                <a:srgbClr val="DD8047"/>
              </a:buClr>
              <a:buSzPct val="60000"/>
            </a:pPr>
            <a:r>
              <a:rPr lang="fr-FR" b="1" dirty="0">
                <a:solidFill>
                  <a:srgbClr val="0070C0"/>
                </a:solidFill>
                <a:latin typeface="+mj-lt"/>
                <a:cs typeface="Calibri"/>
              </a:rPr>
              <a:t>					OPS : 	</a:t>
            </a:r>
            <a:r>
              <a:rPr lang="fr-FR" b="1" dirty="0">
                <a:solidFill>
                  <a:srgbClr val="0070C0"/>
                </a:solidFill>
                <a:latin typeface="+mj-lt"/>
                <a:cs typeface="Calibri"/>
                <a:hlinkClick r:id="rId9"/>
              </a:rPr>
              <a:t>andragro@paho.org</a:t>
            </a:r>
            <a:r>
              <a:rPr lang="fr-FR" b="1" dirty="0">
                <a:solidFill>
                  <a:srgbClr val="0070C0"/>
                </a:solidFill>
                <a:latin typeface="+mj-lt"/>
                <a:cs typeface="Calibri"/>
              </a:rPr>
              <a:t> </a:t>
            </a:r>
            <a:endParaRPr lang="fr-FR" b="1" dirty="0">
              <a:solidFill>
                <a:srgbClr val="0070C0"/>
              </a:solidFill>
              <a:latin typeface="+mj-lt"/>
              <a:cs typeface="Calibri" panose="020F0502020204030204" pitchFamily="34" charset="0"/>
            </a:endParaRPr>
          </a:p>
          <a:p>
            <a:pPr>
              <a:spcBef>
                <a:spcPts val="700"/>
              </a:spcBef>
              <a:buClr>
                <a:srgbClr val="DD8047"/>
              </a:buClr>
              <a:buSzPct val="60000"/>
            </a:pPr>
            <a:r>
              <a:rPr lang="fr-FR" b="1" dirty="0">
                <a:solidFill>
                  <a:srgbClr val="0070C0"/>
                </a:solidFill>
                <a:latin typeface="+mj-lt"/>
                <a:cs typeface="Calibri"/>
              </a:rPr>
              <a:t>					SEARO : </a:t>
            </a:r>
            <a:r>
              <a:rPr lang="fr-FR" b="1">
                <a:solidFill>
                  <a:srgbClr val="0070C0"/>
                </a:solidFill>
                <a:latin typeface="+mj-lt"/>
                <a:cs typeface="Calibri"/>
              </a:rPr>
              <a:t>	</a:t>
            </a:r>
            <a:r>
              <a:rPr lang="fr-FR" b="1">
                <a:ea typeface="+mn-lt"/>
                <a:cs typeface="+mn-lt"/>
                <a:hlinkClick r:id="rId10"/>
              </a:rPr>
              <a:t>katom</a:t>
            </a:r>
            <a:r>
              <a:rPr lang="fr-FR" b="1" dirty="0">
                <a:ea typeface="+mn-lt"/>
                <a:cs typeface="+mn-lt"/>
                <a:hlinkClick r:id="rId10"/>
              </a:rPr>
              <a:t>@who.int</a:t>
            </a:r>
            <a:r>
              <a:rPr lang="fr-FR" b="1" dirty="0">
                <a:ea typeface="+mn-lt"/>
                <a:cs typeface="+mn-lt"/>
              </a:rPr>
              <a:t>; </a:t>
            </a:r>
            <a:r>
              <a:rPr lang="fr-FR" b="1" dirty="0">
                <a:solidFill>
                  <a:srgbClr val="0070C0"/>
                </a:solidFill>
                <a:ea typeface="+mn-lt"/>
                <a:cs typeface="Calibri"/>
                <a:hlinkClick r:id="rId11"/>
              </a:rPr>
              <a:t>htikem</a:t>
            </a:r>
            <a:r>
              <a:rPr lang="fr-FR" b="1" dirty="0">
                <a:solidFill>
                  <a:srgbClr val="0070C0"/>
                </a:solidFill>
                <a:latin typeface="+mj-lt"/>
                <a:cs typeface="Calibri"/>
                <a:hlinkClick r:id="rId11"/>
              </a:rPr>
              <a:t>@who.int</a:t>
            </a:r>
            <a:r>
              <a:rPr lang="fr-FR" b="1" dirty="0">
                <a:solidFill>
                  <a:srgbClr val="0070C0"/>
                </a:solidFill>
                <a:latin typeface="+mj-lt"/>
                <a:cs typeface="Calibri"/>
              </a:rPr>
              <a:t>  </a:t>
            </a:r>
            <a:endParaRPr lang="fr-FR" b="1" dirty="0">
              <a:solidFill>
                <a:srgbClr val="0070C0"/>
              </a:solidFill>
              <a:latin typeface="+mj-lt"/>
              <a:cs typeface="Calibri" panose="020F0502020204030204" pitchFamily="34" charset="0"/>
            </a:endParaRPr>
          </a:p>
          <a:p>
            <a:pPr>
              <a:spcBef>
                <a:spcPts val="700"/>
              </a:spcBef>
              <a:buClr>
                <a:srgbClr val="DD8047"/>
              </a:buClr>
              <a:buSzPct val="60000"/>
            </a:pPr>
            <a:r>
              <a:rPr lang="fr-FR" b="1" dirty="0">
                <a:solidFill>
                  <a:srgbClr val="0070C0"/>
                </a:solidFill>
                <a:latin typeface="+mj-lt"/>
                <a:cs typeface="Calibri"/>
              </a:rPr>
              <a:t>					WPRO : 	</a:t>
            </a:r>
            <a:r>
              <a:rPr lang="fr-FR" b="1" dirty="0">
                <a:solidFill>
                  <a:srgbClr val="0070C0"/>
                </a:solidFill>
                <a:latin typeface="+mj-lt"/>
                <a:cs typeface="Calibri"/>
                <a:hlinkClick r:id="rId12"/>
              </a:rPr>
              <a:t>eshofoniea@who.int</a:t>
            </a:r>
            <a:r>
              <a:rPr lang="fr-FR" b="1" dirty="0">
                <a:solidFill>
                  <a:srgbClr val="0070C0"/>
                </a:solidFill>
                <a:latin typeface="+mj-lt"/>
                <a:cs typeface="Calibri"/>
              </a:rPr>
              <a:t>;  </a:t>
            </a:r>
            <a:endParaRPr lang="fr-FR" b="1" dirty="0">
              <a:solidFill>
                <a:srgbClr val="0070C0"/>
              </a:solidFill>
              <a:latin typeface="+mj-lt"/>
              <a:cs typeface="Calibri" panose="020F0502020204030204" pitchFamily="34"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fr-FR" sz="1600" b="1" dirty="0"/>
              <a:t>Plus d’informations sur le coronavirus</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257801" y="6227798"/>
            <a:ext cx="1593692" cy="307777"/>
          </a:xfrm>
          <a:prstGeom prst="rect">
            <a:avLst/>
          </a:prstGeom>
          <a:noFill/>
        </p:spPr>
        <p:txBody>
          <a:bodyPr wrap="square" rtlCol="0">
            <a:spAutoFit/>
          </a:bodyPr>
          <a:lstStyle/>
          <a:p>
            <a:pPr algn="ctr">
              <a:spcBef>
                <a:spcPts val="700"/>
              </a:spcBef>
              <a:buClr>
                <a:srgbClr val="DD8047"/>
              </a:buClr>
              <a:buSzPct val="60000"/>
            </a:pPr>
            <a:r>
              <a:rPr lang="fr-FR" sz="1400" b="1">
                <a:solidFill>
                  <a:srgbClr val="0070C0"/>
                </a:solidFill>
                <a:cs typeface="Calibri" panose="020F0502020204030204" pitchFamily="34" charset="0"/>
              </a:rPr>
              <a:t>Scannez ou cliquez</a:t>
            </a: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tabLst>
                <a:tab pos="1882775" algn="r"/>
              </a:tabLst>
            </a:pPr>
            <a:r>
              <a:rPr lang="fr-FR" sz="1600" b="1" dirty="0"/>
              <a:t>Ressources OMS sur les exercices de simulation</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8915400" y="6227798"/>
            <a:ext cx="1752600" cy="307777"/>
          </a:xfrm>
          <a:prstGeom prst="rect">
            <a:avLst/>
          </a:prstGeom>
          <a:noFill/>
        </p:spPr>
        <p:txBody>
          <a:bodyPr wrap="square" rtlCol="0">
            <a:spAutoFit/>
          </a:bodyPr>
          <a:lstStyle/>
          <a:p>
            <a:pPr algn="ctr">
              <a:spcBef>
                <a:spcPts val="700"/>
              </a:spcBef>
              <a:buClr>
                <a:srgbClr val="DD8047"/>
              </a:buClr>
              <a:buSzPct val="60000"/>
            </a:pPr>
            <a:r>
              <a:rPr lang="fr-FR" sz="1400" b="1">
                <a:solidFill>
                  <a:srgbClr val="0070C0"/>
                </a:solidFill>
                <a:cs typeface="Calibri" panose="020F0502020204030204" pitchFamily="34" charset="0"/>
              </a:rPr>
              <a:t>Scannez ou cliquez</a:t>
            </a:r>
          </a:p>
        </p:txBody>
      </p:sp>
    </p:spTree>
    <p:extLst>
      <p:ext uri="{BB962C8B-B14F-4D97-AF65-F5344CB8AC3E}">
        <p14:creationId xmlns:p14="http://schemas.microsoft.com/office/powerpoint/2010/main" val="30880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10208275" cy="505267"/>
          </a:xfrm>
          <a:prstGeom prst="rect">
            <a:avLst/>
          </a:prstGeom>
        </p:spPr>
        <p:txBody>
          <a:bodyPr vert="horz" wrap="square" lIns="0" tIns="12700" rIns="0" bIns="0" rtlCol="0">
            <a:spAutoFit/>
          </a:bodyPr>
          <a:lstStyle/>
          <a:p>
            <a:pPr marL="12700">
              <a:lnSpc>
                <a:spcPct val="100000"/>
              </a:lnSpc>
              <a:spcBef>
                <a:spcPts val="100"/>
              </a:spcBef>
            </a:pPr>
            <a:r>
              <a:rPr lang="fr-FR" sz="3200" dirty="0"/>
              <a:t>Qu’est-ce qu’un exercice de simulation sur table ?</a:t>
            </a:r>
            <a:endParaRPr sz="3200" dirty="0"/>
          </a:p>
        </p:txBody>
      </p:sp>
      <p:sp>
        <p:nvSpPr>
          <p:cNvPr id="3" name="object 3"/>
          <p:cNvSpPr txBox="1"/>
          <p:nvPr/>
        </p:nvSpPr>
        <p:spPr>
          <a:xfrm>
            <a:off x="951024" y="1597659"/>
            <a:ext cx="10288905" cy="3414012"/>
          </a:xfrm>
          <a:prstGeom prst="rect">
            <a:avLst/>
          </a:prstGeom>
        </p:spPr>
        <p:txBody>
          <a:bodyPr vert="horz" wrap="square" lIns="0" tIns="54610" rIns="0" bIns="0" rtlCol="0">
            <a:spAutoFit/>
          </a:bodyPr>
          <a:lstStyle/>
          <a:p>
            <a:pPr lvl="0" algn="ctr">
              <a:lnSpc>
                <a:spcPct val="90000"/>
              </a:lnSpc>
              <a:spcBef>
                <a:spcPts val="1000"/>
              </a:spcBef>
            </a:pPr>
            <a:r>
              <a:rPr lang="fr-FR" sz="2800" dirty="0">
                <a:solidFill>
                  <a:prstClr val="black"/>
                </a:solidFill>
                <a:latin typeface="Calibri" panose="020F0502020204030204" pitchFamily="34" charset="0"/>
                <a:cs typeface="Calibri" panose="020F0502020204030204" pitchFamily="34" charset="0"/>
              </a:rPr>
              <a:t>Un</a:t>
            </a:r>
            <a:r>
              <a:rPr lang="fr-FR" sz="2800" dirty="0">
                <a:solidFill>
                  <a:srgbClr val="005D85"/>
                </a:solidFill>
                <a:latin typeface="Calibri" panose="020F0502020204030204" pitchFamily="34" charset="0"/>
                <a:cs typeface="Calibri" panose="020F0502020204030204" pitchFamily="34" charset="0"/>
              </a:rPr>
              <a:t> </a:t>
            </a:r>
            <a:r>
              <a:rPr lang="fr-FR" sz="2800" b="1" dirty="0">
                <a:solidFill>
                  <a:srgbClr val="005D85"/>
                </a:solidFill>
                <a:latin typeface="Calibri" panose="020F0502020204030204" pitchFamily="34" charset="0"/>
                <a:cs typeface="Calibri" panose="020F0502020204030204" pitchFamily="34" charset="0"/>
              </a:rPr>
              <a:t>exercice de simulation sur table </a:t>
            </a:r>
            <a:r>
              <a:rPr lang="fr-FR" sz="2800" dirty="0">
                <a:solidFill>
                  <a:prstClr val="black"/>
                </a:solidFill>
                <a:latin typeface="Calibri" panose="020F0502020204030204" pitchFamily="34" charset="0"/>
                <a:cs typeface="Calibri" panose="020F0502020204030204" pitchFamily="34" charset="0"/>
              </a:rPr>
              <a:t>est un travail axé sur la discussion, reposant sur un scénario de simulation au déroulement progressif et sur une série de scripts complémentaires. Il permet aux participants d’envisager les répercussions d’une situation d’urgence potentielle sur les plans, procédures et capacités existants. </a:t>
            </a:r>
          </a:p>
          <a:p>
            <a:pPr lvl="0" algn="ctr">
              <a:lnSpc>
                <a:spcPct val="90000"/>
              </a:lnSpc>
              <a:spcBef>
                <a:spcPts val="1000"/>
              </a:spcBef>
            </a:pPr>
            <a:endParaRPr lang="fr-FR" sz="2800" dirty="0">
              <a:solidFill>
                <a:prstClr val="black"/>
              </a:solidFill>
              <a:latin typeface="Calibri" panose="020F0502020204030204" pitchFamily="34" charset="0"/>
              <a:cs typeface="Calibri" panose="020F0502020204030204" pitchFamily="34" charset="0"/>
            </a:endParaRPr>
          </a:p>
          <a:p>
            <a:pPr lvl="0" algn="ctr">
              <a:lnSpc>
                <a:spcPct val="90000"/>
              </a:lnSpc>
              <a:spcBef>
                <a:spcPts val="1000"/>
              </a:spcBef>
            </a:pPr>
            <a:r>
              <a:rPr lang="fr-FR" sz="2800" dirty="0">
                <a:solidFill>
                  <a:prstClr val="black"/>
                </a:solidFill>
                <a:latin typeface="Calibri" panose="020F0502020204030204" pitchFamily="34" charset="0"/>
                <a:cs typeface="Calibri" panose="020F0502020204030204" pitchFamily="34" charset="0"/>
              </a:rPr>
              <a:t>« Un exercice de simulation sur table </a:t>
            </a:r>
            <a:r>
              <a:rPr lang="fr-FR" sz="2800" b="1" dirty="0">
                <a:solidFill>
                  <a:srgbClr val="005D85"/>
                </a:solidFill>
                <a:latin typeface="Calibri" panose="020F0502020204030204" pitchFamily="34" charset="0"/>
                <a:cs typeface="Calibri" panose="020F0502020204030204" pitchFamily="34" charset="0"/>
              </a:rPr>
              <a:t>simule une situation d’urgence </a:t>
            </a:r>
            <a:r>
              <a:rPr lang="fr-FR" sz="2800" dirty="0">
                <a:solidFill>
                  <a:prstClr val="black"/>
                </a:solidFill>
                <a:latin typeface="Calibri" panose="020F0502020204030204" pitchFamily="34" charset="0"/>
                <a:cs typeface="Calibri" panose="020F0502020204030204" pitchFamily="34" charset="0"/>
              </a:rPr>
              <a:t> dans un environnement informel, sans stress. »</a:t>
            </a:r>
            <a:endParaRPr sz="2800" dirty="0">
              <a:latin typeface="Calibri"/>
              <a:cs typeface="Calibri"/>
            </a:endParaRPr>
          </a:p>
        </p:txBody>
      </p:sp>
      <p:sp>
        <p:nvSpPr>
          <p:cNvPr id="4" name="object 4"/>
          <p:cNvSpPr txBox="1"/>
          <p:nvPr/>
        </p:nvSpPr>
        <p:spPr>
          <a:xfrm>
            <a:off x="4738480" y="5269866"/>
            <a:ext cx="3643519" cy="838691"/>
          </a:xfrm>
          <a:prstGeom prst="rect">
            <a:avLst/>
          </a:prstGeom>
        </p:spPr>
        <p:txBody>
          <a:bodyPr vert="horz" wrap="square" lIns="0" tIns="12700" rIns="0" bIns="0" rtlCol="0">
            <a:spAutoFit/>
          </a:bodyPr>
          <a:lstStyle/>
          <a:p>
            <a:pPr marL="12700" lvl="0">
              <a:spcBef>
                <a:spcPts val="100"/>
              </a:spcBef>
            </a:pPr>
            <a:r>
              <a:rPr lang="fr-FR" sz="2000" dirty="0">
                <a:solidFill>
                  <a:prstClr val="black"/>
                </a:solidFill>
              </a:rPr>
              <a:t>Manuel d’exercice de l’OMS, 2017</a:t>
            </a:r>
            <a:endParaRPr lang="fr-FR" sz="2000" dirty="0">
              <a:solidFill>
                <a:prstClr val="black"/>
              </a:solidFill>
              <a:latin typeface="Arial"/>
              <a:cs typeface="Arial"/>
            </a:endParaRPr>
          </a:p>
          <a:p>
            <a:pPr marL="12700">
              <a:spcBef>
                <a:spcPts val="100"/>
              </a:spcBef>
            </a:pPr>
            <a:endParaRPr lang="fr-FR" sz="1600" dirty="0">
              <a:latin typeface="Arial"/>
              <a:cs typeface="Arial"/>
            </a:endParaRPr>
          </a:p>
          <a:p>
            <a:pPr marL="12700">
              <a:lnSpc>
                <a:spcPct val="100000"/>
              </a:lnSpc>
              <a:spcBef>
                <a:spcPts val="100"/>
              </a:spcBef>
            </a:pPr>
            <a:endParaRPr sz="16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1F0BFF-49B0-4F86-8F11-7044571E1719}"/>
              </a:ext>
            </a:extLst>
          </p:cNvPr>
          <p:cNvPicPr>
            <a:picLocks noChangeAspect="1"/>
          </p:cNvPicPr>
          <p:nvPr/>
        </p:nvPicPr>
        <p:blipFill>
          <a:blip r:embed="rId3"/>
          <a:stretch>
            <a:fillRect/>
          </a:stretch>
        </p:blipFill>
        <p:spPr>
          <a:xfrm>
            <a:off x="8534400" y="609600"/>
            <a:ext cx="2868478" cy="3633406"/>
          </a:xfrm>
          <a:prstGeom prst="rect">
            <a:avLst/>
          </a:prstGeom>
        </p:spPr>
      </p:pic>
      <p:sp>
        <p:nvSpPr>
          <p:cNvPr id="2" name="object 2"/>
          <p:cNvSpPr txBox="1">
            <a:spLocks noGrp="1"/>
          </p:cNvSpPr>
          <p:nvPr>
            <p:ph type="title"/>
          </p:nvPr>
        </p:nvSpPr>
        <p:spPr>
          <a:xfrm>
            <a:off x="231505" y="0"/>
            <a:ext cx="3963670" cy="574040"/>
          </a:xfrm>
          <a:prstGeom prst="rect">
            <a:avLst/>
          </a:prstGeom>
        </p:spPr>
        <p:txBody>
          <a:bodyPr vert="horz" wrap="square" lIns="0" tIns="12700" rIns="0" bIns="0" rtlCol="0">
            <a:spAutoFit/>
          </a:bodyPr>
          <a:lstStyle/>
          <a:p>
            <a:pPr marL="12700">
              <a:lnSpc>
                <a:spcPct val="100000"/>
              </a:lnSpc>
              <a:spcBef>
                <a:spcPts val="100"/>
              </a:spcBef>
            </a:pPr>
            <a:r>
              <a:rPr lang="fr-FR" sz="3600" spc="-5" dirty="0"/>
              <a:t>Forme et finalité</a:t>
            </a:r>
            <a:endParaRPr sz="3600" dirty="0"/>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fr-FR" sz="1200" b="1" spc="-5" dirty="0">
                <a:solidFill>
                  <a:srgbClr val="FFFFFF"/>
                </a:solidFill>
                <a:latin typeface="Arial"/>
                <a:cs typeface="Arial"/>
              </a:rPr>
              <a:t>octobre</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4" name="object 4"/>
          <p:cNvSpPr txBox="1"/>
          <p:nvPr/>
        </p:nvSpPr>
        <p:spPr>
          <a:xfrm>
            <a:off x="231519" y="609600"/>
            <a:ext cx="7998081" cy="5802551"/>
          </a:xfrm>
          <a:prstGeom prst="rect">
            <a:avLst/>
          </a:prstGeom>
        </p:spPr>
        <p:txBody>
          <a:bodyPr vert="horz" wrap="square" lIns="0" tIns="12700" rIns="0" bIns="0" rtlCol="0">
            <a:spAutoFit/>
          </a:bodyPr>
          <a:lstStyle/>
          <a:p>
            <a:pPr marL="12700">
              <a:lnSpc>
                <a:spcPct val="100000"/>
              </a:lnSpc>
              <a:spcBef>
                <a:spcPts val="100"/>
              </a:spcBef>
            </a:pPr>
            <a:r>
              <a:rPr lang="fr-FR" sz="1600" b="1" spc="-5" dirty="0">
                <a:solidFill>
                  <a:srgbClr val="005D85"/>
                </a:solidFill>
                <a:latin typeface="Arial"/>
                <a:cs typeface="Arial"/>
              </a:rPr>
              <a:t>Forme de l’exercice</a:t>
            </a:r>
            <a:endParaRPr lang="fr-FR" sz="1600" dirty="0">
              <a:latin typeface="Arial"/>
              <a:cs typeface="Arial"/>
            </a:endParaRPr>
          </a:p>
          <a:p>
            <a:pPr>
              <a:lnSpc>
                <a:spcPct val="100000"/>
              </a:lnSpc>
              <a:spcBef>
                <a:spcPts val="30"/>
              </a:spcBef>
            </a:pPr>
            <a:endParaRPr lang="fr-FR" sz="1400" dirty="0">
              <a:latin typeface="Arial"/>
              <a:cs typeface="Arial"/>
            </a:endParaRPr>
          </a:p>
          <a:p>
            <a:pPr marL="12700" marR="5080" algn="just">
              <a:lnSpc>
                <a:spcPct val="101400"/>
              </a:lnSpc>
            </a:pPr>
            <a:r>
              <a:rPr lang="fr-FR" sz="1500" spc="-5" dirty="0">
                <a:latin typeface="Arial"/>
                <a:cs typeface="Arial"/>
              </a:rPr>
              <a:t>Cet exercice est l’occasion pour les pays et les acteurs de la santé publique d’évaluer les plans et les structures de santé publique nécessaires aux principaux points d'entrée pour le dépistage et la prise en charge des cas suspects de COVID-19. Il s’appuie sur les orientations publiées par l’OMS concernant les points d'entrée en rapport avec la COVID-19 :</a:t>
            </a:r>
            <a:endParaRPr lang="fr-FR" sz="1500" dirty="0">
              <a:latin typeface="Arial"/>
              <a:cs typeface="Arial"/>
            </a:endParaRPr>
          </a:p>
          <a:p>
            <a:pPr>
              <a:lnSpc>
                <a:spcPct val="100000"/>
              </a:lnSpc>
            </a:pPr>
            <a:endParaRPr lang="fr-FR" sz="1500" dirty="0">
              <a:latin typeface="Arial"/>
              <a:cs typeface="Arial"/>
            </a:endParaRPr>
          </a:p>
          <a:p>
            <a:pPr marL="355600" indent="-342900">
              <a:lnSpc>
                <a:spcPct val="100000"/>
              </a:lnSpc>
              <a:buAutoNum type="arabicPeriod"/>
              <a:tabLst>
                <a:tab pos="354965" algn="l"/>
                <a:tab pos="355600" algn="l"/>
              </a:tabLst>
            </a:pPr>
            <a:r>
              <a:rPr lang="fr-FR" sz="1500" spc="-5" dirty="0">
                <a:latin typeface="Arial"/>
                <a:cs typeface="Arial"/>
                <a:hlinkClick r:id="rId4"/>
              </a:rPr>
              <a:t>Considérations relatives au placement en quarantaine des personnes ayant été en contact avec des cas de COVID-19</a:t>
            </a:r>
            <a:r>
              <a:rPr lang="fr-FR" sz="1500" spc="-5" dirty="0">
                <a:latin typeface="Arial"/>
                <a:cs typeface="Arial"/>
              </a:rPr>
              <a:t> (août</a:t>
            </a:r>
            <a:r>
              <a:rPr lang="fr-FR" sz="1500" spc="-20" dirty="0">
                <a:latin typeface="Arial"/>
                <a:cs typeface="Arial"/>
              </a:rPr>
              <a:t> </a:t>
            </a:r>
            <a:r>
              <a:rPr lang="fr-FR" sz="1500" spc="-5" dirty="0">
                <a:latin typeface="Arial"/>
                <a:cs typeface="Arial"/>
              </a:rPr>
              <a:t>2020)</a:t>
            </a:r>
            <a:endParaRPr lang="fr-FR" sz="1500" dirty="0">
              <a:latin typeface="Arial"/>
              <a:cs typeface="Arial"/>
            </a:endParaRPr>
          </a:p>
          <a:p>
            <a:pPr marL="355600" indent="-342900">
              <a:lnSpc>
                <a:spcPct val="100000"/>
              </a:lnSpc>
              <a:spcBef>
                <a:spcPts val="25"/>
              </a:spcBef>
              <a:buAutoNum type="arabicPeriod"/>
              <a:tabLst>
                <a:tab pos="354965" algn="l"/>
                <a:tab pos="355600" algn="l"/>
              </a:tabLst>
            </a:pPr>
            <a:r>
              <a:rPr lang="fr-FR" sz="1500" spc="-5" dirty="0">
                <a:latin typeface="Arial"/>
                <a:cs typeface="Arial"/>
                <a:hlinkClick r:id="rId5"/>
              </a:rPr>
              <a:t>Lutte contre la propagation de la COVID-19 aux postes-frontières : orientations provisoires</a:t>
            </a:r>
            <a:r>
              <a:rPr lang="fr-FR" sz="1500" spc="-5" dirty="0">
                <a:latin typeface="Arial"/>
                <a:cs typeface="Arial"/>
                <a:hlinkClick r:id="rId6"/>
              </a:rPr>
              <a:t> </a:t>
            </a:r>
            <a:r>
              <a:rPr lang="fr-FR" sz="1500" spc="-5" dirty="0">
                <a:latin typeface="Arial"/>
                <a:cs typeface="Arial"/>
              </a:rPr>
              <a:t>(mai</a:t>
            </a:r>
            <a:r>
              <a:rPr lang="fr-FR" sz="1500" spc="-25" dirty="0">
                <a:latin typeface="Arial"/>
                <a:cs typeface="Arial"/>
              </a:rPr>
              <a:t> </a:t>
            </a:r>
            <a:r>
              <a:rPr lang="fr-FR" sz="1500" spc="-5" dirty="0">
                <a:latin typeface="Arial"/>
                <a:cs typeface="Arial"/>
              </a:rPr>
              <a:t>2020)</a:t>
            </a:r>
            <a:endParaRPr lang="fr-FR" sz="1500" dirty="0">
              <a:latin typeface="Arial"/>
              <a:cs typeface="Arial"/>
            </a:endParaRPr>
          </a:p>
          <a:p>
            <a:pPr marL="355600" indent="-342900">
              <a:lnSpc>
                <a:spcPct val="100000"/>
              </a:lnSpc>
              <a:spcBef>
                <a:spcPts val="20"/>
              </a:spcBef>
              <a:buAutoNum type="arabicPeriod"/>
              <a:tabLst>
                <a:tab pos="354965" algn="l"/>
                <a:tab pos="355600" algn="l"/>
              </a:tabLst>
            </a:pPr>
            <a:r>
              <a:rPr lang="fr-FR" sz="1500" spc="-5" dirty="0">
                <a:latin typeface="Arial"/>
                <a:cs typeface="Arial"/>
                <a:hlinkClick r:id="rId7"/>
              </a:rPr>
              <a:t>Prise en charge des voyageurs malades aux points d'entrée</a:t>
            </a:r>
            <a:r>
              <a:rPr lang="fr-FR" sz="1500" spc="-5" dirty="0">
                <a:latin typeface="Arial"/>
                <a:cs typeface="Arial"/>
              </a:rPr>
              <a:t> (mars</a:t>
            </a:r>
            <a:r>
              <a:rPr lang="fr-FR" sz="1500" spc="-15" dirty="0">
                <a:latin typeface="Arial"/>
                <a:cs typeface="Arial"/>
              </a:rPr>
              <a:t> </a:t>
            </a:r>
            <a:r>
              <a:rPr lang="fr-FR" sz="1500" spc="-5" dirty="0">
                <a:latin typeface="Arial"/>
                <a:cs typeface="Arial"/>
              </a:rPr>
              <a:t>2020)</a:t>
            </a:r>
          </a:p>
          <a:p>
            <a:pPr marL="355600" indent="-342900">
              <a:lnSpc>
                <a:spcPct val="100000"/>
              </a:lnSpc>
              <a:spcBef>
                <a:spcPts val="20"/>
              </a:spcBef>
              <a:buAutoNum type="arabicPeriod"/>
              <a:tabLst>
                <a:tab pos="354965" algn="l"/>
                <a:tab pos="355600" algn="l"/>
              </a:tabLst>
            </a:pPr>
            <a:r>
              <a:rPr lang="fr-FR" sz="1500" spc="-5" dirty="0">
                <a:latin typeface="Arial"/>
                <a:cs typeface="Arial"/>
                <a:hlinkClick r:id="rId8"/>
              </a:rPr>
              <a:t>Promouvoir les mesures de santé publique dans le cadre de la riposte à la COVID-19 sur les cargos et les navires de pêche</a:t>
            </a:r>
            <a:r>
              <a:rPr lang="fr-FR" sz="1500" spc="-5" dirty="0">
                <a:latin typeface="Arial"/>
                <a:cs typeface="Arial"/>
              </a:rPr>
              <a:t> (août 2020)</a:t>
            </a:r>
          </a:p>
          <a:p>
            <a:pPr marL="355600" indent="-342900">
              <a:lnSpc>
                <a:spcPct val="100000"/>
              </a:lnSpc>
              <a:spcBef>
                <a:spcPts val="20"/>
              </a:spcBef>
              <a:buAutoNum type="arabicPeriod"/>
              <a:tabLst>
                <a:tab pos="354965" algn="l"/>
                <a:tab pos="355600" algn="l"/>
              </a:tabLst>
            </a:pPr>
            <a:r>
              <a:rPr lang="fr-FR" sz="1500" dirty="0">
                <a:latin typeface="Arial"/>
                <a:cs typeface="Arial"/>
                <a:hlinkClick r:id="rId9"/>
              </a:rPr>
              <a:t>Considérations opérationnelles pour la prise en charge des cas ou des flambées de COVID-19 dans l’aviation</a:t>
            </a:r>
            <a:r>
              <a:rPr lang="fr-FR" sz="1500" dirty="0">
                <a:latin typeface="Arial"/>
                <a:cs typeface="Arial"/>
              </a:rPr>
              <a:t> (mars 2020)</a:t>
            </a:r>
          </a:p>
          <a:p>
            <a:pPr marL="355600" indent="-342900">
              <a:lnSpc>
                <a:spcPct val="100000"/>
              </a:lnSpc>
              <a:spcBef>
                <a:spcPts val="20"/>
              </a:spcBef>
              <a:buAutoNum type="arabicPeriod"/>
              <a:tabLst>
                <a:tab pos="354965" algn="l"/>
                <a:tab pos="355600" algn="l"/>
              </a:tabLst>
            </a:pPr>
            <a:r>
              <a:rPr lang="fr-FR" sz="1500" dirty="0">
                <a:latin typeface="Arial"/>
                <a:cs typeface="Arial"/>
                <a:hlinkClick r:id="rId10"/>
              </a:rPr>
              <a:t>Considérations d’ordre pratique sur la prise en charge des cas et la gestion des flambées épidémiques de COVID-19 à bord des navires</a:t>
            </a:r>
            <a:r>
              <a:rPr lang="fr-FR" sz="1500" dirty="0">
                <a:latin typeface="Arial"/>
                <a:cs typeface="Arial"/>
              </a:rPr>
              <a:t> (mars 2020)</a:t>
            </a:r>
          </a:p>
          <a:p>
            <a:pPr>
              <a:lnSpc>
                <a:spcPct val="100000"/>
              </a:lnSpc>
              <a:spcBef>
                <a:spcPts val="10"/>
              </a:spcBef>
            </a:pPr>
            <a:endParaRPr lang="fr-FR" sz="1400" dirty="0">
              <a:latin typeface="Arial"/>
              <a:cs typeface="Arial"/>
            </a:endParaRPr>
          </a:p>
          <a:p>
            <a:pPr marL="12700">
              <a:lnSpc>
                <a:spcPct val="100000"/>
              </a:lnSpc>
              <a:spcBef>
                <a:spcPts val="5"/>
              </a:spcBef>
            </a:pPr>
            <a:r>
              <a:rPr lang="fr-FR" sz="1600" b="1" spc="-5" dirty="0">
                <a:solidFill>
                  <a:srgbClr val="005D85"/>
                </a:solidFill>
                <a:latin typeface="Arial"/>
                <a:cs typeface="Arial"/>
              </a:rPr>
              <a:t>Finalité</a:t>
            </a:r>
            <a:endParaRPr lang="fr-FR" sz="1600" dirty="0">
              <a:latin typeface="Arial"/>
              <a:cs typeface="Arial"/>
            </a:endParaRPr>
          </a:p>
          <a:p>
            <a:pPr>
              <a:lnSpc>
                <a:spcPct val="100000"/>
              </a:lnSpc>
              <a:spcBef>
                <a:spcPts val="20"/>
              </a:spcBef>
            </a:pPr>
            <a:endParaRPr lang="fr-FR" sz="1200" dirty="0">
              <a:latin typeface="Arial"/>
              <a:cs typeface="Arial"/>
            </a:endParaRPr>
          </a:p>
          <a:p>
            <a:pPr marL="12700" marR="5080" algn="just">
              <a:lnSpc>
                <a:spcPct val="101400"/>
              </a:lnSpc>
            </a:pPr>
            <a:r>
              <a:rPr lang="fr-FR" sz="1600" spc="-5" dirty="0">
                <a:latin typeface="Arial"/>
                <a:cs typeface="Arial"/>
              </a:rPr>
              <a:t>Fondé des discussions dirigées en groupe, l’exercice vise à examiner et à renforcer les plans, procédures et moyens existants pour la prise en charge des cas de COVID-19 dans le cadre des voyages internationaux, notamment dans l’aviation et aux frontières terrestres.</a:t>
            </a:r>
            <a:endParaRPr lang="fr-FR" sz="1600" dirty="0">
              <a:latin typeface="Arial"/>
              <a:cs typeface="Arial"/>
            </a:endParaRPr>
          </a:p>
        </p:txBody>
      </p:sp>
      <p:sp>
        <p:nvSpPr>
          <p:cNvPr id="7" name="object 7"/>
          <p:cNvSpPr/>
          <p:nvPr/>
        </p:nvSpPr>
        <p:spPr>
          <a:xfrm>
            <a:off x="8915400" y="1429579"/>
            <a:ext cx="2966759" cy="3998842"/>
          </a:xfrm>
          <a:prstGeom prst="rect">
            <a:avLst/>
          </a:prstGeom>
          <a:blipFill>
            <a:blip r:embed="rId11" cstate="email">
              <a:extLst>
                <a:ext uri="{28A0092B-C50C-407E-A947-70E740481C1C}">
                  <a14:useLocalDpi xmlns:a14="http://schemas.microsoft.com/office/drawing/2010/main"/>
                </a:ext>
              </a:extLst>
            </a:blip>
            <a:stretch>
              <a:fillRect t="-4911"/>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4045A676-B64B-4FFB-8FF0-CFC2B3AB53FB}"/>
              </a:ext>
            </a:extLst>
          </p:cNvPr>
          <p:cNvPicPr>
            <a:picLocks noChangeAspect="1"/>
          </p:cNvPicPr>
          <p:nvPr/>
        </p:nvPicPr>
        <p:blipFill>
          <a:blip r:embed="rId12"/>
          <a:stretch>
            <a:fillRect/>
          </a:stretch>
        </p:blipFill>
        <p:spPr>
          <a:xfrm>
            <a:off x="9249709" y="2286000"/>
            <a:ext cx="2738159" cy="3296424"/>
          </a:xfrm>
          <a:prstGeom prst="rect">
            <a:avLst/>
          </a:prstGeom>
        </p:spPr>
      </p:pic>
      <p:pic>
        <p:nvPicPr>
          <p:cNvPr id="9" name="Picture 8">
            <a:extLst>
              <a:ext uri="{FF2B5EF4-FFF2-40B4-BE49-F238E27FC236}">
                <a16:creationId xmlns:a16="http://schemas.microsoft.com/office/drawing/2014/main" id="{47A84FB8-9B8C-446F-A280-B4D2383F4D65}"/>
              </a:ext>
            </a:extLst>
          </p:cNvPr>
          <p:cNvPicPr>
            <a:picLocks noChangeAspect="1"/>
          </p:cNvPicPr>
          <p:nvPr/>
        </p:nvPicPr>
        <p:blipFill rotWithShape="1">
          <a:blip r:embed="rId13"/>
          <a:srcRect r="2214"/>
          <a:stretch/>
        </p:blipFill>
        <p:spPr>
          <a:xfrm>
            <a:off x="9453841" y="3307416"/>
            <a:ext cx="2738159" cy="3434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7769875"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Objectifs spécifiques de l’exercice</a:t>
            </a:r>
            <a:endParaRPr sz="3200" dirty="0"/>
          </a:p>
        </p:txBody>
      </p:sp>
      <p:sp>
        <p:nvSpPr>
          <p:cNvPr id="3" name="object 3"/>
          <p:cNvSpPr txBox="1"/>
          <p:nvPr/>
        </p:nvSpPr>
        <p:spPr>
          <a:xfrm>
            <a:off x="231125" y="941323"/>
            <a:ext cx="11672570" cy="4892493"/>
          </a:xfrm>
          <a:prstGeom prst="rect">
            <a:avLst/>
          </a:prstGeom>
        </p:spPr>
        <p:txBody>
          <a:bodyPr vert="horz" wrap="square" lIns="0" tIns="9525" rIns="0" bIns="0" rtlCol="0">
            <a:spAutoFit/>
          </a:bodyPr>
          <a:lstStyle/>
          <a:p>
            <a:pPr marL="527050" marR="398780" indent="-514350">
              <a:lnSpc>
                <a:spcPct val="100800"/>
              </a:lnSpc>
              <a:spcBef>
                <a:spcPts val="75"/>
              </a:spcBef>
              <a:buFont typeface="Arial"/>
              <a:buChar char="•"/>
              <a:tabLst>
                <a:tab pos="526415" algn="l"/>
                <a:tab pos="527050" algn="l"/>
              </a:tabLst>
            </a:pPr>
            <a:r>
              <a:rPr lang="fr-FR" sz="2400" b="1" spc="-5" dirty="0">
                <a:solidFill>
                  <a:srgbClr val="008FCE"/>
                </a:solidFill>
                <a:latin typeface="Arial"/>
                <a:cs typeface="Arial"/>
              </a:rPr>
              <a:t>Améliorer les plans d’action nationaux, régionaux et locaux pour optimiser le fonctionnement opérationnel</a:t>
            </a:r>
            <a:r>
              <a:rPr lang="fr-FR" sz="2400" spc="-5" dirty="0">
                <a:latin typeface="Arial"/>
                <a:cs typeface="Arial"/>
              </a:rPr>
              <a:t> </a:t>
            </a:r>
            <a:r>
              <a:rPr lang="fr-FR" sz="2400" dirty="0">
                <a:latin typeface="Arial"/>
                <a:cs typeface="Arial"/>
              </a:rPr>
              <a:t>aux points d’entrée.</a:t>
            </a:r>
          </a:p>
          <a:p>
            <a:pPr marL="527050" marR="492759" indent="-514350">
              <a:lnSpc>
                <a:spcPct val="100800"/>
              </a:lnSpc>
              <a:spcBef>
                <a:spcPts val="695"/>
              </a:spcBef>
              <a:buFont typeface="Arial"/>
              <a:buChar char="•"/>
              <a:tabLst>
                <a:tab pos="526415" algn="l"/>
                <a:tab pos="527050" algn="l"/>
              </a:tabLst>
            </a:pPr>
            <a:r>
              <a:rPr lang="fr-FR" sz="2400" b="1" spc="-5" dirty="0">
                <a:solidFill>
                  <a:srgbClr val="008FCE"/>
                </a:solidFill>
                <a:latin typeface="Arial"/>
                <a:cs typeface="Arial"/>
              </a:rPr>
              <a:t>Diffuser des informations</a:t>
            </a:r>
            <a:r>
              <a:rPr lang="fr-FR" sz="2400" dirty="0">
                <a:latin typeface="Arial"/>
                <a:cs typeface="Arial"/>
              </a:rPr>
              <a:t> sur les capacités, les plans et les procédures de riposte aux points d’entrée</a:t>
            </a:r>
            <a:r>
              <a:rPr lang="fr-FR" sz="2400" spc="-5" dirty="0">
                <a:latin typeface="Arial"/>
                <a:cs typeface="Arial"/>
              </a:rPr>
              <a:t>.</a:t>
            </a:r>
            <a:endParaRPr lang="fr-FR" sz="2400" dirty="0">
              <a:latin typeface="Arial"/>
              <a:cs typeface="Arial"/>
            </a:endParaRPr>
          </a:p>
          <a:p>
            <a:pPr marL="527050" marR="1083945" indent="-514350">
              <a:lnSpc>
                <a:spcPts val="2810"/>
              </a:lnSpc>
              <a:spcBef>
                <a:spcPts val="875"/>
              </a:spcBef>
              <a:buFont typeface="Arial"/>
              <a:buChar char="•"/>
              <a:tabLst>
                <a:tab pos="526415" algn="l"/>
                <a:tab pos="527050" algn="l"/>
              </a:tabLst>
            </a:pPr>
            <a:r>
              <a:rPr lang="fr-FR" sz="2400" b="1" spc="-5" dirty="0">
                <a:solidFill>
                  <a:srgbClr val="008FCE"/>
                </a:solidFill>
                <a:latin typeface="Arial"/>
                <a:cs typeface="Arial"/>
              </a:rPr>
              <a:t>Examiner</a:t>
            </a:r>
            <a:r>
              <a:rPr lang="fr-FR" sz="2400" spc="-5" dirty="0">
                <a:latin typeface="Arial"/>
                <a:cs typeface="Arial"/>
              </a:rPr>
              <a:t> le processus de gestion opérationnelle pour l’arrivée des voyageurs aux points d’entrée (et éventuellement pour les départs). </a:t>
            </a:r>
          </a:p>
          <a:p>
            <a:pPr marL="527050" marR="1083945" indent="-514350">
              <a:lnSpc>
                <a:spcPts val="2810"/>
              </a:lnSpc>
              <a:spcBef>
                <a:spcPts val="875"/>
              </a:spcBef>
              <a:buFont typeface="Arial"/>
              <a:buChar char="•"/>
              <a:tabLst>
                <a:tab pos="526415" algn="l"/>
                <a:tab pos="527050" algn="l"/>
              </a:tabLst>
            </a:pPr>
            <a:r>
              <a:rPr lang="fr-FR" sz="2400" b="1" spc="-5" dirty="0">
                <a:solidFill>
                  <a:srgbClr val="008FCE"/>
                </a:solidFill>
                <a:latin typeface="Arial"/>
                <a:cs typeface="Arial"/>
              </a:rPr>
              <a:t>Confirmer les dispositions </a:t>
            </a:r>
            <a:r>
              <a:rPr lang="fr-FR" sz="2400" spc="-5" dirty="0">
                <a:latin typeface="Arial"/>
                <a:cs typeface="Arial"/>
              </a:rPr>
              <a:t>relatives à la notification, à la coordination </a:t>
            </a:r>
            <a:r>
              <a:rPr lang="fr-FR" sz="2400" dirty="0">
                <a:latin typeface="Arial"/>
                <a:cs typeface="Arial"/>
              </a:rPr>
              <a:t>et à la communication interne</a:t>
            </a:r>
            <a:r>
              <a:rPr lang="fr-FR" sz="2400" spc="-5" dirty="0">
                <a:latin typeface="Arial"/>
                <a:cs typeface="Arial"/>
              </a:rPr>
              <a:t> pour la gestion des personnes ou des groupes </a:t>
            </a:r>
            <a:r>
              <a:rPr lang="fr-FR" sz="2400" dirty="0">
                <a:latin typeface="Arial"/>
                <a:cs typeface="Arial"/>
              </a:rPr>
              <a:t>arrivant de zones touchées par la </a:t>
            </a:r>
            <a:r>
              <a:rPr lang="fr-FR" sz="2400" spc="-5" dirty="0">
                <a:latin typeface="Arial"/>
                <a:cs typeface="Arial"/>
              </a:rPr>
              <a:t>COVID-19.</a:t>
            </a:r>
            <a:endParaRPr lang="fr-FR" sz="2400" dirty="0">
              <a:latin typeface="Arial"/>
              <a:cs typeface="Arial"/>
            </a:endParaRPr>
          </a:p>
          <a:p>
            <a:pPr marL="527050" marR="5080" indent="-514350">
              <a:lnSpc>
                <a:spcPct val="100000"/>
              </a:lnSpc>
              <a:spcBef>
                <a:spcPts val="720"/>
              </a:spcBef>
              <a:buFont typeface="Arial"/>
              <a:buChar char="•"/>
              <a:tabLst>
                <a:tab pos="526415" algn="l"/>
                <a:tab pos="527050" algn="l"/>
              </a:tabLst>
            </a:pPr>
            <a:r>
              <a:rPr lang="fr-FR" sz="2400" b="1" spc="-5" dirty="0">
                <a:solidFill>
                  <a:srgbClr val="008FCE"/>
                </a:solidFill>
                <a:latin typeface="Arial"/>
                <a:cs typeface="Arial"/>
              </a:rPr>
              <a:t>Confirmer les procédures </a:t>
            </a:r>
            <a:r>
              <a:rPr lang="fr-FR" sz="2400" spc="-5" dirty="0">
                <a:latin typeface="Arial"/>
                <a:cs typeface="Arial"/>
              </a:rPr>
              <a:t>relatives à la prise en charge de cas suspects avant et après confirmation au laboratoire.</a:t>
            </a:r>
            <a:endParaRPr lang="fr-FR" sz="2400" dirty="0">
              <a:latin typeface="Arial"/>
              <a:cs typeface="Arial"/>
            </a:endParaRPr>
          </a:p>
          <a:p>
            <a:pPr marL="527050" indent="-514350">
              <a:lnSpc>
                <a:spcPct val="100000"/>
              </a:lnSpc>
              <a:spcBef>
                <a:spcPts val="625"/>
              </a:spcBef>
              <a:buFont typeface="Arial"/>
              <a:buChar char="•"/>
              <a:tabLst>
                <a:tab pos="526415" algn="l"/>
                <a:tab pos="527050" algn="l"/>
              </a:tabLst>
            </a:pPr>
            <a:r>
              <a:rPr lang="fr-FR" sz="2400" b="1" spc="-5" dirty="0">
                <a:solidFill>
                  <a:srgbClr val="008FCE"/>
                </a:solidFill>
                <a:latin typeface="Arial"/>
                <a:cs typeface="Arial"/>
              </a:rPr>
              <a:t>Examiner les plans de communication sur les risques et avec les médias</a:t>
            </a:r>
            <a:r>
              <a:rPr lang="fr-FR" sz="2400" dirty="0">
                <a:latin typeface="Arial"/>
                <a:cs typeface="Aria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322075" cy="505267"/>
          </a:xfrm>
          <a:prstGeom prst="rect">
            <a:avLst/>
          </a:prstGeom>
        </p:spPr>
        <p:txBody>
          <a:bodyPr vert="horz" wrap="square" lIns="0" tIns="12700" rIns="0" bIns="0" rtlCol="0">
            <a:spAutoFit/>
          </a:bodyPr>
          <a:lstStyle/>
          <a:p>
            <a:pPr marL="12700">
              <a:lnSpc>
                <a:spcPct val="100000"/>
              </a:lnSpc>
              <a:spcBef>
                <a:spcPts val="100"/>
              </a:spcBef>
            </a:pPr>
            <a:r>
              <a:rPr lang="fr-FR" sz="3200"/>
              <a:t>Équipe de gestion de l’exercice</a:t>
            </a:r>
          </a:p>
        </p:txBody>
      </p:sp>
      <p:sp>
        <p:nvSpPr>
          <p:cNvPr id="3" name="object 3"/>
          <p:cNvSpPr txBox="1"/>
          <p:nvPr/>
        </p:nvSpPr>
        <p:spPr>
          <a:xfrm>
            <a:off x="231125" y="1239011"/>
            <a:ext cx="8227075" cy="1979295"/>
          </a:xfrm>
          <a:prstGeom prst="rect">
            <a:avLst/>
          </a:prstGeom>
        </p:spPr>
        <p:txBody>
          <a:bodyPr vert="horz" wrap="square" lIns="0" tIns="109855" rIns="0" bIns="0" rtlCol="0">
            <a:spAutoFit/>
          </a:bodyPr>
          <a:lstStyle/>
          <a:p>
            <a:pPr marL="12700">
              <a:lnSpc>
                <a:spcPct val="100000"/>
              </a:lnSpc>
              <a:spcBef>
                <a:spcPts val="865"/>
              </a:spcBef>
            </a:pPr>
            <a:r>
              <a:rPr lang="fr-FR" sz="2600" b="1" spc="-5" dirty="0">
                <a:solidFill>
                  <a:srgbClr val="005D85"/>
                </a:solidFill>
                <a:latin typeface="Arial"/>
                <a:cs typeface="Arial"/>
              </a:rPr>
              <a:t>Rôles</a:t>
            </a:r>
            <a:endParaRPr lang="fr-FR" sz="2600" dirty="0">
              <a:latin typeface="Arial"/>
              <a:cs typeface="Arial"/>
            </a:endParaRPr>
          </a:p>
          <a:p>
            <a:pPr marL="469900" indent="-457200">
              <a:lnSpc>
                <a:spcPct val="100000"/>
              </a:lnSpc>
              <a:spcBef>
                <a:spcPts val="770"/>
              </a:spcBef>
              <a:buChar char="•"/>
              <a:tabLst>
                <a:tab pos="469265" algn="l"/>
                <a:tab pos="469900" algn="l"/>
              </a:tabLst>
            </a:pPr>
            <a:r>
              <a:rPr lang="fr-FR" sz="2600" spc="-5" dirty="0">
                <a:latin typeface="Arial"/>
                <a:cs typeface="Arial"/>
              </a:rPr>
              <a:t>Animation de la formation :</a:t>
            </a:r>
            <a:r>
              <a:rPr lang="fr-FR" sz="2600" dirty="0">
                <a:latin typeface="Arial"/>
                <a:cs typeface="Arial"/>
              </a:rPr>
              <a:t> </a:t>
            </a:r>
            <a:r>
              <a:rPr lang="fr-FR" sz="2600" spc="-5" dirty="0">
                <a:latin typeface="Arial"/>
                <a:cs typeface="Arial"/>
              </a:rPr>
              <a:t>(</a:t>
            </a:r>
            <a:r>
              <a:rPr lang="fr-FR" sz="2600" spc="-5" dirty="0" err="1">
                <a:latin typeface="Arial"/>
                <a:cs typeface="Arial"/>
              </a:rPr>
              <a:t>xxxxx</a:t>
            </a:r>
            <a:r>
              <a:rPr lang="fr-FR" sz="2600" spc="-5" dirty="0">
                <a:latin typeface="Arial"/>
                <a:cs typeface="Arial"/>
              </a:rPr>
              <a:t>)</a:t>
            </a:r>
            <a:endParaRPr lang="fr-FR" sz="2600" dirty="0">
              <a:latin typeface="Arial"/>
              <a:cs typeface="Arial"/>
            </a:endParaRPr>
          </a:p>
          <a:p>
            <a:pPr marL="469900" indent="-457200">
              <a:lnSpc>
                <a:spcPct val="100000"/>
              </a:lnSpc>
              <a:spcBef>
                <a:spcPts val="695"/>
              </a:spcBef>
              <a:buChar char="•"/>
              <a:tabLst>
                <a:tab pos="469265" algn="l"/>
                <a:tab pos="469900" algn="l"/>
              </a:tabLst>
            </a:pPr>
            <a:r>
              <a:rPr lang="fr-FR" sz="2600" spc="-5" dirty="0">
                <a:latin typeface="Arial"/>
                <a:cs typeface="Arial"/>
              </a:rPr>
              <a:t>Rapporteurs : (chargés de la prise de notes)</a:t>
            </a:r>
            <a:endParaRPr lang="fr-FR" sz="2600" dirty="0">
              <a:latin typeface="Arial"/>
              <a:cs typeface="Arial"/>
            </a:endParaRPr>
          </a:p>
          <a:p>
            <a:pPr marL="469900" indent="-457200">
              <a:lnSpc>
                <a:spcPct val="100000"/>
              </a:lnSpc>
              <a:spcBef>
                <a:spcPts val="675"/>
              </a:spcBef>
              <a:buChar char="•"/>
              <a:tabLst>
                <a:tab pos="469265" algn="l"/>
                <a:tab pos="469900" algn="l"/>
              </a:tabLst>
            </a:pPr>
            <a:r>
              <a:rPr lang="fr-FR" sz="2600" spc="-5" dirty="0">
                <a:latin typeface="Arial"/>
                <a:cs typeface="Arial"/>
              </a:rPr>
              <a:t>Observateurs : (ensemble des partenaires)</a:t>
            </a:r>
            <a:endParaRPr lang="fr-FR" sz="26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4874275" cy="505267"/>
          </a:xfrm>
          <a:prstGeom prst="rect">
            <a:avLst/>
          </a:prstGeom>
        </p:spPr>
        <p:txBody>
          <a:bodyPr vert="horz" wrap="square" lIns="0" tIns="12700" rIns="0" bIns="0" rtlCol="0">
            <a:spAutoFit/>
          </a:bodyPr>
          <a:lstStyle/>
          <a:p>
            <a:pPr marL="12700">
              <a:lnSpc>
                <a:spcPct val="100000"/>
              </a:lnSpc>
              <a:spcBef>
                <a:spcPts val="100"/>
              </a:spcBef>
            </a:pPr>
            <a:r>
              <a:rPr lang="fr-FR" sz="3200" spc="-5" dirty="0"/>
              <a:t>Participants potentiels</a:t>
            </a:r>
            <a:endParaRPr lang="fr-FR" sz="3200" dirty="0"/>
          </a:p>
        </p:txBody>
      </p:sp>
      <p:sp>
        <p:nvSpPr>
          <p:cNvPr id="3" name="object 3"/>
          <p:cNvSpPr txBox="1"/>
          <p:nvPr/>
        </p:nvSpPr>
        <p:spPr>
          <a:xfrm>
            <a:off x="1031225" y="1128267"/>
            <a:ext cx="9807575" cy="4329390"/>
          </a:xfrm>
          <a:prstGeom prst="rect">
            <a:avLst/>
          </a:prstGeom>
        </p:spPr>
        <p:txBody>
          <a:bodyPr vert="horz" wrap="square" lIns="0" tIns="63500" rIns="0" bIns="0" rtlCol="0">
            <a:spAutoFit/>
          </a:bodyPr>
          <a:lstStyle/>
          <a:p>
            <a:pPr marL="354965" marR="5080" indent="-342900">
              <a:lnSpc>
                <a:spcPts val="3000"/>
              </a:lnSpc>
              <a:spcBef>
                <a:spcPts val="500"/>
              </a:spcBef>
              <a:buSzPts val="200"/>
              <a:buChar char="•"/>
              <a:tabLst>
                <a:tab pos="354965" algn="l"/>
                <a:tab pos="355600" algn="l"/>
              </a:tabLst>
            </a:pPr>
            <a:r>
              <a:rPr lang="fr-FR" sz="2800" dirty="0">
                <a:latin typeface="Arial"/>
                <a:cs typeface="Arial"/>
              </a:rPr>
              <a:t>Les participants potentiels à l’exercice de simulation sur table sont l’ensemble des parties concernées aux points d’entrée :</a:t>
            </a:r>
          </a:p>
          <a:p>
            <a:pPr>
              <a:lnSpc>
                <a:spcPct val="100000"/>
              </a:lnSpc>
              <a:spcBef>
                <a:spcPts val="30"/>
              </a:spcBef>
              <a:buFont typeface="Arial"/>
              <a:buChar char="•"/>
            </a:pPr>
            <a:endParaRPr lang="fr-FR" sz="4050" dirty="0">
              <a:latin typeface="Arial"/>
              <a:cs typeface="Arial"/>
            </a:endParaRPr>
          </a:p>
          <a:p>
            <a:pPr marL="1071880" lvl="1" indent="-673735">
              <a:lnSpc>
                <a:spcPct val="100000"/>
              </a:lnSpc>
              <a:buChar char="•"/>
              <a:tabLst>
                <a:tab pos="1071245" algn="l"/>
                <a:tab pos="1071880" algn="l"/>
              </a:tabLst>
            </a:pPr>
            <a:r>
              <a:rPr lang="fr-FR" sz="2800" dirty="0">
                <a:latin typeface="Arial"/>
                <a:cs typeface="Arial"/>
              </a:rPr>
              <a:t>représentants des autorités sanitaires portuaires ;</a:t>
            </a:r>
          </a:p>
          <a:p>
            <a:pPr marL="1071880" lvl="1" indent="-673735">
              <a:lnSpc>
                <a:spcPct val="100000"/>
              </a:lnSpc>
              <a:spcBef>
                <a:spcPts val="645"/>
              </a:spcBef>
              <a:buChar char="•"/>
              <a:tabLst>
                <a:tab pos="1071245" algn="l"/>
                <a:tab pos="1071880" algn="l"/>
              </a:tabLst>
            </a:pPr>
            <a:r>
              <a:rPr lang="fr-FR" sz="2800" dirty="0">
                <a:latin typeface="Arial"/>
                <a:cs typeface="Arial"/>
              </a:rPr>
              <a:t>agents chargés de la surveillance ;</a:t>
            </a:r>
          </a:p>
          <a:p>
            <a:pPr marL="1071880" lvl="1" indent="-673735">
              <a:lnSpc>
                <a:spcPct val="100000"/>
              </a:lnSpc>
              <a:spcBef>
                <a:spcPts val="625"/>
              </a:spcBef>
              <a:buChar char="•"/>
              <a:tabLst>
                <a:tab pos="1071245" algn="l"/>
                <a:tab pos="1071880" algn="l"/>
              </a:tabLst>
            </a:pPr>
            <a:r>
              <a:rPr lang="fr-FR" sz="2800" dirty="0">
                <a:latin typeface="Arial"/>
                <a:cs typeface="Arial"/>
              </a:rPr>
              <a:t>compagnies aériennes et sociétés de transport ;</a:t>
            </a:r>
          </a:p>
          <a:p>
            <a:pPr marL="1071880" lvl="1" indent="-673735">
              <a:lnSpc>
                <a:spcPct val="100000"/>
              </a:lnSpc>
              <a:spcBef>
                <a:spcPts val="650"/>
              </a:spcBef>
              <a:buChar char="•"/>
              <a:tabLst>
                <a:tab pos="1071245" algn="l"/>
                <a:tab pos="1071880" algn="l"/>
              </a:tabLst>
            </a:pPr>
            <a:r>
              <a:rPr lang="fr-FR" sz="2800" dirty="0">
                <a:latin typeface="Arial"/>
                <a:cs typeface="Arial"/>
              </a:rPr>
              <a:t>autorités aéroportuaires ;</a:t>
            </a:r>
          </a:p>
          <a:p>
            <a:pPr marL="1071880" lvl="1" indent="-673735">
              <a:lnSpc>
                <a:spcPct val="100000"/>
              </a:lnSpc>
              <a:spcBef>
                <a:spcPts val="745"/>
              </a:spcBef>
              <a:buChar char="•"/>
              <a:tabLst>
                <a:tab pos="1071245" algn="l"/>
                <a:tab pos="1071880" algn="l"/>
              </a:tabLst>
            </a:pPr>
            <a:r>
              <a:rPr lang="fr-FR" sz="2800" spc="-5" dirty="0">
                <a:latin typeface="Arial"/>
                <a:cs typeface="Arial"/>
              </a:rPr>
              <a:t>personnel chargé de la gestion des installations.</a:t>
            </a:r>
            <a:endParaRPr lang="fr-FR" sz="28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7E171-1D3A-41BF-B6DE-247968968854}">
  <ds:schemaRefs>
    <ds:schemaRef ds:uri="http://schemas.microsoft.com/sharepoint/v3/contenttype/forms"/>
  </ds:schemaRefs>
</ds:datastoreItem>
</file>

<file path=customXml/itemProps2.xml><?xml version="1.0" encoding="utf-8"?>
<ds:datastoreItem xmlns:ds="http://schemas.openxmlformats.org/officeDocument/2006/customXml" ds:itemID="{B98C56FF-3B45-4F9A-AD8F-595410FA4E9D}">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customXml/itemProps3.xml><?xml version="1.0" encoding="utf-8"?>
<ds:datastoreItem xmlns:ds="http://schemas.openxmlformats.org/officeDocument/2006/customXml" ds:itemID="{0186DFFB-C5F3-45F1-AE1F-73DDEDAF4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886</TotalTime>
  <Words>4029</Words>
  <Application>Microsoft Office PowerPoint</Application>
  <PresentationFormat>Widescreen</PresentationFormat>
  <Paragraphs>360</Paragraphs>
  <Slides>41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Arial Black</vt:lpstr>
      <vt:lpstr>Calibri</vt:lpstr>
      <vt:lpstr>Roboto</vt:lpstr>
      <vt:lpstr>Office Theme</vt:lpstr>
      <vt:lpstr>1_Office Theme</vt:lpstr>
      <vt:lpstr>PowerPoint Presentation</vt:lpstr>
      <vt:lpstr>Programme</vt:lpstr>
      <vt:lpstr>Dernier rapport de situation de l’OMS</vt:lpstr>
      <vt:lpstr>Orienter la préparation et la riposte</vt:lpstr>
      <vt:lpstr>Qu’est-ce qu’un exercice de simulation sur table ?</vt:lpstr>
      <vt:lpstr>Forme et finalité</vt:lpstr>
      <vt:lpstr>Objectifs spécifiques de l’exercice</vt:lpstr>
      <vt:lpstr>Équipe de gestion de l’exercice</vt:lpstr>
      <vt:lpstr>Participants potentiels</vt:lpstr>
      <vt:lpstr>Règles de l’exercice de simulation sur table</vt:lpstr>
      <vt:lpstr>Règles de l’exercice de simulation sur table (suite)</vt:lpstr>
      <vt:lpstr>Déroulement de l’exercice</vt:lpstr>
      <vt:lpstr>Questions</vt:lpstr>
      <vt:lpstr>PowerPoint Presentation</vt:lpstr>
      <vt:lpstr>Séance 1 – Scénario</vt:lpstr>
      <vt:lpstr>Séance 1 – Questions pour alimenter la discussion</vt:lpstr>
      <vt:lpstr>Séance 2 – Note à l’intention des formateurs</vt:lpstr>
      <vt:lpstr>Séance 2. Option 1 – Pays sans quarantaine</vt:lpstr>
      <vt:lpstr>Séance 2 – Option 1. Questions pour alimenter la discussion</vt:lpstr>
      <vt:lpstr>Séance 2 – Option 2. Pays appliquant l’auto-quarantaine </vt:lpstr>
      <vt:lpstr>Séance 2 – Option 2. Questions pour alimenter la discussion</vt:lpstr>
      <vt:lpstr>PowerPoint Presentation</vt:lpstr>
      <vt:lpstr>Séance 3 – Exemple d’un cargo</vt:lpstr>
      <vt:lpstr>Session 3</vt:lpstr>
      <vt:lpstr>Séance 4 –Voies d’accès terrestres</vt:lpstr>
      <vt:lpstr>Séance 4 4a</vt:lpstr>
      <vt:lpstr>Séance 5 – Communication sur les risques</vt:lpstr>
      <vt:lpstr>Session 5</vt:lpstr>
      <vt:lpstr>FIN</vt:lpstr>
      <vt:lpstr>PowerPoint Presentation</vt:lpstr>
      <vt:lpstr>Résumé et prochaines étapes</vt:lpstr>
      <vt:lpstr>Deuxième partie du programme</vt:lpstr>
      <vt:lpstr>Analyse des forces et des lacunes</vt:lpstr>
      <vt:lpstr>PowerPoint Presentation</vt:lpstr>
      <vt:lpstr>Plan d’action</vt:lpstr>
      <vt:lpstr>Synthèse</vt:lpstr>
      <vt:lpstr>Formulaire de retour des participants</vt:lpstr>
      <vt:lpstr>PowerPoint Presentation</vt:lpstr>
      <vt:lpstr>WHO COVID-19 Partners Platform</vt:lpstr>
      <vt:lpstr>Formation en ligne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PORTORICO, Mariaisabella</dc:creator>
  <cp:lastModifiedBy>COPPER, Frederik Anton</cp:lastModifiedBy>
  <cp:revision>2</cp:revision>
  <dcterms:created xsi:type="dcterms:W3CDTF">2020-10-20T10:36:26Z</dcterms:created>
  <dcterms:modified xsi:type="dcterms:W3CDTF">2020-11-03T11:38:42Z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