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media/image6.jp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42.jpg" ContentType="image/jpeg"/>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66" r:id="rId5"/>
  </p:sldMasterIdLst>
  <p:notesMasterIdLst>
    <p:notesMasterId r:id="rId46"/>
  </p:notesMasterIdLst>
  <p:sldIdLst>
    <p:sldId id="256" r:id="rId6"/>
    <p:sldId id="257" r:id="rId7"/>
    <p:sldId id="299" r:id="rId8"/>
    <p:sldId id="259" r:id="rId9"/>
    <p:sldId id="300" r:id="rId10"/>
    <p:sldId id="261" r:id="rId11"/>
    <p:sldId id="303" r:id="rId12"/>
    <p:sldId id="304" r:id="rId13"/>
    <p:sldId id="265" r:id="rId14"/>
    <p:sldId id="296" r:id="rId15"/>
    <p:sldId id="298"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301" r:id="rId37"/>
    <p:sldId id="288" r:id="rId38"/>
    <p:sldId id="294" r:id="rId39"/>
    <p:sldId id="290" r:id="rId40"/>
    <p:sldId id="291" r:id="rId41"/>
    <p:sldId id="292" r:id="rId42"/>
    <p:sldId id="293" r:id="rId43"/>
    <p:sldId id="297" r:id="rId44"/>
    <p:sldId id="295" r:id="rId45"/>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CEDAD4-020E-4894-8348-4E785021974E}" v="2" dt="2020-11-03T11:39:19.299"/>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8132" autoAdjust="0"/>
  </p:normalViewPr>
  <p:slideViewPr>
    <p:cSldViewPr>
      <p:cViewPr varScale="1">
        <p:scale>
          <a:sx n="100" d="100"/>
          <a:sy n="100" d="100"/>
        </p:scale>
        <p:origin x="954" y="10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51"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PPER, Frederik Anton" userId="0f901088-783c-438a-8209-1f3e953b174f" providerId="ADAL" clId="{C124A49E-9AB2-4D50-BC79-5FBED88DBF7F}"/>
    <pc:docChg chg="custSel modSld">
      <pc:chgData name="COPPER, Frederik Anton" userId="0f901088-783c-438a-8209-1f3e953b174f" providerId="ADAL" clId="{C124A49E-9AB2-4D50-BC79-5FBED88DBF7F}" dt="2020-11-03T10:12:22.443" v="2" actId="1076"/>
      <pc:docMkLst>
        <pc:docMk/>
      </pc:docMkLst>
      <pc:sldChg chg="addSp delSp modSp">
        <pc:chgData name="COPPER, Frederik Anton" userId="0f901088-783c-438a-8209-1f3e953b174f" providerId="ADAL" clId="{C124A49E-9AB2-4D50-BC79-5FBED88DBF7F}" dt="2020-11-03T10:12:22.443" v="2" actId="1076"/>
        <pc:sldMkLst>
          <pc:docMk/>
          <pc:sldMk cId="0" sldId="285"/>
        </pc:sldMkLst>
        <pc:spChg chg="del">
          <ac:chgData name="COPPER, Frederik Anton" userId="0f901088-783c-438a-8209-1f3e953b174f" providerId="ADAL" clId="{C124A49E-9AB2-4D50-BC79-5FBED88DBF7F}" dt="2020-11-03T10:12:17.008" v="0" actId="478"/>
          <ac:spMkLst>
            <pc:docMk/>
            <pc:sldMk cId="0" sldId="285"/>
            <ac:spMk id="9" creationId="{00000000-0000-0000-0000-000000000000}"/>
          </ac:spMkLst>
        </pc:spChg>
        <pc:picChg chg="add mod">
          <ac:chgData name="COPPER, Frederik Anton" userId="0f901088-783c-438a-8209-1f3e953b174f" providerId="ADAL" clId="{C124A49E-9AB2-4D50-BC79-5FBED88DBF7F}" dt="2020-11-03T10:12:22.443" v="2" actId="1076"/>
          <ac:picMkLst>
            <pc:docMk/>
            <pc:sldMk cId="0" sldId="285"/>
            <ac:picMk id="6" creationId="{6AAE3BB2-3F50-45BC-8ED3-EEE2594D8FE5}"/>
          </ac:picMkLst>
        </pc:picChg>
      </pc:sldChg>
    </pc:docChg>
  </pc:docChgLst>
  <pc:docChgLst>
    <pc:chgData name="COPPER, Frederik Anton" userId="0f901088-783c-438a-8209-1f3e953b174f" providerId="ADAL" clId="{ABCEDAD4-020E-4894-8348-4E785021974E}"/>
    <pc:docChg chg="modSld">
      <pc:chgData name="COPPER, Frederik Anton" userId="0f901088-783c-438a-8209-1f3e953b174f" providerId="ADAL" clId="{ABCEDAD4-020E-4894-8348-4E785021974E}" dt="2020-11-03T11:39:16.879" v="0" actId="20577"/>
      <pc:docMkLst>
        <pc:docMk/>
      </pc:docMkLst>
      <pc:sldChg chg="modSp">
        <pc:chgData name="COPPER, Frederik Anton" userId="0f901088-783c-438a-8209-1f3e953b174f" providerId="ADAL" clId="{ABCEDAD4-020E-4894-8348-4E785021974E}" dt="2020-11-03T11:39:16.879" v="0" actId="20577"/>
        <pc:sldMkLst>
          <pc:docMk/>
          <pc:sldMk cId="308803726" sldId="295"/>
        </pc:sldMkLst>
        <pc:spChg chg="mod">
          <ac:chgData name="COPPER, Frederik Anton" userId="0f901088-783c-438a-8209-1f3e953b174f" providerId="ADAL" clId="{ABCEDAD4-020E-4894-8348-4E785021974E}" dt="2020-11-03T11:39:16.879" v="0" actId="20577"/>
          <ac:spMkLst>
            <pc:docMk/>
            <pc:sldMk cId="308803726" sldId="295"/>
            <ac:spMk id="2" creationId="{792C72D7-0DB3-47B6-ACCD-3268695FBC1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36CCAB3B-8C68-4670-834E-672C869FCAA7}" type="datetimeFigureOut">
              <a:rPr lang="en-GB" smtClean="0"/>
              <a:t>03/11/2020</a:t>
            </a:fld>
            <a:endParaRPr lang="en-GB"/>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BFDFF109-5F8C-46C5-B013-3B4098F5F7E7}" type="slidenum">
              <a:rPr lang="en-GB" smtClean="0"/>
              <a:t>‹#›</a:t>
            </a:fld>
            <a:endParaRPr lang="en-GB"/>
          </a:p>
        </p:txBody>
      </p:sp>
    </p:spTree>
    <p:extLst>
      <p:ext uri="{BB962C8B-B14F-4D97-AF65-F5344CB8AC3E}">
        <p14:creationId xmlns:p14="http://schemas.microsoft.com/office/powerpoint/2010/main" val="2750907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sz="1200" b="1" noProof="0" dirty="0"/>
              <a:t>A situação está a evoluir rapidamente.</a:t>
            </a:r>
          </a:p>
          <a:p>
            <a:endParaRPr lang="pt-PT" b="1" u="none"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pt-PT" b="1" u="none" noProof="0" dirty="0"/>
              <a:t>Obter informação no </a:t>
            </a:r>
            <a:r>
              <a:rPr lang="pt-PT" sz="1200" b="1" noProof="0" dirty="0"/>
              <a:t>último relatório de situação da da OMS.</a:t>
            </a:r>
            <a:endParaRPr lang="pt-PT" b="1" u="none" noProof="0" dirty="0"/>
          </a:p>
          <a:p>
            <a:endParaRPr lang="pt-PT" b="1" u="none" noProof="0" dirty="0"/>
          </a:p>
          <a:p>
            <a:r>
              <a:rPr lang="pt-PT" b="1" u="none" noProof="0" dirty="0"/>
              <a:t>Se clicar na imagem, será conduzido para o relatório da situação na página </a:t>
            </a:r>
            <a:r>
              <a:rPr lang="pt-PT" b="1" u="none" noProof="0" dirty="0" err="1"/>
              <a:t>web</a:t>
            </a:r>
            <a:r>
              <a:rPr lang="pt-PT" b="1" u="none" noProof="0" dirty="0"/>
              <a:t> da OMS</a:t>
            </a:r>
          </a:p>
          <a:p>
            <a:endParaRPr lang="pt-PT" b="1" u="none" noProof="0" dirty="0"/>
          </a:p>
          <a:p>
            <a:r>
              <a:rPr lang="pt-PT" b="1" u="none" noProof="0" dirty="0"/>
              <a:t>Poderá também distribuir cópias impressas</a:t>
            </a:r>
          </a:p>
          <a:p>
            <a:endParaRPr lang="en-US" b="1" u="sng" dirty="0"/>
          </a:p>
          <a:p>
            <a:r>
              <a:rPr lang="en-US" b="1" u="sng" dirty="0" err="1"/>
              <a:t>Recurso</a:t>
            </a:r>
            <a:r>
              <a:rPr lang="en-US" b="1" u="sng"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www.who.int</a:t>
            </a:r>
            <a:r>
              <a:rPr lang="en-US" dirty="0"/>
              <a:t>/emergencies/diseases/novel-coronavirus-2019/situation-reports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FAE61A72-6C7D-49E1-A69D-B1543F4FDA02}" type="slidenum">
              <a:rPr lang="en-US" smtClean="0"/>
              <a:t>3</a:t>
            </a:fld>
            <a:endParaRPr lang="en-US"/>
          </a:p>
        </p:txBody>
      </p:sp>
    </p:spTree>
    <p:extLst>
      <p:ext uri="{BB962C8B-B14F-4D97-AF65-F5344CB8AC3E}">
        <p14:creationId xmlns:p14="http://schemas.microsoft.com/office/powerpoint/2010/main" val="2351565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noProof="0" dirty="0"/>
              <a:t>As equipas da OMS</a:t>
            </a:r>
            <a:r>
              <a:rPr lang="pt-PT" baseline="0" noProof="0" dirty="0"/>
              <a:t> trabalham com </a:t>
            </a:r>
            <a:r>
              <a:rPr lang="pt-PT" noProof="0" dirty="0"/>
              <a:t>peritos de todo o mundo para elaborar estas orientações. Em conjunto, os peritos analisam relatórios, estudos, apresentações pelos países, analisam tendências, consultam outros grupos de peritos e depois decidem sobre a melhor</a:t>
            </a:r>
            <a:r>
              <a:rPr lang="pt-PT" baseline="0" noProof="0" dirty="0"/>
              <a:t> abordagem</a:t>
            </a:r>
            <a:r>
              <a:rPr lang="pt-PT" noProof="0" dirty="0"/>
              <a:t>. As orientações destinam-se aos decisores da área da saúde que adaptam a informação ao contexto dos seus países. À medida que surgem novos conhecimentos científicos, os documentos são atualizados</a:t>
            </a:r>
            <a:r>
              <a:rPr lang="en-US" dirty="0"/>
              <a:t>.</a:t>
            </a:r>
          </a:p>
          <a:p>
            <a:endParaRPr lang="en-GB" dirty="0"/>
          </a:p>
        </p:txBody>
      </p:sp>
      <p:sp>
        <p:nvSpPr>
          <p:cNvPr id="4" name="Slide Number Placeholder 3"/>
          <p:cNvSpPr>
            <a:spLocks noGrp="1"/>
          </p:cNvSpPr>
          <p:nvPr>
            <p:ph type="sldNum" sz="quarter" idx="5"/>
          </p:nvPr>
        </p:nvSpPr>
        <p:spPr/>
        <p:txBody>
          <a:bodyPr/>
          <a:lstStyle/>
          <a:p>
            <a:fld id="{BFDFF109-5F8C-46C5-B013-3B4098F5F7E7}" type="slidenum">
              <a:rPr lang="en-GB" smtClean="0"/>
              <a:t>4</a:t>
            </a:fld>
            <a:endParaRPr lang="en-GB"/>
          </a:p>
        </p:txBody>
      </p:sp>
    </p:spTree>
    <p:extLst>
      <p:ext uri="{BB962C8B-B14F-4D97-AF65-F5344CB8AC3E}">
        <p14:creationId xmlns:p14="http://schemas.microsoft.com/office/powerpoint/2010/main" val="3401952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marR="5080" indent="-635" algn="ctr">
              <a:lnSpc>
                <a:spcPct val="90200"/>
              </a:lnSpc>
              <a:spcBef>
                <a:spcPts val="430"/>
              </a:spcBef>
            </a:pPr>
            <a:r>
              <a:rPr lang="pt-PT" dirty="0">
                <a:latin typeface="+mn-lt"/>
                <a:cs typeface="Calibri"/>
              </a:rPr>
              <a:t>Um </a:t>
            </a:r>
            <a:r>
              <a:rPr lang="pt-PT" b="0" spc="-15" dirty="0">
                <a:solidFill>
                  <a:srgbClr val="005D85"/>
                </a:solidFill>
                <a:latin typeface="+mn-lt"/>
                <a:cs typeface="Calibri"/>
              </a:rPr>
              <a:t>exercício teórico </a:t>
            </a:r>
            <a:r>
              <a:rPr lang="pt-PT" b="0" spc="5" dirty="0">
                <a:solidFill>
                  <a:srgbClr val="005D85"/>
                </a:solidFill>
                <a:latin typeface="+mn-lt"/>
                <a:cs typeface="Calibri"/>
              </a:rPr>
              <a:t>(TTX) </a:t>
            </a:r>
            <a:r>
              <a:rPr lang="pt-PT" spc="-5" dirty="0">
                <a:latin typeface="+mn-lt"/>
                <a:cs typeface="Calibri"/>
              </a:rPr>
              <a:t>consiste numa discussão baseada num cenário simulado</a:t>
            </a:r>
            <a:r>
              <a:rPr lang="pt-PT" spc="-20" dirty="0">
                <a:latin typeface="+mn-lt"/>
                <a:cs typeface="Calibri"/>
              </a:rPr>
              <a:t> e </a:t>
            </a:r>
            <a:r>
              <a:rPr lang="pt-PT" spc="-5" dirty="0">
                <a:cs typeface="Calibri"/>
              </a:rPr>
              <a:t>progressivo</a:t>
            </a:r>
            <a:r>
              <a:rPr lang="pt-PT" spc="-10" dirty="0">
                <a:latin typeface="+mn-lt"/>
                <a:cs typeface="Calibri"/>
              </a:rPr>
              <a:t>, </a:t>
            </a:r>
            <a:r>
              <a:rPr lang="pt-PT" spc="-15" dirty="0">
                <a:latin typeface="+mn-lt"/>
                <a:cs typeface="Calibri"/>
              </a:rPr>
              <a:t>juntamente com uma série de inserções planeadas</a:t>
            </a:r>
            <a:r>
              <a:rPr lang="pt-PT" spc="-5" dirty="0">
                <a:latin typeface="+mn-lt"/>
                <a:cs typeface="Calibri"/>
              </a:rPr>
              <a:t> para que os participantes possam considerar o impacto de uma eventual emergência sanitária </a:t>
            </a:r>
            <a:r>
              <a:rPr lang="pt-PT" spc="-10" dirty="0">
                <a:latin typeface="+mn-lt"/>
                <a:cs typeface="Calibri"/>
              </a:rPr>
              <a:t>sobre os planos, procedimentos e capacidades existentes</a:t>
            </a:r>
            <a:r>
              <a:rPr lang="pt-PT" spc="-5" dirty="0">
                <a:latin typeface="+mn-lt"/>
                <a:cs typeface="Calibri"/>
              </a:rPr>
              <a:t>.</a:t>
            </a:r>
            <a:endParaRPr lang="pt-PT" dirty="0">
              <a:latin typeface="+mn-lt"/>
              <a:cs typeface="Calibri"/>
            </a:endParaRPr>
          </a:p>
          <a:p>
            <a:r>
              <a:rPr lang="pt-PT" sz="1200" b="1" kern="1200" noProof="0" dirty="0">
                <a:solidFill>
                  <a:schemeClr val="tx1"/>
                </a:solidFill>
                <a:effectLst/>
                <a:latin typeface="+mn-lt"/>
                <a:ea typeface="+mn-ea"/>
                <a:cs typeface="+mn-cs"/>
              </a:rPr>
              <a:t>A finalidade de um TTX é reforçar a prontidão para gerir uma emergência sanitária, através de discussões em grupo facilitadas</a:t>
            </a:r>
            <a:r>
              <a:rPr lang="en-GB" sz="1200" b="1" kern="1200" dirty="0">
                <a:solidFill>
                  <a:schemeClr val="tx1"/>
                </a:solidFill>
                <a:effectLst/>
                <a:latin typeface="+mn-lt"/>
                <a:ea typeface="+mn-ea"/>
                <a:cs typeface="+mn-cs"/>
              </a:rPr>
              <a:t>. </a:t>
            </a:r>
          </a:p>
          <a:p>
            <a:endParaRPr lang="en-GB" sz="1200" b="1" u="sng"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A TTX can be used to: </a:t>
            </a:r>
          </a:p>
          <a:p>
            <a:pPr lvl="0"/>
            <a:r>
              <a:rPr lang="en-GB" sz="1200" kern="1200" dirty="0">
                <a:solidFill>
                  <a:schemeClr val="tx1"/>
                </a:solidFill>
                <a:effectLst/>
                <a:latin typeface="+mn-lt"/>
                <a:ea typeface="+mn-ea"/>
                <a:cs typeface="+mn-cs"/>
              </a:rPr>
              <a:t>Develop or review a response plan </a:t>
            </a:r>
          </a:p>
          <a:p>
            <a:pPr lvl="0"/>
            <a:r>
              <a:rPr lang="en-GB" sz="1200" kern="1200" dirty="0">
                <a:solidFill>
                  <a:schemeClr val="tx1"/>
                </a:solidFill>
                <a:effectLst/>
                <a:latin typeface="+mn-lt"/>
                <a:ea typeface="+mn-ea"/>
                <a:cs typeface="+mn-cs"/>
              </a:rPr>
              <a:t>Familiarize participants with their roles and responsibilities </a:t>
            </a:r>
          </a:p>
          <a:p>
            <a:pPr lvl="0"/>
            <a:r>
              <a:rPr lang="en-GB" sz="1200" kern="1200" dirty="0">
                <a:solidFill>
                  <a:schemeClr val="tx1"/>
                </a:solidFill>
                <a:effectLst/>
                <a:latin typeface="+mn-lt"/>
                <a:ea typeface="+mn-ea"/>
                <a:cs typeface="+mn-cs"/>
              </a:rPr>
              <a:t>Identify and solve problems through a facilitated and open discussion. </a:t>
            </a:r>
          </a:p>
          <a:p>
            <a:endParaRPr lang="en-US" dirty="0"/>
          </a:p>
          <a:p>
            <a:endParaRPr lang="en-US" dirty="0"/>
          </a:p>
        </p:txBody>
      </p:sp>
      <p:sp>
        <p:nvSpPr>
          <p:cNvPr id="4" name="Slide Number Placeholder 3"/>
          <p:cNvSpPr>
            <a:spLocks noGrp="1"/>
          </p:cNvSpPr>
          <p:nvPr>
            <p:ph type="sldNum" sz="quarter" idx="5"/>
          </p:nvPr>
        </p:nvSpPr>
        <p:spPr/>
        <p:txBody>
          <a:bodyPr/>
          <a:lstStyle/>
          <a:p>
            <a:fld id="{FAE61A72-6C7D-49E1-A69D-B1543F4FDA02}" type="slidenum">
              <a:rPr lang="en-US" smtClean="0"/>
              <a:t>5</a:t>
            </a:fld>
            <a:endParaRPr lang="en-US"/>
          </a:p>
        </p:txBody>
      </p:sp>
    </p:spTree>
    <p:extLst>
      <p:ext uri="{BB962C8B-B14F-4D97-AF65-F5344CB8AC3E}">
        <p14:creationId xmlns:p14="http://schemas.microsoft.com/office/powerpoint/2010/main" val="3265126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noProof="0" dirty="0"/>
              <a:t>O exercício baseia-se naquilo que até agora sabemos sobre o vírus e pede aos participantes que avaliem os seus esforços de preparação e resposta.</a:t>
            </a:r>
          </a:p>
          <a:p>
            <a:endParaRPr lang="pt-PT" noProof="0" dirty="0"/>
          </a:p>
          <a:p>
            <a:r>
              <a:rPr lang="pt-PT" noProof="0" dirty="0"/>
              <a:t>Os resultados traduzem-se</a:t>
            </a:r>
            <a:r>
              <a:rPr lang="pt-PT" baseline="0" noProof="0" dirty="0"/>
              <a:t> em ações estratégicas </a:t>
            </a:r>
            <a:r>
              <a:rPr lang="pt-PT" noProof="0" dirty="0"/>
              <a:t>que podem orientar os esforços de todos os parceiros nacionais e internacionais,</a:t>
            </a:r>
            <a:r>
              <a:rPr lang="pt-PT" baseline="0" noProof="0" dirty="0"/>
              <a:t> quando elaboram </a:t>
            </a:r>
            <a:r>
              <a:rPr lang="pt-PT" noProof="0" dirty="0"/>
              <a:t>e aperfeiçoam os planos operacionais nacionais e regionais específicos do contexto.</a:t>
            </a:r>
          </a:p>
          <a:p>
            <a:endParaRPr lang="pt-PT" noProof="0" dirty="0"/>
          </a:p>
          <a:p>
            <a:r>
              <a:rPr lang="pt-PT" noProof="0" dirty="0" err="1"/>
              <a:t>https</a:t>
            </a:r>
            <a:r>
              <a:rPr lang="pt-PT" noProof="0" dirty="0"/>
              <a:t>://</a:t>
            </a:r>
            <a:r>
              <a:rPr lang="pt-PT" noProof="0" dirty="0" err="1"/>
              <a:t>www.who.int</a:t>
            </a:r>
            <a:r>
              <a:rPr lang="pt-PT" noProof="0" dirty="0"/>
              <a:t>/</a:t>
            </a:r>
            <a:r>
              <a:rPr lang="pt-PT" noProof="0" dirty="0" err="1"/>
              <a:t>emergencies</a:t>
            </a:r>
            <a:r>
              <a:rPr lang="pt-PT" noProof="0" dirty="0"/>
              <a:t>/</a:t>
            </a:r>
            <a:r>
              <a:rPr lang="pt-PT" noProof="0" dirty="0" err="1"/>
              <a:t>diseases</a:t>
            </a:r>
            <a:r>
              <a:rPr lang="pt-PT" noProof="0" dirty="0"/>
              <a:t>/novel-coronavirus-2019/</a:t>
            </a:r>
            <a:r>
              <a:rPr lang="pt-PT" noProof="0" dirty="0" err="1"/>
              <a:t>technical-guidance-publications</a:t>
            </a:r>
            <a:endParaRPr lang="pt-PT" noProof="0" dirty="0"/>
          </a:p>
          <a:p>
            <a:endParaRPr lang="pt-PT" noProof="0" dirty="0"/>
          </a:p>
        </p:txBody>
      </p:sp>
      <p:sp>
        <p:nvSpPr>
          <p:cNvPr id="4" name="Slide Number Placeholder 3"/>
          <p:cNvSpPr>
            <a:spLocks noGrp="1"/>
          </p:cNvSpPr>
          <p:nvPr>
            <p:ph type="sldNum" sz="quarter" idx="5"/>
          </p:nvPr>
        </p:nvSpPr>
        <p:spPr/>
        <p:txBody>
          <a:bodyPr/>
          <a:lstStyle/>
          <a:p>
            <a:fld id="{BFDFF109-5F8C-46C5-B013-3B4098F5F7E7}" type="slidenum">
              <a:rPr lang="en-GB" smtClean="0"/>
              <a:t>6</a:t>
            </a:fld>
            <a:endParaRPr lang="en-GB"/>
          </a:p>
        </p:txBody>
      </p:sp>
    </p:spTree>
    <p:extLst>
      <p:ext uri="{BB962C8B-B14F-4D97-AF65-F5344CB8AC3E}">
        <p14:creationId xmlns:p14="http://schemas.microsoft.com/office/powerpoint/2010/main" val="2798172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DFF109-5F8C-46C5-B013-3B4098F5F7E7}" type="slidenum">
              <a:rPr lang="en-GB" smtClean="0"/>
              <a:t>11</a:t>
            </a:fld>
            <a:endParaRPr lang="en-GB"/>
          </a:p>
        </p:txBody>
      </p:sp>
    </p:spTree>
    <p:extLst>
      <p:ext uri="{BB962C8B-B14F-4D97-AF65-F5344CB8AC3E}">
        <p14:creationId xmlns:p14="http://schemas.microsoft.com/office/powerpoint/2010/main" val="104796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1" indent="-342900">
              <a:spcBef>
                <a:spcPct val="20000"/>
              </a:spcBef>
              <a:buFontTx/>
              <a:buChar char="•"/>
              <a:defRPr/>
            </a:pPr>
            <a:r>
              <a:rPr lang="en-CA" sz="3500">
                <a:latin typeface="Calibri" pitchFamily="34" charset="0"/>
                <a:cs typeface="Courier New" pitchFamily="49" charset="0"/>
              </a:rPr>
              <a:t>Break down in groups.</a:t>
            </a:r>
          </a:p>
          <a:p>
            <a:pPr marL="342900" lvl="1" indent="-342900">
              <a:spcBef>
                <a:spcPct val="20000"/>
              </a:spcBef>
              <a:buFontTx/>
              <a:buChar char="•"/>
              <a:defRPr/>
            </a:pPr>
            <a:r>
              <a:rPr lang="en-CA" sz="3500">
                <a:latin typeface="Calibri" pitchFamily="34" charset="0"/>
                <a:cs typeface="Courier New" pitchFamily="49" charset="0"/>
              </a:rPr>
              <a:t>Prioritisation of findings into actions</a:t>
            </a:r>
          </a:p>
          <a:p>
            <a:pPr marL="800100" lvl="2" indent="-342900">
              <a:spcBef>
                <a:spcPct val="20000"/>
              </a:spcBef>
              <a:buFont typeface="Calibri" pitchFamily="34" charset="0"/>
              <a:buChar char="–"/>
              <a:defRPr/>
            </a:pPr>
            <a:r>
              <a:rPr lang="en-CA" sz="2400">
                <a:latin typeface="Calibri" pitchFamily="34" charset="0"/>
                <a:cs typeface="Courier New" pitchFamily="49" charset="0"/>
              </a:rPr>
              <a:t>Action</a:t>
            </a:r>
          </a:p>
          <a:p>
            <a:pPr marL="800100" lvl="2" indent="-342900">
              <a:spcBef>
                <a:spcPct val="20000"/>
              </a:spcBef>
              <a:buFont typeface="Calibri" pitchFamily="34" charset="0"/>
              <a:buChar char="–"/>
              <a:defRPr/>
            </a:pPr>
            <a:r>
              <a:rPr lang="en-CA" sz="2400">
                <a:latin typeface="Calibri" pitchFamily="34" charset="0"/>
                <a:cs typeface="Courier New" pitchFamily="49" charset="0"/>
              </a:rPr>
              <a:t>Reason why a priority?</a:t>
            </a:r>
          </a:p>
          <a:p>
            <a:pPr marL="800100" lvl="2" indent="-342900">
              <a:spcBef>
                <a:spcPct val="20000"/>
              </a:spcBef>
              <a:buFont typeface="Calibri" pitchFamily="34" charset="0"/>
              <a:buChar char="–"/>
              <a:defRPr/>
            </a:pPr>
            <a:r>
              <a:rPr lang="en-CA" sz="2400">
                <a:latin typeface="Calibri" pitchFamily="34" charset="0"/>
                <a:cs typeface="Courier New" pitchFamily="49" charset="0"/>
              </a:rPr>
              <a:t>Who is responsible for the action?</a:t>
            </a:r>
          </a:p>
          <a:p>
            <a:pPr marL="800100" lvl="2" indent="-342900">
              <a:spcBef>
                <a:spcPct val="20000"/>
              </a:spcBef>
              <a:buFont typeface="Calibri" pitchFamily="34" charset="0"/>
              <a:buChar char="–"/>
              <a:defRPr/>
            </a:pPr>
            <a:r>
              <a:rPr lang="en-CA" sz="2400">
                <a:latin typeface="Calibri" pitchFamily="34" charset="0"/>
                <a:cs typeface="Courier New" pitchFamily="49" charset="0"/>
              </a:rPr>
              <a:t>What resources are required?</a:t>
            </a:r>
          </a:p>
          <a:p>
            <a:pPr marL="800100" lvl="2" indent="-342900">
              <a:spcBef>
                <a:spcPct val="20000"/>
              </a:spcBef>
              <a:buFont typeface="Calibri" pitchFamily="34" charset="0"/>
              <a:buChar char="–"/>
              <a:defRPr/>
            </a:pPr>
            <a:r>
              <a:rPr lang="en-CA" sz="2400">
                <a:latin typeface="Calibri" pitchFamily="34" charset="0"/>
                <a:cs typeface="Courier New" pitchFamily="49" charset="0"/>
              </a:rPr>
              <a:t>By when?</a:t>
            </a:r>
          </a:p>
          <a:p>
            <a:pPr marL="342900" lvl="1" indent="-342900">
              <a:spcBef>
                <a:spcPct val="20000"/>
              </a:spcBef>
              <a:buFontTx/>
              <a:buChar char="•"/>
              <a:defRPr/>
            </a:pPr>
            <a:r>
              <a:rPr lang="en-CA" sz="3500">
                <a:latin typeface="Calibri" pitchFamily="34" charset="0"/>
                <a:cs typeface="Courier New" pitchFamily="49" charset="0"/>
              </a:rPr>
              <a:t>Each group rapporteur to provide a 5 minute summary of the findings of the group.</a:t>
            </a:r>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E61A72-6C7D-49E1-A69D-B1543F4FDA0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5082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1" indent="-342900">
              <a:spcBef>
                <a:spcPct val="20000"/>
              </a:spcBef>
              <a:buFontTx/>
              <a:buChar char="•"/>
              <a:defRPr/>
            </a:pPr>
            <a:r>
              <a:rPr lang="pt-PT" sz="3500" noProof="0" dirty="0">
                <a:latin typeface="Calibri" pitchFamily="34" charset="0"/>
                <a:cs typeface="Courier New" pitchFamily="49" charset="0"/>
              </a:rPr>
              <a:t>Constituir grupos.</a:t>
            </a:r>
          </a:p>
          <a:p>
            <a:pPr marL="342900" lvl="1" indent="-342900">
              <a:spcBef>
                <a:spcPct val="20000"/>
              </a:spcBef>
              <a:buFontTx/>
              <a:buChar char="•"/>
              <a:defRPr/>
            </a:pPr>
            <a:r>
              <a:rPr lang="pt-PT" sz="3500" noProof="0" dirty="0">
                <a:latin typeface="Calibri" pitchFamily="34" charset="0"/>
                <a:cs typeface="Courier New" pitchFamily="49" charset="0"/>
              </a:rPr>
              <a:t>Priorizar os resultados em ações</a:t>
            </a:r>
          </a:p>
          <a:p>
            <a:pPr marL="800100" lvl="2" indent="-342900">
              <a:spcBef>
                <a:spcPct val="20000"/>
              </a:spcBef>
              <a:buFont typeface="Calibri" pitchFamily="34" charset="0"/>
              <a:buChar char="–"/>
              <a:defRPr/>
            </a:pPr>
            <a:r>
              <a:rPr lang="pt-PT" sz="2400" noProof="0" dirty="0">
                <a:latin typeface="Calibri" pitchFamily="34" charset="0"/>
                <a:cs typeface="Courier New" pitchFamily="49" charset="0"/>
              </a:rPr>
              <a:t>Ação</a:t>
            </a:r>
          </a:p>
          <a:p>
            <a:pPr marL="800100" lvl="2" indent="-342900">
              <a:spcBef>
                <a:spcPct val="20000"/>
              </a:spcBef>
              <a:buFont typeface="Calibri" pitchFamily="34" charset="0"/>
              <a:buChar char="–"/>
              <a:defRPr/>
            </a:pPr>
            <a:r>
              <a:rPr lang="pt-PT" sz="2400" noProof="0" dirty="0">
                <a:latin typeface="Calibri" pitchFamily="34" charset="0"/>
                <a:cs typeface="Courier New" pitchFamily="49" charset="0"/>
              </a:rPr>
              <a:t>Razão por que é uma prioridade?</a:t>
            </a:r>
          </a:p>
          <a:p>
            <a:pPr marL="800100" lvl="2" indent="-342900">
              <a:spcBef>
                <a:spcPct val="20000"/>
              </a:spcBef>
              <a:buFont typeface="Calibri" pitchFamily="34" charset="0"/>
              <a:buChar char="–"/>
              <a:defRPr/>
            </a:pPr>
            <a:r>
              <a:rPr lang="pt-PT" sz="2400" noProof="0" dirty="0">
                <a:latin typeface="Calibri" pitchFamily="34" charset="0"/>
                <a:cs typeface="Courier New" pitchFamily="49" charset="0"/>
              </a:rPr>
              <a:t>Quem é responsável pela ação?</a:t>
            </a:r>
          </a:p>
          <a:p>
            <a:pPr marL="800100" lvl="2" indent="-342900">
              <a:spcBef>
                <a:spcPct val="20000"/>
              </a:spcBef>
              <a:buFont typeface="Calibri" pitchFamily="34" charset="0"/>
              <a:buChar char="–"/>
              <a:defRPr/>
            </a:pPr>
            <a:r>
              <a:rPr lang="pt-PT" sz="2400" noProof="0" dirty="0">
                <a:latin typeface="Calibri" pitchFamily="34" charset="0"/>
                <a:cs typeface="Courier New" pitchFamily="49" charset="0"/>
              </a:rPr>
              <a:t>Que recursos são necessários?</a:t>
            </a:r>
          </a:p>
          <a:p>
            <a:pPr marL="800100" lvl="2" indent="-342900">
              <a:spcBef>
                <a:spcPct val="20000"/>
              </a:spcBef>
              <a:buFont typeface="Calibri" pitchFamily="34" charset="0"/>
              <a:buChar char="–"/>
              <a:defRPr/>
            </a:pPr>
            <a:r>
              <a:rPr lang="pt-PT" sz="2400" noProof="0" dirty="0">
                <a:latin typeface="Calibri" pitchFamily="34" charset="0"/>
                <a:cs typeface="Courier New" pitchFamily="49" charset="0"/>
              </a:rPr>
              <a:t>Quando?</a:t>
            </a:r>
          </a:p>
          <a:p>
            <a:pPr marL="342900" lvl="1" indent="-342900">
              <a:spcBef>
                <a:spcPct val="20000"/>
              </a:spcBef>
              <a:buFontTx/>
              <a:buChar char="•"/>
              <a:defRPr/>
            </a:pPr>
            <a:r>
              <a:rPr lang="pt-PT" sz="3500" noProof="0" dirty="0">
                <a:latin typeface="Calibri" pitchFamily="34" charset="0"/>
                <a:cs typeface="Courier New" pitchFamily="49" charset="0"/>
              </a:rPr>
              <a:t>O relator de cada grupo apresenta um resumo em 5 minutos </a:t>
            </a:r>
            <a:r>
              <a:rPr lang="pt-PT" sz="3500" noProof="0">
                <a:latin typeface="Calibri" pitchFamily="34" charset="0"/>
                <a:cs typeface="Courier New" pitchFamily="49" charset="0"/>
              </a:rPr>
              <a:t>dos resultados </a:t>
            </a:r>
            <a:r>
              <a:rPr lang="pt-PT" sz="3500" noProof="0" dirty="0">
                <a:latin typeface="Calibri" pitchFamily="34" charset="0"/>
                <a:cs typeface="Courier New" pitchFamily="49" charset="0"/>
              </a:rPr>
              <a:t>do grupo</a:t>
            </a:r>
            <a:r>
              <a:rPr lang="en-CA" sz="3500" dirty="0">
                <a:latin typeface="Calibri" pitchFamily="34" charset="0"/>
                <a:cs typeface="Courier New" pitchFamily="49" charset="0"/>
              </a:rPr>
              <a:t>.</a:t>
            </a:r>
          </a:p>
          <a:p>
            <a:endParaRPr lang="en-US" dirty="0"/>
          </a:p>
          <a:p>
            <a:endParaRPr lang="en-US" dirty="0"/>
          </a:p>
        </p:txBody>
      </p:sp>
      <p:sp>
        <p:nvSpPr>
          <p:cNvPr id="4" name="Slide Number Placeholder 3"/>
          <p:cNvSpPr>
            <a:spLocks noGrp="1"/>
          </p:cNvSpPr>
          <p:nvPr>
            <p:ph type="sldNum" sz="quarter" idx="5"/>
          </p:nvPr>
        </p:nvSpPr>
        <p:spPr/>
        <p:txBody>
          <a:bodyPr/>
          <a:lstStyle/>
          <a:p>
            <a:fld id="{FAE61A72-6C7D-49E1-A69D-B1543F4FDA02}" type="slidenum">
              <a:rPr lang="en-US" smtClean="0"/>
              <a:t>40</a:t>
            </a:fld>
            <a:endParaRPr lang="en-US"/>
          </a:p>
        </p:txBody>
      </p:sp>
    </p:spTree>
    <p:extLst>
      <p:ext uri="{BB962C8B-B14F-4D97-AF65-F5344CB8AC3E}">
        <p14:creationId xmlns:p14="http://schemas.microsoft.com/office/powerpoint/2010/main" val="717700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231125" y="-13716"/>
            <a:ext cx="11729749" cy="51308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073F5-5FFB-4329-90E5-0F80C0243F0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DA007E4-94DA-4DE8-94C5-1D2AE3566B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A8DBF6-6815-44F5-9AB5-EFBD9BD8C41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783C279-CBF6-45A6-B38D-A29F5D8B6B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568A65-D072-4DD1-ABA3-9D1342A556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1B7829-95ED-4775-A08D-ADEDA493B2C0}"/>
              </a:ext>
            </a:extLst>
          </p:cNvPr>
          <p:cNvSpPr>
            <a:spLocks noGrp="1"/>
          </p:cNvSpPr>
          <p:nvPr>
            <p:ph type="dt" sz="half" idx="10"/>
          </p:nvPr>
        </p:nvSpPr>
        <p:spPr/>
        <p:txBody>
          <a:bodyPr/>
          <a:lstStyle/>
          <a:p>
            <a:fld id="{4DC9B768-7658-4655-820F-3897DDDA8584}" type="datetime3">
              <a:rPr lang="en-US" smtClean="0"/>
              <a:t>3 November 2020</a:t>
            </a:fld>
            <a:endParaRPr lang="en-US"/>
          </a:p>
        </p:txBody>
      </p:sp>
      <p:sp>
        <p:nvSpPr>
          <p:cNvPr id="8" name="Footer Placeholder 7">
            <a:extLst>
              <a:ext uri="{FF2B5EF4-FFF2-40B4-BE49-F238E27FC236}">
                <a16:creationId xmlns:a16="http://schemas.microsoft.com/office/drawing/2014/main" id="{D14B4AEC-971D-4C2D-8DBF-4EF5918197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2E6BDF-5653-4655-9DDB-832FE3245031}"/>
              </a:ext>
            </a:extLst>
          </p:cNvPr>
          <p:cNvSpPr>
            <a:spLocks noGrp="1"/>
          </p:cNvSpPr>
          <p:nvPr>
            <p:ph type="sldNum" sz="quarter" idx="12"/>
          </p:nvPr>
        </p:nvSpPr>
        <p:spPr/>
        <p:txBody>
          <a:bodyPr/>
          <a:lstStyle/>
          <a:p>
            <a:fld id="{05CACBD7-AED4-4E2D-B1A1-CD42AAD87EA1}" type="slidenum">
              <a:rPr lang="en-US" smtClean="0"/>
              <a:t>‹#›</a:t>
            </a:fld>
            <a:endParaRPr lang="en-US"/>
          </a:p>
        </p:txBody>
      </p:sp>
    </p:spTree>
    <p:extLst>
      <p:ext uri="{BB962C8B-B14F-4D97-AF65-F5344CB8AC3E}">
        <p14:creationId xmlns:p14="http://schemas.microsoft.com/office/powerpoint/2010/main" val="1945907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13C95-0A9C-4615-BBA7-78ED8056ECF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BCF8EF-14C3-4629-A249-780DA30D5C39}"/>
              </a:ext>
            </a:extLst>
          </p:cNvPr>
          <p:cNvSpPr>
            <a:spLocks noGrp="1"/>
          </p:cNvSpPr>
          <p:nvPr>
            <p:ph type="dt" sz="half" idx="10"/>
          </p:nvPr>
        </p:nvSpPr>
        <p:spPr/>
        <p:txBody>
          <a:bodyPr/>
          <a:lstStyle/>
          <a:p>
            <a:fld id="{1FEFAB82-4D19-4318-9416-B30A9028B204}" type="datetime3">
              <a:rPr lang="en-US" smtClean="0"/>
              <a:t>3 November 2020</a:t>
            </a:fld>
            <a:endParaRPr lang="en-US"/>
          </a:p>
        </p:txBody>
      </p:sp>
      <p:sp>
        <p:nvSpPr>
          <p:cNvPr id="4" name="Footer Placeholder 3">
            <a:extLst>
              <a:ext uri="{FF2B5EF4-FFF2-40B4-BE49-F238E27FC236}">
                <a16:creationId xmlns:a16="http://schemas.microsoft.com/office/drawing/2014/main" id="{5C8FAFF5-1A8E-47AC-AA75-0298062DE98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84A9C6F-E290-4CAC-84F0-AE7CB05C31C3}"/>
              </a:ext>
            </a:extLst>
          </p:cNvPr>
          <p:cNvSpPr>
            <a:spLocks noGrp="1"/>
          </p:cNvSpPr>
          <p:nvPr>
            <p:ph type="sldNum" sz="quarter" idx="12"/>
          </p:nvPr>
        </p:nvSpPr>
        <p:spPr/>
        <p:txBody>
          <a:bodyPr/>
          <a:lstStyle/>
          <a:p>
            <a:fld id="{05CACBD7-AED4-4E2D-B1A1-CD42AAD87EA1}" type="slidenum">
              <a:rPr lang="en-US" smtClean="0"/>
              <a:t>‹#›</a:t>
            </a:fld>
            <a:endParaRPr lang="en-US"/>
          </a:p>
        </p:txBody>
      </p:sp>
    </p:spTree>
    <p:extLst>
      <p:ext uri="{BB962C8B-B14F-4D97-AF65-F5344CB8AC3E}">
        <p14:creationId xmlns:p14="http://schemas.microsoft.com/office/powerpoint/2010/main" val="14051663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6C9CA1-2206-4D7C-9F5B-CF5DE2007173}"/>
              </a:ext>
            </a:extLst>
          </p:cNvPr>
          <p:cNvSpPr>
            <a:spLocks noGrp="1"/>
          </p:cNvSpPr>
          <p:nvPr>
            <p:ph type="dt" sz="half" idx="10"/>
          </p:nvPr>
        </p:nvSpPr>
        <p:spPr/>
        <p:txBody>
          <a:bodyPr/>
          <a:lstStyle/>
          <a:p>
            <a:fld id="{285CEB09-67DE-4AC4-8F82-A9E2C7346857}" type="datetime3">
              <a:rPr lang="en-US" smtClean="0"/>
              <a:t>3 November 2020</a:t>
            </a:fld>
            <a:endParaRPr lang="en-US"/>
          </a:p>
        </p:txBody>
      </p:sp>
      <p:sp>
        <p:nvSpPr>
          <p:cNvPr id="3" name="Footer Placeholder 2">
            <a:extLst>
              <a:ext uri="{FF2B5EF4-FFF2-40B4-BE49-F238E27FC236}">
                <a16:creationId xmlns:a16="http://schemas.microsoft.com/office/drawing/2014/main" id="{C2149297-0B1C-4FD7-8F9F-96B7CEEACFF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C745379-5467-4F83-9BD1-EAD174612F54}"/>
              </a:ext>
            </a:extLst>
          </p:cNvPr>
          <p:cNvSpPr>
            <a:spLocks noGrp="1"/>
          </p:cNvSpPr>
          <p:nvPr>
            <p:ph type="sldNum" sz="quarter" idx="12"/>
          </p:nvPr>
        </p:nvSpPr>
        <p:spPr/>
        <p:txBody>
          <a:bodyPr/>
          <a:lstStyle/>
          <a:p>
            <a:fld id="{05CACBD7-AED4-4E2D-B1A1-CD42AAD87EA1}" type="slidenum">
              <a:rPr lang="en-US" smtClean="0"/>
              <a:t>‹#›</a:t>
            </a:fld>
            <a:endParaRPr lang="en-US"/>
          </a:p>
        </p:txBody>
      </p:sp>
    </p:spTree>
    <p:extLst>
      <p:ext uri="{BB962C8B-B14F-4D97-AF65-F5344CB8AC3E}">
        <p14:creationId xmlns:p14="http://schemas.microsoft.com/office/powerpoint/2010/main" val="21190488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493B6-58EF-4180-946B-7037CEAD89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3B62CD4-177E-4A98-AC6C-8CF24AEAFC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0017428-D72F-4322-B37C-55735F18C2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483F8E-EC06-4A66-A8C3-B040637541C5}"/>
              </a:ext>
            </a:extLst>
          </p:cNvPr>
          <p:cNvSpPr>
            <a:spLocks noGrp="1"/>
          </p:cNvSpPr>
          <p:nvPr>
            <p:ph type="dt" sz="half" idx="10"/>
          </p:nvPr>
        </p:nvSpPr>
        <p:spPr/>
        <p:txBody>
          <a:bodyPr/>
          <a:lstStyle/>
          <a:p>
            <a:fld id="{78F72935-E33C-46C3-B289-962BF46A36D4}" type="datetime3">
              <a:rPr lang="en-US" smtClean="0"/>
              <a:t>3 November 2020</a:t>
            </a:fld>
            <a:endParaRPr lang="en-US"/>
          </a:p>
        </p:txBody>
      </p:sp>
      <p:sp>
        <p:nvSpPr>
          <p:cNvPr id="6" name="Footer Placeholder 5">
            <a:extLst>
              <a:ext uri="{FF2B5EF4-FFF2-40B4-BE49-F238E27FC236}">
                <a16:creationId xmlns:a16="http://schemas.microsoft.com/office/drawing/2014/main" id="{007F416E-E946-489D-A444-253E37CCAE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BD18C1-8457-4348-ABE5-FB2E235DA888}"/>
              </a:ext>
            </a:extLst>
          </p:cNvPr>
          <p:cNvSpPr>
            <a:spLocks noGrp="1"/>
          </p:cNvSpPr>
          <p:nvPr>
            <p:ph type="sldNum" sz="quarter" idx="12"/>
          </p:nvPr>
        </p:nvSpPr>
        <p:spPr/>
        <p:txBody>
          <a:bodyPr/>
          <a:lstStyle/>
          <a:p>
            <a:fld id="{05CACBD7-AED4-4E2D-B1A1-CD42AAD87EA1}" type="slidenum">
              <a:rPr lang="en-US" smtClean="0"/>
              <a:t>‹#›</a:t>
            </a:fld>
            <a:endParaRPr lang="en-US"/>
          </a:p>
        </p:txBody>
      </p:sp>
    </p:spTree>
    <p:extLst>
      <p:ext uri="{BB962C8B-B14F-4D97-AF65-F5344CB8AC3E}">
        <p14:creationId xmlns:p14="http://schemas.microsoft.com/office/powerpoint/2010/main" val="33183603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B81F8-0E58-48D6-8BC1-8F89D08FFD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8C2B21C-C1D1-4D5F-9765-6C691BDFAE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9F01DE-4FFD-4524-845D-A2F9C01542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395215-3CDC-4608-BE45-8BDA626BC572}"/>
              </a:ext>
            </a:extLst>
          </p:cNvPr>
          <p:cNvSpPr>
            <a:spLocks noGrp="1"/>
          </p:cNvSpPr>
          <p:nvPr>
            <p:ph type="dt" sz="half" idx="10"/>
          </p:nvPr>
        </p:nvSpPr>
        <p:spPr/>
        <p:txBody>
          <a:bodyPr/>
          <a:lstStyle/>
          <a:p>
            <a:fld id="{DA7F73E5-582A-4E6D-9C75-775D62104A61}" type="datetime3">
              <a:rPr lang="en-US" smtClean="0"/>
              <a:t>3 November 2020</a:t>
            </a:fld>
            <a:endParaRPr lang="en-US"/>
          </a:p>
        </p:txBody>
      </p:sp>
      <p:sp>
        <p:nvSpPr>
          <p:cNvPr id="6" name="Footer Placeholder 5">
            <a:extLst>
              <a:ext uri="{FF2B5EF4-FFF2-40B4-BE49-F238E27FC236}">
                <a16:creationId xmlns:a16="http://schemas.microsoft.com/office/drawing/2014/main" id="{B3F12398-BF67-46AA-A3C9-FDC363BB03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AD748A-4E4A-48D7-B7D8-77B9BBA4C4A5}"/>
              </a:ext>
            </a:extLst>
          </p:cNvPr>
          <p:cNvSpPr>
            <a:spLocks noGrp="1"/>
          </p:cNvSpPr>
          <p:nvPr>
            <p:ph type="sldNum" sz="quarter" idx="12"/>
          </p:nvPr>
        </p:nvSpPr>
        <p:spPr/>
        <p:txBody>
          <a:bodyPr/>
          <a:lstStyle/>
          <a:p>
            <a:fld id="{05CACBD7-AED4-4E2D-B1A1-CD42AAD87EA1}" type="slidenum">
              <a:rPr lang="en-US" smtClean="0"/>
              <a:t>‹#›</a:t>
            </a:fld>
            <a:endParaRPr lang="en-US"/>
          </a:p>
        </p:txBody>
      </p:sp>
    </p:spTree>
    <p:extLst>
      <p:ext uri="{BB962C8B-B14F-4D97-AF65-F5344CB8AC3E}">
        <p14:creationId xmlns:p14="http://schemas.microsoft.com/office/powerpoint/2010/main" val="32300223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88C50-6BD8-41F4-B352-615D6C1443F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0BDDDED-85B9-4AD5-AEA5-DC859B4BA1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3FC637-3C0D-4960-9B58-6FCC0D301E24}"/>
              </a:ext>
            </a:extLst>
          </p:cNvPr>
          <p:cNvSpPr>
            <a:spLocks noGrp="1"/>
          </p:cNvSpPr>
          <p:nvPr>
            <p:ph type="dt" sz="half" idx="10"/>
          </p:nvPr>
        </p:nvSpPr>
        <p:spPr/>
        <p:txBody>
          <a:bodyPr/>
          <a:lstStyle/>
          <a:p>
            <a:fld id="{E0F018AA-65C9-46C6-81D3-B520C07EBF23}" type="datetime3">
              <a:rPr lang="en-US" smtClean="0"/>
              <a:t>3 November 2020</a:t>
            </a:fld>
            <a:endParaRPr lang="en-US"/>
          </a:p>
        </p:txBody>
      </p:sp>
      <p:sp>
        <p:nvSpPr>
          <p:cNvPr id="5" name="Footer Placeholder 4">
            <a:extLst>
              <a:ext uri="{FF2B5EF4-FFF2-40B4-BE49-F238E27FC236}">
                <a16:creationId xmlns:a16="http://schemas.microsoft.com/office/drawing/2014/main" id="{9A42CB05-E59E-4005-A8C5-D8F349044D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26D4C0-835F-4E57-9895-83314FE21BF1}"/>
              </a:ext>
            </a:extLst>
          </p:cNvPr>
          <p:cNvSpPr>
            <a:spLocks noGrp="1"/>
          </p:cNvSpPr>
          <p:nvPr>
            <p:ph type="sldNum" sz="quarter" idx="12"/>
          </p:nvPr>
        </p:nvSpPr>
        <p:spPr/>
        <p:txBody>
          <a:bodyPr/>
          <a:lstStyle/>
          <a:p>
            <a:fld id="{05CACBD7-AED4-4E2D-B1A1-CD42AAD87EA1}" type="slidenum">
              <a:rPr lang="en-US" smtClean="0"/>
              <a:t>‹#›</a:t>
            </a:fld>
            <a:endParaRPr lang="en-US"/>
          </a:p>
        </p:txBody>
      </p:sp>
    </p:spTree>
    <p:extLst>
      <p:ext uri="{BB962C8B-B14F-4D97-AF65-F5344CB8AC3E}">
        <p14:creationId xmlns:p14="http://schemas.microsoft.com/office/powerpoint/2010/main" val="1606777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8F5D2A-2BA4-4485-9428-AB7EFB9F809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43BF92-762A-4CC0-9D0C-6845FF1574D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5B7C5B-2D8B-4F54-ADF4-BBB947AB93CA}"/>
              </a:ext>
            </a:extLst>
          </p:cNvPr>
          <p:cNvSpPr>
            <a:spLocks noGrp="1"/>
          </p:cNvSpPr>
          <p:nvPr>
            <p:ph type="dt" sz="half" idx="10"/>
          </p:nvPr>
        </p:nvSpPr>
        <p:spPr/>
        <p:txBody>
          <a:bodyPr/>
          <a:lstStyle/>
          <a:p>
            <a:fld id="{A9569414-5020-4E9C-A6BC-434BEC69E2A8}" type="datetime3">
              <a:rPr lang="en-US" smtClean="0"/>
              <a:t>3 November 2020</a:t>
            </a:fld>
            <a:endParaRPr lang="en-US"/>
          </a:p>
        </p:txBody>
      </p:sp>
      <p:sp>
        <p:nvSpPr>
          <p:cNvPr id="5" name="Footer Placeholder 4">
            <a:extLst>
              <a:ext uri="{FF2B5EF4-FFF2-40B4-BE49-F238E27FC236}">
                <a16:creationId xmlns:a16="http://schemas.microsoft.com/office/drawing/2014/main" id="{0FD8DEDE-C0D3-45EF-99FE-31C059130B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849294-C607-4695-9BC8-2E40986C0237}"/>
              </a:ext>
            </a:extLst>
          </p:cNvPr>
          <p:cNvSpPr>
            <a:spLocks noGrp="1"/>
          </p:cNvSpPr>
          <p:nvPr>
            <p:ph type="sldNum" sz="quarter" idx="12"/>
          </p:nvPr>
        </p:nvSpPr>
        <p:spPr/>
        <p:txBody>
          <a:bodyPr/>
          <a:lstStyle/>
          <a:p>
            <a:fld id="{05CACBD7-AED4-4E2D-B1A1-CD42AAD87EA1}" type="slidenum">
              <a:rPr lang="en-US" smtClean="0"/>
              <a:t>‹#›</a:t>
            </a:fld>
            <a:endParaRPr lang="en-US"/>
          </a:p>
        </p:txBody>
      </p:sp>
    </p:spTree>
    <p:extLst>
      <p:ext uri="{BB962C8B-B14F-4D97-AF65-F5344CB8AC3E}">
        <p14:creationId xmlns:p14="http://schemas.microsoft.com/office/powerpoint/2010/main" val="2685706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8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chemeClr val="bg1"/>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2000" y="0"/>
                </a:moveTo>
                <a:lnTo>
                  <a:pt x="0" y="0"/>
                </a:lnTo>
                <a:lnTo>
                  <a:pt x="0" y="6857999"/>
                </a:lnTo>
                <a:lnTo>
                  <a:pt x="12192000" y="6857999"/>
                </a:lnTo>
                <a:lnTo>
                  <a:pt x="12192000" y="0"/>
                </a:lnTo>
                <a:close/>
              </a:path>
            </a:pathLst>
          </a:custGeom>
          <a:solidFill>
            <a:srgbClr val="404040"/>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86294-37B3-4995-BE91-9C6C464A62FB}"/>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99E595DE-3A16-4932-BC4D-DDDDD9C409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818882F3-6972-445A-9156-1830E66EEC7E}"/>
              </a:ext>
            </a:extLst>
          </p:cNvPr>
          <p:cNvSpPr>
            <a:spLocks noGrp="1"/>
          </p:cNvSpPr>
          <p:nvPr>
            <p:ph type="dt" sz="half" idx="10"/>
          </p:nvPr>
        </p:nvSpPr>
        <p:spPr/>
        <p:txBody>
          <a:bodyPr/>
          <a:lstStyle/>
          <a:p>
            <a:fld id="{037EF9FF-5787-4BB9-B379-3E1AF82053C2}" type="datetime3">
              <a:rPr lang="en-US" smtClean="0"/>
              <a:t>3 November 2020</a:t>
            </a:fld>
            <a:endParaRPr lang="en-US"/>
          </a:p>
        </p:txBody>
      </p:sp>
      <p:sp>
        <p:nvSpPr>
          <p:cNvPr id="5" name="Footer Placeholder 4">
            <a:extLst>
              <a:ext uri="{FF2B5EF4-FFF2-40B4-BE49-F238E27FC236}">
                <a16:creationId xmlns:a16="http://schemas.microsoft.com/office/drawing/2014/main" id="{CB7BB8E0-078A-42F4-BFBA-CB463A3F34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DD6604-E921-479A-B4F0-97043653BD9C}"/>
              </a:ext>
            </a:extLst>
          </p:cNvPr>
          <p:cNvSpPr>
            <a:spLocks noGrp="1"/>
          </p:cNvSpPr>
          <p:nvPr>
            <p:ph type="sldNum" sz="quarter" idx="12"/>
          </p:nvPr>
        </p:nvSpPr>
        <p:spPr/>
        <p:txBody>
          <a:bodyPr/>
          <a:lstStyle/>
          <a:p>
            <a:fld id="{05CACBD7-AED4-4E2D-B1A1-CD42AAD87EA1}" type="slidenum">
              <a:rPr lang="en-US" smtClean="0"/>
              <a:t>‹#›</a:t>
            </a:fld>
            <a:endParaRPr lang="en-US"/>
          </a:p>
        </p:txBody>
      </p:sp>
    </p:spTree>
    <p:extLst>
      <p:ext uri="{BB962C8B-B14F-4D97-AF65-F5344CB8AC3E}">
        <p14:creationId xmlns:p14="http://schemas.microsoft.com/office/powerpoint/2010/main" val="2952293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68DF22B-4087-446B-9436-FCFDC545A396}"/>
              </a:ext>
            </a:extLst>
          </p:cNvPr>
          <p:cNvSpPr/>
          <p:nvPr userDrawn="1"/>
        </p:nvSpPr>
        <p:spPr>
          <a:xfrm>
            <a:off x="-7612" y="-1466"/>
            <a:ext cx="12199612" cy="612875"/>
          </a:xfrm>
          <a:prstGeom prst="rect">
            <a:avLst/>
          </a:prstGeom>
          <a:solidFill>
            <a:srgbClr val="008F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513106D7-96EC-4E2E-A5CA-6B984281F924}"/>
              </a:ext>
            </a:extLst>
          </p:cNvPr>
          <p:cNvSpPr>
            <a:spLocks noGrp="1"/>
          </p:cNvSpPr>
          <p:nvPr>
            <p:ph type="title"/>
          </p:nvPr>
        </p:nvSpPr>
        <p:spPr>
          <a:xfrm>
            <a:off x="152780" y="-8247"/>
            <a:ext cx="10515600" cy="581340"/>
          </a:xfrm>
        </p:spPr>
        <p:txBody>
          <a:bodyPr>
            <a:normAutofit/>
          </a:bodyPr>
          <a:lstStyle>
            <a:lvl1pPr>
              <a:defRPr sz="4000" b="1">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D4DDC5F9-76DC-45B5-AC33-CF52E93A7B5D}"/>
              </a:ext>
            </a:extLst>
          </p:cNvPr>
          <p:cNvSpPr>
            <a:spLocks noGrp="1"/>
          </p:cNvSpPr>
          <p:nvPr>
            <p:ph idx="1"/>
          </p:nvPr>
        </p:nvSpPr>
        <p:spPr>
          <a:xfrm>
            <a:off x="838200" y="1017346"/>
            <a:ext cx="10515600" cy="51596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78332FB2-0AB8-45F4-B706-F0A1C2E86402}"/>
              </a:ext>
            </a:extLst>
          </p:cNvPr>
          <p:cNvSpPr/>
          <p:nvPr userDrawn="1"/>
        </p:nvSpPr>
        <p:spPr>
          <a:xfrm>
            <a:off x="6056" y="6605265"/>
            <a:ext cx="12192000" cy="266131"/>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latin typeface="Arial" panose="020B0604020202020204" pitchFamily="34" charset="0"/>
              <a:cs typeface="Arial" panose="020B0604020202020204" pitchFamily="34" charset="0"/>
            </a:endParaRPr>
          </a:p>
        </p:txBody>
      </p:sp>
      <p:sp>
        <p:nvSpPr>
          <p:cNvPr id="17" name="Rectangle: Single Corner Snipped 16">
            <a:extLst>
              <a:ext uri="{FF2B5EF4-FFF2-40B4-BE49-F238E27FC236}">
                <a16:creationId xmlns:a16="http://schemas.microsoft.com/office/drawing/2014/main" id="{E103C554-2422-4905-9D17-03B3D8E1D52A}"/>
              </a:ext>
            </a:extLst>
          </p:cNvPr>
          <p:cNvSpPr/>
          <p:nvPr userDrawn="1"/>
        </p:nvSpPr>
        <p:spPr>
          <a:xfrm>
            <a:off x="3093983" y="6605265"/>
            <a:ext cx="4087982" cy="248596"/>
          </a:xfrm>
          <a:prstGeom prst="snip1Rect">
            <a:avLst>
              <a:gd name="adj" fmla="val 50000"/>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l"/>
            <a:endParaRPr lang="en-US" sz="1200" b="1" i="0" dirty="0">
              <a:latin typeface="Arial" panose="020B0604020202020204" pitchFamily="34" charset="0"/>
              <a:cs typeface="Arial" panose="020B0604020202020204" pitchFamily="34" charset="0"/>
            </a:endParaRPr>
          </a:p>
        </p:txBody>
      </p:sp>
      <p:sp>
        <p:nvSpPr>
          <p:cNvPr id="15" name="Rectangle: Single Corner Snipped 14">
            <a:extLst>
              <a:ext uri="{FF2B5EF4-FFF2-40B4-BE49-F238E27FC236}">
                <a16:creationId xmlns:a16="http://schemas.microsoft.com/office/drawing/2014/main" id="{14CC0BFA-DE7B-4499-829A-6B71AD36FF35}"/>
              </a:ext>
            </a:extLst>
          </p:cNvPr>
          <p:cNvSpPr/>
          <p:nvPr userDrawn="1"/>
        </p:nvSpPr>
        <p:spPr>
          <a:xfrm>
            <a:off x="2890327" y="6605265"/>
            <a:ext cx="4087982" cy="248596"/>
          </a:xfrm>
          <a:prstGeom prst="snip1Rect">
            <a:avLst>
              <a:gd name="adj" fmla="val 50000"/>
            </a:avLst>
          </a:prstGeom>
          <a:solidFill>
            <a:srgbClr val="008FC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l"/>
            <a:endParaRPr lang="en-US" sz="1200" b="1" i="0" dirty="0">
              <a:latin typeface="Arial" panose="020B0604020202020204" pitchFamily="34" charset="0"/>
              <a:cs typeface="Arial" panose="020B0604020202020204" pitchFamily="34" charset="0"/>
            </a:endParaRPr>
          </a:p>
        </p:txBody>
      </p:sp>
      <p:sp>
        <p:nvSpPr>
          <p:cNvPr id="14" name="Rectangle: Single Corner Snipped 13">
            <a:extLst>
              <a:ext uri="{FF2B5EF4-FFF2-40B4-BE49-F238E27FC236}">
                <a16:creationId xmlns:a16="http://schemas.microsoft.com/office/drawing/2014/main" id="{047D5B3D-F74C-4020-B7F9-DB80540E35DA}"/>
              </a:ext>
            </a:extLst>
          </p:cNvPr>
          <p:cNvSpPr/>
          <p:nvPr userDrawn="1"/>
        </p:nvSpPr>
        <p:spPr>
          <a:xfrm>
            <a:off x="1232707" y="6599209"/>
            <a:ext cx="4177873" cy="258506"/>
          </a:xfrm>
          <a:prstGeom prst="snip1Rect">
            <a:avLst>
              <a:gd name="adj" fmla="val 50000"/>
            </a:avLst>
          </a:prstGeom>
          <a:solidFill>
            <a:srgbClr val="006A9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l"/>
            <a:endParaRPr lang="en-US" sz="1200" b="1" i="0" dirty="0">
              <a:latin typeface="Arial" panose="020B0604020202020204" pitchFamily="34" charset="0"/>
              <a:cs typeface="Arial" panose="020B0604020202020204" pitchFamily="34" charset="0"/>
            </a:endParaRPr>
          </a:p>
        </p:txBody>
      </p:sp>
      <p:sp>
        <p:nvSpPr>
          <p:cNvPr id="12" name="Rectangle: Single Corner Snipped 11">
            <a:extLst>
              <a:ext uri="{FF2B5EF4-FFF2-40B4-BE49-F238E27FC236}">
                <a16:creationId xmlns:a16="http://schemas.microsoft.com/office/drawing/2014/main" id="{0214AEB6-3194-4940-93D4-8D2575863847}"/>
              </a:ext>
            </a:extLst>
          </p:cNvPr>
          <p:cNvSpPr/>
          <p:nvPr userDrawn="1"/>
        </p:nvSpPr>
        <p:spPr>
          <a:xfrm>
            <a:off x="1011795" y="6599209"/>
            <a:ext cx="4177873" cy="248879"/>
          </a:xfrm>
          <a:prstGeom prst="snip1Rect">
            <a:avLst>
              <a:gd name="adj" fmla="val 50000"/>
            </a:avLst>
          </a:prstGeom>
          <a:solidFill>
            <a:srgbClr val="005D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l"/>
            <a:endParaRPr lang="en-US" sz="1200" b="1" i="0" dirty="0">
              <a:latin typeface="Arial" panose="020B0604020202020204" pitchFamily="34" charset="0"/>
              <a:cs typeface="Arial" panose="020B0604020202020204" pitchFamily="34" charset="0"/>
            </a:endParaRPr>
          </a:p>
        </p:txBody>
      </p:sp>
      <p:sp>
        <p:nvSpPr>
          <p:cNvPr id="11" name="Rectangle: Single Corner Snipped 10">
            <a:extLst>
              <a:ext uri="{FF2B5EF4-FFF2-40B4-BE49-F238E27FC236}">
                <a16:creationId xmlns:a16="http://schemas.microsoft.com/office/drawing/2014/main" id="{D21FAAE0-36C9-4D28-BF79-478A2708E0A5}"/>
              </a:ext>
            </a:extLst>
          </p:cNvPr>
          <p:cNvSpPr/>
          <p:nvPr userDrawn="1"/>
        </p:nvSpPr>
        <p:spPr>
          <a:xfrm>
            <a:off x="205387" y="6599209"/>
            <a:ext cx="2004413" cy="266132"/>
          </a:xfrm>
          <a:prstGeom prst="snip1Rect">
            <a:avLst>
              <a:gd name="adj" fmla="val 50000"/>
            </a:avLst>
          </a:prstGeom>
          <a:solidFill>
            <a:srgbClr val="D8642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l"/>
            <a:endParaRPr lang="en-US" sz="1200" b="1" i="0" dirty="0">
              <a:latin typeface="Arial" panose="020B0604020202020204" pitchFamily="34" charset="0"/>
              <a:cs typeface="Arial" panose="020B0604020202020204" pitchFamily="34" charset="0"/>
            </a:endParaRPr>
          </a:p>
        </p:txBody>
      </p:sp>
      <p:sp>
        <p:nvSpPr>
          <p:cNvPr id="8" name="Rectangle: Single Corner Snipped 7">
            <a:extLst>
              <a:ext uri="{FF2B5EF4-FFF2-40B4-BE49-F238E27FC236}">
                <a16:creationId xmlns:a16="http://schemas.microsoft.com/office/drawing/2014/main" id="{BA1D2115-0E25-422E-9023-B51F9C211431}"/>
              </a:ext>
            </a:extLst>
          </p:cNvPr>
          <p:cNvSpPr/>
          <p:nvPr userDrawn="1"/>
        </p:nvSpPr>
        <p:spPr>
          <a:xfrm>
            <a:off x="0" y="6599209"/>
            <a:ext cx="2004413" cy="266132"/>
          </a:xfrm>
          <a:prstGeom prst="snip1Rect">
            <a:avLst>
              <a:gd name="adj" fmla="val 50000"/>
            </a:avLst>
          </a:prstGeom>
          <a:solidFill>
            <a:srgbClr val="A24B1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l"/>
            <a:endParaRPr lang="en-US" sz="1200" b="1" i="0"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D3E844BC-5D7B-41E7-A4E3-BAF42FC8DDD6}"/>
              </a:ext>
            </a:extLst>
          </p:cNvPr>
          <p:cNvSpPr/>
          <p:nvPr userDrawn="1"/>
        </p:nvSpPr>
        <p:spPr>
          <a:xfrm>
            <a:off x="-2471" y="6604956"/>
            <a:ext cx="2262308" cy="276999"/>
          </a:xfrm>
          <a:prstGeom prst="rect">
            <a:avLst/>
          </a:prstGeom>
        </p:spPr>
        <p:txBody>
          <a:bodyPr wrap="none">
            <a:spAutoFit/>
          </a:bodyPr>
          <a:lstStyle/>
          <a:p>
            <a:pPr algn="l"/>
            <a:r>
              <a:rPr lang="en-US" sz="1200" b="1" i="0" dirty="0">
                <a:solidFill>
                  <a:schemeClr val="bg1"/>
                </a:solidFill>
                <a:latin typeface="Arial" panose="020B0604020202020204" pitchFamily="34" charset="0"/>
                <a:cs typeface="Arial" panose="020B0604020202020204" pitchFamily="34" charset="0"/>
              </a:rPr>
              <a:t>EXERCÍCIO DE SIMULAÇÃO</a:t>
            </a:r>
          </a:p>
        </p:txBody>
      </p:sp>
      <p:sp>
        <p:nvSpPr>
          <p:cNvPr id="13" name="Rectangle 12">
            <a:extLst>
              <a:ext uri="{FF2B5EF4-FFF2-40B4-BE49-F238E27FC236}">
                <a16:creationId xmlns:a16="http://schemas.microsoft.com/office/drawing/2014/main" id="{5A2952AD-10AE-4031-9F83-57256D9173D3}"/>
              </a:ext>
            </a:extLst>
          </p:cNvPr>
          <p:cNvSpPr/>
          <p:nvPr userDrawn="1"/>
        </p:nvSpPr>
        <p:spPr>
          <a:xfrm>
            <a:off x="2296187" y="6604957"/>
            <a:ext cx="3843713" cy="276999"/>
          </a:xfrm>
          <a:prstGeom prst="rect">
            <a:avLst/>
          </a:prstGeom>
        </p:spPr>
        <p:txBody>
          <a:bodyPr wrap="square">
            <a:spAutoFit/>
          </a:bodyPr>
          <a:lstStyle/>
          <a:p>
            <a:pPr algn="l"/>
            <a:r>
              <a:rPr lang="en-US" sz="1200" b="1" i="0" dirty="0">
                <a:solidFill>
                  <a:schemeClr val="bg1"/>
                </a:solidFill>
                <a:latin typeface="Arial" panose="020B0604020202020204" pitchFamily="34" charset="0"/>
                <a:cs typeface="Arial" panose="020B0604020202020204" pitchFamily="34" charset="0"/>
              </a:rPr>
              <a:t>NOVO CORONAVÍRUS (COVID-19)</a:t>
            </a:r>
          </a:p>
        </p:txBody>
      </p:sp>
      <p:sp>
        <p:nvSpPr>
          <p:cNvPr id="4" name="Date Placeholder 3">
            <a:extLst>
              <a:ext uri="{FF2B5EF4-FFF2-40B4-BE49-F238E27FC236}">
                <a16:creationId xmlns:a16="http://schemas.microsoft.com/office/drawing/2014/main" id="{D54DA4ED-9ABC-4282-9787-04C348BE350B}"/>
              </a:ext>
            </a:extLst>
          </p:cNvPr>
          <p:cNvSpPr>
            <a:spLocks noGrp="1"/>
          </p:cNvSpPr>
          <p:nvPr>
            <p:ph type="dt" sz="half" idx="10"/>
          </p:nvPr>
        </p:nvSpPr>
        <p:spPr>
          <a:xfrm>
            <a:off x="5481868" y="6560893"/>
            <a:ext cx="3769418" cy="365125"/>
          </a:xfrm>
          <a:ln>
            <a:noFill/>
          </a:ln>
        </p:spPr>
        <p:txBody>
          <a:bodyPr/>
          <a:lstStyle>
            <a:lvl1pPr algn="l">
              <a:defRPr sz="1200" b="1">
                <a:solidFill>
                  <a:schemeClr val="bg1"/>
                </a:solidFill>
                <a:latin typeface="Arial" panose="020B0604020202020204" pitchFamily="34" charset="0"/>
                <a:cs typeface="Arial" panose="020B0604020202020204" pitchFamily="34" charset="0"/>
              </a:defRPr>
            </a:lvl1pPr>
          </a:lstStyle>
          <a:p>
            <a:fld id="{7EA682B2-33C9-4D4F-9A18-C7D5F7FE2751}" type="datetime3">
              <a:rPr lang="en-US" smtClean="0"/>
              <a:t>3 November 2020</a:t>
            </a:fld>
            <a:endParaRPr lang="en-US" dirty="0"/>
          </a:p>
        </p:txBody>
      </p:sp>
      <p:sp>
        <p:nvSpPr>
          <p:cNvPr id="18" name="TextBox 17">
            <a:extLst>
              <a:ext uri="{FF2B5EF4-FFF2-40B4-BE49-F238E27FC236}">
                <a16:creationId xmlns:a16="http://schemas.microsoft.com/office/drawing/2014/main" id="{71B491A0-70AF-46B2-AEC7-03AEA54B4139}"/>
              </a:ext>
            </a:extLst>
          </p:cNvPr>
          <p:cNvSpPr txBox="1"/>
          <p:nvPr userDrawn="1"/>
        </p:nvSpPr>
        <p:spPr>
          <a:xfrm>
            <a:off x="10431711" y="6587799"/>
            <a:ext cx="1641231" cy="276999"/>
          </a:xfrm>
          <a:prstGeom prst="rect">
            <a:avLst/>
          </a:prstGeom>
          <a:noFill/>
        </p:spPr>
        <p:txBody>
          <a:bodyPr wrap="square" rtlCol="0">
            <a:spAutoFit/>
          </a:bodyPr>
          <a:lstStyle/>
          <a:p>
            <a:pPr algn="r"/>
            <a:r>
              <a:rPr lang="en-US" sz="1200" b="1" dirty="0" err="1">
                <a:solidFill>
                  <a:schemeClr val="bg1"/>
                </a:solidFill>
                <a:latin typeface="Arial" panose="020B0604020202020204" pitchFamily="34" charset="0"/>
                <a:cs typeface="Arial" panose="020B0604020202020204" pitchFamily="34" charset="0"/>
              </a:rPr>
              <a:t>página</a:t>
            </a:r>
            <a:r>
              <a:rPr lang="en-US" sz="1200" b="1" dirty="0">
                <a:solidFill>
                  <a:schemeClr val="bg1"/>
                </a:solidFill>
                <a:latin typeface="Arial" panose="020B0604020202020204" pitchFamily="34" charset="0"/>
                <a:cs typeface="Arial" panose="020B0604020202020204" pitchFamily="34" charset="0"/>
              </a:rPr>
              <a:t> </a:t>
            </a:r>
            <a:fld id="{1B4E33A6-6130-4A49-BBD8-DE9BC3CBE6A3}" type="slidenum">
              <a:rPr lang="en-US" sz="1200" b="1" smtClean="0">
                <a:solidFill>
                  <a:schemeClr val="bg1"/>
                </a:solidFill>
                <a:latin typeface="Arial" panose="020B0604020202020204" pitchFamily="34" charset="0"/>
                <a:cs typeface="Arial" panose="020B0604020202020204" pitchFamily="34" charset="0"/>
              </a:rPr>
              <a:pPr algn="r"/>
              <a:t>‹#›</a:t>
            </a:fld>
            <a:endParaRPr lang="en-US" sz="1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26441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xmlns:p14="http://schemas.microsoft.com/office/powerpoint/2010/main" spd="slow">
        <p:fade/>
      </p:transition>
    </mc:Fallback>
  </mc:AlternateContent>
  <p:hf hdr="0" ftr="0"/>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922A2-79C3-4E46-8D84-3C5BE975AC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71037BA-145B-4F48-A7D5-AD8A8A8EED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80594E-1554-441A-A730-7F11E9AAE44A}"/>
              </a:ext>
            </a:extLst>
          </p:cNvPr>
          <p:cNvSpPr>
            <a:spLocks noGrp="1"/>
          </p:cNvSpPr>
          <p:nvPr>
            <p:ph type="dt" sz="half" idx="10"/>
          </p:nvPr>
        </p:nvSpPr>
        <p:spPr/>
        <p:txBody>
          <a:bodyPr/>
          <a:lstStyle/>
          <a:p>
            <a:fld id="{6C8388E3-2E99-4010-9005-3AE6BE90366B}" type="datetime3">
              <a:rPr lang="en-US" smtClean="0"/>
              <a:t>3 November 2020</a:t>
            </a:fld>
            <a:endParaRPr lang="en-US"/>
          </a:p>
        </p:txBody>
      </p:sp>
      <p:sp>
        <p:nvSpPr>
          <p:cNvPr id="5" name="Footer Placeholder 4">
            <a:extLst>
              <a:ext uri="{FF2B5EF4-FFF2-40B4-BE49-F238E27FC236}">
                <a16:creationId xmlns:a16="http://schemas.microsoft.com/office/drawing/2014/main" id="{8CA56ACD-1C77-409E-8D05-0D230C9386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FF11F2-DA08-47AD-B578-270D119B6BA8}"/>
              </a:ext>
            </a:extLst>
          </p:cNvPr>
          <p:cNvSpPr>
            <a:spLocks noGrp="1"/>
          </p:cNvSpPr>
          <p:nvPr>
            <p:ph type="sldNum" sz="quarter" idx="12"/>
          </p:nvPr>
        </p:nvSpPr>
        <p:spPr/>
        <p:txBody>
          <a:bodyPr/>
          <a:lstStyle/>
          <a:p>
            <a:fld id="{05CACBD7-AED4-4E2D-B1A1-CD42AAD87EA1}" type="slidenum">
              <a:rPr lang="en-US" smtClean="0"/>
              <a:t>‹#›</a:t>
            </a:fld>
            <a:endParaRPr lang="en-US"/>
          </a:p>
        </p:txBody>
      </p:sp>
    </p:spTree>
    <p:extLst>
      <p:ext uri="{BB962C8B-B14F-4D97-AF65-F5344CB8AC3E}">
        <p14:creationId xmlns:p14="http://schemas.microsoft.com/office/powerpoint/2010/main" val="436687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1D49C-B98F-4AD9-A980-354EFFAD7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C315BA-D0A4-426E-8A1A-83DF48EA24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9ACC8B4-5613-43B0-A1F5-FE7A49416B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2AFE513-79F0-4D34-96E8-B4CBBAA3CB41}"/>
              </a:ext>
            </a:extLst>
          </p:cNvPr>
          <p:cNvSpPr>
            <a:spLocks noGrp="1"/>
          </p:cNvSpPr>
          <p:nvPr>
            <p:ph type="dt" sz="half" idx="10"/>
          </p:nvPr>
        </p:nvSpPr>
        <p:spPr/>
        <p:txBody>
          <a:bodyPr/>
          <a:lstStyle/>
          <a:p>
            <a:fld id="{429CAB1E-4CFE-4ED8-8F44-E87A048AF566}" type="datetime3">
              <a:rPr lang="en-US" smtClean="0"/>
              <a:t>3 November 2020</a:t>
            </a:fld>
            <a:endParaRPr lang="en-US"/>
          </a:p>
        </p:txBody>
      </p:sp>
      <p:sp>
        <p:nvSpPr>
          <p:cNvPr id="6" name="Footer Placeholder 5">
            <a:extLst>
              <a:ext uri="{FF2B5EF4-FFF2-40B4-BE49-F238E27FC236}">
                <a16:creationId xmlns:a16="http://schemas.microsoft.com/office/drawing/2014/main" id="{907380DF-4624-49EB-AD45-B01ACC3608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9EC5F0-237C-44B3-A759-155F42DD85F6}"/>
              </a:ext>
            </a:extLst>
          </p:cNvPr>
          <p:cNvSpPr>
            <a:spLocks noGrp="1"/>
          </p:cNvSpPr>
          <p:nvPr>
            <p:ph type="sldNum" sz="quarter" idx="12"/>
          </p:nvPr>
        </p:nvSpPr>
        <p:spPr/>
        <p:txBody>
          <a:bodyPr/>
          <a:lstStyle/>
          <a:p>
            <a:fld id="{05CACBD7-AED4-4E2D-B1A1-CD42AAD87EA1}" type="slidenum">
              <a:rPr lang="en-US" smtClean="0"/>
              <a:t>‹#›</a:t>
            </a:fld>
            <a:endParaRPr lang="en-US"/>
          </a:p>
        </p:txBody>
      </p:sp>
    </p:spTree>
    <p:extLst>
      <p:ext uri="{BB962C8B-B14F-4D97-AF65-F5344CB8AC3E}">
        <p14:creationId xmlns:p14="http://schemas.microsoft.com/office/powerpoint/2010/main" val="3901142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11505"/>
          </a:xfrm>
          <a:custGeom>
            <a:avLst/>
            <a:gdLst/>
            <a:ahLst/>
            <a:cxnLst/>
            <a:rect l="l" t="t" r="r" b="b"/>
            <a:pathLst>
              <a:path w="12192000" h="611505">
                <a:moveTo>
                  <a:pt x="0" y="611187"/>
                </a:moveTo>
                <a:lnTo>
                  <a:pt x="0" y="0"/>
                </a:lnTo>
                <a:lnTo>
                  <a:pt x="12192000" y="0"/>
                </a:lnTo>
                <a:lnTo>
                  <a:pt x="12192000" y="611187"/>
                </a:lnTo>
                <a:lnTo>
                  <a:pt x="0" y="611187"/>
                </a:lnTo>
                <a:close/>
              </a:path>
            </a:pathLst>
          </a:custGeom>
          <a:solidFill>
            <a:srgbClr val="008FCE"/>
          </a:solidFill>
        </p:spPr>
        <p:txBody>
          <a:bodyPr wrap="square" lIns="0" tIns="0" rIns="0" bIns="0" rtlCol="0"/>
          <a:lstStyle/>
          <a:p>
            <a:endParaRPr/>
          </a:p>
        </p:txBody>
      </p:sp>
      <p:sp>
        <p:nvSpPr>
          <p:cNvPr id="17" name="bg object 17"/>
          <p:cNvSpPr/>
          <p:nvPr/>
        </p:nvSpPr>
        <p:spPr>
          <a:xfrm>
            <a:off x="0" y="6568440"/>
            <a:ext cx="12188952" cy="289560"/>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8" name="bg object 18"/>
          <p:cNvSpPr/>
          <p:nvPr/>
        </p:nvSpPr>
        <p:spPr>
          <a:xfrm>
            <a:off x="6350" y="6605586"/>
            <a:ext cx="12185650" cy="252729"/>
          </a:xfrm>
          <a:custGeom>
            <a:avLst/>
            <a:gdLst/>
            <a:ahLst/>
            <a:cxnLst/>
            <a:rect l="l" t="t" r="r" b="b"/>
            <a:pathLst>
              <a:path w="12185650" h="252729">
                <a:moveTo>
                  <a:pt x="0" y="0"/>
                </a:moveTo>
                <a:lnTo>
                  <a:pt x="12185650" y="0"/>
                </a:lnTo>
                <a:lnTo>
                  <a:pt x="12185650" y="252413"/>
                </a:lnTo>
                <a:lnTo>
                  <a:pt x="0" y="252413"/>
                </a:lnTo>
                <a:lnTo>
                  <a:pt x="0" y="0"/>
                </a:lnTo>
                <a:close/>
              </a:path>
            </a:pathLst>
          </a:custGeom>
          <a:solidFill>
            <a:srgbClr val="595959"/>
          </a:solidFill>
        </p:spPr>
        <p:txBody>
          <a:bodyPr wrap="square" lIns="0" tIns="0" rIns="0" bIns="0" rtlCol="0"/>
          <a:lstStyle/>
          <a:p>
            <a:endParaRPr/>
          </a:p>
        </p:txBody>
      </p:sp>
      <p:sp>
        <p:nvSpPr>
          <p:cNvPr id="2" name="Holder 2"/>
          <p:cNvSpPr>
            <a:spLocks noGrp="1"/>
          </p:cNvSpPr>
          <p:nvPr>
            <p:ph type="title"/>
          </p:nvPr>
        </p:nvSpPr>
        <p:spPr>
          <a:xfrm>
            <a:off x="0" y="1587"/>
            <a:ext cx="7771130" cy="609600"/>
          </a:xfrm>
          <a:prstGeom prst="rect">
            <a:avLst/>
          </a:prstGeom>
        </p:spPr>
        <p:txBody>
          <a:bodyPr wrap="square" lIns="0" tIns="0" rIns="0" bIns="0">
            <a:spAutoFit/>
          </a:bodyPr>
          <a:lstStyle>
            <a:lvl1pPr>
              <a:defRPr sz="2000" b="1" i="0">
                <a:solidFill>
                  <a:schemeClr val="bg1"/>
                </a:solidFill>
                <a:latin typeface="Arial"/>
                <a:cs typeface="Arial"/>
              </a:defRPr>
            </a:lvl1pPr>
          </a:lstStyle>
          <a:p>
            <a:endParaRPr/>
          </a:p>
        </p:txBody>
      </p:sp>
      <p:sp>
        <p:nvSpPr>
          <p:cNvPr id="3" name="Holder 3"/>
          <p:cNvSpPr>
            <a:spLocks noGrp="1"/>
          </p:cNvSpPr>
          <p:nvPr>
            <p:ph type="body" idx="1"/>
          </p:nvPr>
        </p:nvSpPr>
        <p:spPr>
          <a:xfrm>
            <a:off x="231125" y="1151635"/>
            <a:ext cx="7583805" cy="1671320"/>
          </a:xfrm>
          <a:prstGeom prst="rect">
            <a:avLst/>
          </a:prstGeom>
        </p:spPr>
        <p:txBody>
          <a:bodyPr wrap="square" lIns="0" tIns="0" rIns="0" bIns="0">
            <a:spAutoFit/>
          </a:bodyPr>
          <a:lstStyle>
            <a:lvl1pPr>
              <a:defRPr sz="18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11/3/2020</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0DD77B-566F-448A-9CAD-E164B7BEE7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0D83DE5-5AD1-42FA-94DC-665554C018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AB85C32-7B69-4DA5-88E8-C04252DD12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958ADE-BA35-494E-BE53-3C61C716429B}" type="datetime3">
              <a:rPr lang="en-US" smtClean="0"/>
              <a:t>3 November 2020</a:t>
            </a:fld>
            <a:endParaRPr lang="en-US"/>
          </a:p>
        </p:txBody>
      </p:sp>
      <p:sp>
        <p:nvSpPr>
          <p:cNvPr id="5" name="Footer Placeholder 4">
            <a:extLst>
              <a:ext uri="{FF2B5EF4-FFF2-40B4-BE49-F238E27FC236}">
                <a16:creationId xmlns:a16="http://schemas.microsoft.com/office/drawing/2014/main" id="{66E2A2D0-8FE2-4491-B917-DEF4DA1ACE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A2A525B-CEDB-4ACB-8BB8-53AE292224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CACBD7-AED4-4E2D-B1A1-CD42AAD87EA1}" type="slidenum">
              <a:rPr lang="en-US" smtClean="0"/>
              <a:t>‹#›</a:t>
            </a:fld>
            <a:endParaRPr lang="en-US"/>
          </a:p>
        </p:txBody>
      </p:sp>
    </p:spTree>
    <p:extLst>
      <p:ext uri="{BB962C8B-B14F-4D97-AF65-F5344CB8AC3E}">
        <p14:creationId xmlns:p14="http://schemas.microsoft.com/office/powerpoint/2010/main" val="19917246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sldNum="0" hdr="0" ftr="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jp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jp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31.jpg"/><Relationship Id="rId4" Type="http://schemas.openxmlformats.org/officeDocument/2006/relationships/image" Target="../media/image3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who.int/emergencies/diseases/novel-coronavirus-2019/situation-report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jpg"/></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4.xml"/><Relationship Id="rId4" Type="http://schemas.openxmlformats.org/officeDocument/2006/relationships/image" Target="../media/image46.png"/></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extranet.who.int/hslp/training/course/view.php?id=333" TargetMode="External"/><Relationship Id="rId2" Type="http://schemas.openxmlformats.org/officeDocument/2006/relationships/hyperlink" Target="https://www.who.int/emergencies/diseases/novel-coronavirus-2019/training/online-trainin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mailto:rashforda@who.int" TargetMode="External"/><Relationship Id="rId13" Type="http://schemas.openxmlformats.org/officeDocument/2006/relationships/hyperlink" Target="https://www.who.int/health-topics/coronavirus" TargetMode="External"/><Relationship Id="rId3" Type="http://schemas.openxmlformats.org/officeDocument/2006/relationships/hyperlink" Target="https://www.who.int/emergencies/diseases/novel-coronavirus-2019" TargetMode="External"/><Relationship Id="rId7" Type="http://schemas.openxmlformats.org/officeDocument/2006/relationships/hyperlink" Target="mailto:schmidtt@who.int" TargetMode="External"/><Relationship Id="rId12" Type="http://schemas.openxmlformats.org/officeDocument/2006/relationships/hyperlink" Target="mailto:eshofoniea@who.int" TargetMode="External"/><Relationship Id="rId2" Type="http://schemas.openxmlformats.org/officeDocument/2006/relationships/notesSlide" Target="../notesSlides/notesSlide7.xml"/><Relationship Id="rId16"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hyperlink" Target="mailto:samhourid@who.int" TargetMode="External"/><Relationship Id="rId11" Type="http://schemas.openxmlformats.org/officeDocument/2006/relationships/hyperlink" Target="mailto:htikem@who.int" TargetMode="External"/><Relationship Id="rId5" Type="http://schemas.openxmlformats.org/officeDocument/2006/relationships/hyperlink" Target="mailto:stephenm@who.int" TargetMode="External"/><Relationship Id="rId15" Type="http://schemas.openxmlformats.org/officeDocument/2006/relationships/hyperlink" Target="https://www.who.int/ihr/procedures/simulation-exercise/en/" TargetMode="External"/><Relationship Id="rId10" Type="http://schemas.openxmlformats.org/officeDocument/2006/relationships/hyperlink" Target="mailto:katom@who.int" TargetMode="External"/><Relationship Id="rId4" Type="http://schemas.openxmlformats.org/officeDocument/2006/relationships/image" Target="../media/image51.png"/><Relationship Id="rId9" Type="http://schemas.openxmlformats.org/officeDocument/2006/relationships/hyperlink" Target="mailto:andragro@paho.org" TargetMode="External"/><Relationship Id="rId14" Type="http://schemas.openxmlformats.org/officeDocument/2006/relationships/image" Target="../media/image5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apps.who.int/iris/rest/bitstreams/1272369/retrieve" TargetMode="External"/><Relationship Id="rId3" Type="http://schemas.openxmlformats.org/officeDocument/2006/relationships/image" Target="../media/image8.png"/><Relationship Id="rId7" Type="http://schemas.openxmlformats.org/officeDocument/2006/relationships/hyperlink" Target="https://www.who.int/publications/i/item/WHO-2019-nCoV-Non-passenger_ships-2020.1" TargetMode="External"/><Relationship Id="rId12"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who.int/publications/i/item/10665-331512" TargetMode="External"/><Relationship Id="rId11" Type="http://schemas.openxmlformats.org/officeDocument/2006/relationships/image" Target="../media/image10.png"/><Relationship Id="rId5" Type="http://schemas.openxmlformats.org/officeDocument/2006/relationships/hyperlink" Target="https://www.who.int/publications/i/item/controlling-the-spread-of-covid-19-at-ground-crossings" TargetMode="External"/><Relationship Id="rId10" Type="http://schemas.openxmlformats.org/officeDocument/2006/relationships/image" Target="../media/image9.png"/><Relationship Id="rId4" Type="http://schemas.openxmlformats.org/officeDocument/2006/relationships/hyperlink" Target="https://www.who.int/publications/i/item/considerations-for-quarantine-of-individuals-in-the-context-of-containment-for-coronavirus-disease-(covid-19)" TargetMode="External"/><Relationship Id="rId9" Type="http://schemas.openxmlformats.org/officeDocument/2006/relationships/hyperlink" Target="https://apps.who.int/iris/rest/bitstreams/1273113/retrieve"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825353" y="2809747"/>
            <a:ext cx="4028440" cy="1821180"/>
          </a:xfrm>
          <a:prstGeom prst="rect">
            <a:avLst/>
          </a:prstGeom>
        </p:spPr>
        <p:txBody>
          <a:bodyPr vert="horz" wrap="square" lIns="0" tIns="74930" rIns="0" bIns="0" rtlCol="0">
            <a:spAutoFit/>
          </a:bodyPr>
          <a:lstStyle/>
          <a:p>
            <a:pPr marL="12700" marR="5080">
              <a:lnSpc>
                <a:spcPct val="90200"/>
              </a:lnSpc>
              <a:spcBef>
                <a:spcPts val="590"/>
              </a:spcBef>
            </a:pPr>
            <a:r>
              <a:rPr sz="4200" b="1" spc="-5" dirty="0">
                <a:solidFill>
                  <a:srgbClr val="FFFFFF"/>
                </a:solidFill>
                <a:latin typeface="Arial"/>
                <a:cs typeface="Arial"/>
              </a:rPr>
              <a:t>NOV</a:t>
            </a:r>
            <a:r>
              <a:rPr lang="pt-PT" sz="4200" b="1" spc="-5" dirty="0">
                <a:solidFill>
                  <a:srgbClr val="FFFFFF"/>
                </a:solidFill>
                <a:latin typeface="Arial"/>
                <a:cs typeface="Arial"/>
              </a:rPr>
              <a:t>O</a:t>
            </a:r>
            <a:r>
              <a:rPr sz="4200" b="1" spc="-5" dirty="0">
                <a:solidFill>
                  <a:srgbClr val="FFFFFF"/>
                </a:solidFill>
                <a:latin typeface="Arial"/>
                <a:cs typeface="Arial"/>
              </a:rPr>
              <a:t>  </a:t>
            </a:r>
            <a:r>
              <a:rPr sz="4200" b="1" dirty="0">
                <a:solidFill>
                  <a:srgbClr val="FFFFFF"/>
                </a:solidFill>
                <a:latin typeface="Arial"/>
                <a:cs typeface="Arial"/>
              </a:rPr>
              <a:t>C</a:t>
            </a:r>
            <a:r>
              <a:rPr sz="4200" b="1" spc="-5" dirty="0">
                <a:solidFill>
                  <a:srgbClr val="FFFFFF"/>
                </a:solidFill>
                <a:latin typeface="Arial"/>
                <a:cs typeface="Arial"/>
              </a:rPr>
              <a:t>O</a:t>
            </a:r>
            <a:r>
              <a:rPr sz="4200" b="1" dirty="0">
                <a:solidFill>
                  <a:srgbClr val="FFFFFF"/>
                </a:solidFill>
                <a:latin typeface="Arial"/>
                <a:cs typeface="Arial"/>
              </a:rPr>
              <a:t>R</a:t>
            </a:r>
            <a:r>
              <a:rPr sz="4200" b="1" spc="-5" dirty="0">
                <a:solidFill>
                  <a:srgbClr val="FFFFFF"/>
                </a:solidFill>
                <a:latin typeface="Arial"/>
                <a:cs typeface="Arial"/>
              </a:rPr>
              <a:t>O</a:t>
            </a:r>
            <a:r>
              <a:rPr sz="4200" b="1" dirty="0">
                <a:solidFill>
                  <a:srgbClr val="FFFFFF"/>
                </a:solidFill>
                <a:latin typeface="Arial"/>
                <a:cs typeface="Arial"/>
              </a:rPr>
              <a:t>NA</a:t>
            </a:r>
            <a:r>
              <a:rPr sz="4200" b="1" spc="-5" dirty="0">
                <a:solidFill>
                  <a:srgbClr val="FFFFFF"/>
                </a:solidFill>
                <a:latin typeface="Arial"/>
                <a:cs typeface="Arial"/>
              </a:rPr>
              <a:t>V</a:t>
            </a:r>
            <a:r>
              <a:rPr lang="pt-PT" sz="4200" b="1" spc="-5" dirty="0" err="1">
                <a:solidFill>
                  <a:srgbClr val="FFFFFF"/>
                </a:solidFill>
                <a:latin typeface="Arial"/>
                <a:cs typeface="Arial"/>
              </a:rPr>
              <a:t>Í</a:t>
            </a:r>
            <a:r>
              <a:rPr sz="4200" b="1" dirty="0">
                <a:solidFill>
                  <a:srgbClr val="FFFFFF"/>
                </a:solidFill>
                <a:latin typeface="Arial"/>
                <a:cs typeface="Arial"/>
              </a:rPr>
              <a:t>RUS  </a:t>
            </a:r>
            <a:r>
              <a:rPr sz="4200" b="1" spc="-5" dirty="0">
                <a:solidFill>
                  <a:srgbClr val="FFFFFF"/>
                </a:solidFill>
                <a:latin typeface="Arial"/>
                <a:cs typeface="Arial"/>
              </a:rPr>
              <a:t>(COVID-2019)</a:t>
            </a:r>
            <a:endParaRPr sz="4200" dirty="0">
              <a:latin typeface="Arial"/>
              <a:cs typeface="Arial"/>
            </a:endParaRPr>
          </a:p>
        </p:txBody>
      </p:sp>
      <p:grpSp>
        <p:nvGrpSpPr>
          <p:cNvPr id="3" name="object 3"/>
          <p:cNvGrpSpPr/>
          <p:nvPr/>
        </p:nvGrpSpPr>
        <p:grpSpPr>
          <a:xfrm>
            <a:off x="0" y="0"/>
            <a:ext cx="6172835" cy="6858000"/>
            <a:chOff x="0" y="0"/>
            <a:chExt cx="6172835" cy="6858000"/>
          </a:xfrm>
        </p:grpSpPr>
        <p:sp>
          <p:nvSpPr>
            <p:cNvPr id="4" name="object 4"/>
            <p:cNvSpPr/>
            <p:nvPr/>
          </p:nvSpPr>
          <p:spPr>
            <a:xfrm>
              <a:off x="0" y="0"/>
              <a:ext cx="6172835" cy="6858000"/>
            </a:xfrm>
            <a:custGeom>
              <a:avLst/>
              <a:gdLst/>
              <a:ahLst/>
              <a:cxnLst/>
              <a:rect l="l" t="t" r="r" b="b"/>
              <a:pathLst>
                <a:path w="6172835" h="6858000">
                  <a:moveTo>
                    <a:pt x="6103706" y="0"/>
                  </a:moveTo>
                  <a:lnTo>
                    <a:pt x="0" y="0"/>
                  </a:lnTo>
                  <a:lnTo>
                    <a:pt x="0" y="6857999"/>
                  </a:lnTo>
                  <a:lnTo>
                    <a:pt x="2764858" y="6857999"/>
                  </a:lnTo>
                  <a:lnTo>
                    <a:pt x="2896679" y="6782204"/>
                  </a:lnTo>
                  <a:lnTo>
                    <a:pt x="2937503" y="6757202"/>
                  </a:lnTo>
                  <a:lnTo>
                    <a:pt x="2978137" y="6731921"/>
                  </a:lnTo>
                  <a:lnTo>
                    <a:pt x="3018580" y="6706364"/>
                  </a:lnTo>
                  <a:lnTo>
                    <a:pt x="3058830" y="6680530"/>
                  </a:lnTo>
                  <a:lnTo>
                    <a:pt x="3098887" y="6654423"/>
                  </a:lnTo>
                  <a:lnTo>
                    <a:pt x="3138748" y="6628042"/>
                  </a:lnTo>
                  <a:lnTo>
                    <a:pt x="3178412" y="6601390"/>
                  </a:lnTo>
                  <a:lnTo>
                    <a:pt x="3217878" y="6574467"/>
                  </a:lnTo>
                  <a:lnTo>
                    <a:pt x="3257145" y="6547276"/>
                  </a:lnTo>
                  <a:lnTo>
                    <a:pt x="3296211" y="6519816"/>
                  </a:lnTo>
                  <a:lnTo>
                    <a:pt x="3335076" y="6492091"/>
                  </a:lnTo>
                  <a:lnTo>
                    <a:pt x="3373737" y="6464100"/>
                  </a:lnTo>
                  <a:lnTo>
                    <a:pt x="3412193" y="6435846"/>
                  </a:lnTo>
                  <a:lnTo>
                    <a:pt x="3450444" y="6407329"/>
                  </a:lnTo>
                  <a:lnTo>
                    <a:pt x="3488487" y="6378551"/>
                  </a:lnTo>
                  <a:lnTo>
                    <a:pt x="3526322" y="6349514"/>
                  </a:lnTo>
                  <a:lnTo>
                    <a:pt x="3563947" y="6320218"/>
                  </a:lnTo>
                  <a:lnTo>
                    <a:pt x="3601361" y="6290665"/>
                  </a:lnTo>
                  <a:lnTo>
                    <a:pt x="3638562" y="6260856"/>
                  </a:lnTo>
                  <a:lnTo>
                    <a:pt x="3675549" y="6230793"/>
                  </a:lnTo>
                  <a:lnTo>
                    <a:pt x="3712321" y="6200477"/>
                  </a:lnTo>
                  <a:lnTo>
                    <a:pt x="3748877" y="6169909"/>
                  </a:lnTo>
                  <a:lnTo>
                    <a:pt x="3785214" y="6139091"/>
                  </a:lnTo>
                  <a:lnTo>
                    <a:pt x="3821333" y="6108023"/>
                  </a:lnTo>
                  <a:lnTo>
                    <a:pt x="3857231" y="6076708"/>
                  </a:lnTo>
                  <a:lnTo>
                    <a:pt x="3892907" y="6045146"/>
                  </a:lnTo>
                  <a:lnTo>
                    <a:pt x="3928360" y="6013339"/>
                  </a:lnTo>
                  <a:lnTo>
                    <a:pt x="3963588" y="5981289"/>
                  </a:lnTo>
                  <a:lnTo>
                    <a:pt x="3998591" y="5948995"/>
                  </a:lnTo>
                  <a:lnTo>
                    <a:pt x="4033366" y="5916461"/>
                  </a:lnTo>
                  <a:lnTo>
                    <a:pt x="4067913" y="5883687"/>
                  </a:lnTo>
                  <a:lnTo>
                    <a:pt x="4102231" y="5850674"/>
                  </a:lnTo>
                  <a:lnTo>
                    <a:pt x="4136317" y="5817424"/>
                  </a:lnTo>
                  <a:lnTo>
                    <a:pt x="4170170" y="5783939"/>
                  </a:lnTo>
                  <a:lnTo>
                    <a:pt x="4203790" y="5750218"/>
                  </a:lnTo>
                  <a:lnTo>
                    <a:pt x="4237175" y="5716265"/>
                  </a:lnTo>
                  <a:lnTo>
                    <a:pt x="4270323" y="5682080"/>
                  </a:lnTo>
                  <a:lnTo>
                    <a:pt x="4303234" y="5647664"/>
                  </a:lnTo>
                  <a:lnTo>
                    <a:pt x="4335906" y="5613019"/>
                  </a:lnTo>
                  <a:lnTo>
                    <a:pt x="4368337" y="5578146"/>
                  </a:lnTo>
                  <a:lnTo>
                    <a:pt x="4400526" y="5543046"/>
                  </a:lnTo>
                  <a:lnTo>
                    <a:pt x="4432473" y="5507721"/>
                  </a:lnTo>
                  <a:lnTo>
                    <a:pt x="4464175" y="5472172"/>
                  </a:lnTo>
                  <a:lnTo>
                    <a:pt x="4495631" y="5436401"/>
                  </a:lnTo>
                  <a:lnTo>
                    <a:pt x="4526840" y="5400408"/>
                  </a:lnTo>
                  <a:lnTo>
                    <a:pt x="4557801" y="5364196"/>
                  </a:lnTo>
                  <a:lnTo>
                    <a:pt x="4588512" y="5327765"/>
                  </a:lnTo>
                  <a:lnTo>
                    <a:pt x="4618973" y="5291116"/>
                  </a:lnTo>
                  <a:lnTo>
                    <a:pt x="4649180" y="5254252"/>
                  </a:lnTo>
                  <a:lnTo>
                    <a:pt x="4679135" y="5217173"/>
                  </a:lnTo>
                  <a:lnTo>
                    <a:pt x="4708834" y="5179881"/>
                  </a:lnTo>
                  <a:lnTo>
                    <a:pt x="4738277" y="5142376"/>
                  </a:lnTo>
                  <a:lnTo>
                    <a:pt x="4767462" y="5104661"/>
                  </a:lnTo>
                  <a:lnTo>
                    <a:pt x="4796388" y="5066737"/>
                  </a:lnTo>
                  <a:lnTo>
                    <a:pt x="4825054" y="5028605"/>
                  </a:lnTo>
                  <a:lnTo>
                    <a:pt x="4853459" y="4990266"/>
                  </a:lnTo>
                  <a:lnTo>
                    <a:pt x="4881600" y="4951721"/>
                  </a:lnTo>
                  <a:lnTo>
                    <a:pt x="4909478" y="4912973"/>
                  </a:lnTo>
                  <a:lnTo>
                    <a:pt x="4937089" y="4874022"/>
                  </a:lnTo>
                  <a:lnTo>
                    <a:pt x="4964434" y="4834869"/>
                  </a:lnTo>
                  <a:lnTo>
                    <a:pt x="4991510" y="4795517"/>
                  </a:lnTo>
                  <a:lnTo>
                    <a:pt x="5018317" y="4755965"/>
                  </a:lnTo>
                  <a:lnTo>
                    <a:pt x="5044853" y="4716217"/>
                  </a:lnTo>
                  <a:lnTo>
                    <a:pt x="5071117" y="4676272"/>
                  </a:lnTo>
                  <a:lnTo>
                    <a:pt x="5097107" y="4636132"/>
                  </a:lnTo>
                  <a:lnTo>
                    <a:pt x="5122823" y="4595799"/>
                  </a:lnTo>
                  <a:lnTo>
                    <a:pt x="5148262" y="4555274"/>
                  </a:lnTo>
                  <a:lnTo>
                    <a:pt x="5173423" y="4514559"/>
                  </a:lnTo>
                  <a:lnTo>
                    <a:pt x="5198306" y="4473653"/>
                  </a:lnTo>
                  <a:lnTo>
                    <a:pt x="5222909" y="4432560"/>
                  </a:lnTo>
                  <a:lnTo>
                    <a:pt x="5247230" y="4391280"/>
                  </a:lnTo>
                  <a:lnTo>
                    <a:pt x="5271268" y="4349814"/>
                  </a:lnTo>
                  <a:lnTo>
                    <a:pt x="5295022" y="4308165"/>
                  </a:lnTo>
                  <a:lnTo>
                    <a:pt x="5318491" y="4266332"/>
                  </a:lnTo>
                  <a:lnTo>
                    <a:pt x="5341672" y="4224318"/>
                  </a:lnTo>
                  <a:lnTo>
                    <a:pt x="5364566" y="4182124"/>
                  </a:lnTo>
                  <a:lnTo>
                    <a:pt x="5387170" y="4139751"/>
                  </a:lnTo>
                  <a:lnTo>
                    <a:pt x="5409484" y="4097200"/>
                  </a:lnTo>
                  <a:lnTo>
                    <a:pt x="5431505" y="4054474"/>
                  </a:lnTo>
                  <a:lnTo>
                    <a:pt x="5453233" y="4011572"/>
                  </a:lnTo>
                  <a:lnTo>
                    <a:pt x="5474666" y="3968497"/>
                  </a:lnTo>
                  <a:lnTo>
                    <a:pt x="5495803" y="3925250"/>
                  </a:lnTo>
                  <a:lnTo>
                    <a:pt x="5516642" y="3881831"/>
                  </a:lnTo>
                  <a:lnTo>
                    <a:pt x="5537183" y="3838244"/>
                  </a:lnTo>
                  <a:lnTo>
                    <a:pt x="5557424" y="3794488"/>
                  </a:lnTo>
                  <a:lnTo>
                    <a:pt x="5577363" y="3750565"/>
                  </a:lnTo>
                  <a:lnTo>
                    <a:pt x="5597000" y="3706476"/>
                  </a:lnTo>
                  <a:lnTo>
                    <a:pt x="5616332" y="3662224"/>
                  </a:lnTo>
                  <a:lnTo>
                    <a:pt x="5635360" y="3617808"/>
                  </a:lnTo>
                  <a:lnTo>
                    <a:pt x="5654080" y="3573231"/>
                  </a:lnTo>
                  <a:lnTo>
                    <a:pt x="5672493" y="3528493"/>
                  </a:lnTo>
                  <a:lnTo>
                    <a:pt x="5690596" y="3483597"/>
                  </a:lnTo>
                  <a:lnTo>
                    <a:pt x="5708388" y="3438543"/>
                  </a:lnTo>
                  <a:lnTo>
                    <a:pt x="5725869" y="3393332"/>
                  </a:lnTo>
                  <a:lnTo>
                    <a:pt x="5743036" y="3347967"/>
                  </a:lnTo>
                  <a:lnTo>
                    <a:pt x="5759888" y="3302448"/>
                  </a:lnTo>
                  <a:lnTo>
                    <a:pt x="5776425" y="3256777"/>
                  </a:lnTo>
                  <a:lnTo>
                    <a:pt x="5792644" y="3210955"/>
                  </a:lnTo>
                  <a:lnTo>
                    <a:pt x="5808544" y="3164983"/>
                  </a:lnTo>
                  <a:lnTo>
                    <a:pt x="5824125" y="3118862"/>
                  </a:lnTo>
                  <a:lnTo>
                    <a:pt x="5839384" y="3072595"/>
                  </a:lnTo>
                  <a:lnTo>
                    <a:pt x="5854321" y="3026182"/>
                  </a:lnTo>
                  <a:lnTo>
                    <a:pt x="5868934" y="2979625"/>
                  </a:lnTo>
                  <a:lnTo>
                    <a:pt x="5883221" y="2932924"/>
                  </a:lnTo>
                  <a:lnTo>
                    <a:pt x="5897182" y="2886082"/>
                  </a:lnTo>
                  <a:lnTo>
                    <a:pt x="5910815" y="2839100"/>
                  </a:lnTo>
                  <a:lnTo>
                    <a:pt x="5924119" y="2791978"/>
                  </a:lnTo>
                  <a:lnTo>
                    <a:pt x="5937092" y="2744719"/>
                  </a:lnTo>
                  <a:lnTo>
                    <a:pt x="5949733" y="2697323"/>
                  </a:lnTo>
                  <a:lnTo>
                    <a:pt x="5962041" y="2649793"/>
                  </a:lnTo>
                  <a:lnTo>
                    <a:pt x="5974015" y="2602128"/>
                  </a:lnTo>
                  <a:lnTo>
                    <a:pt x="5985652" y="2554331"/>
                  </a:lnTo>
                  <a:lnTo>
                    <a:pt x="5996953" y="2506403"/>
                  </a:lnTo>
                  <a:lnTo>
                    <a:pt x="6007915" y="2458346"/>
                  </a:lnTo>
                  <a:lnTo>
                    <a:pt x="6018537" y="2410159"/>
                  </a:lnTo>
                  <a:lnTo>
                    <a:pt x="6028818" y="2361846"/>
                  </a:lnTo>
                  <a:lnTo>
                    <a:pt x="6038756" y="2313407"/>
                  </a:lnTo>
                  <a:lnTo>
                    <a:pt x="6048351" y="2264843"/>
                  </a:lnTo>
                  <a:lnTo>
                    <a:pt x="6057600" y="2216157"/>
                  </a:lnTo>
                  <a:lnTo>
                    <a:pt x="6066503" y="2167348"/>
                  </a:lnTo>
                  <a:lnTo>
                    <a:pt x="6075058" y="2118419"/>
                  </a:lnTo>
                  <a:lnTo>
                    <a:pt x="6083264" y="2069371"/>
                  </a:lnTo>
                  <a:lnTo>
                    <a:pt x="6091119" y="2020205"/>
                  </a:lnTo>
                  <a:lnTo>
                    <a:pt x="6098623" y="1970922"/>
                  </a:lnTo>
                  <a:lnTo>
                    <a:pt x="6105774" y="1921524"/>
                  </a:lnTo>
                  <a:lnTo>
                    <a:pt x="6112570" y="1872013"/>
                  </a:lnTo>
                  <a:lnTo>
                    <a:pt x="6119010" y="1822389"/>
                  </a:lnTo>
                  <a:lnTo>
                    <a:pt x="6125094" y="1772653"/>
                  </a:lnTo>
                  <a:lnTo>
                    <a:pt x="6130819" y="1722808"/>
                  </a:lnTo>
                  <a:lnTo>
                    <a:pt x="6136184" y="1672854"/>
                  </a:lnTo>
                  <a:lnTo>
                    <a:pt x="6141188" y="1622793"/>
                  </a:lnTo>
                  <a:lnTo>
                    <a:pt x="6145830" y="1572626"/>
                  </a:lnTo>
                  <a:lnTo>
                    <a:pt x="6150108" y="1522355"/>
                  </a:lnTo>
                  <a:lnTo>
                    <a:pt x="6154021" y="1471980"/>
                  </a:lnTo>
                  <a:lnTo>
                    <a:pt x="6157567" y="1421503"/>
                  </a:lnTo>
                  <a:lnTo>
                    <a:pt x="6160746" y="1370926"/>
                  </a:lnTo>
                  <a:lnTo>
                    <a:pt x="6163556" y="1320249"/>
                  </a:lnTo>
                  <a:lnTo>
                    <a:pt x="6165996" y="1269475"/>
                  </a:lnTo>
                  <a:lnTo>
                    <a:pt x="6168063" y="1218604"/>
                  </a:lnTo>
                  <a:lnTo>
                    <a:pt x="6169758" y="1167637"/>
                  </a:lnTo>
                  <a:lnTo>
                    <a:pt x="6171079" y="1116577"/>
                  </a:lnTo>
                  <a:lnTo>
                    <a:pt x="6172024" y="1065424"/>
                  </a:lnTo>
                  <a:lnTo>
                    <a:pt x="6172592" y="1014179"/>
                  </a:lnTo>
                  <a:lnTo>
                    <a:pt x="6172781" y="962845"/>
                  </a:lnTo>
                  <a:lnTo>
                    <a:pt x="6172599" y="912557"/>
                  </a:lnTo>
                  <a:lnTo>
                    <a:pt x="6172054" y="862356"/>
                  </a:lnTo>
                  <a:lnTo>
                    <a:pt x="6171147" y="812242"/>
                  </a:lnTo>
                  <a:lnTo>
                    <a:pt x="6169880" y="762217"/>
                  </a:lnTo>
                  <a:lnTo>
                    <a:pt x="6168253" y="712282"/>
                  </a:lnTo>
                  <a:lnTo>
                    <a:pt x="6166269" y="662439"/>
                  </a:lnTo>
                  <a:lnTo>
                    <a:pt x="6163927" y="612688"/>
                  </a:lnTo>
                  <a:lnTo>
                    <a:pt x="6161230" y="563031"/>
                  </a:lnTo>
                  <a:lnTo>
                    <a:pt x="6158178" y="513468"/>
                  </a:lnTo>
                  <a:lnTo>
                    <a:pt x="6154774" y="464003"/>
                  </a:lnTo>
                  <a:lnTo>
                    <a:pt x="6151018" y="414634"/>
                  </a:lnTo>
                  <a:lnTo>
                    <a:pt x="6146911" y="365365"/>
                  </a:lnTo>
                  <a:lnTo>
                    <a:pt x="6142455" y="316196"/>
                  </a:lnTo>
                  <a:lnTo>
                    <a:pt x="6137650" y="267127"/>
                  </a:lnTo>
                  <a:lnTo>
                    <a:pt x="6103706" y="0"/>
                  </a:lnTo>
                  <a:close/>
                </a:path>
              </a:pathLst>
            </a:custGeom>
            <a:solidFill>
              <a:srgbClr val="FFFFFF">
                <a:alpha val="79998"/>
              </a:srgbClr>
            </a:solidFill>
          </p:spPr>
          <p:txBody>
            <a:bodyPr wrap="square" lIns="0" tIns="0" rIns="0" bIns="0" rtlCol="0"/>
            <a:lstStyle/>
            <a:p>
              <a:endParaRPr/>
            </a:p>
          </p:txBody>
        </p:sp>
        <p:sp>
          <p:nvSpPr>
            <p:cNvPr id="5" name="object 5"/>
            <p:cNvSpPr/>
            <p:nvPr/>
          </p:nvSpPr>
          <p:spPr>
            <a:xfrm>
              <a:off x="0" y="0"/>
              <a:ext cx="6024245" cy="6858000"/>
            </a:xfrm>
            <a:custGeom>
              <a:avLst/>
              <a:gdLst/>
              <a:ahLst/>
              <a:cxnLst/>
              <a:rect l="l" t="t" r="r" b="b"/>
              <a:pathLst>
                <a:path w="6024245" h="6858000">
                  <a:moveTo>
                    <a:pt x="5953780" y="0"/>
                  </a:moveTo>
                  <a:lnTo>
                    <a:pt x="0" y="0"/>
                  </a:lnTo>
                  <a:lnTo>
                    <a:pt x="0" y="6857999"/>
                  </a:lnTo>
                  <a:lnTo>
                    <a:pt x="2436986" y="6857999"/>
                  </a:lnTo>
                  <a:lnTo>
                    <a:pt x="2549933" y="6800151"/>
                  </a:lnTo>
                  <a:lnTo>
                    <a:pt x="2592074" y="6777061"/>
                  </a:lnTo>
                  <a:lnTo>
                    <a:pt x="2634028" y="6753676"/>
                  </a:lnTo>
                  <a:lnTo>
                    <a:pt x="2675795" y="6729996"/>
                  </a:lnTo>
                  <a:lnTo>
                    <a:pt x="2717373" y="6706024"/>
                  </a:lnTo>
                  <a:lnTo>
                    <a:pt x="2758761" y="6681762"/>
                  </a:lnTo>
                  <a:lnTo>
                    <a:pt x="2799958" y="6657209"/>
                  </a:lnTo>
                  <a:lnTo>
                    <a:pt x="2840961" y="6632368"/>
                  </a:lnTo>
                  <a:lnTo>
                    <a:pt x="2881771" y="6607241"/>
                  </a:lnTo>
                  <a:lnTo>
                    <a:pt x="2922384" y="6581828"/>
                  </a:lnTo>
                  <a:lnTo>
                    <a:pt x="2962801" y="6556131"/>
                  </a:lnTo>
                  <a:lnTo>
                    <a:pt x="3003019" y="6530151"/>
                  </a:lnTo>
                  <a:lnTo>
                    <a:pt x="3043037" y="6503890"/>
                  </a:lnTo>
                  <a:lnTo>
                    <a:pt x="3082854" y="6477349"/>
                  </a:lnTo>
                  <a:lnTo>
                    <a:pt x="3122468" y="6450530"/>
                  </a:lnTo>
                  <a:lnTo>
                    <a:pt x="3161878" y="6423433"/>
                  </a:lnTo>
                  <a:lnTo>
                    <a:pt x="3201082" y="6396061"/>
                  </a:lnTo>
                  <a:lnTo>
                    <a:pt x="3240080" y="6368415"/>
                  </a:lnTo>
                  <a:lnTo>
                    <a:pt x="3278869" y="6340496"/>
                  </a:lnTo>
                  <a:lnTo>
                    <a:pt x="3317448" y="6312305"/>
                  </a:lnTo>
                  <a:lnTo>
                    <a:pt x="3355817" y="6283844"/>
                  </a:lnTo>
                  <a:lnTo>
                    <a:pt x="3393973" y="6255115"/>
                  </a:lnTo>
                  <a:lnTo>
                    <a:pt x="3431915" y="6226118"/>
                  </a:lnTo>
                  <a:lnTo>
                    <a:pt x="3469642" y="6196856"/>
                  </a:lnTo>
                  <a:lnTo>
                    <a:pt x="3507152" y="6167329"/>
                  </a:lnTo>
                  <a:lnTo>
                    <a:pt x="3544444" y="6137538"/>
                  </a:lnTo>
                  <a:lnTo>
                    <a:pt x="3581516" y="6107487"/>
                  </a:lnTo>
                  <a:lnTo>
                    <a:pt x="3618368" y="6077175"/>
                  </a:lnTo>
                  <a:lnTo>
                    <a:pt x="3654997" y="6046604"/>
                  </a:lnTo>
                  <a:lnTo>
                    <a:pt x="3691403" y="6015775"/>
                  </a:lnTo>
                  <a:lnTo>
                    <a:pt x="3727584" y="5984690"/>
                  </a:lnTo>
                  <a:lnTo>
                    <a:pt x="3763538" y="5953351"/>
                  </a:lnTo>
                  <a:lnTo>
                    <a:pt x="3799264" y="5921759"/>
                  </a:lnTo>
                  <a:lnTo>
                    <a:pt x="3834761" y="5889914"/>
                  </a:lnTo>
                  <a:lnTo>
                    <a:pt x="3870027" y="5857819"/>
                  </a:lnTo>
                  <a:lnTo>
                    <a:pt x="3905062" y="5825475"/>
                  </a:lnTo>
                  <a:lnTo>
                    <a:pt x="3939862" y="5792883"/>
                  </a:lnTo>
                  <a:lnTo>
                    <a:pt x="3974428" y="5760045"/>
                  </a:lnTo>
                  <a:lnTo>
                    <a:pt x="4008758" y="5726962"/>
                  </a:lnTo>
                  <a:lnTo>
                    <a:pt x="4042850" y="5693636"/>
                  </a:lnTo>
                  <a:lnTo>
                    <a:pt x="4076703" y="5660067"/>
                  </a:lnTo>
                  <a:lnTo>
                    <a:pt x="4110315" y="5626258"/>
                  </a:lnTo>
                  <a:lnTo>
                    <a:pt x="4143686" y="5592209"/>
                  </a:lnTo>
                  <a:lnTo>
                    <a:pt x="4176813" y="5557923"/>
                  </a:lnTo>
                  <a:lnTo>
                    <a:pt x="4209696" y="5523400"/>
                  </a:lnTo>
                  <a:lnTo>
                    <a:pt x="4242333" y="5488641"/>
                  </a:lnTo>
                  <a:lnTo>
                    <a:pt x="4274722" y="5453649"/>
                  </a:lnTo>
                  <a:lnTo>
                    <a:pt x="4306862" y="5418425"/>
                  </a:lnTo>
                  <a:lnTo>
                    <a:pt x="4338753" y="5382970"/>
                  </a:lnTo>
                  <a:lnTo>
                    <a:pt x="4370391" y="5347285"/>
                  </a:lnTo>
                  <a:lnTo>
                    <a:pt x="4401776" y="5311373"/>
                  </a:lnTo>
                  <a:lnTo>
                    <a:pt x="4432907" y="5275233"/>
                  </a:lnTo>
                  <a:lnTo>
                    <a:pt x="4463783" y="5238868"/>
                  </a:lnTo>
                  <a:lnTo>
                    <a:pt x="4494401" y="5202279"/>
                  </a:lnTo>
                  <a:lnTo>
                    <a:pt x="4524760" y="5165468"/>
                  </a:lnTo>
                  <a:lnTo>
                    <a:pt x="4554859" y="5128436"/>
                  </a:lnTo>
                  <a:lnTo>
                    <a:pt x="4584697" y="5091183"/>
                  </a:lnTo>
                  <a:lnTo>
                    <a:pt x="4614272" y="5053713"/>
                  </a:lnTo>
                  <a:lnTo>
                    <a:pt x="4643583" y="5016025"/>
                  </a:lnTo>
                  <a:lnTo>
                    <a:pt x="4672628" y="4978122"/>
                  </a:lnTo>
                  <a:lnTo>
                    <a:pt x="4701406" y="4940005"/>
                  </a:lnTo>
                  <a:lnTo>
                    <a:pt x="4729916" y="4901675"/>
                  </a:lnTo>
                  <a:lnTo>
                    <a:pt x="4758156" y="4863134"/>
                  </a:lnTo>
                  <a:lnTo>
                    <a:pt x="4786124" y="4824383"/>
                  </a:lnTo>
                  <a:lnTo>
                    <a:pt x="4813820" y="4785423"/>
                  </a:lnTo>
                  <a:lnTo>
                    <a:pt x="4841242" y="4746256"/>
                  </a:lnTo>
                  <a:lnTo>
                    <a:pt x="4868389" y="4706883"/>
                  </a:lnTo>
                  <a:lnTo>
                    <a:pt x="4895259" y="4667306"/>
                  </a:lnTo>
                  <a:lnTo>
                    <a:pt x="4921850" y="4627526"/>
                  </a:lnTo>
                  <a:lnTo>
                    <a:pt x="4948162" y="4587544"/>
                  </a:lnTo>
                  <a:lnTo>
                    <a:pt x="4974193" y="4547363"/>
                  </a:lnTo>
                  <a:lnTo>
                    <a:pt x="4999942" y="4506982"/>
                  </a:lnTo>
                  <a:lnTo>
                    <a:pt x="5025407" y="4466404"/>
                  </a:lnTo>
                  <a:lnTo>
                    <a:pt x="5050586" y="4425631"/>
                  </a:lnTo>
                  <a:lnTo>
                    <a:pt x="5075479" y="4384662"/>
                  </a:lnTo>
                  <a:lnTo>
                    <a:pt x="5100084" y="4343500"/>
                  </a:lnTo>
                  <a:lnTo>
                    <a:pt x="5124400" y="4302147"/>
                  </a:lnTo>
                  <a:lnTo>
                    <a:pt x="5148425" y="4260603"/>
                  </a:lnTo>
                  <a:lnTo>
                    <a:pt x="5172157" y="4218871"/>
                  </a:lnTo>
                  <a:lnTo>
                    <a:pt x="5195596" y="4176950"/>
                  </a:lnTo>
                  <a:lnTo>
                    <a:pt x="5218740" y="4134844"/>
                  </a:lnTo>
                  <a:lnTo>
                    <a:pt x="5241588" y="4092553"/>
                  </a:lnTo>
                  <a:lnTo>
                    <a:pt x="5264138" y="4050078"/>
                  </a:lnTo>
                  <a:lnTo>
                    <a:pt x="5286389" y="4007421"/>
                  </a:lnTo>
                  <a:lnTo>
                    <a:pt x="5308339" y="3964584"/>
                  </a:lnTo>
                  <a:lnTo>
                    <a:pt x="5329987" y="3921568"/>
                  </a:lnTo>
                  <a:lnTo>
                    <a:pt x="5351332" y="3878373"/>
                  </a:lnTo>
                  <a:lnTo>
                    <a:pt x="5372372" y="3835003"/>
                  </a:lnTo>
                  <a:lnTo>
                    <a:pt x="5393105" y="3791457"/>
                  </a:lnTo>
                  <a:lnTo>
                    <a:pt x="5413532" y="3747738"/>
                  </a:lnTo>
                  <a:lnTo>
                    <a:pt x="5433649" y="3703847"/>
                  </a:lnTo>
                  <a:lnTo>
                    <a:pt x="5453456" y="3659784"/>
                  </a:lnTo>
                  <a:lnTo>
                    <a:pt x="5472951" y="3615553"/>
                  </a:lnTo>
                  <a:lnTo>
                    <a:pt x="5492133" y="3571153"/>
                  </a:lnTo>
                  <a:lnTo>
                    <a:pt x="5511000" y="3526587"/>
                  </a:lnTo>
                  <a:lnTo>
                    <a:pt x="5529552" y="3481855"/>
                  </a:lnTo>
                  <a:lnTo>
                    <a:pt x="5547786" y="3436960"/>
                  </a:lnTo>
                  <a:lnTo>
                    <a:pt x="5565701" y="3391903"/>
                  </a:lnTo>
                  <a:lnTo>
                    <a:pt x="5583296" y="3346684"/>
                  </a:lnTo>
                  <a:lnTo>
                    <a:pt x="5600570" y="3301306"/>
                  </a:lnTo>
                  <a:lnTo>
                    <a:pt x="5617521" y="3255769"/>
                  </a:lnTo>
                  <a:lnTo>
                    <a:pt x="5634147" y="3210076"/>
                  </a:lnTo>
                  <a:lnTo>
                    <a:pt x="5650448" y="3164227"/>
                  </a:lnTo>
                  <a:lnTo>
                    <a:pt x="5666421" y="3118224"/>
                  </a:lnTo>
                  <a:lnTo>
                    <a:pt x="5682066" y="3072069"/>
                  </a:lnTo>
                  <a:lnTo>
                    <a:pt x="5697381" y="3025762"/>
                  </a:lnTo>
                  <a:lnTo>
                    <a:pt x="5712365" y="2979306"/>
                  </a:lnTo>
                  <a:lnTo>
                    <a:pt x="5727015" y="2932701"/>
                  </a:lnTo>
                  <a:lnTo>
                    <a:pt x="5741332" y="2885949"/>
                  </a:lnTo>
                  <a:lnTo>
                    <a:pt x="5755313" y="2839051"/>
                  </a:lnTo>
                  <a:lnTo>
                    <a:pt x="5768958" y="2792010"/>
                  </a:lnTo>
                  <a:lnTo>
                    <a:pt x="5782264" y="2744825"/>
                  </a:lnTo>
                  <a:lnTo>
                    <a:pt x="5795230" y="2697499"/>
                  </a:lnTo>
                  <a:lnTo>
                    <a:pt x="5807855" y="2650033"/>
                  </a:lnTo>
                  <a:lnTo>
                    <a:pt x="5820137" y="2602428"/>
                  </a:lnTo>
                  <a:lnTo>
                    <a:pt x="5832076" y="2554686"/>
                  </a:lnTo>
                  <a:lnTo>
                    <a:pt x="5843669" y="2506808"/>
                  </a:lnTo>
                  <a:lnTo>
                    <a:pt x="5854916" y="2458796"/>
                  </a:lnTo>
                  <a:lnTo>
                    <a:pt x="5865814" y="2410651"/>
                  </a:lnTo>
                  <a:lnTo>
                    <a:pt x="5876363" y="2362374"/>
                  </a:lnTo>
                  <a:lnTo>
                    <a:pt x="5886561" y="2313966"/>
                  </a:lnTo>
                  <a:lnTo>
                    <a:pt x="5896407" y="2265430"/>
                  </a:lnTo>
                  <a:lnTo>
                    <a:pt x="5905899" y="2216767"/>
                  </a:lnTo>
                  <a:lnTo>
                    <a:pt x="5915036" y="2167977"/>
                  </a:lnTo>
                  <a:lnTo>
                    <a:pt x="5923816" y="2119063"/>
                  </a:lnTo>
                  <a:lnTo>
                    <a:pt x="5932239" y="2070025"/>
                  </a:lnTo>
                  <a:lnTo>
                    <a:pt x="5940302" y="2020866"/>
                  </a:lnTo>
                  <a:lnTo>
                    <a:pt x="5948004" y="1971586"/>
                  </a:lnTo>
                  <a:lnTo>
                    <a:pt x="5955345" y="1922187"/>
                  </a:lnTo>
                  <a:lnTo>
                    <a:pt x="5962322" y="1872670"/>
                  </a:lnTo>
                  <a:lnTo>
                    <a:pt x="5968934" y="1823038"/>
                  </a:lnTo>
                  <a:lnTo>
                    <a:pt x="5975179" y="1773290"/>
                  </a:lnTo>
                  <a:lnTo>
                    <a:pt x="5981057" y="1723429"/>
                  </a:lnTo>
                  <a:lnTo>
                    <a:pt x="5986566" y="1673455"/>
                  </a:lnTo>
                  <a:lnTo>
                    <a:pt x="5991705" y="1623371"/>
                  </a:lnTo>
                  <a:lnTo>
                    <a:pt x="5996471" y="1573178"/>
                  </a:lnTo>
                  <a:lnTo>
                    <a:pt x="6000864" y="1522877"/>
                  </a:lnTo>
                  <a:lnTo>
                    <a:pt x="6004883" y="1472469"/>
                  </a:lnTo>
                  <a:lnTo>
                    <a:pt x="6008525" y="1421956"/>
                  </a:lnTo>
                  <a:lnTo>
                    <a:pt x="6011790" y="1371340"/>
                  </a:lnTo>
                  <a:lnTo>
                    <a:pt x="6014676" y="1320621"/>
                  </a:lnTo>
                  <a:lnTo>
                    <a:pt x="6017182" y="1269802"/>
                  </a:lnTo>
                  <a:lnTo>
                    <a:pt x="6019306" y="1218883"/>
                  </a:lnTo>
                  <a:lnTo>
                    <a:pt x="6021047" y="1167865"/>
                  </a:lnTo>
                  <a:lnTo>
                    <a:pt x="6022404" y="1116752"/>
                  </a:lnTo>
                  <a:lnTo>
                    <a:pt x="6023375" y="1065542"/>
                  </a:lnTo>
                  <a:lnTo>
                    <a:pt x="6023958" y="1014239"/>
                  </a:lnTo>
                  <a:lnTo>
                    <a:pt x="6024153" y="962844"/>
                  </a:lnTo>
                  <a:lnTo>
                    <a:pt x="6023947" y="910012"/>
                  </a:lnTo>
                  <a:lnTo>
                    <a:pt x="6023331" y="857277"/>
                  </a:lnTo>
                  <a:lnTo>
                    <a:pt x="6022305" y="804642"/>
                  </a:lnTo>
                  <a:lnTo>
                    <a:pt x="6020872" y="752108"/>
                  </a:lnTo>
                  <a:lnTo>
                    <a:pt x="6019032" y="699677"/>
                  </a:lnTo>
                  <a:lnTo>
                    <a:pt x="6016788" y="647349"/>
                  </a:lnTo>
                  <a:lnTo>
                    <a:pt x="6014141" y="595127"/>
                  </a:lnTo>
                  <a:lnTo>
                    <a:pt x="6011093" y="543011"/>
                  </a:lnTo>
                  <a:lnTo>
                    <a:pt x="6007644" y="491004"/>
                  </a:lnTo>
                  <a:lnTo>
                    <a:pt x="6003797" y="439107"/>
                  </a:lnTo>
                  <a:lnTo>
                    <a:pt x="5999553" y="387322"/>
                  </a:lnTo>
                  <a:lnTo>
                    <a:pt x="5994913" y="335649"/>
                  </a:lnTo>
                  <a:lnTo>
                    <a:pt x="5989880" y="284091"/>
                  </a:lnTo>
                  <a:lnTo>
                    <a:pt x="5953780" y="0"/>
                  </a:lnTo>
                  <a:close/>
                </a:path>
              </a:pathLst>
            </a:custGeom>
            <a:solidFill>
              <a:srgbClr val="FFFFFF"/>
            </a:solidFill>
          </p:spPr>
          <p:txBody>
            <a:bodyPr wrap="square" lIns="0" tIns="0" rIns="0" bIns="0" rtlCol="0"/>
            <a:lstStyle/>
            <a:p>
              <a:endParaRPr/>
            </a:p>
          </p:txBody>
        </p:sp>
        <p:sp>
          <p:nvSpPr>
            <p:cNvPr id="6" name="object 6"/>
            <p:cNvSpPr/>
            <p:nvPr/>
          </p:nvSpPr>
          <p:spPr>
            <a:xfrm>
              <a:off x="419381" y="1607799"/>
              <a:ext cx="4047843" cy="2274229"/>
            </a:xfrm>
            <a:prstGeom prst="rect">
              <a:avLst/>
            </a:prstGeom>
            <a:blipFill>
              <a:blip r:embed="rId2" cstate="print"/>
              <a:stretch>
                <a:fillRect/>
              </a:stretch>
            </a:blipFill>
          </p:spPr>
          <p:txBody>
            <a:bodyPr wrap="square" lIns="0" tIns="0" rIns="0" bIns="0" rtlCol="0"/>
            <a:lstStyle/>
            <a:p>
              <a:endParaRPr/>
            </a:p>
          </p:txBody>
        </p:sp>
      </p:grpSp>
      <p:sp>
        <p:nvSpPr>
          <p:cNvPr id="7" name="object 7"/>
          <p:cNvSpPr txBox="1"/>
          <p:nvPr/>
        </p:nvSpPr>
        <p:spPr>
          <a:xfrm>
            <a:off x="346132" y="4269740"/>
            <a:ext cx="3797300" cy="1498272"/>
          </a:xfrm>
          <a:prstGeom prst="rect">
            <a:avLst/>
          </a:prstGeom>
        </p:spPr>
        <p:txBody>
          <a:bodyPr vert="horz" wrap="square" lIns="0" tIns="9525" rIns="0" bIns="0" rtlCol="0">
            <a:spAutoFit/>
          </a:bodyPr>
          <a:lstStyle/>
          <a:p>
            <a:pPr marL="262890" marR="5080" indent="-250825">
              <a:lnSpc>
                <a:spcPct val="100800"/>
              </a:lnSpc>
              <a:spcBef>
                <a:spcPts val="75"/>
              </a:spcBef>
              <a:tabLst>
                <a:tab pos="2937510" algn="l"/>
              </a:tabLst>
            </a:pPr>
            <a:r>
              <a:rPr lang="pt-PT" sz="2400" b="1" spc="-5" dirty="0">
                <a:solidFill>
                  <a:srgbClr val="D86422"/>
                </a:solidFill>
                <a:latin typeface="Arial"/>
                <a:cs typeface="Arial"/>
              </a:rPr>
              <a:t>   EXERCÍCIO DE SIMULAÇÃO SOBRE PONTOS DE ENTRADA</a:t>
            </a:r>
            <a:r>
              <a:rPr sz="2400" b="1" dirty="0">
                <a:solidFill>
                  <a:srgbClr val="D86422"/>
                </a:solidFill>
                <a:latin typeface="Arial"/>
                <a:cs typeface="Arial"/>
              </a:rPr>
              <a:t>	(</a:t>
            </a:r>
            <a:r>
              <a:rPr sz="2400" b="1" spc="-5" dirty="0">
                <a:solidFill>
                  <a:srgbClr val="D86422"/>
                </a:solidFill>
                <a:latin typeface="Arial"/>
                <a:cs typeface="Arial"/>
              </a:rPr>
              <a:t>PE)</a:t>
            </a:r>
            <a:endParaRPr sz="2400" dirty="0">
              <a:latin typeface="Arial"/>
              <a:cs typeface="Arial"/>
            </a:endParaRPr>
          </a:p>
        </p:txBody>
      </p:sp>
      <p:sp>
        <p:nvSpPr>
          <p:cNvPr id="8" name="object 8"/>
          <p:cNvSpPr/>
          <p:nvPr/>
        </p:nvSpPr>
        <p:spPr>
          <a:xfrm>
            <a:off x="10917935" y="6327647"/>
            <a:ext cx="1267968" cy="390144"/>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9" name="object 9"/>
          <p:cNvSpPr/>
          <p:nvPr/>
        </p:nvSpPr>
        <p:spPr>
          <a:xfrm>
            <a:off x="131063" y="6315455"/>
            <a:ext cx="1295400" cy="414528"/>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85800"/>
            <a:ext cx="9171305" cy="5951855"/>
          </a:xfrm>
          <a:custGeom>
            <a:avLst/>
            <a:gdLst/>
            <a:ahLst/>
            <a:cxnLst/>
            <a:rect l="l" t="t" r="r" b="b"/>
            <a:pathLst>
              <a:path w="9171305" h="5951855">
                <a:moveTo>
                  <a:pt x="2267601" y="0"/>
                </a:moveTo>
                <a:lnTo>
                  <a:pt x="0" y="0"/>
                </a:lnTo>
                <a:lnTo>
                  <a:pt x="0" y="5951536"/>
                </a:lnTo>
                <a:lnTo>
                  <a:pt x="2267601" y="5951536"/>
                </a:lnTo>
                <a:lnTo>
                  <a:pt x="2267601" y="0"/>
                </a:lnTo>
                <a:close/>
              </a:path>
              <a:path w="9171305" h="5951855">
                <a:moveTo>
                  <a:pt x="2276745" y="0"/>
                </a:moveTo>
                <a:lnTo>
                  <a:pt x="2276745" y="5951536"/>
                </a:lnTo>
                <a:lnTo>
                  <a:pt x="9170986" y="5951536"/>
                </a:lnTo>
                <a:lnTo>
                  <a:pt x="2276745" y="0"/>
                </a:lnTo>
                <a:close/>
              </a:path>
            </a:pathLst>
          </a:custGeom>
          <a:solidFill>
            <a:srgbClr val="FFFFFF"/>
          </a:solidFill>
        </p:spPr>
        <p:txBody>
          <a:bodyPr wrap="square" lIns="0" tIns="0" rIns="0" bIns="0" rtlCol="0"/>
          <a:lstStyle/>
          <a:p>
            <a:endParaRPr/>
          </a:p>
        </p:txBody>
      </p:sp>
      <p:sp>
        <p:nvSpPr>
          <p:cNvPr id="3" name="object 3"/>
          <p:cNvSpPr txBox="1">
            <a:spLocks noGrp="1"/>
          </p:cNvSpPr>
          <p:nvPr>
            <p:ph type="title"/>
          </p:nvPr>
        </p:nvSpPr>
        <p:spPr>
          <a:xfrm>
            <a:off x="231125" y="0"/>
            <a:ext cx="4798075" cy="513080"/>
          </a:xfrm>
          <a:prstGeom prst="rect">
            <a:avLst/>
          </a:prstGeom>
        </p:spPr>
        <p:txBody>
          <a:bodyPr vert="horz" wrap="square" lIns="0" tIns="12700" rIns="0" bIns="0" rtlCol="0">
            <a:spAutoFit/>
          </a:bodyPr>
          <a:lstStyle/>
          <a:p>
            <a:pPr marL="12700">
              <a:lnSpc>
                <a:spcPct val="100000"/>
              </a:lnSpc>
              <a:spcBef>
                <a:spcPts val="100"/>
              </a:spcBef>
            </a:pPr>
            <a:r>
              <a:rPr lang="pt-PT" sz="3200" spc="-5" dirty="0"/>
              <a:t>Regras do</a:t>
            </a:r>
            <a:r>
              <a:rPr sz="3200" spc="-90" dirty="0"/>
              <a:t> </a:t>
            </a:r>
            <a:r>
              <a:rPr sz="3200" spc="-5" dirty="0"/>
              <a:t>TTX</a:t>
            </a:r>
            <a:r>
              <a:rPr lang="en-US" sz="3200" spc="-5" dirty="0"/>
              <a:t> (cont.)</a:t>
            </a:r>
            <a:endParaRPr sz="3200" dirty="0"/>
          </a:p>
        </p:txBody>
      </p:sp>
      <p:sp>
        <p:nvSpPr>
          <p:cNvPr id="6" name="Rectangle 5">
            <a:extLst>
              <a:ext uri="{FF2B5EF4-FFF2-40B4-BE49-F238E27FC236}">
                <a16:creationId xmlns:a16="http://schemas.microsoft.com/office/drawing/2014/main" id="{70D134AA-6801-4648-8042-FCAA3CCE1C15}"/>
              </a:ext>
            </a:extLst>
          </p:cNvPr>
          <p:cNvSpPr/>
          <p:nvPr/>
        </p:nvSpPr>
        <p:spPr>
          <a:xfrm>
            <a:off x="249540" y="685800"/>
            <a:ext cx="11960875" cy="6032420"/>
          </a:xfrm>
          <a:prstGeom prst="rect">
            <a:avLst/>
          </a:prstGeom>
        </p:spPr>
        <p:txBody>
          <a:bodyPr wrap="square">
            <a:spAutoFit/>
          </a:bodyPr>
          <a:lstStyle/>
          <a:p>
            <a:pPr algn="ctr"/>
            <a:r>
              <a:rPr lang="pt-PT" sz="2800" dirty="0">
                <a:solidFill>
                  <a:srgbClr val="FF0000"/>
                </a:solidFill>
                <a:latin typeface="Arial"/>
                <a:cs typeface="Arial"/>
              </a:rPr>
              <a:t>Aceitar o cenário, não o rejeitar!</a:t>
            </a:r>
          </a:p>
          <a:p>
            <a:endParaRPr lang="pt-PT" sz="1400" dirty="0">
              <a:latin typeface="Arial"/>
              <a:cs typeface="Arial"/>
            </a:endParaRPr>
          </a:p>
          <a:p>
            <a:r>
              <a:rPr lang="pt-PT" sz="2800" dirty="0">
                <a:latin typeface="Arial"/>
                <a:cs typeface="Arial"/>
              </a:rPr>
              <a:t>Os termos isolamento e quarentena são, frequentemente, utilizados indiferentemente, mas, segundo o RSI (2005), eles são diferentes: </a:t>
            </a:r>
          </a:p>
          <a:p>
            <a:pPr marL="457200" indent="-457200">
              <a:buFont typeface="Arial" panose="020B0604020202020204" pitchFamily="34" charset="0"/>
              <a:buChar char="•"/>
            </a:pPr>
            <a:r>
              <a:rPr lang="pt-PT" sz="2400" b="1" i="1" dirty="0">
                <a:latin typeface="Arial"/>
                <a:cs typeface="Arial"/>
              </a:rPr>
              <a:t>“isolamento” </a:t>
            </a:r>
            <a:r>
              <a:rPr lang="pt-PT" sz="2400" i="1" dirty="0">
                <a:latin typeface="Arial"/>
                <a:cs typeface="Arial"/>
              </a:rPr>
              <a:t>significa separação de outras pessoas das </a:t>
            </a:r>
            <a:r>
              <a:rPr lang="pt-PT" sz="2400" i="1" u="sng" dirty="0">
                <a:latin typeface="Arial"/>
                <a:cs typeface="Arial"/>
              </a:rPr>
              <a:t>pessoas doentes ou contaminadas</a:t>
            </a:r>
            <a:r>
              <a:rPr lang="pt-PT" sz="2400" i="1" dirty="0">
                <a:latin typeface="Arial"/>
                <a:cs typeface="Arial"/>
              </a:rPr>
              <a:t>, ou de bagagens, contentores, veículos, mercadorias ou encomendas postais afetados, com a finalidade de evitar a propagação da infeção ou a contaminação;</a:t>
            </a:r>
          </a:p>
          <a:p>
            <a:pPr marL="457200" indent="-457200">
              <a:buFont typeface="Arial" panose="020B0604020202020204" pitchFamily="34" charset="0"/>
              <a:buChar char="•"/>
            </a:pPr>
            <a:r>
              <a:rPr lang="pt-PT" sz="2400" b="1" i="1" dirty="0">
                <a:latin typeface="Arial"/>
                <a:cs typeface="Arial"/>
              </a:rPr>
              <a:t>“quarentena” </a:t>
            </a:r>
            <a:r>
              <a:rPr lang="pt-PT" sz="2400" i="1" dirty="0">
                <a:latin typeface="Arial"/>
                <a:cs typeface="Arial"/>
              </a:rPr>
              <a:t>significa a restrição de atividades e/ou a separação de outros de </a:t>
            </a:r>
            <a:r>
              <a:rPr lang="pt-PT" sz="2400" i="1" u="sng" dirty="0">
                <a:latin typeface="Arial"/>
                <a:cs typeface="Arial"/>
              </a:rPr>
              <a:t>pessoas suspeitas que não estão doentes </a:t>
            </a:r>
            <a:r>
              <a:rPr lang="pt-PT" sz="2400" i="1" dirty="0">
                <a:latin typeface="Arial"/>
                <a:cs typeface="Arial"/>
              </a:rPr>
              <a:t>ou de bagagens, contentores, veículos ou mercadorias suspeitas, com a finalidade de evitar a possível propagação da infeção ou a contaminação;</a:t>
            </a:r>
            <a:endParaRPr lang="pt-PT" sz="2400" dirty="0">
              <a:latin typeface="Arial"/>
              <a:cs typeface="Arial"/>
            </a:endParaRPr>
          </a:p>
          <a:p>
            <a:r>
              <a:rPr lang="pt-PT" sz="2400" dirty="0">
                <a:latin typeface="Arial"/>
                <a:cs typeface="Arial"/>
              </a:rPr>
              <a:t>Para efeitos deste exercício, o termo </a:t>
            </a:r>
            <a:r>
              <a:rPr lang="pt-PT" sz="2400" b="1" dirty="0">
                <a:latin typeface="Arial"/>
                <a:cs typeface="Arial"/>
              </a:rPr>
              <a:t>“quarentena” </a:t>
            </a:r>
            <a:r>
              <a:rPr lang="pt-PT" sz="2400" dirty="0">
                <a:latin typeface="Arial"/>
                <a:cs typeface="Arial"/>
              </a:rPr>
              <a:t>será considerado aquele que se usa no domínio  público e que, em termos gerais, define quarentena como qualquer tipo de confinamento ou restrições impostas a pessoas ou bens por força da COVID-19.  </a:t>
            </a:r>
          </a:p>
        </p:txBody>
      </p:sp>
    </p:spTree>
    <p:extLst>
      <p:ext uri="{BB962C8B-B14F-4D97-AF65-F5344CB8AC3E}">
        <p14:creationId xmlns:p14="http://schemas.microsoft.com/office/powerpoint/2010/main" val="3990631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B04F7-B0B1-4F91-B549-742A708937C4}"/>
              </a:ext>
            </a:extLst>
          </p:cNvPr>
          <p:cNvSpPr>
            <a:spLocks noGrp="1"/>
          </p:cNvSpPr>
          <p:nvPr>
            <p:ph type="title"/>
          </p:nvPr>
        </p:nvSpPr>
        <p:spPr/>
        <p:txBody>
          <a:bodyPr>
            <a:normAutofit fontScale="90000"/>
          </a:bodyPr>
          <a:lstStyle/>
          <a:p>
            <a:r>
              <a:rPr lang="pt-PT"/>
              <a:t>Exercício teórico: como proceder</a:t>
            </a:r>
            <a:endParaRPr lang="pt-PT" dirty="0"/>
          </a:p>
        </p:txBody>
      </p:sp>
      <p:sp>
        <p:nvSpPr>
          <p:cNvPr id="4" name="Date Placeholder 3">
            <a:extLst>
              <a:ext uri="{FF2B5EF4-FFF2-40B4-BE49-F238E27FC236}">
                <a16:creationId xmlns:a16="http://schemas.microsoft.com/office/drawing/2014/main" id="{E9D21762-1AC0-47DD-BF09-9B5B4DE1A82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28 Outubro 2020</a:t>
            </a:r>
          </a:p>
        </p:txBody>
      </p:sp>
      <p:sp>
        <p:nvSpPr>
          <p:cNvPr id="182" name="Rectangle 181">
            <a:extLst>
              <a:ext uri="{FF2B5EF4-FFF2-40B4-BE49-F238E27FC236}">
                <a16:creationId xmlns:a16="http://schemas.microsoft.com/office/drawing/2014/main" id="{67744F97-E788-4F04-8EA4-6A6ED13C2739}"/>
              </a:ext>
            </a:extLst>
          </p:cNvPr>
          <p:cNvSpPr/>
          <p:nvPr/>
        </p:nvSpPr>
        <p:spPr>
          <a:xfrm>
            <a:off x="8480494" y="591381"/>
            <a:ext cx="3728243" cy="6049957"/>
          </a:xfrm>
          <a:prstGeom prst="rect">
            <a:avLst/>
          </a:prstGeom>
          <a:solidFill>
            <a:schemeClr val="tx2"/>
          </a:solidFill>
        </p:spPr>
        <p:txBody>
          <a:bodyPr wrap="squar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2400" b="0" i="0" u="none" strike="noStrike" kern="1200" cap="none" spc="0" normalizeH="0" baseline="0" noProof="0">
              <a:ln>
                <a:noFill/>
              </a:ln>
              <a:solidFill>
                <a:prstClr val="white"/>
              </a:solidFill>
              <a:effectLst/>
              <a:uLnTx/>
              <a:uFillTx/>
              <a:latin typeface="Arial" panose="020B0604020202020204"/>
            </a:endParaRPr>
          </a:p>
          <a:p>
            <a:pPr algn="ctr">
              <a:defRPr/>
            </a:pPr>
            <a:r>
              <a:rPr lang="pt-PT" sz="2400">
                <a:solidFill>
                  <a:srgbClr val="FFFFFF"/>
                </a:solidFill>
                <a:ea typeface="Arial"/>
                <a:cs typeface="Arial"/>
                <a:sym typeface="Arial"/>
              </a:rPr>
              <a:t>Este é um exercício fechado, concebido só para si.</a:t>
            </a:r>
            <a:endParaRPr kumimoji="0" lang="pt-PT" sz="2400" b="0" i="0" u="none" strike="noStrike" kern="1200" cap="none" spc="0" normalizeH="0" baseline="0" noProof="0">
              <a:ln>
                <a:noFill/>
              </a:ln>
              <a:solidFill>
                <a:prstClr val="white"/>
              </a:solidFill>
              <a:effectLst/>
              <a:uLnTx/>
              <a:uFillTx/>
              <a:latin typeface="Arial" panose="020B060402020202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2400" b="0" i="0" u="none" strike="noStrike" kern="1200" cap="none" spc="0" normalizeH="0" baseline="0" noProof="0">
              <a:ln>
                <a:noFill/>
              </a:ln>
              <a:solidFill>
                <a:prstClr val="white"/>
              </a:solidFill>
              <a:effectLst/>
              <a:uLnTx/>
              <a:uFillTx/>
              <a:latin typeface="Arial" panose="020B060402020202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2400" b="0" i="0" u="none" strike="noStrike" kern="1200" cap="none" spc="0" normalizeH="0" baseline="0" noProof="0">
                <a:ln>
                  <a:noFill/>
                </a:ln>
                <a:solidFill>
                  <a:prstClr val="white"/>
                </a:solidFill>
                <a:effectLst/>
                <a:uLnTx/>
                <a:uFillTx/>
                <a:latin typeface="Arial" panose="020B0604020202020204"/>
              </a:rPr>
              <a:t>Os facilitadores orientá-lo-ão através de uma série de discussões centradas num caso importado de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2400" b="0" i="0" u="none" strike="noStrike" kern="1200" cap="none" spc="0" normalizeH="0" baseline="0" noProof="0">
                <a:ln>
                  <a:noFill/>
                </a:ln>
                <a:solidFill>
                  <a:prstClr val="white"/>
                </a:solidFill>
                <a:effectLst/>
                <a:uLnTx/>
                <a:uFillTx/>
                <a:latin typeface="Arial" panose="020B0604020202020204"/>
              </a:rPr>
              <a:t>COVID-19</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2400" b="0" i="0" u="none" strike="noStrike" kern="1200" cap="none" spc="0" normalizeH="0" baseline="0" noProof="0">
              <a:ln>
                <a:noFill/>
              </a:ln>
              <a:solidFill>
                <a:prstClr val="white"/>
              </a:solidFill>
              <a:effectLst/>
              <a:uLnTx/>
              <a:uFillTx/>
              <a:latin typeface="Arial" panose="020B0604020202020204"/>
            </a:endParaRPr>
          </a:p>
          <a:p>
            <a:pPr lvl="0" algn="ctr">
              <a:buClr>
                <a:srgbClr val="FFFFFF"/>
              </a:buClr>
              <a:buSzPts val="3600"/>
            </a:pPr>
            <a:r>
              <a:rPr lang="pt-PT" sz="3600" b="1">
                <a:solidFill>
                  <a:srgbClr val="FFFFFF"/>
                </a:solidFill>
                <a:ea typeface="Arial"/>
                <a:cs typeface="Arial"/>
                <a:sym typeface="Arial"/>
              </a:rPr>
              <a:t>Estamos todos aqui para aprender</a:t>
            </a:r>
            <a:endParaRPr lang="pt-PT" sz="3600" dirty="0"/>
          </a:p>
        </p:txBody>
      </p:sp>
      <p:sp>
        <p:nvSpPr>
          <p:cNvPr id="59" name="Freeform: Shape 58">
            <a:extLst>
              <a:ext uri="{FF2B5EF4-FFF2-40B4-BE49-F238E27FC236}">
                <a16:creationId xmlns:a16="http://schemas.microsoft.com/office/drawing/2014/main" id="{0643F411-9354-42D4-9C8D-FF309A8A038F}"/>
              </a:ext>
            </a:extLst>
          </p:cNvPr>
          <p:cNvSpPr/>
          <p:nvPr/>
        </p:nvSpPr>
        <p:spPr>
          <a:xfrm>
            <a:off x="477396" y="4621698"/>
            <a:ext cx="2491577" cy="1112814"/>
          </a:xfrm>
          <a:custGeom>
            <a:avLst/>
            <a:gdLst>
              <a:gd name="connsiteX0" fmla="*/ 0 w 2747451"/>
              <a:gd name="connsiteY0" fmla="*/ 0 h 1098980"/>
              <a:gd name="connsiteX1" fmla="*/ 2197961 w 2747451"/>
              <a:gd name="connsiteY1" fmla="*/ 0 h 1098980"/>
              <a:gd name="connsiteX2" fmla="*/ 2747451 w 2747451"/>
              <a:gd name="connsiteY2" fmla="*/ 549490 h 1098980"/>
              <a:gd name="connsiteX3" fmla="*/ 2197961 w 2747451"/>
              <a:gd name="connsiteY3" fmla="*/ 1098980 h 1098980"/>
              <a:gd name="connsiteX4" fmla="*/ 0 w 2747451"/>
              <a:gd name="connsiteY4" fmla="*/ 1098980 h 1098980"/>
              <a:gd name="connsiteX5" fmla="*/ 0 w 2747451"/>
              <a:gd name="connsiteY5" fmla="*/ 0 h 1098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7451" h="1098980">
                <a:moveTo>
                  <a:pt x="0" y="0"/>
                </a:moveTo>
                <a:lnTo>
                  <a:pt x="2197961" y="0"/>
                </a:lnTo>
                <a:lnTo>
                  <a:pt x="2747451" y="549490"/>
                </a:lnTo>
                <a:lnTo>
                  <a:pt x="2197961" y="1098980"/>
                </a:lnTo>
                <a:lnTo>
                  <a:pt x="0" y="1098980"/>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28016" tIns="64008" rIns="306749" bIns="64008"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pt-PT" sz="2000" b="1" i="0" u="none" strike="noStrike" kern="1200" cap="none" spc="0" normalizeH="0" baseline="0" noProof="0" dirty="0">
                <a:ln>
                  <a:noFill/>
                </a:ln>
                <a:solidFill>
                  <a:prstClr val="white"/>
                </a:solidFill>
                <a:effectLst/>
                <a:uLnTx/>
                <a:uFillTx/>
                <a:latin typeface="Arial" panose="020B0604020202020204"/>
                <a:ea typeface="+mn-ea"/>
                <a:cs typeface="+mn-cs"/>
              </a:rPr>
              <a:t>Balanço</a:t>
            </a:r>
          </a:p>
        </p:txBody>
      </p:sp>
      <p:sp>
        <p:nvSpPr>
          <p:cNvPr id="60" name="Freeform: Shape 59">
            <a:extLst>
              <a:ext uri="{FF2B5EF4-FFF2-40B4-BE49-F238E27FC236}">
                <a16:creationId xmlns:a16="http://schemas.microsoft.com/office/drawing/2014/main" id="{6F6CF754-9C2F-4DDB-863E-42EA03BD8012}"/>
              </a:ext>
            </a:extLst>
          </p:cNvPr>
          <p:cNvSpPr/>
          <p:nvPr/>
        </p:nvSpPr>
        <p:spPr>
          <a:xfrm>
            <a:off x="2675358" y="4621698"/>
            <a:ext cx="2491577" cy="1112814"/>
          </a:xfrm>
          <a:custGeom>
            <a:avLst/>
            <a:gdLst>
              <a:gd name="connsiteX0" fmla="*/ 0 w 2747451"/>
              <a:gd name="connsiteY0" fmla="*/ 0 h 1098980"/>
              <a:gd name="connsiteX1" fmla="*/ 2197961 w 2747451"/>
              <a:gd name="connsiteY1" fmla="*/ 0 h 1098980"/>
              <a:gd name="connsiteX2" fmla="*/ 2747451 w 2747451"/>
              <a:gd name="connsiteY2" fmla="*/ 549490 h 1098980"/>
              <a:gd name="connsiteX3" fmla="*/ 2197961 w 2747451"/>
              <a:gd name="connsiteY3" fmla="*/ 1098980 h 1098980"/>
              <a:gd name="connsiteX4" fmla="*/ 0 w 2747451"/>
              <a:gd name="connsiteY4" fmla="*/ 1098980 h 1098980"/>
              <a:gd name="connsiteX5" fmla="*/ 549490 w 2747451"/>
              <a:gd name="connsiteY5" fmla="*/ 549490 h 1098980"/>
              <a:gd name="connsiteX6" fmla="*/ 0 w 2747451"/>
              <a:gd name="connsiteY6" fmla="*/ 0 h 1098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7451" h="1098980">
                <a:moveTo>
                  <a:pt x="0" y="0"/>
                </a:moveTo>
                <a:lnTo>
                  <a:pt x="2197961" y="0"/>
                </a:lnTo>
                <a:lnTo>
                  <a:pt x="2747451" y="549490"/>
                </a:lnTo>
                <a:lnTo>
                  <a:pt x="2197961" y="1098980"/>
                </a:lnTo>
                <a:lnTo>
                  <a:pt x="0" y="1098980"/>
                </a:lnTo>
                <a:lnTo>
                  <a:pt x="549490" y="549490"/>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45502" tIns="64008" rIns="581494" bIns="64008"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pt-PT" sz="2000" b="1" i="0" u="none" strike="noStrike" kern="1200" cap="none" spc="0" normalizeH="0" baseline="0" noProof="0" dirty="0">
                <a:ln>
                  <a:noFill/>
                </a:ln>
                <a:solidFill>
                  <a:prstClr val="white"/>
                </a:solidFill>
                <a:effectLst/>
                <a:uLnTx/>
                <a:uFillTx/>
                <a:latin typeface="Arial" panose="020B0604020202020204"/>
                <a:ea typeface="+mn-ea"/>
                <a:cs typeface="+mn-cs"/>
              </a:rPr>
              <a:t>Balanço facilitado</a:t>
            </a:r>
          </a:p>
        </p:txBody>
      </p:sp>
      <p:sp>
        <p:nvSpPr>
          <p:cNvPr id="61" name="Freeform: Shape 60">
            <a:extLst>
              <a:ext uri="{FF2B5EF4-FFF2-40B4-BE49-F238E27FC236}">
                <a16:creationId xmlns:a16="http://schemas.microsoft.com/office/drawing/2014/main" id="{7E665A72-E742-4104-801A-6D2B417DBC36}"/>
              </a:ext>
            </a:extLst>
          </p:cNvPr>
          <p:cNvSpPr/>
          <p:nvPr/>
        </p:nvSpPr>
        <p:spPr>
          <a:xfrm>
            <a:off x="4873319" y="4621698"/>
            <a:ext cx="2822881" cy="1112814"/>
          </a:xfrm>
          <a:custGeom>
            <a:avLst/>
            <a:gdLst>
              <a:gd name="connsiteX0" fmla="*/ 0 w 2747451"/>
              <a:gd name="connsiteY0" fmla="*/ 0 h 1098980"/>
              <a:gd name="connsiteX1" fmla="*/ 2197961 w 2747451"/>
              <a:gd name="connsiteY1" fmla="*/ 0 h 1098980"/>
              <a:gd name="connsiteX2" fmla="*/ 2747451 w 2747451"/>
              <a:gd name="connsiteY2" fmla="*/ 549490 h 1098980"/>
              <a:gd name="connsiteX3" fmla="*/ 2197961 w 2747451"/>
              <a:gd name="connsiteY3" fmla="*/ 1098980 h 1098980"/>
              <a:gd name="connsiteX4" fmla="*/ 0 w 2747451"/>
              <a:gd name="connsiteY4" fmla="*/ 1098980 h 1098980"/>
              <a:gd name="connsiteX5" fmla="*/ 549490 w 2747451"/>
              <a:gd name="connsiteY5" fmla="*/ 549490 h 1098980"/>
              <a:gd name="connsiteX6" fmla="*/ 0 w 2747451"/>
              <a:gd name="connsiteY6" fmla="*/ 0 h 1098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7451" h="1098980">
                <a:moveTo>
                  <a:pt x="0" y="0"/>
                </a:moveTo>
                <a:lnTo>
                  <a:pt x="2197961" y="0"/>
                </a:lnTo>
                <a:lnTo>
                  <a:pt x="2747451" y="549490"/>
                </a:lnTo>
                <a:lnTo>
                  <a:pt x="2197961" y="1098980"/>
                </a:lnTo>
                <a:lnTo>
                  <a:pt x="0" y="1098980"/>
                </a:lnTo>
                <a:lnTo>
                  <a:pt x="549490" y="549490"/>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45502" tIns="64008" rIns="581494" bIns="64008"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pt-PT" sz="2000" b="1" i="0" u="none" strike="noStrike" kern="1200" cap="none" spc="0" normalizeH="0" baseline="0" noProof="0" dirty="0">
                <a:ln>
                  <a:noFill/>
                </a:ln>
                <a:solidFill>
                  <a:prstClr val="white"/>
                </a:solidFill>
                <a:effectLst/>
                <a:uLnTx/>
                <a:uFillTx/>
                <a:latin typeface="Arial" panose="020B0604020202020204"/>
                <a:ea typeface="+mn-ea"/>
                <a:cs typeface="+mn-cs"/>
              </a:rPr>
              <a:t>Planeamento das ações</a:t>
            </a:r>
          </a:p>
        </p:txBody>
      </p:sp>
      <p:grpSp>
        <p:nvGrpSpPr>
          <p:cNvPr id="41" name="Group 40">
            <a:extLst>
              <a:ext uri="{FF2B5EF4-FFF2-40B4-BE49-F238E27FC236}">
                <a16:creationId xmlns:a16="http://schemas.microsoft.com/office/drawing/2014/main" id="{55D5F51E-A7D0-402E-9FAA-1C8F36F0E831}"/>
              </a:ext>
            </a:extLst>
          </p:cNvPr>
          <p:cNvGrpSpPr/>
          <p:nvPr/>
        </p:nvGrpSpPr>
        <p:grpSpPr>
          <a:xfrm>
            <a:off x="408547" y="2809085"/>
            <a:ext cx="1644635" cy="1644635"/>
            <a:chOff x="244141" y="2669930"/>
            <a:chExt cx="1644635" cy="1644635"/>
          </a:xfrm>
        </p:grpSpPr>
        <p:sp>
          <p:nvSpPr>
            <p:cNvPr id="13" name="Teardrop 12">
              <a:extLst>
                <a:ext uri="{FF2B5EF4-FFF2-40B4-BE49-F238E27FC236}">
                  <a16:creationId xmlns:a16="http://schemas.microsoft.com/office/drawing/2014/main" id="{101CDCCF-5116-4E6F-95DD-2418243E0017}"/>
                </a:ext>
              </a:extLst>
            </p:cNvPr>
            <p:cNvSpPr/>
            <p:nvPr/>
          </p:nvSpPr>
          <p:spPr>
            <a:xfrm rot="8317880">
              <a:off x="244141" y="2669930"/>
              <a:ext cx="1644635" cy="1644635"/>
            </a:xfrm>
            <a:prstGeom prst="teardrop">
              <a:avLst>
                <a:gd name="adj" fmla="val 100000"/>
              </a:avLst>
            </a:prstGeom>
            <a:solidFill>
              <a:schemeClr val="tx2">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Freeform: Shape 13">
              <a:extLst>
                <a:ext uri="{FF2B5EF4-FFF2-40B4-BE49-F238E27FC236}">
                  <a16:creationId xmlns:a16="http://schemas.microsoft.com/office/drawing/2014/main" id="{2A9E292F-4C7B-49DC-95CD-AC95A9BABAC8}"/>
                </a:ext>
              </a:extLst>
            </p:cNvPr>
            <p:cNvSpPr/>
            <p:nvPr/>
          </p:nvSpPr>
          <p:spPr>
            <a:xfrm>
              <a:off x="299112" y="2730618"/>
              <a:ext cx="1534696" cy="1534898"/>
            </a:xfrm>
            <a:custGeom>
              <a:avLst/>
              <a:gdLst>
                <a:gd name="connsiteX0" fmla="*/ 0 w 645166"/>
                <a:gd name="connsiteY0" fmla="*/ 322626 h 645251"/>
                <a:gd name="connsiteX1" fmla="*/ 322583 w 645166"/>
                <a:gd name="connsiteY1" fmla="*/ 0 h 645251"/>
                <a:gd name="connsiteX2" fmla="*/ 645166 w 645166"/>
                <a:gd name="connsiteY2" fmla="*/ 322626 h 645251"/>
                <a:gd name="connsiteX3" fmla="*/ 322583 w 645166"/>
                <a:gd name="connsiteY3" fmla="*/ 645252 h 645251"/>
                <a:gd name="connsiteX4" fmla="*/ 0 w 645166"/>
                <a:gd name="connsiteY4" fmla="*/ 322626 h 645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166" h="645251">
                  <a:moveTo>
                    <a:pt x="0" y="322626"/>
                  </a:moveTo>
                  <a:cubicBezTo>
                    <a:pt x="0" y="144445"/>
                    <a:pt x="144425" y="0"/>
                    <a:pt x="322583" y="0"/>
                  </a:cubicBezTo>
                  <a:cubicBezTo>
                    <a:pt x="500741" y="0"/>
                    <a:pt x="645166" y="144445"/>
                    <a:pt x="645166" y="322626"/>
                  </a:cubicBezTo>
                  <a:cubicBezTo>
                    <a:pt x="645166" y="500807"/>
                    <a:pt x="500741" y="645252"/>
                    <a:pt x="322583" y="645252"/>
                  </a:cubicBezTo>
                  <a:cubicBezTo>
                    <a:pt x="144425" y="645252"/>
                    <a:pt x="0" y="500807"/>
                    <a:pt x="0" y="322626"/>
                  </a:cubicBezTo>
                  <a:close/>
                </a:path>
              </a:pathLst>
            </a:custGeom>
            <a:ln>
              <a:solidFill>
                <a:schemeClr val="accent3"/>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1284" tIns="101086" rIns="100488" bIns="101086" numCol="1" spcCol="1270" anchor="ctr" anchorCtr="0">
              <a:noAutofit/>
            </a:bodyPr>
            <a:lstStyle/>
            <a:p>
              <a:pPr marL="0" marR="0" lvl="0" indent="0" algn="ctr" defTabSz="311150" rtl="0" eaLnBrk="1" fontAlgn="auto" latinLnBrk="0" hangingPunct="1">
                <a:lnSpc>
                  <a:spcPct val="90000"/>
                </a:lnSpc>
                <a:spcBef>
                  <a:spcPct val="0"/>
                </a:spcBef>
                <a:spcAft>
                  <a:spcPct val="35000"/>
                </a:spcAft>
                <a:buClrTx/>
                <a:buSzTx/>
                <a:buFontTx/>
                <a:buNone/>
                <a:tabLst/>
                <a:defRPr/>
              </a:pPr>
              <a:r>
                <a:rPr kumimoji="0" lang="pt-PT" sz="2000" b="0" i="0" u="none" strike="noStrike" kern="1200" cap="none" spc="0" normalizeH="0" baseline="0" noProof="0">
                  <a:ln>
                    <a:noFill/>
                  </a:ln>
                  <a:solidFill>
                    <a:prstClr val="black">
                      <a:hueOff val="0"/>
                      <a:satOff val="0"/>
                      <a:lumOff val="0"/>
                      <a:alphaOff val="0"/>
                    </a:prstClr>
                  </a:solidFill>
                  <a:effectLst/>
                  <a:uLnTx/>
                  <a:uFillTx/>
                  <a:latin typeface="Arial" panose="020B0604020202020204"/>
                  <a:ea typeface="+mn-ea"/>
                  <a:cs typeface="+mn-cs"/>
                </a:rPr>
                <a:t>Perguntas e Discussão  (5)</a:t>
              </a:r>
              <a:endParaRPr kumimoji="0" lang="pt-PT" sz="20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a:ea typeface="+mn-ea"/>
                <a:cs typeface="+mn-cs"/>
              </a:endParaRPr>
            </a:p>
          </p:txBody>
        </p:sp>
      </p:grpSp>
      <p:grpSp>
        <p:nvGrpSpPr>
          <p:cNvPr id="44" name="Group 43">
            <a:extLst>
              <a:ext uri="{FF2B5EF4-FFF2-40B4-BE49-F238E27FC236}">
                <a16:creationId xmlns:a16="http://schemas.microsoft.com/office/drawing/2014/main" id="{7C1B6D6E-C401-4C53-86C8-BE8D959D430E}"/>
              </a:ext>
            </a:extLst>
          </p:cNvPr>
          <p:cNvGrpSpPr/>
          <p:nvPr/>
        </p:nvGrpSpPr>
        <p:grpSpPr>
          <a:xfrm>
            <a:off x="2223328" y="2809085"/>
            <a:ext cx="1644635" cy="1644635"/>
            <a:chOff x="1943675" y="2669930"/>
            <a:chExt cx="1644635" cy="1644635"/>
          </a:xfrm>
        </p:grpSpPr>
        <p:sp>
          <p:nvSpPr>
            <p:cNvPr id="11" name="Teardrop 10">
              <a:extLst>
                <a:ext uri="{FF2B5EF4-FFF2-40B4-BE49-F238E27FC236}">
                  <a16:creationId xmlns:a16="http://schemas.microsoft.com/office/drawing/2014/main" id="{03486F3B-1A22-4233-9748-D6100DF91936}"/>
                </a:ext>
              </a:extLst>
            </p:cNvPr>
            <p:cNvSpPr/>
            <p:nvPr/>
          </p:nvSpPr>
          <p:spPr>
            <a:xfrm rot="13597622">
              <a:off x="1943675" y="2669930"/>
              <a:ext cx="1644635" cy="1644635"/>
            </a:xfrm>
            <a:prstGeom prst="teardrop">
              <a:avLst>
                <a:gd name="adj" fmla="val 100000"/>
              </a:avLst>
            </a:prstGeom>
            <a:solidFill>
              <a:schemeClr val="tx2">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Freeform: Shape 11">
              <a:extLst>
                <a:ext uri="{FF2B5EF4-FFF2-40B4-BE49-F238E27FC236}">
                  <a16:creationId xmlns:a16="http://schemas.microsoft.com/office/drawing/2014/main" id="{820E0657-72F8-414E-9CC4-417BD5351510}"/>
                </a:ext>
              </a:extLst>
            </p:cNvPr>
            <p:cNvSpPr/>
            <p:nvPr/>
          </p:nvSpPr>
          <p:spPr>
            <a:xfrm>
              <a:off x="1989106" y="2716970"/>
              <a:ext cx="1534696" cy="1534898"/>
            </a:xfrm>
            <a:custGeom>
              <a:avLst/>
              <a:gdLst>
                <a:gd name="connsiteX0" fmla="*/ 0 w 645166"/>
                <a:gd name="connsiteY0" fmla="*/ 322626 h 645251"/>
                <a:gd name="connsiteX1" fmla="*/ 322583 w 645166"/>
                <a:gd name="connsiteY1" fmla="*/ 0 h 645251"/>
                <a:gd name="connsiteX2" fmla="*/ 645166 w 645166"/>
                <a:gd name="connsiteY2" fmla="*/ 322626 h 645251"/>
                <a:gd name="connsiteX3" fmla="*/ 322583 w 645166"/>
                <a:gd name="connsiteY3" fmla="*/ 645252 h 645251"/>
                <a:gd name="connsiteX4" fmla="*/ 0 w 645166"/>
                <a:gd name="connsiteY4" fmla="*/ 322626 h 645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166" h="645251">
                  <a:moveTo>
                    <a:pt x="0" y="322626"/>
                  </a:moveTo>
                  <a:cubicBezTo>
                    <a:pt x="0" y="144445"/>
                    <a:pt x="144425" y="0"/>
                    <a:pt x="322583" y="0"/>
                  </a:cubicBezTo>
                  <a:cubicBezTo>
                    <a:pt x="500741" y="0"/>
                    <a:pt x="645166" y="144445"/>
                    <a:pt x="645166" y="322626"/>
                  </a:cubicBezTo>
                  <a:cubicBezTo>
                    <a:pt x="645166" y="500807"/>
                    <a:pt x="500741" y="645252"/>
                    <a:pt x="322583" y="645252"/>
                  </a:cubicBezTo>
                  <a:cubicBezTo>
                    <a:pt x="144425" y="645252"/>
                    <a:pt x="0" y="500807"/>
                    <a:pt x="0" y="322626"/>
                  </a:cubicBezTo>
                  <a:close/>
                </a:path>
              </a:pathLst>
            </a:custGeom>
            <a:ln>
              <a:solidFill>
                <a:schemeClr val="accent3"/>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1284" tIns="101086" rIns="100488" bIns="101086" numCol="1" spcCol="1270" anchor="ctr" anchorCtr="0">
              <a:noAutofit/>
            </a:bodyPr>
            <a:lstStyle/>
            <a:p>
              <a:pPr marL="0" marR="0" lvl="0" indent="0" algn="ctr" defTabSz="311150" rtl="0" eaLnBrk="1" fontAlgn="auto" latinLnBrk="0" hangingPunct="1">
                <a:lnSpc>
                  <a:spcPct val="90000"/>
                </a:lnSpc>
                <a:spcBef>
                  <a:spcPct val="0"/>
                </a:spcBef>
                <a:spcAft>
                  <a:spcPct val="35000"/>
                </a:spcAft>
                <a:buClrTx/>
                <a:buSzTx/>
                <a:buFontTx/>
                <a:buNone/>
                <a:tabLst/>
                <a:defRPr/>
              </a:pPr>
              <a:r>
                <a:rPr kumimoji="0" lang="pt-PT" sz="2000" b="0" i="0" u="none" strike="noStrike" kern="1200" cap="none" spc="0" normalizeH="0" baseline="0" noProof="0">
                  <a:ln>
                    <a:noFill/>
                  </a:ln>
                  <a:solidFill>
                    <a:prstClr val="black">
                      <a:hueOff val="0"/>
                      <a:satOff val="0"/>
                      <a:lumOff val="0"/>
                      <a:alphaOff val="0"/>
                    </a:prstClr>
                  </a:solidFill>
                  <a:effectLst/>
                  <a:uLnTx/>
                  <a:uFillTx/>
                  <a:latin typeface="Arial" panose="020B0604020202020204"/>
                  <a:ea typeface="+mn-ea"/>
                  <a:cs typeface="+mn-cs"/>
                </a:rPr>
                <a:t>Perguntas e Discussão (4)</a:t>
              </a:r>
              <a:endParaRPr kumimoji="0" lang="pt-PT" sz="20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a:ea typeface="+mn-ea"/>
                <a:cs typeface="+mn-cs"/>
              </a:endParaRPr>
            </a:p>
          </p:txBody>
        </p:sp>
      </p:grpSp>
      <p:grpSp>
        <p:nvGrpSpPr>
          <p:cNvPr id="45" name="Group 44">
            <a:extLst>
              <a:ext uri="{FF2B5EF4-FFF2-40B4-BE49-F238E27FC236}">
                <a16:creationId xmlns:a16="http://schemas.microsoft.com/office/drawing/2014/main" id="{C9CB93EB-8723-4B79-B8F7-ACC5EFC463F6}"/>
              </a:ext>
            </a:extLst>
          </p:cNvPr>
          <p:cNvGrpSpPr/>
          <p:nvPr/>
        </p:nvGrpSpPr>
        <p:grpSpPr>
          <a:xfrm>
            <a:off x="4025263" y="2820355"/>
            <a:ext cx="1842137" cy="1644635"/>
            <a:chOff x="3629642" y="2681200"/>
            <a:chExt cx="1644635" cy="1644635"/>
          </a:xfrm>
        </p:grpSpPr>
        <p:sp>
          <p:nvSpPr>
            <p:cNvPr id="15" name="Teardrop 14">
              <a:extLst>
                <a:ext uri="{FF2B5EF4-FFF2-40B4-BE49-F238E27FC236}">
                  <a16:creationId xmlns:a16="http://schemas.microsoft.com/office/drawing/2014/main" id="{F9E9B369-377F-4C08-AC21-907816BF0C84}"/>
                </a:ext>
              </a:extLst>
            </p:cNvPr>
            <p:cNvSpPr/>
            <p:nvPr/>
          </p:nvSpPr>
          <p:spPr>
            <a:xfrm rot="13405948">
              <a:off x="3629642" y="2681200"/>
              <a:ext cx="1644635" cy="1644635"/>
            </a:xfrm>
            <a:prstGeom prst="teardrop">
              <a:avLst>
                <a:gd name="adj" fmla="val 100000"/>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Freeform: Shape 15">
              <a:extLst>
                <a:ext uri="{FF2B5EF4-FFF2-40B4-BE49-F238E27FC236}">
                  <a16:creationId xmlns:a16="http://schemas.microsoft.com/office/drawing/2014/main" id="{69F57A01-8584-4F50-9F80-0B8E3E1C08EF}"/>
                </a:ext>
              </a:extLst>
            </p:cNvPr>
            <p:cNvSpPr/>
            <p:nvPr/>
          </p:nvSpPr>
          <p:spPr>
            <a:xfrm>
              <a:off x="3679100" y="2730618"/>
              <a:ext cx="1534696" cy="1534898"/>
            </a:xfrm>
            <a:custGeom>
              <a:avLst/>
              <a:gdLst>
                <a:gd name="connsiteX0" fmla="*/ 0 w 645166"/>
                <a:gd name="connsiteY0" fmla="*/ 322626 h 645251"/>
                <a:gd name="connsiteX1" fmla="*/ 322583 w 645166"/>
                <a:gd name="connsiteY1" fmla="*/ 0 h 645251"/>
                <a:gd name="connsiteX2" fmla="*/ 645166 w 645166"/>
                <a:gd name="connsiteY2" fmla="*/ 322626 h 645251"/>
                <a:gd name="connsiteX3" fmla="*/ 322583 w 645166"/>
                <a:gd name="connsiteY3" fmla="*/ 645252 h 645251"/>
                <a:gd name="connsiteX4" fmla="*/ 0 w 645166"/>
                <a:gd name="connsiteY4" fmla="*/ 322626 h 645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166" h="645251">
                  <a:moveTo>
                    <a:pt x="0" y="322626"/>
                  </a:moveTo>
                  <a:cubicBezTo>
                    <a:pt x="0" y="144445"/>
                    <a:pt x="144425" y="0"/>
                    <a:pt x="322583" y="0"/>
                  </a:cubicBezTo>
                  <a:cubicBezTo>
                    <a:pt x="500741" y="0"/>
                    <a:pt x="645166" y="144445"/>
                    <a:pt x="645166" y="322626"/>
                  </a:cubicBezTo>
                  <a:cubicBezTo>
                    <a:pt x="645166" y="500807"/>
                    <a:pt x="500741" y="645252"/>
                    <a:pt x="322583" y="645252"/>
                  </a:cubicBezTo>
                  <a:cubicBezTo>
                    <a:pt x="144425" y="645252"/>
                    <a:pt x="0" y="500807"/>
                    <a:pt x="0" y="322626"/>
                  </a:cubicBezTo>
                  <a:close/>
                </a:path>
              </a:pathLst>
            </a:custGeom>
            <a:ln>
              <a:solidFill>
                <a:schemeClr val="bg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0487" tIns="101086" rIns="101285" bIns="101086" numCol="1" spcCol="1270" anchor="ctr" anchorCtr="0">
              <a:noAutofit/>
            </a:bodyPr>
            <a:lstStyle/>
            <a:p>
              <a:pPr lvl="0" algn="ctr" defTabSz="311150">
                <a:lnSpc>
                  <a:spcPct val="90000"/>
                </a:lnSpc>
                <a:spcBef>
                  <a:spcPct val="0"/>
                </a:spcBef>
                <a:spcAft>
                  <a:spcPct val="35000"/>
                </a:spcAft>
                <a:defRPr/>
              </a:pPr>
              <a:r>
                <a:rPr lang="pt-PT" sz="2000" b="1">
                  <a:solidFill>
                    <a:prstClr val="black">
                      <a:hueOff val="0"/>
                      <a:satOff val="0"/>
                      <a:lumOff val="0"/>
                      <a:alphaOff val="0"/>
                    </a:prstClr>
                  </a:solidFill>
                </a:rPr>
                <a:t>Atualização do cenário</a:t>
              </a:r>
              <a:endParaRPr lang="pt-PT" sz="2000" b="1" dirty="0">
                <a:solidFill>
                  <a:prstClr val="black">
                    <a:hueOff val="0"/>
                    <a:satOff val="0"/>
                    <a:lumOff val="0"/>
                    <a:alphaOff val="0"/>
                  </a:prstClr>
                </a:solidFill>
              </a:endParaRPr>
            </a:p>
          </p:txBody>
        </p:sp>
      </p:grpSp>
      <p:grpSp>
        <p:nvGrpSpPr>
          <p:cNvPr id="57" name="Group 56">
            <a:extLst>
              <a:ext uri="{FF2B5EF4-FFF2-40B4-BE49-F238E27FC236}">
                <a16:creationId xmlns:a16="http://schemas.microsoft.com/office/drawing/2014/main" id="{28F0EAE8-5908-42F3-8B9B-A5F7E1BCC822}"/>
              </a:ext>
            </a:extLst>
          </p:cNvPr>
          <p:cNvGrpSpPr/>
          <p:nvPr/>
        </p:nvGrpSpPr>
        <p:grpSpPr>
          <a:xfrm>
            <a:off x="6019800" y="2819400"/>
            <a:ext cx="1644635" cy="1644635"/>
            <a:chOff x="5191292" y="2681279"/>
            <a:chExt cx="1644635" cy="1644635"/>
          </a:xfrm>
        </p:grpSpPr>
        <p:sp>
          <p:nvSpPr>
            <p:cNvPr id="29" name="Teardrop 28">
              <a:extLst>
                <a:ext uri="{FF2B5EF4-FFF2-40B4-BE49-F238E27FC236}">
                  <a16:creationId xmlns:a16="http://schemas.microsoft.com/office/drawing/2014/main" id="{C4A84362-E961-4DF7-B683-E279362436FA}"/>
                </a:ext>
              </a:extLst>
            </p:cNvPr>
            <p:cNvSpPr/>
            <p:nvPr/>
          </p:nvSpPr>
          <p:spPr>
            <a:xfrm rot="13592100">
              <a:off x="5191292" y="2681279"/>
              <a:ext cx="1644635" cy="1644635"/>
            </a:xfrm>
            <a:prstGeom prst="teardrop">
              <a:avLst>
                <a:gd name="adj" fmla="val 100000"/>
              </a:avLst>
            </a:prstGeom>
            <a:solidFill>
              <a:schemeClr val="tx2">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Freeform: Shape 29">
              <a:extLst>
                <a:ext uri="{FF2B5EF4-FFF2-40B4-BE49-F238E27FC236}">
                  <a16:creationId xmlns:a16="http://schemas.microsoft.com/office/drawing/2014/main" id="{209E8E62-C187-414D-963A-97C19A56DB3B}"/>
                </a:ext>
              </a:extLst>
            </p:cNvPr>
            <p:cNvSpPr/>
            <p:nvPr/>
          </p:nvSpPr>
          <p:spPr>
            <a:xfrm>
              <a:off x="5246263" y="2730618"/>
              <a:ext cx="1534696" cy="1534898"/>
            </a:xfrm>
            <a:custGeom>
              <a:avLst/>
              <a:gdLst>
                <a:gd name="connsiteX0" fmla="*/ 0 w 645166"/>
                <a:gd name="connsiteY0" fmla="*/ 322626 h 645251"/>
                <a:gd name="connsiteX1" fmla="*/ 322583 w 645166"/>
                <a:gd name="connsiteY1" fmla="*/ 0 h 645251"/>
                <a:gd name="connsiteX2" fmla="*/ 645166 w 645166"/>
                <a:gd name="connsiteY2" fmla="*/ 322626 h 645251"/>
                <a:gd name="connsiteX3" fmla="*/ 322583 w 645166"/>
                <a:gd name="connsiteY3" fmla="*/ 645252 h 645251"/>
                <a:gd name="connsiteX4" fmla="*/ 0 w 645166"/>
                <a:gd name="connsiteY4" fmla="*/ 322626 h 645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166" h="645251">
                  <a:moveTo>
                    <a:pt x="0" y="322626"/>
                  </a:moveTo>
                  <a:cubicBezTo>
                    <a:pt x="0" y="144445"/>
                    <a:pt x="144425" y="0"/>
                    <a:pt x="322583" y="0"/>
                  </a:cubicBezTo>
                  <a:cubicBezTo>
                    <a:pt x="500741" y="0"/>
                    <a:pt x="645166" y="144445"/>
                    <a:pt x="645166" y="322626"/>
                  </a:cubicBezTo>
                  <a:cubicBezTo>
                    <a:pt x="645166" y="500807"/>
                    <a:pt x="500741" y="645252"/>
                    <a:pt x="322583" y="645252"/>
                  </a:cubicBezTo>
                  <a:cubicBezTo>
                    <a:pt x="144425" y="645252"/>
                    <a:pt x="0" y="500807"/>
                    <a:pt x="0" y="322626"/>
                  </a:cubicBezTo>
                  <a:close/>
                </a:path>
              </a:pathLst>
            </a:custGeom>
            <a:ln>
              <a:solidFill>
                <a:schemeClr val="accent3"/>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0488" tIns="101086" rIns="101284" bIns="101086" numCol="1" spcCol="1270" anchor="ctr" anchorCtr="0">
              <a:noAutofit/>
            </a:bodyPr>
            <a:lstStyle/>
            <a:p>
              <a:pPr marL="0" marR="0" lvl="0" indent="0" algn="ctr" defTabSz="311150" rtl="0" eaLnBrk="1" fontAlgn="auto" latinLnBrk="0" hangingPunct="1">
                <a:lnSpc>
                  <a:spcPct val="90000"/>
                </a:lnSpc>
                <a:spcBef>
                  <a:spcPct val="0"/>
                </a:spcBef>
                <a:spcAft>
                  <a:spcPct val="35000"/>
                </a:spcAft>
                <a:buClrTx/>
                <a:buSzTx/>
                <a:buFontTx/>
                <a:buNone/>
                <a:tabLst/>
                <a:defRPr/>
              </a:pPr>
              <a:r>
                <a:rPr kumimoji="0" lang="pt-PT" sz="2000" b="0" i="0" u="none" strike="noStrike" kern="1200" cap="none" spc="0" normalizeH="0" baseline="0" noProof="0">
                  <a:ln>
                    <a:noFill/>
                  </a:ln>
                  <a:solidFill>
                    <a:prstClr val="black">
                      <a:hueOff val="0"/>
                      <a:satOff val="0"/>
                      <a:lumOff val="0"/>
                      <a:alphaOff val="0"/>
                    </a:prstClr>
                  </a:solidFill>
                  <a:effectLst/>
                  <a:uLnTx/>
                  <a:uFillTx/>
                  <a:latin typeface="Arial" panose="020B0604020202020204"/>
                  <a:ea typeface="+mn-ea"/>
                  <a:cs typeface="+mn-cs"/>
                </a:rPr>
                <a:t>Perguntas e Discussão (3)</a:t>
              </a:r>
              <a:endParaRPr kumimoji="0" lang="pt-PT" sz="20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a:ea typeface="+mn-ea"/>
                <a:cs typeface="+mn-cs"/>
              </a:endParaRPr>
            </a:p>
          </p:txBody>
        </p:sp>
      </p:grpSp>
      <p:grpSp>
        <p:nvGrpSpPr>
          <p:cNvPr id="56" name="Group 55">
            <a:extLst>
              <a:ext uri="{FF2B5EF4-FFF2-40B4-BE49-F238E27FC236}">
                <a16:creationId xmlns:a16="http://schemas.microsoft.com/office/drawing/2014/main" id="{DC18AF09-D764-4484-A0FB-2EDC11745EF4}"/>
              </a:ext>
            </a:extLst>
          </p:cNvPr>
          <p:cNvGrpSpPr/>
          <p:nvPr/>
        </p:nvGrpSpPr>
        <p:grpSpPr>
          <a:xfrm>
            <a:off x="5819630" y="926360"/>
            <a:ext cx="1811066" cy="1644635"/>
            <a:chOff x="5248729" y="787205"/>
            <a:chExt cx="1811066" cy="1644635"/>
          </a:xfrm>
        </p:grpSpPr>
        <p:sp>
          <p:nvSpPr>
            <p:cNvPr id="31" name="Teardrop 30">
              <a:extLst>
                <a:ext uri="{FF2B5EF4-FFF2-40B4-BE49-F238E27FC236}">
                  <a16:creationId xmlns:a16="http://schemas.microsoft.com/office/drawing/2014/main" id="{45AAFB87-6D6A-4F12-9F79-6C1271FF2795}"/>
                </a:ext>
              </a:extLst>
            </p:cNvPr>
            <p:cNvSpPr/>
            <p:nvPr/>
          </p:nvSpPr>
          <p:spPr>
            <a:xfrm rot="8156363">
              <a:off x="5248729" y="787205"/>
              <a:ext cx="1644635" cy="1644635"/>
            </a:xfrm>
            <a:prstGeom prst="teardrop">
              <a:avLst>
                <a:gd name="adj" fmla="val 100000"/>
              </a:avLst>
            </a:prstGeom>
            <a:solidFill>
              <a:schemeClr val="tx2">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Freeform: Shape 31">
              <a:extLst>
                <a:ext uri="{FF2B5EF4-FFF2-40B4-BE49-F238E27FC236}">
                  <a16:creationId xmlns:a16="http://schemas.microsoft.com/office/drawing/2014/main" id="{1BE2D36A-AC85-4DCD-BE83-40DB27AB963A}"/>
                </a:ext>
              </a:extLst>
            </p:cNvPr>
            <p:cNvSpPr/>
            <p:nvPr/>
          </p:nvSpPr>
          <p:spPr>
            <a:xfrm>
              <a:off x="5525099" y="851445"/>
              <a:ext cx="1534696" cy="1534898"/>
            </a:xfrm>
            <a:custGeom>
              <a:avLst/>
              <a:gdLst>
                <a:gd name="connsiteX0" fmla="*/ 0 w 645166"/>
                <a:gd name="connsiteY0" fmla="*/ 322626 h 645251"/>
                <a:gd name="connsiteX1" fmla="*/ 322583 w 645166"/>
                <a:gd name="connsiteY1" fmla="*/ 0 h 645251"/>
                <a:gd name="connsiteX2" fmla="*/ 645166 w 645166"/>
                <a:gd name="connsiteY2" fmla="*/ 322626 h 645251"/>
                <a:gd name="connsiteX3" fmla="*/ 322583 w 645166"/>
                <a:gd name="connsiteY3" fmla="*/ 645252 h 645251"/>
                <a:gd name="connsiteX4" fmla="*/ 0 w 645166"/>
                <a:gd name="connsiteY4" fmla="*/ 322626 h 645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166" h="645251">
                  <a:moveTo>
                    <a:pt x="0" y="322626"/>
                  </a:moveTo>
                  <a:cubicBezTo>
                    <a:pt x="0" y="144445"/>
                    <a:pt x="144425" y="0"/>
                    <a:pt x="322583" y="0"/>
                  </a:cubicBezTo>
                  <a:cubicBezTo>
                    <a:pt x="500741" y="0"/>
                    <a:pt x="645166" y="144445"/>
                    <a:pt x="645166" y="322626"/>
                  </a:cubicBezTo>
                  <a:cubicBezTo>
                    <a:pt x="645166" y="500807"/>
                    <a:pt x="500741" y="645252"/>
                    <a:pt x="322583" y="645252"/>
                  </a:cubicBezTo>
                  <a:cubicBezTo>
                    <a:pt x="144425" y="645252"/>
                    <a:pt x="0" y="500807"/>
                    <a:pt x="0" y="322626"/>
                  </a:cubicBezTo>
                  <a:close/>
                </a:path>
              </a:pathLst>
            </a:custGeom>
            <a:ln>
              <a:solidFill>
                <a:schemeClr val="accent3"/>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1284" tIns="101086" rIns="100488" bIns="101086" numCol="1" spcCol="1270" anchor="ctr" anchorCtr="0">
              <a:noAutofit/>
            </a:bodyPr>
            <a:lstStyle/>
            <a:p>
              <a:pPr marL="0" marR="0" lvl="0" indent="0" algn="ctr" defTabSz="311150" rtl="0" eaLnBrk="1" fontAlgn="auto" latinLnBrk="0" hangingPunct="1">
                <a:lnSpc>
                  <a:spcPct val="90000"/>
                </a:lnSpc>
                <a:spcBef>
                  <a:spcPct val="0"/>
                </a:spcBef>
                <a:spcAft>
                  <a:spcPct val="35000"/>
                </a:spcAft>
                <a:buClrTx/>
                <a:buSzTx/>
                <a:buFontTx/>
                <a:buNone/>
                <a:tabLst/>
                <a:defRPr/>
              </a:pPr>
              <a:r>
                <a:rPr kumimoji="0" lang="pt-PT" sz="2000" b="0" i="0" u="none" strike="noStrike" kern="1200" cap="none" spc="0" normalizeH="0" baseline="0" noProof="0">
                  <a:ln>
                    <a:noFill/>
                  </a:ln>
                  <a:solidFill>
                    <a:prstClr val="black">
                      <a:hueOff val="0"/>
                      <a:satOff val="0"/>
                      <a:lumOff val="0"/>
                      <a:alphaOff val="0"/>
                    </a:prstClr>
                  </a:solidFill>
                  <a:effectLst/>
                  <a:uLnTx/>
                  <a:uFillTx/>
                  <a:latin typeface="Arial" panose="020B0604020202020204"/>
                  <a:ea typeface="+mn-ea"/>
                  <a:cs typeface="+mn-cs"/>
                </a:rPr>
                <a:t>Perguntas e Discussão (2)</a:t>
              </a:r>
              <a:endParaRPr kumimoji="0" lang="pt-PT" sz="20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a:ea typeface="+mn-ea"/>
                <a:cs typeface="+mn-cs"/>
              </a:endParaRPr>
            </a:p>
          </p:txBody>
        </p:sp>
      </p:grpSp>
      <p:grpSp>
        <p:nvGrpSpPr>
          <p:cNvPr id="55" name="Group 54">
            <a:extLst>
              <a:ext uri="{FF2B5EF4-FFF2-40B4-BE49-F238E27FC236}">
                <a16:creationId xmlns:a16="http://schemas.microsoft.com/office/drawing/2014/main" id="{C096AE6C-DD09-4B55-A977-8700A309FE90}"/>
              </a:ext>
            </a:extLst>
          </p:cNvPr>
          <p:cNvGrpSpPr/>
          <p:nvPr/>
        </p:nvGrpSpPr>
        <p:grpSpPr>
          <a:xfrm>
            <a:off x="4025263" y="926360"/>
            <a:ext cx="1842137" cy="1644635"/>
            <a:chOff x="3549197" y="787205"/>
            <a:chExt cx="1644635" cy="1644635"/>
          </a:xfrm>
        </p:grpSpPr>
        <p:sp>
          <p:nvSpPr>
            <p:cNvPr id="33" name="Teardrop 32">
              <a:extLst>
                <a:ext uri="{FF2B5EF4-FFF2-40B4-BE49-F238E27FC236}">
                  <a16:creationId xmlns:a16="http://schemas.microsoft.com/office/drawing/2014/main" id="{DE68B790-5CEE-4DBE-9D0D-829F3DA87CB9}"/>
                </a:ext>
              </a:extLst>
            </p:cNvPr>
            <p:cNvSpPr/>
            <p:nvPr/>
          </p:nvSpPr>
          <p:spPr>
            <a:xfrm rot="2700000">
              <a:off x="3549197" y="787205"/>
              <a:ext cx="1644635" cy="1644635"/>
            </a:xfrm>
            <a:prstGeom prst="teardrop">
              <a:avLst>
                <a:gd name="adj" fmla="val 100000"/>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Freeform: Shape 33">
              <a:extLst>
                <a:ext uri="{FF2B5EF4-FFF2-40B4-BE49-F238E27FC236}">
                  <a16:creationId xmlns:a16="http://schemas.microsoft.com/office/drawing/2014/main" id="{17BCFC00-465F-4563-8CF6-87283EB3B709}"/>
                </a:ext>
              </a:extLst>
            </p:cNvPr>
            <p:cNvSpPr/>
            <p:nvPr/>
          </p:nvSpPr>
          <p:spPr>
            <a:xfrm>
              <a:off x="3604165" y="842219"/>
              <a:ext cx="1534696" cy="1534898"/>
            </a:xfrm>
            <a:custGeom>
              <a:avLst/>
              <a:gdLst>
                <a:gd name="connsiteX0" fmla="*/ 0 w 645166"/>
                <a:gd name="connsiteY0" fmla="*/ 322626 h 645251"/>
                <a:gd name="connsiteX1" fmla="*/ 322583 w 645166"/>
                <a:gd name="connsiteY1" fmla="*/ 0 h 645251"/>
                <a:gd name="connsiteX2" fmla="*/ 645166 w 645166"/>
                <a:gd name="connsiteY2" fmla="*/ 322626 h 645251"/>
                <a:gd name="connsiteX3" fmla="*/ 322583 w 645166"/>
                <a:gd name="connsiteY3" fmla="*/ 645252 h 645251"/>
                <a:gd name="connsiteX4" fmla="*/ 0 w 645166"/>
                <a:gd name="connsiteY4" fmla="*/ 322626 h 645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166" h="645251">
                  <a:moveTo>
                    <a:pt x="0" y="322626"/>
                  </a:moveTo>
                  <a:cubicBezTo>
                    <a:pt x="0" y="144445"/>
                    <a:pt x="144425" y="0"/>
                    <a:pt x="322583" y="0"/>
                  </a:cubicBezTo>
                  <a:cubicBezTo>
                    <a:pt x="500741" y="0"/>
                    <a:pt x="645166" y="144445"/>
                    <a:pt x="645166" y="322626"/>
                  </a:cubicBezTo>
                  <a:cubicBezTo>
                    <a:pt x="645166" y="500807"/>
                    <a:pt x="500741" y="645252"/>
                    <a:pt x="322583" y="645252"/>
                  </a:cubicBezTo>
                  <a:cubicBezTo>
                    <a:pt x="144425" y="645252"/>
                    <a:pt x="0" y="500807"/>
                    <a:pt x="0" y="322626"/>
                  </a:cubicBezTo>
                  <a:close/>
                </a:path>
              </a:pathLst>
            </a:custGeom>
            <a:ln>
              <a:solidFill>
                <a:schemeClr val="bg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1284" tIns="101086" rIns="100488" bIns="101086" numCol="1" spcCol="1270" anchor="ctr" anchorCtr="0">
              <a:noAutofit/>
            </a:bodyPr>
            <a:lstStyle/>
            <a:p>
              <a:pPr marL="0" marR="0" lvl="0" indent="0" algn="ctr" defTabSz="311150" rtl="0" eaLnBrk="1" fontAlgn="auto" latinLnBrk="0" hangingPunct="1">
                <a:lnSpc>
                  <a:spcPct val="90000"/>
                </a:lnSpc>
                <a:spcBef>
                  <a:spcPct val="0"/>
                </a:spcBef>
                <a:spcAft>
                  <a:spcPct val="35000"/>
                </a:spcAft>
                <a:buClrTx/>
                <a:buSzTx/>
                <a:buFontTx/>
                <a:buNone/>
                <a:tabLst/>
                <a:defRPr/>
              </a:pPr>
              <a:r>
                <a:rPr kumimoji="0" lang="pt-PT" sz="2000" b="1" i="0" u="none" strike="noStrike" kern="1200" cap="none" spc="0" normalizeH="0" baseline="0" noProof="0">
                  <a:ln>
                    <a:noFill/>
                  </a:ln>
                  <a:solidFill>
                    <a:prstClr val="black">
                      <a:hueOff val="0"/>
                      <a:satOff val="0"/>
                      <a:lumOff val="0"/>
                      <a:alphaOff val="0"/>
                    </a:prstClr>
                  </a:solidFill>
                  <a:effectLst/>
                  <a:uLnTx/>
                  <a:uFillTx/>
                  <a:latin typeface="Arial" panose="020B0604020202020204"/>
                  <a:ea typeface="+mn-ea"/>
                  <a:cs typeface="+mn-cs"/>
                </a:rPr>
                <a:t>Atualização do cenário</a:t>
              </a:r>
              <a:endParaRPr kumimoji="0" lang="pt-PT" sz="2000" b="1" i="0" u="none" strike="noStrike" kern="1200" cap="none" spc="0" normalizeH="0" baseline="0" noProof="0" dirty="0">
                <a:ln>
                  <a:noFill/>
                </a:ln>
                <a:solidFill>
                  <a:prstClr val="black">
                    <a:hueOff val="0"/>
                    <a:satOff val="0"/>
                    <a:lumOff val="0"/>
                    <a:alphaOff val="0"/>
                  </a:prstClr>
                </a:solidFill>
                <a:effectLst/>
                <a:uLnTx/>
                <a:uFillTx/>
                <a:latin typeface="Arial" panose="020B0604020202020204"/>
                <a:ea typeface="+mn-ea"/>
                <a:cs typeface="+mn-cs"/>
              </a:endParaRPr>
            </a:p>
          </p:txBody>
        </p:sp>
      </p:grpSp>
      <p:grpSp>
        <p:nvGrpSpPr>
          <p:cNvPr id="53" name="Group 52">
            <a:extLst>
              <a:ext uri="{FF2B5EF4-FFF2-40B4-BE49-F238E27FC236}">
                <a16:creationId xmlns:a16="http://schemas.microsoft.com/office/drawing/2014/main" id="{CF4B0A48-ED99-4F0D-8713-BFA673B241D7}"/>
              </a:ext>
            </a:extLst>
          </p:cNvPr>
          <p:cNvGrpSpPr/>
          <p:nvPr/>
        </p:nvGrpSpPr>
        <p:grpSpPr>
          <a:xfrm>
            <a:off x="2223328" y="926360"/>
            <a:ext cx="1644635" cy="1644635"/>
            <a:chOff x="1849662" y="787205"/>
            <a:chExt cx="1644635" cy="1644635"/>
          </a:xfrm>
        </p:grpSpPr>
        <p:sp>
          <p:nvSpPr>
            <p:cNvPr id="36" name="Teardrop 35">
              <a:extLst>
                <a:ext uri="{FF2B5EF4-FFF2-40B4-BE49-F238E27FC236}">
                  <a16:creationId xmlns:a16="http://schemas.microsoft.com/office/drawing/2014/main" id="{6947DB99-EA11-4E44-B587-E8024A0EC571}"/>
                </a:ext>
              </a:extLst>
            </p:cNvPr>
            <p:cNvSpPr/>
            <p:nvPr/>
          </p:nvSpPr>
          <p:spPr>
            <a:xfrm rot="2700000">
              <a:off x="1849662" y="787205"/>
              <a:ext cx="1644635" cy="1644635"/>
            </a:xfrm>
            <a:prstGeom prst="teardrop">
              <a:avLst>
                <a:gd name="adj" fmla="val 100000"/>
              </a:avLst>
            </a:prstGeom>
            <a:solidFill>
              <a:schemeClr val="tx2">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Freeform: Shape 36">
              <a:extLst>
                <a:ext uri="{FF2B5EF4-FFF2-40B4-BE49-F238E27FC236}">
                  <a16:creationId xmlns:a16="http://schemas.microsoft.com/office/drawing/2014/main" id="{9BFFA74E-EDC4-4E32-AB45-C1114D5CA1D4}"/>
                </a:ext>
              </a:extLst>
            </p:cNvPr>
            <p:cNvSpPr/>
            <p:nvPr/>
          </p:nvSpPr>
          <p:spPr>
            <a:xfrm>
              <a:off x="1904631" y="842219"/>
              <a:ext cx="1534696" cy="1534898"/>
            </a:xfrm>
            <a:custGeom>
              <a:avLst/>
              <a:gdLst>
                <a:gd name="connsiteX0" fmla="*/ 0 w 645166"/>
                <a:gd name="connsiteY0" fmla="*/ 322626 h 645251"/>
                <a:gd name="connsiteX1" fmla="*/ 322583 w 645166"/>
                <a:gd name="connsiteY1" fmla="*/ 0 h 645251"/>
                <a:gd name="connsiteX2" fmla="*/ 645166 w 645166"/>
                <a:gd name="connsiteY2" fmla="*/ 322626 h 645251"/>
                <a:gd name="connsiteX3" fmla="*/ 322583 w 645166"/>
                <a:gd name="connsiteY3" fmla="*/ 645252 h 645251"/>
                <a:gd name="connsiteX4" fmla="*/ 0 w 645166"/>
                <a:gd name="connsiteY4" fmla="*/ 322626 h 645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166" h="645251">
                  <a:moveTo>
                    <a:pt x="0" y="322626"/>
                  </a:moveTo>
                  <a:cubicBezTo>
                    <a:pt x="0" y="144445"/>
                    <a:pt x="144425" y="0"/>
                    <a:pt x="322583" y="0"/>
                  </a:cubicBezTo>
                  <a:cubicBezTo>
                    <a:pt x="500741" y="0"/>
                    <a:pt x="645166" y="144445"/>
                    <a:pt x="645166" y="322626"/>
                  </a:cubicBezTo>
                  <a:cubicBezTo>
                    <a:pt x="645166" y="500807"/>
                    <a:pt x="500741" y="645252"/>
                    <a:pt x="322583" y="645252"/>
                  </a:cubicBezTo>
                  <a:cubicBezTo>
                    <a:pt x="144425" y="645252"/>
                    <a:pt x="0" y="500807"/>
                    <a:pt x="0" y="322626"/>
                  </a:cubicBezTo>
                  <a:close/>
                </a:path>
              </a:pathLst>
            </a:custGeom>
            <a:ln>
              <a:solidFill>
                <a:schemeClr val="accent3"/>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1285" tIns="101086" rIns="100487" bIns="101086" numCol="1" spcCol="1270" anchor="ctr" anchorCtr="0">
              <a:noAutofit/>
            </a:bodyPr>
            <a:lstStyle/>
            <a:p>
              <a:pPr marL="0" marR="0" lvl="0" indent="0" algn="ctr" defTabSz="311150" rtl="0" eaLnBrk="1" fontAlgn="auto" latinLnBrk="0" hangingPunct="1">
                <a:lnSpc>
                  <a:spcPct val="90000"/>
                </a:lnSpc>
                <a:spcBef>
                  <a:spcPct val="0"/>
                </a:spcBef>
                <a:spcAft>
                  <a:spcPct val="35000"/>
                </a:spcAft>
                <a:buClrTx/>
                <a:buSzTx/>
                <a:buFontTx/>
                <a:buNone/>
                <a:tabLst/>
                <a:defRPr/>
              </a:pPr>
              <a:r>
                <a:rPr kumimoji="0" lang="pt-PT" sz="2000" b="0" i="0" u="none" strike="noStrike" kern="1200" cap="none" spc="0" normalizeH="0" baseline="0" noProof="0">
                  <a:ln>
                    <a:noFill/>
                  </a:ln>
                  <a:solidFill>
                    <a:prstClr val="black">
                      <a:hueOff val="0"/>
                      <a:satOff val="0"/>
                      <a:lumOff val="0"/>
                      <a:alphaOff val="0"/>
                    </a:prstClr>
                  </a:solidFill>
                  <a:effectLst/>
                  <a:uLnTx/>
                  <a:uFillTx/>
                  <a:latin typeface="Arial" panose="020B0604020202020204"/>
                  <a:ea typeface="+mn-ea"/>
                  <a:cs typeface="+mn-cs"/>
                </a:rPr>
                <a:t>Perguntas e Discussão (1)</a:t>
              </a:r>
              <a:endParaRPr kumimoji="0" lang="pt-PT" sz="20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a:ea typeface="+mn-ea"/>
                <a:cs typeface="+mn-cs"/>
              </a:endParaRPr>
            </a:p>
          </p:txBody>
        </p:sp>
      </p:grpSp>
      <p:grpSp>
        <p:nvGrpSpPr>
          <p:cNvPr id="40" name="Group 39">
            <a:extLst>
              <a:ext uri="{FF2B5EF4-FFF2-40B4-BE49-F238E27FC236}">
                <a16:creationId xmlns:a16="http://schemas.microsoft.com/office/drawing/2014/main" id="{9BECA5B2-5AF0-4A29-8467-C2BBF77228FB}"/>
              </a:ext>
            </a:extLst>
          </p:cNvPr>
          <p:cNvGrpSpPr/>
          <p:nvPr/>
        </p:nvGrpSpPr>
        <p:grpSpPr>
          <a:xfrm>
            <a:off x="408547" y="926360"/>
            <a:ext cx="1644635" cy="1644635"/>
            <a:chOff x="150128" y="787205"/>
            <a:chExt cx="1644635" cy="1644635"/>
          </a:xfrm>
        </p:grpSpPr>
        <p:sp>
          <p:nvSpPr>
            <p:cNvPr id="38" name="Teardrop 37">
              <a:extLst>
                <a:ext uri="{FF2B5EF4-FFF2-40B4-BE49-F238E27FC236}">
                  <a16:creationId xmlns:a16="http://schemas.microsoft.com/office/drawing/2014/main" id="{9E4E0C61-E82C-4133-929C-F1DB3258EE48}"/>
                </a:ext>
              </a:extLst>
            </p:cNvPr>
            <p:cNvSpPr/>
            <p:nvPr/>
          </p:nvSpPr>
          <p:spPr>
            <a:xfrm rot="2700000">
              <a:off x="150128" y="787205"/>
              <a:ext cx="1644635" cy="1644635"/>
            </a:xfrm>
            <a:prstGeom prst="teardrop">
              <a:avLst>
                <a:gd name="adj" fmla="val 100000"/>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Freeform: Shape 38">
              <a:extLst>
                <a:ext uri="{FF2B5EF4-FFF2-40B4-BE49-F238E27FC236}">
                  <a16:creationId xmlns:a16="http://schemas.microsoft.com/office/drawing/2014/main" id="{D7F7F5B6-18EB-479B-80F2-BB5A9040ADB7}"/>
                </a:ext>
              </a:extLst>
            </p:cNvPr>
            <p:cNvSpPr/>
            <p:nvPr/>
          </p:nvSpPr>
          <p:spPr>
            <a:xfrm>
              <a:off x="205099" y="842219"/>
              <a:ext cx="1534696" cy="1534898"/>
            </a:xfrm>
            <a:custGeom>
              <a:avLst/>
              <a:gdLst>
                <a:gd name="connsiteX0" fmla="*/ 0 w 645166"/>
                <a:gd name="connsiteY0" fmla="*/ 322626 h 645251"/>
                <a:gd name="connsiteX1" fmla="*/ 322583 w 645166"/>
                <a:gd name="connsiteY1" fmla="*/ 0 h 645251"/>
                <a:gd name="connsiteX2" fmla="*/ 645166 w 645166"/>
                <a:gd name="connsiteY2" fmla="*/ 322626 h 645251"/>
                <a:gd name="connsiteX3" fmla="*/ 322583 w 645166"/>
                <a:gd name="connsiteY3" fmla="*/ 645252 h 645251"/>
                <a:gd name="connsiteX4" fmla="*/ 0 w 645166"/>
                <a:gd name="connsiteY4" fmla="*/ 322626 h 645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166" h="645251">
                  <a:moveTo>
                    <a:pt x="0" y="322626"/>
                  </a:moveTo>
                  <a:cubicBezTo>
                    <a:pt x="0" y="144445"/>
                    <a:pt x="144425" y="0"/>
                    <a:pt x="322583" y="0"/>
                  </a:cubicBezTo>
                  <a:cubicBezTo>
                    <a:pt x="500741" y="0"/>
                    <a:pt x="645166" y="144445"/>
                    <a:pt x="645166" y="322626"/>
                  </a:cubicBezTo>
                  <a:cubicBezTo>
                    <a:pt x="645166" y="500807"/>
                    <a:pt x="500741" y="645252"/>
                    <a:pt x="322583" y="645252"/>
                  </a:cubicBezTo>
                  <a:cubicBezTo>
                    <a:pt x="144425" y="645252"/>
                    <a:pt x="0" y="500807"/>
                    <a:pt x="0" y="322626"/>
                  </a:cubicBezTo>
                  <a:close/>
                </a:path>
              </a:pathLst>
            </a:custGeom>
            <a:ln>
              <a:solidFill>
                <a:schemeClr val="bg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1284" tIns="101086" rIns="100488" bIns="101086" numCol="1" spcCol="1270" anchor="ctr" anchorCtr="0">
              <a:noAutofit/>
            </a:bodyPr>
            <a:lstStyle/>
            <a:p>
              <a:pPr marL="0" marR="0" lvl="0" indent="0" algn="ctr" defTabSz="311150" rtl="0" eaLnBrk="1" fontAlgn="auto" latinLnBrk="0" hangingPunct="1">
                <a:lnSpc>
                  <a:spcPct val="90000"/>
                </a:lnSpc>
                <a:spcBef>
                  <a:spcPct val="0"/>
                </a:spcBef>
                <a:spcAft>
                  <a:spcPct val="35000"/>
                </a:spcAft>
                <a:buClrTx/>
                <a:buSzTx/>
                <a:buFontTx/>
                <a:buNone/>
                <a:tabLst/>
                <a:defRPr/>
              </a:pPr>
              <a:r>
                <a:rPr lang="pt-PT" sz="2000" b="1">
                  <a:solidFill>
                    <a:prstClr val="black">
                      <a:hueOff val="0"/>
                      <a:satOff val="0"/>
                      <a:lumOff val="0"/>
                      <a:alphaOff val="0"/>
                    </a:prstClr>
                  </a:solidFill>
                  <a:latin typeface="Arial" panose="020B0604020202020204"/>
                </a:rPr>
                <a:t>C</a:t>
              </a:r>
              <a:r>
                <a:rPr kumimoji="0" lang="pt-PT" sz="2000" b="1" i="0" u="none" strike="noStrike" kern="1200" cap="none" spc="0" normalizeH="0" baseline="0" noProof="0">
                  <a:ln>
                    <a:noFill/>
                  </a:ln>
                  <a:solidFill>
                    <a:prstClr val="black">
                      <a:hueOff val="0"/>
                      <a:satOff val="0"/>
                      <a:lumOff val="0"/>
                      <a:alphaOff val="0"/>
                    </a:prstClr>
                  </a:solidFill>
                  <a:effectLst/>
                  <a:uLnTx/>
                  <a:uFillTx/>
                  <a:latin typeface="Arial" panose="020B0604020202020204"/>
                </a:rPr>
                <a:t>enário</a:t>
              </a:r>
              <a:endParaRPr kumimoji="0" lang="pt-PT" sz="2000" b="1" i="0" u="none" strike="noStrike" kern="1200" cap="none" spc="0" normalizeH="0" baseline="0" noProof="0" dirty="0">
                <a:ln>
                  <a:noFill/>
                </a:ln>
                <a:solidFill>
                  <a:prstClr val="black">
                    <a:hueOff val="0"/>
                    <a:satOff val="0"/>
                    <a:lumOff val="0"/>
                    <a:alphaOff val="0"/>
                  </a:prstClr>
                </a:solidFill>
                <a:effectLst/>
                <a:uLnTx/>
                <a:uFillTx/>
                <a:latin typeface="Arial" panose="020B0604020202020204"/>
              </a:endParaRPr>
            </a:p>
          </p:txBody>
        </p:sp>
      </p:grpSp>
    </p:spTree>
    <p:extLst>
      <p:ext uri="{BB962C8B-B14F-4D97-AF65-F5344CB8AC3E}">
        <p14:creationId xmlns:p14="http://schemas.microsoft.com/office/powerpoint/2010/main" val="3135298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125" y="0"/>
            <a:ext cx="2008505" cy="513080"/>
          </a:xfrm>
          <a:prstGeom prst="rect">
            <a:avLst/>
          </a:prstGeom>
        </p:spPr>
        <p:txBody>
          <a:bodyPr vert="horz" wrap="square" lIns="0" tIns="12700" rIns="0" bIns="0" rtlCol="0">
            <a:spAutoFit/>
          </a:bodyPr>
          <a:lstStyle/>
          <a:p>
            <a:pPr marL="12700">
              <a:lnSpc>
                <a:spcPct val="100000"/>
              </a:lnSpc>
              <a:spcBef>
                <a:spcPts val="100"/>
              </a:spcBef>
            </a:pPr>
            <a:r>
              <a:rPr lang="pt-PT" sz="3200" spc="-10" dirty="0"/>
              <a:t>Perguntas</a:t>
            </a:r>
            <a:endParaRPr sz="3200" dirty="0"/>
          </a:p>
        </p:txBody>
      </p:sp>
      <p:sp>
        <p:nvSpPr>
          <p:cNvPr id="3" name="object 3"/>
          <p:cNvSpPr/>
          <p:nvPr/>
        </p:nvSpPr>
        <p:spPr>
          <a:xfrm>
            <a:off x="5687567" y="1414272"/>
            <a:ext cx="3136391" cy="4029455"/>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 name="object 4"/>
          <p:cNvSpPr txBox="1"/>
          <p:nvPr/>
        </p:nvSpPr>
        <p:spPr>
          <a:xfrm>
            <a:off x="1752600" y="2103627"/>
            <a:ext cx="3856022" cy="2475037"/>
          </a:xfrm>
          <a:prstGeom prst="rect">
            <a:avLst/>
          </a:prstGeom>
        </p:spPr>
        <p:txBody>
          <a:bodyPr vert="horz" wrap="square" lIns="0" tIns="12700" rIns="0" bIns="0" rtlCol="0">
            <a:spAutoFit/>
          </a:bodyPr>
          <a:lstStyle/>
          <a:p>
            <a:pPr marL="12700" marR="5080" indent="1449070" algn="r">
              <a:lnSpc>
                <a:spcPct val="100000"/>
              </a:lnSpc>
              <a:spcBef>
                <a:spcPts val="100"/>
              </a:spcBef>
            </a:pPr>
            <a:r>
              <a:rPr lang="pt-PT" sz="4000" b="1" spc="-5" dirty="0">
                <a:solidFill>
                  <a:srgbClr val="0070C0"/>
                </a:solidFill>
                <a:latin typeface="Roboto"/>
                <a:cs typeface="Roboto"/>
              </a:rPr>
              <a:t>HÁ DÚVIDAS ANTES DE COMEÇARMOS</a:t>
            </a:r>
            <a:endParaRPr lang="pt-PT" sz="4000" dirty="0">
              <a:latin typeface="Roboto"/>
              <a:cs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825353" y="2809747"/>
            <a:ext cx="4028440" cy="1821180"/>
          </a:xfrm>
          <a:prstGeom prst="rect">
            <a:avLst/>
          </a:prstGeom>
        </p:spPr>
        <p:txBody>
          <a:bodyPr vert="horz" wrap="square" lIns="0" tIns="74930" rIns="0" bIns="0" rtlCol="0">
            <a:spAutoFit/>
          </a:bodyPr>
          <a:lstStyle/>
          <a:p>
            <a:pPr marL="12700" marR="5080">
              <a:lnSpc>
                <a:spcPct val="90200"/>
              </a:lnSpc>
              <a:spcBef>
                <a:spcPts val="590"/>
              </a:spcBef>
            </a:pPr>
            <a:r>
              <a:rPr lang="en-US" sz="4200" b="1" spc="-5" dirty="0">
                <a:solidFill>
                  <a:srgbClr val="FFFFFF"/>
                </a:solidFill>
                <a:latin typeface="Arial"/>
                <a:cs typeface="Arial"/>
              </a:rPr>
              <a:t>NOVO  </a:t>
            </a:r>
            <a:r>
              <a:rPr lang="en-US" sz="4200" b="1" dirty="0">
                <a:solidFill>
                  <a:srgbClr val="FFFFFF"/>
                </a:solidFill>
                <a:latin typeface="Arial"/>
                <a:cs typeface="Arial"/>
              </a:rPr>
              <a:t>C</a:t>
            </a:r>
            <a:r>
              <a:rPr lang="en-US" sz="4200" b="1" spc="-5" dirty="0">
                <a:solidFill>
                  <a:srgbClr val="FFFFFF"/>
                </a:solidFill>
                <a:latin typeface="Arial"/>
                <a:cs typeface="Arial"/>
              </a:rPr>
              <a:t>O</a:t>
            </a:r>
            <a:r>
              <a:rPr lang="en-US" sz="4200" b="1" dirty="0">
                <a:solidFill>
                  <a:srgbClr val="FFFFFF"/>
                </a:solidFill>
                <a:latin typeface="Arial"/>
                <a:cs typeface="Arial"/>
              </a:rPr>
              <a:t>R</a:t>
            </a:r>
            <a:r>
              <a:rPr lang="en-US" sz="4200" b="1" spc="-5" dirty="0">
                <a:solidFill>
                  <a:srgbClr val="FFFFFF"/>
                </a:solidFill>
                <a:latin typeface="Arial"/>
                <a:cs typeface="Arial"/>
              </a:rPr>
              <a:t>O</a:t>
            </a:r>
            <a:r>
              <a:rPr lang="en-US" sz="4200" b="1" dirty="0">
                <a:solidFill>
                  <a:srgbClr val="FFFFFF"/>
                </a:solidFill>
                <a:latin typeface="Arial"/>
                <a:cs typeface="Arial"/>
              </a:rPr>
              <a:t>NA</a:t>
            </a:r>
            <a:r>
              <a:rPr lang="en-US" sz="4200" b="1" spc="-5" dirty="0">
                <a:solidFill>
                  <a:srgbClr val="FFFFFF"/>
                </a:solidFill>
                <a:latin typeface="Arial"/>
                <a:cs typeface="Arial"/>
              </a:rPr>
              <a:t>VÍ</a:t>
            </a:r>
            <a:r>
              <a:rPr lang="en-US" sz="4200" b="1" dirty="0">
                <a:solidFill>
                  <a:srgbClr val="FFFFFF"/>
                </a:solidFill>
                <a:latin typeface="Arial"/>
                <a:cs typeface="Arial"/>
              </a:rPr>
              <a:t>RUS </a:t>
            </a:r>
            <a:r>
              <a:rPr sz="4200" b="1" spc="-5" dirty="0">
                <a:solidFill>
                  <a:srgbClr val="FFFFFF"/>
                </a:solidFill>
                <a:latin typeface="Arial"/>
                <a:cs typeface="Arial"/>
              </a:rPr>
              <a:t>(COVID-2019)</a:t>
            </a:r>
            <a:endParaRPr sz="4200" dirty="0">
              <a:latin typeface="Arial"/>
              <a:cs typeface="Arial"/>
            </a:endParaRPr>
          </a:p>
        </p:txBody>
      </p:sp>
      <p:sp>
        <p:nvSpPr>
          <p:cNvPr id="3" name="object 3"/>
          <p:cNvSpPr txBox="1"/>
          <p:nvPr/>
        </p:nvSpPr>
        <p:spPr>
          <a:xfrm>
            <a:off x="6825352" y="4747260"/>
            <a:ext cx="1200785" cy="330200"/>
          </a:xfrm>
          <a:prstGeom prst="rect">
            <a:avLst/>
          </a:prstGeom>
        </p:spPr>
        <p:txBody>
          <a:bodyPr vert="horz" wrap="square" lIns="0" tIns="12700" rIns="0" bIns="0" rtlCol="0">
            <a:spAutoFit/>
          </a:bodyPr>
          <a:lstStyle/>
          <a:p>
            <a:pPr marL="12700">
              <a:lnSpc>
                <a:spcPct val="100000"/>
              </a:lnSpc>
              <a:spcBef>
                <a:spcPts val="100"/>
              </a:spcBef>
            </a:pPr>
            <a:r>
              <a:rPr sz="2000" dirty="0">
                <a:solidFill>
                  <a:srgbClr val="FFFFFF"/>
                </a:solidFill>
                <a:latin typeface="Arial"/>
                <a:cs typeface="Arial"/>
              </a:rPr>
              <a:t>STA</a:t>
            </a:r>
            <a:r>
              <a:rPr sz="2000" spc="5" dirty="0">
                <a:solidFill>
                  <a:srgbClr val="FFFFFF"/>
                </a:solidFill>
                <a:latin typeface="Arial"/>
                <a:cs typeface="Arial"/>
              </a:rPr>
              <a:t>R</a:t>
            </a:r>
            <a:r>
              <a:rPr sz="2000" dirty="0">
                <a:solidFill>
                  <a:srgbClr val="FFFFFF"/>
                </a:solidFill>
                <a:latin typeface="Arial"/>
                <a:cs typeface="Arial"/>
              </a:rPr>
              <a:t>TEX</a:t>
            </a:r>
            <a:endParaRPr sz="2000">
              <a:latin typeface="Arial"/>
              <a:cs typeface="Arial"/>
            </a:endParaRPr>
          </a:p>
        </p:txBody>
      </p:sp>
      <p:grpSp>
        <p:nvGrpSpPr>
          <p:cNvPr id="4" name="object 4"/>
          <p:cNvGrpSpPr/>
          <p:nvPr/>
        </p:nvGrpSpPr>
        <p:grpSpPr>
          <a:xfrm>
            <a:off x="0" y="0"/>
            <a:ext cx="6172835" cy="6858000"/>
            <a:chOff x="0" y="0"/>
            <a:chExt cx="6172835" cy="6858000"/>
          </a:xfrm>
        </p:grpSpPr>
        <p:sp>
          <p:nvSpPr>
            <p:cNvPr id="5" name="object 5"/>
            <p:cNvSpPr/>
            <p:nvPr/>
          </p:nvSpPr>
          <p:spPr>
            <a:xfrm>
              <a:off x="0" y="0"/>
              <a:ext cx="6172835" cy="6858000"/>
            </a:xfrm>
            <a:custGeom>
              <a:avLst/>
              <a:gdLst/>
              <a:ahLst/>
              <a:cxnLst/>
              <a:rect l="l" t="t" r="r" b="b"/>
              <a:pathLst>
                <a:path w="6172835" h="6858000">
                  <a:moveTo>
                    <a:pt x="6103706" y="0"/>
                  </a:moveTo>
                  <a:lnTo>
                    <a:pt x="0" y="0"/>
                  </a:lnTo>
                  <a:lnTo>
                    <a:pt x="0" y="6857999"/>
                  </a:lnTo>
                  <a:lnTo>
                    <a:pt x="2764858" y="6857999"/>
                  </a:lnTo>
                  <a:lnTo>
                    <a:pt x="2896679" y="6782204"/>
                  </a:lnTo>
                  <a:lnTo>
                    <a:pt x="2937503" y="6757202"/>
                  </a:lnTo>
                  <a:lnTo>
                    <a:pt x="2978137" y="6731921"/>
                  </a:lnTo>
                  <a:lnTo>
                    <a:pt x="3018580" y="6706364"/>
                  </a:lnTo>
                  <a:lnTo>
                    <a:pt x="3058830" y="6680530"/>
                  </a:lnTo>
                  <a:lnTo>
                    <a:pt x="3098887" y="6654423"/>
                  </a:lnTo>
                  <a:lnTo>
                    <a:pt x="3138748" y="6628042"/>
                  </a:lnTo>
                  <a:lnTo>
                    <a:pt x="3178412" y="6601390"/>
                  </a:lnTo>
                  <a:lnTo>
                    <a:pt x="3217878" y="6574467"/>
                  </a:lnTo>
                  <a:lnTo>
                    <a:pt x="3257145" y="6547276"/>
                  </a:lnTo>
                  <a:lnTo>
                    <a:pt x="3296211" y="6519816"/>
                  </a:lnTo>
                  <a:lnTo>
                    <a:pt x="3335076" y="6492091"/>
                  </a:lnTo>
                  <a:lnTo>
                    <a:pt x="3373737" y="6464100"/>
                  </a:lnTo>
                  <a:lnTo>
                    <a:pt x="3412193" y="6435846"/>
                  </a:lnTo>
                  <a:lnTo>
                    <a:pt x="3450444" y="6407329"/>
                  </a:lnTo>
                  <a:lnTo>
                    <a:pt x="3488487" y="6378551"/>
                  </a:lnTo>
                  <a:lnTo>
                    <a:pt x="3526322" y="6349514"/>
                  </a:lnTo>
                  <a:lnTo>
                    <a:pt x="3563947" y="6320218"/>
                  </a:lnTo>
                  <a:lnTo>
                    <a:pt x="3601361" y="6290665"/>
                  </a:lnTo>
                  <a:lnTo>
                    <a:pt x="3638562" y="6260856"/>
                  </a:lnTo>
                  <a:lnTo>
                    <a:pt x="3675549" y="6230793"/>
                  </a:lnTo>
                  <a:lnTo>
                    <a:pt x="3712321" y="6200477"/>
                  </a:lnTo>
                  <a:lnTo>
                    <a:pt x="3748877" y="6169909"/>
                  </a:lnTo>
                  <a:lnTo>
                    <a:pt x="3785214" y="6139091"/>
                  </a:lnTo>
                  <a:lnTo>
                    <a:pt x="3821333" y="6108023"/>
                  </a:lnTo>
                  <a:lnTo>
                    <a:pt x="3857231" y="6076708"/>
                  </a:lnTo>
                  <a:lnTo>
                    <a:pt x="3892907" y="6045146"/>
                  </a:lnTo>
                  <a:lnTo>
                    <a:pt x="3928360" y="6013339"/>
                  </a:lnTo>
                  <a:lnTo>
                    <a:pt x="3963588" y="5981289"/>
                  </a:lnTo>
                  <a:lnTo>
                    <a:pt x="3998591" y="5948995"/>
                  </a:lnTo>
                  <a:lnTo>
                    <a:pt x="4033366" y="5916461"/>
                  </a:lnTo>
                  <a:lnTo>
                    <a:pt x="4067913" y="5883687"/>
                  </a:lnTo>
                  <a:lnTo>
                    <a:pt x="4102231" y="5850674"/>
                  </a:lnTo>
                  <a:lnTo>
                    <a:pt x="4136317" y="5817424"/>
                  </a:lnTo>
                  <a:lnTo>
                    <a:pt x="4170170" y="5783939"/>
                  </a:lnTo>
                  <a:lnTo>
                    <a:pt x="4203790" y="5750218"/>
                  </a:lnTo>
                  <a:lnTo>
                    <a:pt x="4237175" y="5716265"/>
                  </a:lnTo>
                  <a:lnTo>
                    <a:pt x="4270323" y="5682080"/>
                  </a:lnTo>
                  <a:lnTo>
                    <a:pt x="4303234" y="5647664"/>
                  </a:lnTo>
                  <a:lnTo>
                    <a:pt x="4335906" y="5613019"/>
                  </a:lnTo>
                  <a:lnTo>
                    <a:pt x="4368337" y="5578146"/>
                  </a:lnTo>
                  <a:lnTo>
                    <a:pt x="4400526" y="5543046"/>
                  </a:lnTo>
                  <a:lnTo>
                    <a:pt x="4432473" y="5507721"/>
                  </a:lnTo>
                  <a:lnTo>
                    <a:pt x="4464175" y="5472172"/>
                  </a:lnTo>
                  <a:lnTo>
                    <a:pt x="4495631" y="5436401"/>
                  </a:lnTo>
                  <a:lnTo>
                    <a:pt x="4526840" y="5400408"/>
                  </a:lnTo>
                  <a:lnTo>
                    <a:pt x="4557801" y="5364196"/>
                  </a:lnTo>
                  <a:lnTo>
                    <a:pt x="4588512" y="5327765"/>
                  </a:lnTo>
                  <a:lnTo>
                    <a:pt x="4618973" y="5291116"/>
                  </a:lnTo>
                  <a:lnTo>
                    <a:pt x="4649180" y="5254252"/>
                  </a:lnTo>
                  <a:lnTo>
                    <a:pt x="4679135" y="5217173"/>
                  </a:lnTo>
                  <a:lnTo>
                    <a:pt x="4708834" y="5179881"/>
                  </a:lnTo>
                  <a:lnTo>
                    <a:pt x="4738277" y="5142376"/>
                  </a:lnTo>
                  <a:lnTo>
                    <a:pt x="4767462" y="5104661"/>
                  </a:lnTo>
                  <a:lnTo>
                    <a:pt x="4796388" y="5066737"/>
                  </a:lnTo>
                  <a:lnTo>
                    <a:pt x="4825054" y="5028605"/>
                  </a:lnTo>
                  <a:lnTo>
                    <a:pt x="4853459" y="4990266"/>
                  </a:lnTo>
                  <a:lnTo>
                    <a:pt x="4881600" y="4951721"/>
                  </a:lnTo>
                  <a:lnTo>
                    <a:pt x="4909478" y="4912973"/>
                  </a:lnTo>
                  <a:lnTo>
                    <a:pt x="4937089" y="4874022"/>
                  </a:lnTo>
                  <a:lnTo>
                    <a:pt x="4964434" y="4834869"/>
                  </a:lnTo>
                  <a:lnTo>
                    <a:pt x="4991510" y="4795517"/>
                  </a:lnTo>
                  <a:lnTo>
                    <a:pt x="5018317" y="4755965"/>
                  </a:lnTo>
                  <a:lnTo>
                    <a:pt x="5044853" y="4716217"/>
                  </a:lnTo>
                  <a:lnTo>
                    <a:pt x="5071117" y="4676272"/>
                  </a:lnTo>
                  <a:lnTo>
                    <a:pt x="5097107" y="4636132"/>
                  </a:lnTo>
                  <a:lnTo>
                    <a:pt x="5122823" y="4595799"/>
                  </a:lnTo>
                  <a:lnTo>
                    <a:pt x="5148262" y="4555274"/>
                  </a:lnTo>
                  <a:lnTo>
                    <a:pt x="5173423" y="4514559"/>
                  </a:lnTo>
                  <a:lnTo>
                    <a:pt x="5198306" y="4473653"/>
                  </a:lnTo>
                  <a:lnTo>
                    <a:pt x="5222909" y="4432560"/>
                  </a:lnTo>
                  <a:lnTo>
                    <a:pt x="5247230" y="4391280"/>
                  </a:lnTo>
                  <a:lnTo>
                    <a:pt x="5271268" y="4349814"/>
                  </a:lnTo>
                  <a:lnTo>
                    <a:pt x="5295022" y="4308165"/>
                  </a:lnTo>
                  <a:lnTo>
                    <a:pt x="5318491" y="4266332"/>
                  </a:lnTo>
                  <a:lnTo>
                    <a:pt x="5341672" y="4224318"/>
                  </a:lnTo>
                  <a:lnTo>
                    <a:pt x="5364566" y="4182124"/>
                  </a:lnTo>
                  <a:lnTo>
                    <a:pt x="5387170" y="4139751"/>
                  </a:lnTo>
                  <a:lnTo>
                    <a:pt x="5409484" y="4097200"/>
                  </a:lnTo>
                  <a:lnTo>
                    <a:pt x="5431505" y="4054474"/>
                  </a:lnTo>
                  <a:lnTo>
                    <a:pt x="5453233" y="4011572"/>
                  </a:lnTo>
                  <a:lnTo>
                    <a:pt x="5474666" y="3968497"/>
                  </a:lnTo>
                  <a:lnTo>
                    <a:pt x="5495803" y="3925250"/>
                  </a:lnTo>
                  <a:lnTo>
                    <a:pt x="5516642" y="3881831"/>
                  </a:lnTo>
                  <a:lnTo>
                    <a:pt x="5537183" y="3838244"/>
                  </a:lnTo>
                  <a:lnTo>
                    <a:pt x="5557424" y="3794488"/>
                  </a:lnTo>
                  <a:lnTo>
                    <a:pt x="5577363" y="3750565"/>
                  </a:lnTo>
                  <a:lnTo>
                    <a:pt x="5597000" y="3706476"/>
                  </a:lnTo>
                  <a:lnTo>
                    <a:pt x="5616332" y="3662224"/>
                  </a:lnTo>
                  <a:lnTo>
                    <a:pt x="5635360" y="3617808"/>
                  </a:lnTo>
                  <a:lnTo>
                    <a:pt x="5654080" y="3573231"/>
                  </a:lnTo>
                  <a:lnTo>
                    <a:pt x="5672493" y="3528493"/>
                  </a:lnTo>
                  <a:lnTo>
                    <a:pt x="5690596" y="3483597"/>
                  </a:lnTo>
                  <a:lnTo>
                    <a:pt x="5708388" y="3438543"/>
                  </a:lnTo>
                  <a:lnTo>
                    <a:pt x="5725869" y="3393332"/>
                  </a:lnTo>
                  <a:lnTo>
                    <a:pt x="5743036" y="3347967"/>
                  </a:lnTo>
                  <a:lnTo>
                    <a:pt x="5759888" y="3302448"/>
                  </a:lnTo>
                  <a:lnTo>
                    <a:pt x="5776425" y="3256777"/>
                  </a:lnTo>
                  <a:lnTo>
                    <a:pt x="5792644" y="3210955"/>
                  </a:lnTo>
                  <a:lnTo>
                    <a:pt x="5808544" y="3164983"/>
                  </a:lnTo>
                  <a:lnTo>
                    <a:pt x="5824125" y="3118862"/>
                  </a:lnTo>
                  <a:lnTo>
                    <a:pt x="5839384" y="3072595"/>
                  </a:lnTo>
                  <a:lnTo>
                    <a:pt x="5854321" y="3026182"/>
                  </a:lnTo>
                  <a:lnTo>
                    <a:pt x="5868934" y="2979625"/>
                  </a:lnTo>
                  <a:lnTo>
                    <a:pt x="5883221" y="2932924"/>
                  </a:lnTo>
                  <a:lnTo>
                    <a:pt x="5897182" y="2886082"/>
                  </a:lnTo>
                  <a:lnTo>
                    <a:pt x="5910815" y="2839100"/>
                  </a:lnTo>
                  <a:lnTo>
                    <a:pt x="5924119" y="2791978"/>
                  </a:lnTo>
                  <a:lnTo>
                    <a:pt x="5937092" y="2744719"/>
                  </a:lnTo>
                  <a:lnTo>
                    <a:pt x="5949733" y="2697323"/>
                  </a:lnTo>
                  <a:lnTo>
                    <a:pt x="5962041" y="2649793"/>
                  </a:lnTo>
                  <a:lnTo>
                    <a:pt x="5974015" y="2602128"/>
                  </a:lnTo>
                  <a:lnTo>
                    <a:pt x="5985652" y="2554331"/>
                  </a:lnTo>
                  <a:lnTo>
                    <a:pt x="5996953" y="2506403"/>
                  </a:lnTo>
                  <a:lnTo>
                    <a:pt x="6007915" y="2458346"/>
                  </a:lnTo>
                  <a:lnTo>
                    <a:pt x="6018537" y="2410159"/>
                  </a:lnTo>
                  <a:lnTo>
                    <a:pt x="6028818" y="2361846"/>
                  </a:lnTo>
                  <a:lnTo>
                    <a:pt x="6038756" y="2313407"/>
                  </a:lnTo>
                  <a:lnTo>
                    <a:pt x="6048351" y="2264843"/>
                  </a:lnTo>
                  <a:lnTo>
                    <a:pt x="6057600" y="2216157"/>
                  </a:lnTo>
                  <a:lnTo>
                    <a:pt x="6066503" y="2167348"/>
                  </a:lnTo>
                  <a:lnTo>
                    <a:pt x="6075058" y="2118419"/>
                  </a:lnTo>
                  <a:lnTo>
                    <a:pt x="6083264" y="2069371"/>
                  </a:lnTo>
                  <a:lnTo>
                    <a:pt x="6091119" y="2020205"/>
                  </a:lnTo>
                  <a:lnTo>
                    <a:pt x="6098623" y="1970922"/>
                  </a:lnTo>
                  <a:lnTo>
                    <a:pt x="6105774" y="1921524"/>
                  </a:lnTo>
                  <a:lnTo>
                    <a:pt x="6112570" y="1872013"/>
                  </a:lnTo>
                  <a:lnTo>
                    <a:pt x="6119010" y="1822389"/>
                  </a:lnTo>
                  <a:lnTo>
                    <a:pt x="6125094" y="1772653"/>
                  </a:lnTo>
                  <a:lnTo>
                    <a:pt x="6130819" y="1722808"/>
                  </a:lnTo>
                  <a:lnTo>
                    <a:pt x="6136184" y="1672854"/>
                  </a:lnTo>
                  <a:lnTo>
                    <a:pt x="6141188" y="1622793"/>
                  </a:lnTo>
                  <a:lnTo>
                    <a:pt x="6145830" y="1572626"/>
                  </a:lnTo>
                  <a:lnTo>
                    <a:pt x="6150108" y="1522355"/>
                  </a:lnTo>
                  <a:lnTo>
                    <a:pt x="6154021" y="1471980"/>
                  </a:lnTo>
                  <a:lnTo>
                    <a:pt x="6157567" y="1421503"/>
                  </a:lnTo>
                  <a:lnTo>
                    <a:pt x="6160746" y="1370926"/>
                  </a:lnTo>
                  <a:lnTo>
                    <a:pt x="6163556" y="1320249"/>
                  </a:lnTo>
                  <a:lnTo>
                    <a:pt x="6165996" y="1269475"/>
                  </a:lnTo>
                  <a:lnTo>
                    <a:pt x="6168063" y="1218604"/>
                  </a:lnTo>
                  <a:lnTo>
                    <a:pt x="6169758" y="1167637"/>
                  </a:lnTo>
                  <a:lnTo>
                    <a:pt x="6171079" y="1116577"/>
                  </a:lnTo>
                  <a:lnTo>
                    <a:pt x="6172024" y="1065424"/>
                  </a:lnTo>
                  <a:lnTo>
                    <a:pt x="6172592" y="1014179"/>
                  </a:lnTo>
                  <a:lnTo>
                    <a:pt x="6172781" y="962845"/>
                  </a:lnTo>
                  <a:lnTo>
                    <a:pt x="6172599" y="912557"/>
                  </a:lnTo>
                  <a:lnTo>
                    <a:pt x="6172054" y="862356"/>
                  </a:lnTo>
                  <a:lnTo>
                    <a:pt x="6171147" y="812242"/>
                  </a:lnTo>
                  <a:lnTo>
                    <a:pt x="6169880" y="762217"/>
                  </a:lnTo>
                  <a:lnTo>
                    <a:pt x="6168253" y="712282"/>
                  </a:lnTo>
                  <a:lnTo>
                    <a:pt x="6166269" y="662439"/>
                  </a:lnTo>
                  <a:lnTo>
                    <a:pt x="6163927" y="612688"/>
                  </a:lnTo>
                  <a:lnTo>
                    <a:pt x="6161230" y="563031"/>
                  </a:lnTo>
                  <a:lnTo>
                    <a:pt x="6158178" y="513468"/>
                  </a:lnTo>
                  <a:lnTo>
                    <a:pt x="6154774" y="464003"/>
                  </a:lnTo>
                  <a:lnTo>
                    <a:pt x="6151018" y="414634"/>
                  </a:lnTo>
                  <a:lnTo>
                    <a:pt x="6146911" y="365365"/>
                  </a:lnTo>
                  <a:lnTo>
                    <a:pt x="6142455" y="316196"/>
                  </a:lnTo>
                  <a:lnTo>
                    <a:pt x="6137650" y="267127"/>
                  </a:lnTo>
                  <a:lnTo>
                    <a:pt x="6103706" y="0"/>
                  </a:lnTo>
                  <a:close/>
                </a:path>
              </a:pathLst>
            </a:custGeom>
            <a:solidFill>
              <a:srgbClr val="FFFFFF">
                <a:alpha val="79998"/>
              </a:srgbClr>
            </a:solidFill>
          </p:spPr>
          <p:txBody>
            <a:bodyPr wrap="square" lIns="0" tIns="0" rIns="0" bIns="0" rtlCol="0"/>
            <a:lstStyle/>
            <a:p>
              <a:endParaRPr/>
            </a:p>
          </p:txBody>
        </p:sp>
        <p:sp>
          <p:nvSpPr>
            <p:cNvPr id="6" name="object 6"/>
            <p:cNvSpPr/>
            <p:nvPr/>
          </p:nvSpPr>
          <p:spPr>
            <a:xfrm>
              <a:off x="0" y="0"/>
              <a:ext cx="6024245" cy="6858000"/>
            </a:xfrm>
            <a:custGeom>
              <a:avLst/>
              <a:gdLst/>
              <a:ahLst/>
              <a:cxnLst/>
              <a:rect l="l" t="t" r="r" b="b"/>
              <a:pathLst>
                <a:path w="6024245" h="6858000">
                  <a:moveTo>
                    <a:pt x="5953780" y="0"/>
                  </a:moveTo>
                  <a:lnTo>
                    <a:pt x="0" y="0"/>
                  </a:lnTo>
                  <a:lnTo>
                    <a:pt x="0" y="6857999"/>
                  </a:lnTo>
                  <a:lnTo>
                    <a:pt x="2436986" y="6857999"/>
                  </a:lnTo>
                  <a:lnTo>
                    <a:pt x="2549933" y="6800151"/>
                  </a:lnTo>
                  <a:lnTo>
                    <a:pt x="2592074" y="6777061"/>
                  </a:lnTo>
                  <a:lnTo>
                    <a:pt x="2634028" y="6753676"/>
                  </a:lnTo>
                  <a:lnTo>
                    <a:pt x="2675795" y="6729996"/>
                  </a:lnTo>
                  <a:lnTo>
                    <a:pt x="2717373" y="6706024"/>
                  </a:lnTo>
                  <a:lnTo>
                    <a:pt x="2758761" y="6681762"/>
                  </a:lnTo>
                  <a:lnTo>
                    <a:pt x="2799958" y="6657209"/>
                  </a:lnTo>
                  <a:lnTo>
                    <a:pt x="2840961" y="6632368"/>
                  </a:lnTo>
                  <a:lnTo>
                    <a:pt x="2881771" y="6607241"/>
                  </a:lnTo>
                  <a:lnTo>
                    <a:pt x="2922384" y="6581828"/>
                  </a:lnTo>
                  <a:lnTo>
                    <a:pt x="2962801" y="6556131"/>
                  </a:lnTo>
                  <a:lnTo>
                    <a:pt x="3003019" y="6530151"/>
                  </a:lnTo>
                  <a:lnTo>
                    <a:pt x="3043037" y="6503890"/>
                  </a:lnTo>
                  <a:lnTo>
                    <a:pt x="3082854" y="6477349"/>
                  </a:lnTo>
                  <a:lnTo>
                    <a:pt x="3122468" y="6450530"/>
                  </a:lnTo>
                  <a:lnTo>
                    <a:pt x="3161878" y="6423433"/>
                  </a:lnTo>
                  <a:lnTo>
                    <a:pt x="3201082" y="6396061"/>
                  </a:lnTo>
                  <a:lnTo>
                    <a:pt x="3240080" y="6368415"/>
                  </a:lnTo>
                  <a:lnTo>
                    <a:pt x="3278869" y="6340496"/>
                  </a:lnTo>
                  <a:lnTo>
                    <a:pt x="3317448" y="6312305"/>
                  </a:lnTo>
                  <a:lnTo>
                    <a:pt x="3355817" y="6283844"/>
                  </a:lnTo>
                  <a:lnTo>
                    <a:pt x="3393973" y="6255115"/>
                  </a:lnTo>
                  <a:lnTo>
                    <a:pt x="3431915" y="6226118"/>
                  </a:lnTo>
                  <a:lnTo>
                    <a:pt x="3469642" y="6196856"/>
                  </a:lnTo>
                  <a:lnTo>
                    <a:pt x="3507152" y="6167329"/>
                  </a:lnTo>
                  <a:lnTo>
                    <a:pt x="3544444" y="6137538"/>
                  </a:lnTo>
                  <a:lnTo>
                    <a:pt x="3581516" y="6107487"/>
                  </a:lnTo>
                  <a:lnTo>
                    <a:pt x="3618368" y="6077175"/>
                  </a:lnTo>
                  <a:lnTo>
                    <a:pt x="3654997" y="6046604"/>
                  </a:lnTo>
                  <a:lnTo>
                    <a:pt x="3691403" y="6015775"/>
                  </a:lnTo>
                  <a:lnTo>
                    <a:pt x="3727584" y="5984690"/>
                  </a:lnTo>
                  <a:lnTo>
                    <a:pt x="3763538" y="5953351"/>
                  </a:lnTo>
                  <a:lnTo>
                    <a:pt x="3799264" y="5921759"/>
                  </a:lnTo>
                  <a:lnTo>
                    <a:pt x="3834761" y="5889914"/>
                  </a:lnTo>
                  <a:lnTo>
                    <a:pt x="3870027" y="5857819"/>
                  </a:lnTo>
                  <a:lnTo>
                    <a:pt x="3905062" y="5825475"/>
                  </a:lnTo>
                  <a:lnTo>
                    <a:pt x="3939862" y="5792883"/>
                  </a:lnTo>
                  <a:lnTo>
                    <a:pt x="3974428" y="5760045"/>
                  </a:lnTo>
                  <a:lnTo>
                    <a:pt x="4008758" y="5726962"/>
                  </a:lnTo>
                  <a:lnTo>
                    <a:pt x="4042850" y="5693636"/>
                  </a:lnTo>
                  <a:lnTo>
                    <a:pt x="4076703" y="5660067"/>
                  </a:lnTo>
                  <a:lnTo>
                    <a:pt x="4110315" y="5626258"/>
                  </a:lnTo>
                  <a:lnTo>
                    <a:pt x="4143686" y="5592209"/>
                  </a:lnTo>
                  <a:lnTo>
                    <a:pt x="4176813" y="5557923"/>
                  </a:lnTo>
                  <a:lnTo>
                    <a:pt x="4209696" y="5523400"/>
                  </a:lnTo>
                  <a:lnTo>
                    <a:pt x="4242333" y="5488641"/>
                  </a:lnTo>
                  <a:lnTo>
                    <a:pt x="4274722" y="5453649"/>
                  </a:lnTo>
                  <a:lnTo>
                    <a:pt x="4306862" y="5418425"/>
                  </a:lnTo>
                  <a:lnTo>
                    <a:pt x="4338753" y="5382970"/>
                  </a:lnTo>
                  <a:lnTo>
                    <a:pt x="4370391" y="5347285"/>
                  </a:lnTo>
                  <a:lnTo>
                    <a:pt x="4401776" y="5311373"/>
                  </a:lnTo>
                  <a:lnTo>
                    <a:pt x="4432907" y="5275233"/>
                  </a:lnTo>
                  <a:lnTo>
                    <a:pt x="4463783" y="5238868"/>
                  </a:lnTo>
                  <a:lnTo>
                    <a:pt x="4494401" y="5202279"/>
                  </a:lnTo>
                  <a:lnTo>
                    <a:pt x="4524760" y="5165468"/>
                  </a:lnTo>
                  <a:lnTo>
                    <a:pt x="4554859" y="5128436"/>
                  </a:lnTo>
                  <a:lnTo>
                    <a:pt x="4584697" y="5091183"/>
                  </a:lnTo>
                  <a:lnTo>
                    <a:pt x="4614272" y="5053713"/>
                  </a:lnTo>
                  <a:lnTo>
                    <a:pt x="4643583" y="5016025"/>
                  </a:lnTo>
                  <a:lnTo>
                    <a:pt x="4672628" y="4978122"/>
                  </a:lnTo>
                  <a:lnTo>
                    <a:pt x="4701406" y="4940005"/>
                  </a:lnTo>
                  <a:lnTo>
                    <a:pt x="4729916" y="4901675"/>
                  </a:lnTo>
                  <a:lnTo>
                    <a:pt x="4758156" y="4863134"/>
                  </a:lnTo>
                  <a:lnTo>
                    <a:pt x="4786124" y="4824383"/>
                  </a:lnTo>
                  <a:lnTo>
                    <a:pt x="4813820" y="4785423"/>
                  </a:lnTo>
                  <a:lnTo>
                    <a:pt x="4841242" y="4746256"/>
                  </a:lnTo>
                  <a:lnTo>
                    <a:pt x="4868389" y="4706883"/>
                  </a:lnTo>
                  <a:lnTo>
                    <a:pt x="4895259" y="4667306"/>
                  </a:lnTo>
                  <a:lnTo>
                    <a:pt x="4921850" y="4627526"/>
                  </a:lnTo>
                  <a:lnTo>
                    <a:pt x="4948162" y="4587544"/>
                  </a:lnTo>
                  <a:lnTo>
                    <a:pt x="4974193" y="4547363"/>
                  </a:lnTo>
                  <a:lnTo>
                    <a:pt x="4999942" y="4506982"/>
                  </a:lnTo>
                  <a:lnTo>
                    <a:pt x="5025407" y="4466404"/>
                  </a:lnTo>
                  <a:lnTo>
                    <a:pt x="5050586" y="4425631"/>
                  </a:lnTo>
                  <a:lnTo>
                    <a:pt x="5075479" y="4384662"/>
                  </a:lnTo>
                  <a:lnTo>
                    <a:pt x="5100084" y="4343500"/>
                  </a:lnTo>
                  <a:lnTo>
                    <a:pt x="5124400" y="4302147"/>
                  </a:lnTo>
                  <a:lnTo>
                    <a:pt x="5148425" y="4260603"/>
                  </a:lnTo>
                  <a:lnTo>
                    <a:pt x="5172157" y="4218871"/>
                  </a:lnTo>
                  <a:lnTo>
                    <a:pt x="5195596" y="4176950"/>
                  </a:lnTo>
                  <a:lnTo>
                    <a:pt x="5218740" y="4134844"/>
                  </a:lnTo>
                  <a:lnTo>
                    <a:pt x="5241588" y="4092553"/>
                  </a:lnTo>
                  <a:lnTo>
                    <a:pt x="5264138" y="4050078"/>
                  </a:lnTo>
                  <a:lnTo>
                    <a:pt x="5286389" y="4007421"/>
                  </a:lnTo>
                  <a:lnTo>
                    <a:pt x="5308339" y="3964584"/>
                  </a:lnTo>
                  <a:lnTo>
                    <a:pt x="5329987" y="3921568"/>
                  </a:lnTo>
                  <a:lnTo>
                    <a:pt x="5351332" y="3878373"/>
                  </a:lnTo>
                  <a:lnTo>
                    <a:pt x="5372372" y="3835003"/>
                  </a:lnTo>
                  <a:lnTo>
                    <a:pt x="5393105" y="3791457"/>
                  </a:lnTo>
                  <a:lnTo>
                    <a:pt x="5413532" y="3747738"/>
                  </a:lnTo>
                  <a:lnTo>
                    <a:pt x="5433649" y="3703847"/>
                  </a:lnTo>
                  <a:lnTo>
                    <a:pt x="5453456" y="3659784"/>
                  </a:lnTo>
                  <a:lnTo>
                    <a:pt x="5472951" y="3615553"/>
                  </a:lnTo>
                  <a:lnTo>
                    <a:pt x="5492133" y="3571153"/>
                  </a:lnTo>
                  <a:lnTo>
                    <a:pt x="5511000" y="3526587"/>
                  </a:lnTo>
                  <a:lnTo>
                    <a:pt x="5529552" y="3481855"/>
                  </a:lnTo>
                  <a:lnTo>
                    <a:pt x="5547786" y="3436960"/>
                  </a:lnTo>
                  <a:lnTo>
                    <a:pt x="5565701" y="3391903"/>
                  </a:lnTo>
                  <a:lnTo>
                    <a:pt x="5583296" y="3346684"/>
                  </a:lnTo>
                  <a:lnTo>
                    <a:pt x="5600570" y="3301306"/>
                  </a:lnTo>
                  <a:lnTo>
                    <a:pt x="5617521" y="3255769"/>
                  </a:lnTo>
                  <a:lnTo>
                    <a:pt x="5634147" y="3210076"/>
                  </a:lnTo>
                  <a:lnTo>
                    <a:pt x="5650448" y="3164227"/>
                  </a:lnTo>
                  <a:lnTo>
                    <a:pt x="5666421" y="3118224"/>
                  </a:lnTo>
                  <a:lnTo>
                    <a:pt x="5682066" y="3072069"/>
                  </a:lnTo>
                  <a:lnTo>
                    <a:pt x="5697381" y="3025762"/>
                  </a:lnTo>
                  <a:lnTo>
                    <a:pt x="5712365" y="2979306"/>
                  </a:lnTo>
                  <a:lnTo>
                    <a:pt x="5727015" y="2932701"/>
                  </a:lnTo>
                  <a:lnTo>
                    <a:pt x="5741332" y="2885949"/>
                  </a:lnTo>
                  <a:lnTo>
                    <a:pt x="5755313" y="2839051"/>
                  </a:lnTo>
                  <a:lnTo>
                    <a:pt x="5768958" y="2792010"/>
                  </a:lnTo>
                  <a:lnTo>
                    <a:pt x="5782264" y="2744825"/>
                  </a:lnTo>
                  <a:lnTo>
                    <a:pt x="5795230" y="2697499"/>
                  </a:lnTo>
                  <a:lnTo>
                    <a:pt x="5807855" y="2650033"/>
                  </a:lnTo>
                  <a:lnTo>
                    <a:pt x="5820137" y="2602428"/>
                  </a:lnTo>
                  <a:lnTo>
                    <a:pt x="5832076" y="2554686"/>
                  </a:lnTo>
                  <a:lnTo>
                    <a:pt x="5843669" y="2506808"/>
                  </a:lnTo>
                  <a:lnTo>
                    <a:pt x="5854916" y="2458796"/>
                  </a:lnTo>
                  <a:lnTo>
                    <a:pt x="5865814" y="2410651"/>
                  </a:lnTo>
                  <a:lnTo>
                    <a:pt x="5876363" y="2362374"/>
                  </a:lnTo>
                  <a:lnTo>
                    <a:pt x="5886561" y="2313966"/>
                  </a:lnTo>
                  <a:lnTo>
                    <a:pt x="5896407" y="2265430"/>
                  </a:lnTo>
                  <a:lnTo>
                    <a:pt x="5905899" y="2216767"/>
                  </a:lnTo>
                  <a:lnTo>
                    <a:pt x="5915036" y="2167977"/>
                  </a:lnTo>
                  <a:lnTo>
                    <a:pt x="5923816" y="2119063"/>
                  </a:lnTo>
                  <a:lnTo>
                    <a:pt x="5932239" y="2070025"/>
                  </a:lnTo>
                  <a:lnTo>
                    <a:pt x="5940302" y="2020866"/>
                  </a:lnTo>
                  <a:lnTo>
                    <a:pt x="5948004" y="1971586"/>
                  </a:lnTo>
                  <a:lnTo>
                    <a:pt x="5955345" y="1922187"/>
                  </a:lnTo>
                  <a:lnTo>
                    <a:pt x="5962322" y="1872670"/>
                  </a:lnTo>
                  <a:lnTo>
                    <a:pt x="5968934" y="1823038"/>
                  </a:lnTo>
                  <a:lnTo>
                    <a:pt x="5975179" y="1773290"/>
                  </a:lnTo>
                  <a:lnTo>
                    <a:pt x="5981057" y="1723429"/>
                  </a:lnTo>
                  <a:lnTo>
                    <a:pt x="5986566" y="1673455"/>
                  </a:lnTo>
                  <a:lnTo>
                    <a:pt x="5991705" y="1623371"/>
                  </a:lnTo>
                  <a:lnTo>
                    <a:pt x="5996471" y="1573178"/>
                  </a:lnTo>
                  <a:lnTo>
                    <a:pt x="6000864" y="1522877"/>
                  </a:lnTo>
                  <a:lnTo>
                    <a:pt x="6004883" y="1472469"/>
                  </a:lnTo>
                  <a:lnTo>
                    <a:pt x="6008525" y="1421956"/>
                  </a:lnTo>
                  <a:lnTo>
                    <a:pt x="6011790" y="1371340"/>
                  </a:lnTo>
                  <a:lnTo>
                    <a:pt x="6014676" y="1320621"/>
                  </a:lnTo>
                  <a:lnTo>
                    <a:pt x="6017182" y="1269802"/>
                  </a:lnTo>
                  <a:lnTo>
                    <a:pt x="6019306" y="1218883"/>
                  </a:lnTo>
                  <a:lnTo>
                    <a:pt x="6021047" y="1167865"/>
                  </a:lnTo>
                  <a:lnTo>
                    <a:pt x="6022404" y="1116752"/>
                  </a:lnTo>
                  <a:lnTo>
                    <a:pt x="6023375" y="1065542"/>
                  </a:lnTo>
                  <a:lnTo>
                    <a:pt x="6023958" y="1014239"/>
                  </a:lnTo>
                  <a:lnTo>
                    <a:pt x="6024153" y="962844"/>
                  </a:lnTo>
                  <a:lnTo>
                    <a:pt x="6023947" y="910012"/>
                  </a:lnTo>
                  <a:lnTo>
                    <a:pt x="6023331" y="857277"/>
                  </a:lnTo>
                  <a:lnTo>
                    <a:pt x="6022305" y="804642"/>
                  </a:lnTo>
                  <a:lnTo>
                    <a:pt x="6020872" y="752108"/>
                  </a:lnTo>
                  <a:lnTo>
                    <a:pt x="6019032" y="699677"/>
                  </a:lnTo>
                  <a:lnTo>
                    <a:pt x="6016788" y="647349"/>
                  </a:lnTo>
                  <a:lnTo>
                    <a:pt x="6014141" y="595127"/>
                  </a:lnTo>
                  <a:lnTo>
                    <a:pt x="6011093" y="543011"/>
                  </a:lnTo>
                  <a:lnTo>
                    <a:pt x="6007644" y="491004"/>
                  </a:lnTo>
                  <a:lnTo>
                    <a:pt x="6003797" y="439107"/>
                  </a:lnTo>
                  <a:lnTo>
                    <a:pt x="5999553" y="387322"/>
                  </a:lnTo>
                  <a:lnTo>
                    <a:pt x="5994913" y="335649"/>
                  </a:lnTo>
                  <a:lnTo>
                    <a:pt x="5989880" y="284091"/>
                  </a:lnTo>
                  <a:lnTo>
                    <a:pt x="5953780" y="0"/>
                  </a:lnTo>
                  <a:close/>
                </a:path>
              </a:pathLst>
            </a:custGeom>
            <a:solidFill>
              <a:srgbClr val="FFFFFF"/>
            </a:solidFill>
          </p:spPr>
          <p:txBody>
            <a:bodyPr wrap="square" lIns="0" tIns="0" rIns="0" bIns="0" rtlCol="0"/>
            <a:lstStyle/>
            <a:p>
              <a:endParaRPr/>
            </a:p>
          </p:txBody>
        </p:sp>
        <p:sp>
          <p:nvSpPr>
            <p:cNvPr id="7" name="object 7"/>
            <p:cNvSpPr/>
            <p:nvPr/>
          </p:nvSpPr>
          <p:spPr>
            <a:xfrm>
              <a:off x="419381" y="1607799"/>
              <a:ext cx="4047843" cy="2274229"/>
            </a:xfrm>
            <a:prstGeom prst="rect">
              <a:avLst/>
            </a:prstGeom>
            <a:blipFill>
              <a:blip r:embed="rId2" cstate="print"/>
              <a:stretch>
                <a:fillRect/>
              </a:stretch>
            </a:blipFill>
          </p:spPr>
          <p:txBody>
            <a:bodyPr wrap="square" lIns="0" tIns="0" rIns="0" bIns="0" rtlCol="0"/>
            <a:lstStyle/>
            <a:p>
              <a:endParaRPr/>
            </a:p>
          </p:txBody>
        </p:sp>
      </p:grpSp>
      <p:sp>
        <p:nvSpPr>
          <p:cNvPr id="8" name="object 8"/>
          <p:cNvSpPr txBox="1"/>
          <p:nvPr/>
        </p:nvSpPr>
        <p:spPr>
          <a:xfrm>
            <a:off x="351888" y="3388867"/>
            <a:ext cx="5058312" cy="1810095"/>
          </a:xfrm>
          <a:prstGeom prst="rect">
            <a:avLst/>
          </a:prstGeom>
        </p:spPr>
        <p:txBody>
          <a:bodyPr vert="horz" wrap="square" lIns="0" tIns="12700" rIns="0" bIns="0" rtlCol="0">
            <a:spAutoFit/>
          </a:bodyPr>
          <a:lstStyle/>
          <a:p>
            <a:pPr marL="903288" marR="5080" indent="-26988" defTabSz="-292100">
              <a:lnSpc>
                <a:spcPct val="121700"/>
              </a:lnSpc>
              <a:spcBef>
                <a:spcPts val="100"/>
              </a:spcBef>
            </a:pPr>
            <a:r>
              <a:rPr lang="pt-PT" sz="2400" b="1" dirty="0">
                <a:solidFill>
                  <a:srgbClr val="D86422"/>
                </a:solidFill>
                <a:latin typeface="Arial"/>
                <a:cs typeface="Arial"/>
              </a:rPr>
              <a:t>PONTOS DE ENTRADA (PE) EM EMERGÊNCIAS SANITÁRIAS</a:t>
            </a:r>
          </a:p>
          <a:p>
            <a:pPr marL="903288" marR="5080" indent="-26988" defTabSz="-292100">
              <a:lnSpc>
                <a:spcPct val="121700"/>
              </a:lnSpc>
              <a:spcBef>
                <a:spcPts val="100"/>
              </a:spcBef>
            </a:pPr>
            <a:r>
              <a:rPr lang="pt-PT" sz="2400" b="1" spc="-5" dirty="0">
                <a:solidFill>
                  <a:srgbClr val="D86422"/>
                </a:solidFill>
                <a:latin typeface="Arial"/>
                <a:cs typeface="Arial"/>
              </a:rPr>
              <a:t>Exercício de simulação</a:t>
            </a:r>
            <a:endParaRPr sz="2400" dirty="0">
              <a:latin typeface="Arial"/>
              <a:cs typeface="Arial"/>
            </a:endParaRPr>
          </a:p>
        </p:txBody>
      </p:sp>
      <p:sp>
        <p:nvSpPr>
          <p:cNvPr id="9" name="object 9"/>
          <p:cNvSpPr/>
          <p:nvPr/>
        </p:nvSpPr>
        <p:spPr>
          <a:xfrm>
            <a:off x="131063" y="6315455"/>
            <a:ext cx="1295400" cy="414528"/>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0" name="object 10"/>
          <p:cNvSpPr/>
          <p:nvPr/>
        </p:nvSpPr>
        <p:spPr>
          <a:xfrm>
            <a:off x="10917935" y="6327647"/>
            <a:ext cx="1267968" cy="390144"/>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11505"/>
          </a:xfrm>
          <a:custGeom>
            <a:avLst/>
            <a:gdLst/>
            <a:ahLst/>
            <a:cxnLst/>
            <a:rect l="l" t="t" r="r" b="b"/>
            <a:pathLst>
              <a:path w="12192000" h="611505">
                <a:moveTo>
                  <a:pt x="0" y="611408"/>
                </a:moveTo>
                <a:lnTo>
                  <a:pt x="0" y="0"/>
                </a:lnTo>
                <a:lnTo>
                  <a:pt x="12192000" y="0"/>
                </a:lnTo>
                <a:lnTo>
                  <a:pt x="12192000" y="611408"/>
                </a:lnTo>
                <a:lnTo>
                  <a:pt x="0" y="611408"/>
                </a:lnTo>
                <a:close/>
              </a:path>
            </a:pathLst>
          </a:custGeom>
          <a:solidFill>
            <a:srgbClr val="008FCE"/>
          </a:solidFill>
        </p:spPr>
        <p:txBody>
          <a:bodyPr wrap="square" lIns="0" tIns="0" rIns="0" bIns="0" rtlCol="0"/>
          <a:lstStyle/>
          <a:p>
            <a:endParaRPr/>
          </a:p>
        </p:txBody>
      </p:sp>
      <p:grpSp>
        <p:nvGrpSpPr>
          <p:cNvPr id="3" name="object 3"/>
          <p:cNvGrpSpPr/>
          <p:nvPr/>
        </p:nvGrpSpPr>
        <p:grpSpPr>
          <a:xfrm>
            <a:off x="0" y="6574535"/>
            <a:ext cx="12192000" cy="283845"/>
            <a:chOff x="0" y="6574535"/>
            <a:chExt cx="12192000" cy="283845"/>
          </a:xfrm>
        </p:grpSpPr>
        <p:sp>
          <p:nvSpPr>
            <p:cNvPr id="4" name="object 4"/>
            <p:cNvSpPr/>
            <p:nvPr/>
          </p:nvSpPr>
          <p:spPr>
            <a:xfrm>
              <a:off x="0" y="6580631"/>
              <a:ext cx="12188952" cy="277368"/>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p:nvPr/>
          </p:nvSpPr>
          <p:spPr>
            <a:xfrm>
              <a:off x="6055" y="6605265"/>
              <a:ext cx="12186285" cy="252729"/>
            </a:xfrm>
            <a:custGeom>
              <a:avLst/>
              <a:gdLst/>
              <a:ahLst/>
              <a:cxnLst/>
              <a:rect l="l" t="t" r="r" b="b"/>
              <a:pathLst>
                <a:path w="12186285" h="252729">
                  <a:moveTo>
                    <a:pt x="0" y="0"/>
                  </a:moveTo>
                  <a:lnTo>
                    <a:pt x="12185943" y="0"/>
                  </a:lnTo>
                  <a:lnTo>
                    <a:pt x="12185943" y="252734"/>
                  </a:lnTo>
                  <a:lnTo>
                    <a:pt x="0" y="252734"/>
                  </a:lnTo>
                  <a:lnTo>
                    <a:pt x="0" y="0"/>
                  </a:lnTo>
                  <a:close/>
                </a:path>
              </a:pathLst>
            </a:custGeom>
            <a:solidFill>
              <a:srgbClr val="595959"/>
            </a:solidFill>
          </p:spPr>
          <p:txBody>
            <a:bodyPr wrap="square" lIns="0" tIns="0" rIns="0" bIns="0" rtlCol="0"/>
            <a:lstStyle/>
            <a:p>
              <a:endParaRPr/>
            </a:p>
          </p:txBody>
        </p:sp>
        <p:sp>
          <p:nvSpPr>
            <p:cNvPr id="6" name="object 6"/>
            <p:cNvSpPr/>
            <p:nvPr/>
          </p:nvSpPr>
          <p:spPr>
            <a:xfrm>
              <a:off x="3069335" y="6580631"/>
              <a:ext cx="4191000" cy="277368"/>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7" name="object 7"/>
            <p:cNvSpPr/>
            <p:nvPr/>
          </p:nvSpPr>
          <p:spPr>
            <a:xfrm>
              <a:off x="3093982" y="6605265"/>
              <a:ext cx="4088129" cy="248920"/>
            </a:xfrm>
            <a:custGeom>
              <a:avLst/>
              <a:gdLst/>
              <a:ahLst/>
              <a:cxnLst/>
              <a:rect l="l" t="t" r="r" b="b"/>
              <a:pathLst>
                <a:path w="4088129" h="248920">
                  <a:moveTo>
                    <a:pt x="3963689" y="0"/>
                  </a:moveTo>
                  <a:lnTo>
                    <a:pt x="0" y="0"/>
                  </a:lnTo>
                  <a:lnTo>
                    <a:pt x="0" y="248595"/>
                  </a:lnTo>
                  <a:lnTo>
                    <a:pt x="4087982" y="248595"/>
                  </a:lnTo>
                  <a:lnTo>
                    <a:pt x="4087982" y="124300"/>
                  </a:lnTo>
                  <a:lnTo>
                    <a:pt x="3963689" y="0"/>
                  </a:lnTo>
                  <a:close/>
                </a:path>
              </a:pathLst>
            </a:custGeom>
            <a:solidFill>
              <a:srgbClr val="49C7FF"/>
            </a:solidFill>
          </p:spPr>
          <p:txBody>
            <a:bodyPr wrap="square" lIns="0" tIns="0" rIns="0" bIns="0" rtlCol="0"/>
            <a:lstStyle/>
            <a:p>
              <a:endParaRPr/>
            </a:p>
          </p:txBody>
        </p:sp>
        <p:sp>
          <p:nvSpPr>
            <p:cNvPr id="8" name="object 8"/>
            <p:cNvSpPr/>
            <p:nvPr/>
          </p:nvSpPr>
          <p:spPr>
            <a:xfrm>
              <a:off x="2865120" y="6580631"/>
              <a:ext cx="4191000" cy="277368"/>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9" name="object 9"/>
            <p:cNvSpPr/>
            <p:nvPr/>
          </p:nvSpPr>
          <p:spPr>
            <a:xfrm>
              <a:off x="2890326" y="6605265"/>
              <a:ext cx="4088129" cy="248920"/>
            </a:xfrm>
            <a:custGeom>
              <a:avLst/>
              <a:gdLst/>
              <a:ahLst/>
              <a:cxnLst/>
              <a:rect l="l" t="t" r="r" b="b"/>
              <a:pathLst>
                <a:path w="4088129" h="248920">
                  <a:moveTo>
                    <a:pt x="3963689" y="0"/>
                  </a:moveTo>
                  <a:lnTo>
                    <a:pt x="0" y="0"/>
                  </a:lnTo>
                  <a:lnTo>
                    <a:pt x="0" y="248595"/>
                  </a:lnTo>
                  <a:lnTo>
                    <a:pt x="4087982" y="248595"/>
                  </a:lnTo>
                  <a:lnTo>
                    <a:pt x="4087982" y="124300"/>
                  </a:lnTo>
                  <a:lnTo>
                    <a:pt x="3963689" y="0"/>
                  </a:lnTo>
                  <a:close/>
                </a:path>
              </a:pathLst>
            </a:custGeom>
            <a:solidFill>
              <a:srgbClr val="008FCE"/>
            </a:solidFill>
          </p:spPr>
          <p:txBody>
            <a:bodyPr wrap="square" lIns="0" tIns="0" rIns="0" bIns="0" rtlCol="0"/>
            <a:lstStyle/>
            <a:p>
              <a:endParaRPr/>
            </a:p>
          </p:txBody>
        </p:sp>
        <p:sp>
          <p:nvSpPr>
            <p:cNvPr id="10" name="object 10"/>
            <p:cNvSpPr/>
            <p:nvPr/>
          </p:nvSpPr>
          <p:spPr>
            <a:xfrm>
              <a:off x="1207008" y="6574535"/>
              <a:ext cx="4282440" cy="283464"/>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1" name="object 11"/>
            <p:cNvSpPr/>
            <p:nvPr/>
          </p:nvSpPr>
          <p:spPr>
            <a:xfrm>
              <a:off x="1232706" y="6599208"/>
              <a:ext cx="4178300" cy="259079"/>
            </a:xfrm>
            <a:custGeom>
              <a:avLst/>
              <a:gdLst/>
              <a:ahLst/>
              <a:cxnLst/>
              <a:rect l="l" t="t" r="r" b="b"/>
              <a:pathLst>
                <a:path w="4178300" h="259079">
                  <a:moveTo>
                    <a:pt x="4048621" y="0"/>
                  </a:moveTo>
                  <a:lnTo>
                    <a:pt x="0" y="0"/>
                  </a:lnTo>
                  <a:lnTo>
                    <a:pt x="0" y="258506"/>
                  </a:lnTo>
                  <a:lnTo>
                    <a:pt x="4177872" y="258506"/>
                  </a:lnTo>
                  <a:lnTo>
                    <a:pt x="4177872" y="129252"/>
                  </a:lnTo>
                  <a:lnTo>
                    <a:pt x="4048621" y="0"/>
                  </a:lnTo>
                  <a:close/>
                </a:path>
              </a:pathLst>
            </a:custGeom>
            <a:solidFill>
              <a:srgbClr val="006A97"/>
            </a:solidFill>
          </p:spPr>
          <p:txBody>
            <a:bodyPr wrap="square" lIns="0" tIns="0" rIns="0" bIns="0" rtlCol="0"/>
            <a:lstStyle/>
            <a:p>
              <a:endParaRPr/>
            </a:p>
          </p:txBody>
        </p:sp>
        <p:sp>
          <p:nvSpPr>
            <p:cNvPr id="12" name="object 12"/>
            <p:cNvSpPr/>
            <p:nvPr/>
          </p:nvSpPr>
          <p:spPr>
            <a:xfrm>
              <a:off x="987552" y="6574535"/>
              <a:ext cx="4282440" cy="283464"/>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3" name="object 13"/>
            <p:cNvSpPr/>
            <p:nvPr/>
          </p:nvSpPr>
          <p:spPr>
            <a:xfrm>
              <a:off x="1011794" y="6599208"/>
              <a:ext cx="4178300" cy="248920"/>
            </a:xfrm>
            <a:custGeom>
              <a:avLst/>
              <a:gdLst/>
              <a:ahLst/>
              <a:cxnLst/>
              <a:rect l="l" t="t" r="r" b="b"/>
              <a:pathLst>
                <a:path w="4178300" h="248920">
                  <a:moveTo>
                    <a:pt x="4053436" y="0"/>
                  </a:moveTo>
                  <a:lnTo>
                    <a:pt x="0" y="0"/>
                  </a:lnTo>
                  <a:lnTo>
                    <a:pt x="0" y="248879"/>
                  </a:lnTo>
                  <a:lnTo>
                    <a:pt x="4177873" y="248879"/>
                  </a:lnTo>
                  <a:lnTo>
                    <a:pt x="4177873" y="124441"/>
                  </a:lnTo>
                  <a:lnTo>
                    <a:pt x="4053436" y="0"/>
                  </a:lnTo>
                  <a:close/>
                </a:path>
              </a:pathLst>
            </a:custGeom>
            <a:solidFill>
              <a:srgbClr val="005D85"/>
            </a:solidFill>
          </p:spPr>
          <p:txBody>
            <a:bodyPr wrap="square" lIns="0" tIns="0" rIns="0" bIns="0" rtlCol="0"/>
            <a:lstStyle/>
            <a:p>
              <a:endParaRPr/>
            </a:p>
          </p:txBody>
        </p:sp>
        <p:sp>
          <p:nvSpPr>
            <p:cNvPr id="14" name="object 14"/>
            <p:cNvSpPr/>
            <p:nvPr/>
          </p:nvSpPr>
          <p:spPr>
            <a:xfrm>
              <a:off x="179831" y="6574535"/>
              <a:ext cx="2109216" cy="283464"/>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5" name="object 15"/>
            <p:cNvSpPr/>
            <p:nvPr/>
          </p:nvSpPr>
          <p:spPr>
            <a:xfrm>
              <a:off x="205386" y="6599208"/>
              <a:ext cx="2004695" cy="259079"/>
            </a:xfrm>
            <a:custGeom>
              <a:avLst/>
              <a:gdLst/>
              <a:ahLst/>
              <a:cxnLst/>
              <a:rect l="l" t="t" r="r" b="b"/>
              <a:pathLst>
                <a:path w="2004695" h="259079">
                  <a:moveTo>
                    <a:pt x="1871348" y="0"/>
                  </a:moveTo>
                  <a:lnTo>
                    <a:pt x="0" y="0"/>
                  </a:lnTo>
                  <a:lnTo>
                    <a:pt x="0" y="258791"/>
                  </a:lnTo>
                  <a:lnTo>
                    <a:pt x="2004413" y="258791"/>
                  </a:lnTo>
                  <a:lnTo>
                    <a:pt x="2004413" y="133067"/>
                  </a:lnTo>
                  <a:lnTo>
                    <a:pt x="1871348" y="0"/>
                  </a:lnTo>
                  <a:close/>
                </a:path>
              </a:pathLst>
            </a:custGeom>
            <a:solidFill>
              <a:srgbClr val="D86422"/>
            </a:solidFill>
          </p:spPr>
          <p:txBody>
            <a:bodyPr wrap="square" lIns="0" tIns="0" rIns="0" bIns="0" rtlCol="0"/>
            <a:lstStyle/>
            <a:p>
              <a:endParaRPr/>
            </a:p>
          </p:txBody>
        </p:sp>
        <p:sp>
          <p:nvSpPr>
            <p:cNvPr id="16" name="object 16"/>
            <p:cNvSpPr/>
            <p:nvPr/>
          </p:nvSpPr>
          <p:spPr>
            <a:xfrm>
              <a:off x="0" y="6574535"/>
              <a:ext cx="2084832" cy="283464"/>
            </a:xfrm>
            <a:prstGeom prst="rect">
              <a:avLst/>
            </a:prstGeom>
            <a:blipFill>
              <a:blip r:embed="rId8"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7" name="object 17"/>
            <p:cNvSpPr/>
            <p:nvPr/>
          </p:nvSpPr>
          <p:spPr>
            <a:xfrm>
              <a:off x="0" y="6599208"/>
              <a:ext cx="2004695" cy="259079"/>
            </a:xfrm>
            <a:custGeom>
              <a:avLst/>
              <a:gdLst/>
              <a:ahLst/>
              <a:cxnLst/>
              <a:rect l="l" t="t" r="r" b="b"/>
              <a:pathLst>
                <a:path w="2004695" h="259079">
                  <a:moveTo>
                    <a:pt x="1871348" y="0"/>
                  </a:moveTo>
                  <a:lnTo>
                    <a:pt x="0" y="0"/>
                  </a:lnTo>
                  <a:lnTo>
                    <a:pt x="0" y="258791"/>
                  </a:lnTo>
                  <a:lnTo>
                    <a:pt x="2004413" y="258791"/>
                  </a:lnTo>
                  <a:lnTo>
                    <a:pt x="2004413" y="133067"/>
                  </a:lnTo>
                  <a:lnTo>
                    <a:pt x="1871348" y="0"/>
                  </a:lnTo>
                  <a:close/>
                </a:path>
              </a:pathLst>
            </a:custGeom>
            <a:solidFill>
              <a:srgbClr val="A24B19"/>
            </a:solidFill>
          </p:spPr>
          <p:txBody>
            <a:bodyPr wrap="square" lIns="0" tIns="0" rIns="0" bIns="0" rtlCol="0"/>
            <a:lstStyle/>
            <a:p>
              <a:endParaRPr/>
            </a:p>
          </p:txBody>
        </p:sp>
      </p:grpSp>
      <p:sp>
        <p:nvSpPr>
          <p:cNvPr id="18" name="object 18"/>
          <p:cNvSpPr txBox="1"/>
          <p:nvPr/>
        </p:nvSpPr>
        <p:spPr>
          <a:xfrm>
            <a:off x="76269" y="6638035"/>
            <a:ext cx="1788160" cy="382156"/>
          </a:xfrm>
          <a:prstGeom prst="rect">
            <a:avLst/>
          </a:prstGeom>
        </p:spPr>
        <p:txBody>
          <a:bodyPr vert="horz" wrap="square" lIns="0" tIns="12700" rIns="0" bIns="0" rtlCol="0">
            <a:spAutoFit/>
          </a:bodyPr>
          <a:lstStyle/>
          <a:p>
            <a:pPr marL="12700">
              <a:lnSpc>
                <a:spcPct val="100000"/>
              </a:lnSpc>
              <a:spcBef>
                <a:spcPts val="100"/>
              </a:spcBef>
            </a:pPr>
            <a:r>
              <a:rPr lang="en-US" sz="1200" b="1" spc="-5" dirty="0">
                <a:solidFill>
                  <a:srgbClr val="FFFFFF"/>
                </a:solidFill>
                <a:latin typeface="Arial"/>
                <a:cs typeface="Arial"/>
              </a:rPr>
              <a:t>EXERCÍCIO DE SIMULAÇÃO</a:t>
            </a:r>
            <a:endParaRPr sz="1200" dirty="0">
              <a:latin typeface="Arial"/>
              <a:cs typeface="Arial"/>
            </a:endParaRPr>
          </a:p>
        </p:txBody>
      </p:sp>
      <p:sp>
        <p:nvSpPr>
          <p:cNvPr id="19" name="object 19"/>
          <p:cNvSpPr txBox="1"/>
          <p:nvPr/>
        </p:nvSpPr>
        <p:spPr>
          <a:xfrm>
            <a:off x="2374926" y="6638035"/>
            <a:ext cx="2580640" cy="197490"/>
          </a:xfrm>
          <a:prstGeom prst="rect">
            <a:avLst/>
          </a:prstGeom>
        </p:spPr>
        <p:txBody>
          <a:bodyPr vert="horz" wrap="square" lIns="0" tIns="12700" rIns="0" bIns="0" rtlCol="0">
            <a:spAutoFit/>
          </a:bodyPr>
          <a:lstStyle/>
          <a:p>
            <a:pPr marL="12700">
              <a:lnSpc>
                <a:spcPct val="100000"/>
              </a:lnSpc>
              <a:spcBef>
                <a:spcPts val="100"/>
              </a:spcBef>
            </a:pPr>
            <a:r>
              <a:rPr lang="en-US" sz="1200" b="1" spc="-5" dirty="0">
                <a:solidFill>
                  <a:srgbClr val="FFFFFF"/>
                </a:solidFill>
                <a:latin typeface="Arial"/>
                <a:cs typeface="Arial"/>
              </a:rPr>
              <a:t>NOVO CORONAVÍRUS</a:t>
            </a:r>
            <a:r>
              <a:rPr sz="1200" b="1" spc="-35" dirty="0">
                <a:solidFill>
                  <a:srgbClr val="FFFFFF"/>
                </a:solidFill>
                <a:latin typeface="Arial"/>
                <a:cs typeface="Arial"/>
              </a:rPr>
              <a:t> </a:t>
            </a:r>
            <a:r>
              <a:rPr sz="1200" b="1" spc="-5" dirty="0">
                <a:solidFill>
                  <a:srgbClr val="FFFFFF"/>
                </a:solidFill>
                <a:latin typeface="Arial"/>
                <a:cs typeface="Arial"/>
              </a:rPr>
              <a:t>(COVID-19)</a:t>
            </a:r>
            <a:endParaRPr sz="1200" dirty="0">
              <a:latin typeface="Arial"/>
              <a:cs typeface="Arial"/>
            </a:endParaRPr>
          </a:p>
        </p:txBody>
      </p:sp>
      <p:sp>
        <p:nvSpPr>
          <p:cNvPr id="20" name="object 20"/>
          <p:cNvSpPr txBox="1"/>
          <p:nvPr/>
        </p:nvSpPr>
        <p:spPr>
          <a:xfrm>
            <a:off x="10896601" y="6629399"/>
            <a:ext cx="1096892" cy="197490"/>
          </a:xfrm>
          <a:prstGeom prst="rect">
            <a:avLst/>
          </a:prstGeom>
        </p:spPr>
        <p:txBody>
          <a:bodyPr vert="horz" wrap="square" lIns="0" tIns="12700" rIns="0" bIns="0" rtlCol="0">
            <a:spAutoFit/>
          </a:bodyPr>
          <a:lstStyle/>
          <a:p>
            <a:pPr marL="12700">
              <a:lnSpc>
                <a:spcPct val="100000"/>
              </a:lnSpc>
              <a:spcBef>
                <a:spcPts val="100"/>
              </a:spcBef>
            </a:pPr>
            <a:r>
              <a:rPr lang="en-US" sz="1200" b="1" spc="-5" dirty="0" err="1">
                <a:solidFill>
                  <a:srgbClr val="FFFFFF"/>
                </a:solidFill>
                <a:latin typeface="Arial"/>
                <a:cs typeface="Arial"/>
              </a:rPr>
              <a:t>página</a:t>
            </a:r>
            <a:r>
              <a:rPr sz="1200" b="1" spc="-75" dirty="0">
                <a:solidFill>
                  <a:srgbClr val="FFFFFF"/>
                </a:solidFill>
                <a:latin typeface="Arial"/>
                <a:cs typeface="Arial"/>
              </a:rPr>
              <a:t> </a:t>
            </a:r>
            <a:r>
              <a:rPr sz="1200" b="1" spc="-5" dirty="0">
                <a:solidFill>
                  <a:srgbClr val="FFFFFF"/>
                </a:solidFill>
                <a:latin typeface="Arial"/>
                <a:cs typeface="Arial"/>
              </a:rPr>
              <a:t>14</a:t>
            </a:r>
            <a:endParaRPr sz="1200" dirty="0">
              <a:latin typeface="Arial"/>
              <a:cs typeface="Arial"/>
            </a:endParaRPr>
          </a:p>
        </p:txBody>
      </p:sp>
      <p:sp>
        <p:nvSpPr>
          <p:cNvPr id="21" name="object 21"/>
          <p:cNvSpPr txBox="1">
            <a:spLocks noGrp="1"/>
          </p:cNvSpPr>
          <p:nvPr>
            <p:ph type="title"/>
          </p:nvPr>
        </p:nvSpPr>
        <p:spPr>
          <a:xfrm>
            <a:off x="0" y="896"/>
            <a:ext cx="7771130" cy="518091"/>
          </a:xfrm>
          <a:prstGeom prst="rect">
            <a:avLst/>
          </a:prstGeom>
        </p:spPr>
        <p:txBody>
          <a:bodyPr vert="horz" wrap="square" lIns="0" tIns="25400" rIns="0" bIns="0" rtlCol="0">
            <a:spAutoFit/>
          </a:bodyPr>
          <a:lstStyle/>
          <a:p>
            <a:pPr marL="243840">
              <a:lnSpc>
                <a:spcPct val="100000"/>
              </a:lnSpc>
              <a:spcBef>
                <a:spcPts val="200"/>
              </a:spcBef>
            </a:pPr>
            <a:r>
              <a:rPr lang="pt-PT" sz="3200" spc="-5" dirty="0"/>
              <a:t>1.ª sessão</a:t>
            </a:r>
            <a:r>
              <a:rPr sz="3200" dirty="0"/>
              <a:t> -</a:t>
            </a:r>
            <a:r>
              <a:rPr sz="3200" spc="-30" dirty="0"/>
              <a:t> </a:t>
            </a:r>
            <a:r>
              <a:rPr lang="pt-PT" sz="3200" spc="-5" dirty="0"/>
              <a:t>C</a:t>
            </a:r>
            <a:r>
              <a:rPr sz="3200" spc="-5" dirty="0"/>
              <a:t>en</a:t>
            </a:r>
            <a:r>
              <a:rPr lang="pt-PT" sz="3200" spc="-5" dirty="0" err="1"/>
              <a:t>á</a:t>
            </a:r>
            <a:r>
              <a:rPr sz="3200" spc="-5" dirty="0"/>
              <a:t>rio</a:t>
            </a:r>
            <a:endParaRPr sz="3200" dirty="0"/>
          </a:p>
        </p:txBody>
      </p:sp>
      <p:sp>
        <p:nvSpPr>
          <p:cNvPr id="22" name="object 22"/>
          <p:cNvSpPr txBox="1"/>
          <p:nvPr/>
        </p:nvSpPr>
        <p:spPr>
          <a:xfrm>
            <a:off x="5560593" y="6638035"/>
            <a:ext cx="1200150" cy="197490"/>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20 </a:t>
            </a:r>
            <a:r>
              <a:rPr lang="en-US" sz="1200" b="1" spc="-5" dirty="0">
                <a:solidFill>
                  <a:srgbClr val="FFFFFF"/>
                </a:solidFill>
                <a:latin typeface="Arial"/>
                <a:cs typeface="Arial"/>
              </a:rPr>
              <a:t>Outubro</a:t>
            </a:r>
            <a:r>
              <a:rPr sz="1200" b="1" spc="-65" dirty="0">
                <a:solidFill>
                  <a:srgbClr val="FFFFFF"/>
                </a:solidFill>
                <a:latin typeface="Arial"/>
                <a:cs typeface="Arial"/>
              </a:rPr>
              <a:t> </a:t>
            </a:r>
            <a:r>
              <a:rPr sz="1200" b="1" spc="-5" dirty="0">
                <a:solidFill>
                  <a:srgbClr val="FFFFFF"/>
                </a:solidFill>
                <a:latin typeface="Arial"/>
                <a:cs typeface="Arial"/>
              </a:rPr>
              <a:t>2020</a:t>
            </a:r>
            <a:endParaRPr sz="1200" dirty="0">
              <a:latin typeface="Arial"/>
              <a:cs typeface="Arial"/>
            </a:endParaRPr>
          </a:p>
        </p:txBody>
      </p:sp>
      <p:sp>
        <p:nvSpPr>
          <p:cNvPr id="23" name="object 23"/>
          <p:cNvSpPr/>
          <p:nvPr/>
        </p:nvSpPr>
        <p:spPr>
          <a:xfrm>
            <a:off x="483895" y="740228"/>
            <a:ext cx="6385560" cy="5715000"/>
          </a:xfrm>
          <a:custGeom>
            <a:avLst/>
            <a:gdLst/>
            <a:ahLst/>
            <a:cxnLst/>
            <a:rect l="l" t="t" r="r" b="b"/>
            <a:pathLst>
              <a:path w="6385559" h="5715000">
                <a:moveTo>
                  <a:pt x="6384991" y="0"/>
                </a:moveTo>
                <a:lnTo>
                  <a:pt x="0" y="0"/>
                </a:lnTo>
                <a:lnTo>
                  <a:pt x="0" y="5715000"/>
                </a:lnTo>
                <a:lnTo>
                  <a:pt x="6384991" y="5715000"/>
                </a:lnTo>
                <a:lnTo>
                  <a:pt x="6384991" y="0"/>
                </a:lnTo>
                <a:close/>
              </a:path>
            </a:pathLst>
          </a:custGeom>
          <a:solidFill>
            <a:srgbClr val="FAFAFA"/>
          </a:solidFill>
        </p:spPr>
        <p:txBody>
          <a:bodyPr wrap="square" lIns="0" tIns="0" rIns="0" bIns="0" rtlCol="0"/>
          <a:lstStyle/>
          <a:p>
            <a:endParaRPr/>
          </a:p>
        </p:txBody>
      </p:sp>
      <p:sp>
        <p:nvSpPr>
          <p:cNvPr id="24" name="object 24"/>
          <p:cNvSpPr txBox="1"/>
          <p:nvPr/>
        </p:nvSpPr>
        <p:spPr>
          <a:xfrm>
            <a:off x="304800" y="685800"/>
            <a:ext cx="6400800" cy="5515000"/>
          </a:xfrm>
          <a:prstGeom prst="rect">
            <a:avLst/>
          </a:prstGeom>
        </p:spPr>
        <p:txBody>
          <a:bodyPr vert="horz" wrap="square" lIns="0" tIns="15240" rIns="0" bIns="0" rtlCol="0">
            <a:spAutoFit/>
          </a:bodyPr>
          <a:lstStyle/>
          <a:p>
            <a:pPr marL="297815" marR="144780" indent="-285750">
              <a:lnSpc>
                <a:spcPct val="98900"/>
              </a:lnSpc>
              <a:spcBef>
                <a:spcPts val="120"/>
              </a:spcBef>
              <a:buChar char="•"/>
              <a:tabLst>
                <a:tab pos="297815" algn="l"/>
                <a:tab pos="298450" algn="l"/>
              </a:tabLst>
            </a:pPr>
            <a:r>
              <a:rPr lang="pt-PT" sz="1700" dirty="0">
                <a:latin typeface="Arial"/>
                <a:cs typeface="Arial"/>
              </a:rPr>
              <a:t>No início de 2020, especialmente entre Março e Maio, o número de casos de COVID-19 disparou, enquanto os países se debatiam para lidar com a emergência de um novo vírus pandémico</a:t>
            </a:r>
            <a:r>
              <a:rPr sz="1700" spc="-5" dirty="0">
                <a:latin typeface="Arial"/>
                <a:cs typeface="Arial"/>
              </a:rPr>
              <a:t>.</a:t>
            </a:r>
            <a:endParaRPr sz="1700" dirty="0">
              <a:latin typeface="Arial"/>
              <a:cs typeface="Arial"/>
            </a:endParaRPr>
          </a:p>
          <a:p>
            <a:pPr marL="297815" marR="563245" indent="-285750">
              <a:lnSpc>
                <a:spcPct val="101099"/>
              </a:lnSpc>
              <a:spcBef>
                <a:spcPts val="25"/>
              </a:spcBef>
              <a:buChar char="•"/>
              <a:tabLst>
                <a:tab pos="297815" algn="l"/>
                <a:tab pos="298450" algn="l"/>
              </a:tabLst>
            </a:pPr>
            <a:r>
              <a:rPr lang="pt-PT" sz="1700" spc="-5" dirty="0">
                <a:latin typeface="Arial"/>
                <a:cs typeface="Arial"/>
              </a:rPr>
              <a:t>A indústria das viagens foi devastada pelo vírus, com o número de passageiros e voos caindo mais de</a:t>
            </a:r>
            <a:r>
              <a:rPr sz="1700" spc="-5" dirty="0">
                <a:latin typeface="Arial"/>
                <a:cs typeface="Arial"/>
              </a:rPr>
              <a:t> 50%</a:t>
            </a:r>
            <a:endParaRPr sz="1700" dirty="0">
              <a:latin typeface="Arial"/>
              <a:cs typeface="Arial"/>
            </a:endParaRPr>
          </a:p>
          <a:p>
            <a:pPr marL="298450" indent="-285750">
              <a:lnSpc>
                <a:spcPts val="2110"/>
              </a:lnSpc>
              <a:buChar char="•"/>
              <a:tabLst>
                <a:tab pos="297815" algn="l"/>
                <a:tab pos="298450" algn="l"/>
              </a:tabLst>
            </a:pPr>
            <a:r>
              <a:rPr lang="pt-PT" sz="1700" spc="-5" dirty="0">
                <a:latin typeface="Arial"/>
                <a:cs typeface="Arial"/>
              </a:rPr>
              <a:t>A maioria dos países impôs significativas restrições com quase todos os países </a:t>
            </a:r>
            <a:r>
              <a:rPr lang="pt-PT" sz="1700" dirty="0">
                <a:latin typeface="Arial"/>
                <a:cs typeface="Arial"/>
              </a:rPr>
              <a:t>exigindo uma qualquer forma de quarentena </a:t>
            </a:r>
            <a:r>
              <a:rPr lang="pt-PT" sz="1700" spc="-5" dirty="0">
                <a:latin typeface="Arial"/>
                <a:cs typeface="Arial"/>
              </a:rPr>
              <a:t>a quem chegasse de novo</a:t>
            </a:r>
            <a:endParaRPr sz="1700" dirty="0">
              <a:latin typeface="Arial"/>
              <a:cs typeface="Arial"/>
            </a:endParaRPr>
          </a:p>
          <a:p>
            <a:pPr marL="297815" marR="5080" indent="-285750" algn="just">
              <a:lnSpc>
                <a:spcPct val="99400"/>
              </a:lnSpc>
              <a:buChar char="•"/>
              <a:tabLst>
                <a:tab pos="298450" algn="l"/>
              </a:tabLst>
            </a:pPr>
            <a:r>
              <a:rPr lang="pt-PT" sz="1700" spc="-5" dirty="0">
                <a:latin typeface="Arial"/>
                <a:cs typeface="Arial"/>
              </a:rPr>
              <a:t>Os modelos para quem chega variam desde a inexistência de quarentena ou instruções para o isolamento domiciliário de alguém que não se sinta bem</a:t>
            </a:r>
            <a:r>
              <a:rPr sz="1700" spc="-5" dirty="0">
                <a:latin typeface="Arial"/>
                <a:cs typeface="Arial"/>
              </a:rPr>
              <a:t>, </a:t>
            </a:r>
            <a:r>
              <a:rPr lang="pt-PT" sz="1700" spc="-5" dirty="0">
                <a:latin typeface="Arial"/>
                <a:cs typeface="Arial"/>
              </a:rPr>
              <a:t>até ao isolamento domiciliário obrigatório </a:t>
            </a:r>
            <a:r>
              <a:rPr sz="1700" spc="-5" dirty="0">
                <a:latin typeface="Arial"/>
                <a:cs typeface="Arial"/>
              </a:rPr>
              <a:t>(</a:t>
            </a:r>
            <a:r>
              <a:rPr lang="pt-PT" sz="1700" spc="-5" dirty="0">
                <a:latin typeface="Arial"/>
                <a:cs typeface="Arial"/>
              </a:rPr>
              <a:t>num</a:t>
            </a:r>
            <a:r>
              <a:rPr sz="1700" dirty="0">
                <a:latin typeface="Arial"/>
                <a:cs typeface="Arial"/>
              </a:rPr>
              <a:t> </a:t>
            </a:r>
            <a:r>
              <a:rPr sz="1700" spc="-5" dirty="0">
                <a:latin typeface="Arial"/>
                <a:cs typeface="Arial"/>
              </a:rPr>
              <a:t>hotel </a:t>
            </a:r>
            <a:r>
              <a:rPr lang="pt-PT" sz="1700" spc="-5" dirty="0">
                <a:latin typeface="Arial"/>
                <a:cs typeface="Arial"/>
              </a:rPr>
              <a:t>ou habitação temporária</a:t>
            </a:r>
            <a:r>
              <a:rPr sz="1700" spc="-5" dirty="0">
                <a:latin typeface="Arial"/>
                <a:cs typeface="Arial"/>
              </a:rPr>
              <a:t>)</a:t>
            </a:r>
            <a:r>
              <a:rPr lang="pt-PT" sz="1700" spc="-5" dirty="0">
                <a:latin typeface="Arial"/>
                <a:cs typeface="Arial"/>
              </a:rPr>
              <a:t> e à quarentena obrigatória, transportando os recém-chegados para um determinado hotel ou outras instalações </a:t>
            </a:r>
          </a:p>
          <a:p>
            <a:pPr marL="297815" marR="5080" indent="-285750" algn="just">
              <a:lnSpc>
                <a:spcPct val="99400"/>
              </a:lnSpc>
              <a:buChar char="•"/>
              <a:tabLst>
                <a:tab pos="298450" algn="l"/>
              </a:tabLst>
            </a:pPr>
            <a:r>
              <a:rPr lang="pt-PT" sz="1700" spc="-5" dirty="0">
                <a:latin typeface="Arial"/>
                <a:cs typeface="Arial"/>
              </a:rPr>
              <a:t>As estimativas da </a:t>
            </a:r>
            <a:r>
              <a:rPr sz="1700" spc="-5" dirty="0">
                <a:latin typeface="Arial"/>
                <a:cs typeface="Arial"/>
              </a:rPr>
              <a:t>O</a:t>
            </a:r>
            <a:r>
              <a:rPr lang="pt-PT" sz="1700" spc="-5" dirty="0">
                <a:latin typeface="Arial"/>
                <a:cs typeface="Arial"/>
              </a:rPr>
              <a:t>CDE</a:t>
            </a:r>
            <a:r>
              <a:rPr sz="1700" spc="-5" dirty="0">
                <a:latin typeface="Arial"/>
                <a:cs typeface="Arial"/>
              </a:rPr>
              <a:t> </a:t>
            </a:r>
            <a:r>
              <a:rPr lang="pt-PT" sz="1700" spc="-5" dirty="0">
                <a:latin typeface="Arial"/>
                <a:cs typeface="Arial"/>
              </a:rPr>
              <a:t>sobre o impacto da </a:t>
            </a:r>
            <a:r>
              <a:rPr sz="1700" spc="-5" dirty="0">
                <a:latin typeface="Arial"/>
                <a:cs typeface="Arial"/>
              </a:rPr>
              <a:t>COVID-19 </a:t>
            </a:r>
            <a:r>
              <a:rPr lang="pt-PT" sz="1700" spc="-5" dirty="0">
                <a:latin typeface="Arial"/>
                <a:cs typeface="Arial"/>
              </a:rPr>
              <a:t>apontam para uma redução de </a:t>
            </a:r>
            <a:r>
              <a:rPr sz="1700" spc="-5" dirty="0">
                <a:latin typeface="Arial"/>
                <a:cs typeface="Arial"/>
              </a:rPr>
              <a:t>60%  </a:t>
            </a:r>
            <a:r>
              <a:rPr lang="pt-PT" sz="1700" spc="-5" dirty="0">
                <a:latin typeface="Arial"/>
                <a:cs typeface="Arial"/>
              </a:rPr>
              <a:t>do turismo internacional em </a:t>
            </a:r>
            <a:r>
              <a:rPr sz="1700" spc="-5" dirty="0">
                <a:latin typeface="Arial"/>
                <a:cs typeface="Arial"/>
              </a:rPr>
              <a:t>2020. </a:t>
            </a:r>
            <a:r>
              <a:rPr lang="pt-PT" sz="1700" spc="-5" dirty="0">
                <a:latin typeface="Arial"/>
                <a:cs typeface="Arial"/>
              </a:rPr>
              <a:t>Essa percentagem poderá aumentar para </a:t>
            </a:r>
            <a:r>
              <a:rPr sz="1700" spc="-5" dirty="0">
                <a:latin typeface="Arial"/>
                <a:cs typeface="Arial"/>
              </a:rPr>
              <a:t>80%</a:t>
            </a:r>
            <a:r>
              <a:rPr lang="pt-PT" sz="1700" spc="-5" dirty="0">
                <a:latin typeface="Arial"/>
                <a:cs typeface="Arial"/>
              </a:rPr>
              <a:t>, se a recuperação for retardada até </a:t>
            </a:r>
            <a:r>
              <a:rPr sz="1700" spc="-5" dirty="0">
                <a:latin typeface="Arial"/>
                <a:cs typeface="Arial"/>
              </a:rPr>
              <a:t>De</a:t>
            </a:r>
            <a:r>
              <a:rPr lang="pt-PT" sz="1700" spc="-5" dirty="0">
                <a:latin typeface="Arial"/>
                <a:cs typeface="Arial"/>
              </a:rPr>
              <a:t>z</a:t>
            </a:r>
            <a:r>
              <a:rPr sz="1700" spc="-5" dirty="0">
                <a:latin typeface="Arial"/>
                <a:cs typeface="Arial"/>
              </a:rPr>
              <a:t>emb</a:t>
            </a:r>
            <a:r>
              <a:rPr lang="pt-PT" sz="1700" spc="-5" dirty="0" err="1">
                <a:latin typeface="Arial"/>
                <a:cs typeface="Arial"/>
              </a:rPr>
              <a:t>ro</a:t>
            </a:r>
            <a:r>
              <a:rPr sz="1700" spc="-5" dirty="0">
                <a:latin typeface="Arial"/>
                <a:cs typeface="Arial"/>
              </a:rPr>
              <a:t>.</a:t>
            </a:r>
            <a:r>
              <a:rPr lang="pt-PT" sz="1700" spc="-5" dirty="0">
                <a:latin typeface="Arial"/>
                <a:cs typeface="Arial"/>
              </a:rPr>
              <a:t> Esta situação já provocou o encerramento de várias companhias aéreas e a perda de milhares de empregos</a:t>
            </a:r>
            <a:r>
              <a:rPr sz="1700" spc="-5" dirty="0">
                <a:latin typeface="Arial"/>
                <a:cs typeface="Arial"/>
              </a:rPr>
              <a:t>.</a:t>
            </a:r>
            <a:endParaRPr sz="1700" dirty="0">
              <a:latin typeface="Arial"/>
              <a:cs typeface="Arial"/>
            </a:endParaRPr>
          </a:p>
        </p:txBody>
      </p:sp>
      <p:grpSp>
        <p:nvGrpSpPr>
          <p:cNvPr id="25" name="object 25"/>
          <p:cNvGrpSpPr/>
          <p:nvPr/>
        </p:nvGrpSpPr>
        <p:grpSpPr>
          <a:xfrm>
            <a:off x="7690104" y="0"/>
            <a:ext cx="4502150" cy="634365"/>
            <a:chOff x="7690104" y="0"/>
            <a:chExt cx="4502150" cy="634365"/>
          </a:xfrm>
        </p:grpSpPr>
        <p:sp>
          <p:nvSpPr>
            <p:cNvPr id="26" name="object 26"/>
            <p:cNvSpPr/>
            <p:nvPr/>
          </p:nvSpPr>
          <p:spPr>
            <a:xfrm>
              <a:off x="7690104" y="0"/>
              <a:ext cx="4258056" cy="633984"/>
            </a:xfrm>
            <a:prstGeom prst="rect">
              <a:avLst/>
            </a:prstGeom>
            <a:blipFill>
              <a:blip r:embed="rId9"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7" name="object 27"/>
            <p:cNvSpPr/>
            <p:nvPr/>
          </p:nvSpPr>
          <p:spPr>
            <a:xfrm>
              <a:off x="7770612" y="896"/>
              <a:ext cx="4151629" cy="607060"/>
            </a:xfrm>
            <a:custGeom>
              <a:avLst/>
              <a:gdLst/>
              <a:ahLst/>
              <a:cxnLst/>
              <a:rect l="l" t="t" r="r" b="b"/>
              <a:pathLst>
                <a:path w="4151629" h="607060">
                  <a:moveTo>
                    <a:pt x="4151376" y="0"/>
                  </a:moveTo>
                  <a:lnTo>
                    <a:pt x="676655" y="1"/>
                  </a:lnTo>
                  <a:lnTo>
                    <a:pt x="0" y="1"/>
                  </a:lnTo>
                  <a:lnTo>
                    <a:pt x="676655" y="606790"/>
                  </a:lnTo>
                  <a:lnTo>
                    <a:pt x="4151376" y="606790"/>
                  </a:lnTo>
                  <a:lnTo>
                    <a:pt x="4151376" y="0"/>
                  </a:lnTo>
                  <a:close/>
                </a:path>
              </a:pathLst>
            </a:custGeom>
            <a:solidFill>
              <a:srgbClr val="A24B19"/>
            </a:solidFill>
          </p:spPr>
          <p:txBody>
            <a:bodyPr wrap="square" lIns="0" tIns="0" rIns="0" bIns="0" rtlCol="0"/>
            <a:lstStyle/>
            <a:p>
              <a:endParaRPr/>
            </a:p>
          </p:txBody>
        </p:sp>
        <p:sp>
          <p:nvSpPr>
            <p:cNvPr id="28" name="object 28"/>
            <p:cNvSpPr/>
            <p:nvPr/>
          </p:nvSpPr>
          <p:spPr>
            <a:xfrm>
              <a:off x="7961376" y="0"/>
              <a:ext cx="4227576" cy="633984"/>
            </a:xfrm>
            <a:prstGeom prst="rect">
              <a:avLst/>
            </a:prstGeom>
            <a:blipFill>
              <a:blip r:embed="rId10"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9" name="object 29"/>
            <p:cNvSpPr/>
            <p:nvPr/>
          </p:nvSpPr>
          <p:spPr>
            <a:xfrm>
              <a:off x="8040624" y="896"/>
              <a:ext cx="4151629" cy="607060"/>
            </a:xfrm>
            <a:custGeom>
              <a:avLst/>
              <a:gdLst/>
              <a:ahLst/>
              <a:cxnLst/>
              <a:rect l="l" t="t" r="r" b="b"/>
              <a:pathLst>
                <a:path w="4151629" h="607060">
                  <a:moveTo>
                    <a:pt x="4151376" y="0"/>
                  </a:moveTo>
                  <a:lnTo>
                    <a:pt x="676655" y="1"/>
                  </a:lnTo>
                  <a:lnTo>
                    <a:pt x="0" y="1"/>
                  </a:lnTo>
                  <a:lnTo>
                    <a:pt x="676655" y="606790"/>
                  </a:lnTo>
                  <a:lnTo>
                    <a:pt x="4151376" y="606790"/>
                  </a:lnTo>
                  <a:lnTo>
                    <a:pt x="4151376" y="0"/>
                  </a:lnTo>
                  <a:close/>
                </a:path>
              </a:pathLst>
            </a:custGeom>
            <a:solidFill>
              <a:srgbClr val="D86422"/>
            </a:solidFill>
          </p:spPr>
          <p:txBody>
            <a:bodyPr wrap="square" lIns="0" tIns="0" rIns="0" bIns="0" rtlCol="0"/>
            <a:lstStyle/>
            <a:p>
              <a:endParaRPr/>
            </a:p>
          </p:txBody>
        </p:sp>
      </p:grpSp>
      <p:sp>
        <p:nvSpPr>
          <p:cNvPr id="30" name="object 30"/>
          <p:cNvSpPr txBox="1"/>
          <p:nvPr/>
        </p:nvSpPr>
        <p:spPr>
          <a:xfrm>
            <a:off x="7772400" y="896"/>
            <a:ext cx="4149977" cy="444352"/>
          </a:xfrm>
          <a:prstGeom prst="rect">
            <a:avLst/>
          </a:prstGeom>
          <a:solidFill>
            <a:srgbClr val="D86422"/>
          </a:solidFill>
        </p:spPr>
        <p:txBody>
          <a:bodyPr vert="horz" wrap="square" lIns="0" tIns="135255" rIns="0" bIns="0" rtlCol="0">
            <a:spAutoFit/>
          </a:bodyPr>
          <a:lstStyle/>
          <a:p>
            <a:pPr marL="1074420">
              <a:lnSpc>
                <a:spcPct val="100000"/>
              </a:lnSpc>
              <a:spcBef>
                <a:spcPts val="1065"/>
              </a:spcBef>
            </a:pPr>
            <a:r>
              <a:rPr lang="pt-PT" sz="2000" spc="-5" dirty="0">
                <a:solidFill>
                  <a:srgbClr val="FFFFFF"/>
                </a:solidFill>
                <a:latin typeface="Arial Black"/>
                <a:cs typeface="Arial Black"/>
              </a:rPr>
              <a:t>APENAS SIMULAÇÃO</a:t>
            </a:r>
            <a:endParaRPr sz="2000" dirty="0">
              <a:latin typeface="Arial Black"/>
              <a:cs typeface="Arial Black"/>
            </a:endParaRPr>
          </a:p>
        </p:txBody>
      </p:sp>
      <p:sp>
        <p:nvSpPr>
          <p:cNvPr id="31" name="object 31"/>
          <p:cNvSpPr txBox="1"/>
          <p:nvPr/>
        </p:nvSpPr>
        <p:spPr>
          <a:xfrm>
            <a:off x="10219523" y="6278879"/>
            <a:ext cx="1110615" cy="193040"/>
          </a:xfrm>
          <a:prstGeom prst="rect">
            <a:avLst/>
          </a:prstGeom>
        </p:spPr>
        <p:txBody>
          <a:bodyPr vert="horz" wrap="square" lIns="0" tIns="12700" rIns="0" bIns="0" rtlCol="0">
            <a:spAutoFit/>
          </a:bodyPr>
          <a:lstStyle/>
          <a:p>
            <a:pPr marL="12700">
              <a:lnSpc>
                <a:spcPct val="100000"/>
              </a:lnSpc>
              <a:spcBef>
                <a:spcPts val="100"/>
              </a:spcBef>
            </a:pPr>
            <a:r>
              <a:rPr sz="1100" b="1" dirty="0">
                <a:solidFill>
                  <a:srgbClr val="0070C0"/>
                </a:solidFill>
                <a:latin typeface="Arial"/>
                <a:cs typeface="Arial"/>
              </a:rPr>
              <a:t>Data:</a:t>
            </a:r>
            <a:r>
              <a:rPr sz="1100" b="1" spc="-65" dirty="0">
                <a:solidFill>
                  <a:srgbClr val="0070C0"/>
                </a:solidFill>
                <a:latin typeface="Arial"/>
                <a:cs typeface="Arial"/>
              </a:rPr>
              <a:t> </a:t>
            </a:r>
            <a:r>
              <a:rPr sz="1100" b="1" spc="-5" dirty="0">
                <a:solidFill>
                  <a:srgbClr val="0070C0"/>
                </a:solidFill>
                <a:latin typeface="Arial"/>
                <a:cs typeface="Arial"/>
              </a:rPr>
              <a:t>01/10/2020</a:t>
            </a:r>
            <a:endParaRPr sz="1100">
              <a:latin typeface="Arial"/>
              <a:cs typeface="Arial"/>
            </a:endParaRPr>
          </a:p>
        </p:txBody>
      </p:sp>
      <p:sp>
        <p:nvSpPr>
          <p:cNvPr id="32" name="object 32"/>
          <p:cNvSpPr/>
          <p:nvPr/>
        </p:nvSpPr>
        <p:spPr>
          <a:xfrm>
            <a:off x="6996846" y="3821258"/>
            <a:ext cx="5058954" cy="2082302"/>
          </a:xfrm>
          <a:prstGeom prst="rect">
            <a:avLst/>
          </a:prstGeom>
          <a:blipFill>
            <a:blip r:embed="rId11" cstate="print"/>
            <a:stretch>
              <a:fillRect/>
            </a:stretch>
          </a:blipFill>
        </p:spPr>
        <p:txBody>
          <a:bodyPr wrap="square" lIns="0" tIns="0" rIns="0" bIns="0" rtlCol="0"/>
          <a:lstStyle/>
          <a:p>
            <a:endParaRPr/>
          </a:p>
        </p:txBody>
      </p:sp>
      <p:sp>
        <p:nvSpPr>
          <p:cNvPr id="33" name="object 33"/>
          <p:cNvSpPr/>
          <p:nvPr/>
        </p:nvSpPr>
        <p:spPr>
          <a:xfrm>
            <a:off x="6877777" y="731686"/>
            <a:ext cx="4747016" cy="3036740"/>
          </a:xfrm>
          <a:prstGeom prst="rect">
            <a:avLst/>
          </a:prstGeom>
          <a:blipFill>
            <a:blip r:embed="rId12" cstate="print"/>
            <a:stretch>
              <a:fillRect/>
            </a:stretch>
          </a:blipFill>
        </p:spPr>
        <p:txBody>
          <a:bodyPr wrap="square" lIns="0" tIns="0" rIns="0" bIns="0" rtlCol="0"/>
          <a:lstStyle/>
          <a:p>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125" y="0"/>
            <a:ext cx="8303275" cy="505267"/>
          </a:xfrm>
          <a:prstGeom prst="rect">
            <a:avLst/>
          </a:prstGeom>
        </p:spPr>
        <p:txBody>
          <a:bodyPr vert="horz" wrap="square" lIns="0" tIns="12700" rIns="0" bIns="0" rtlCol="0">
            <a:spAutoFit/>
          </a:bodyPr>
          <a:lstStyle/>
          <a:p>
            <a:pPr marL="12700">
              <a:lnSpc>
                <a:spcPct val="100000"/>
              </a:lnSpc>
              <a:spcBef>
                <a:spcPts val="100"/>
              </a:spcBef>
            </a:pPr>
            <a:r>
              <a:rPr sz="3200" dirty="0"/>
              <a:t>1</a:t>
            </a:r>
            <a:r>
              <a:rPr lang="pt-PT" sz="3200" dirty="0" err="1"/>
              <a:t>ª</a:t>
            </a:r>
            <a:r>
              <a:rPr lang="pt-PT" sz="3200" dirty="0"/>
              <a:t> sessão</a:t>
            </a:r>
            <a:r>
              <a:rPr sz="3200" dirty="0"/>
              <a:t> – </a:t>
            </a:r>
            <a:r>
              <a:rPr lang="pt-PT" sz="3200" spc="-5" dirty="0"/>
              <a:t>Perguntas para discussão</a:t>
            </a:r>
            <a:endParaRPr sz="3200" dirty="0"/>
          </a:p>
        </p:txBody>
      </p:sp>
      <p:sp>
        <p:nvSpPr>
          <p:cNvPr id="3" name="object 3"/>
          <p:cNvSpPr/>
          <p:nvPr/>
        </p:nvSpPr>
        <p:spPr>
          <a:xfrm>
            <a:off x="9634728" y="5620511"/>
            <a:ext cx="566927" cy="670560"/>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 name="object 4"/>
          <p:cNvSpPr txBox="1"/>
          <p:nvPr/>
        </p:nvSpPr>
        <p:spPr>
          <a:xfrm>
            <a:off x="612124" y="826922"/>
            <a:ext cx="10841990" cy="5845831"/>
          </a:xfrm>
          <a:prstGeom prst="rect">
            <a:avLst/>
          </a:prstGeom>
        </p:spPr>
        <p:txBody>
          <a:bodyPr vert="horz" wrap="square" lIns="0" tIns="146050" rIns="0" bIns="0" rtlCol="0">
            <a:spAutoFit/>
          </a:bodyPr>
          <a:lstStyle/>
          <a:p>
            <a:pPr marL="12700">
              <a:lnSpc>
                <a:spcPct val="100000"/>
              </a:lnSpc>
              <a:spcBef>
                <a:spcPts val="1150"/>
              </a:spcBef>
            </a:pPr>
            <a:r>
              <a:rPr lang="pt-PT" sz="2800" b="1" spc="-5" dirty="0">
                <a:solidFill>
                  <a:srgbClr val="005D85"/>
                </a:solidFill>
                <a:latin typeface="Arial"/>
                <a:cs typeface="Arial"/>
              </a:rPr>
              <a:t>Perguntas para discussão</a:t>
            </a:r>
            <a:endParaRPr lang="pt-PT" sz="2800" dirty="0">
              <a:latin typeface="Arial"/>
              <a:cs typeface="Arial"/>
            </a:endParaRPr>
          </a:p>
          <a:p>
            <a:pPr marL="355600" indent="-342900">
              <a:lnSpc>
                <a:spcPct val="100000"/>
              </a:lnSpc>
              <a:spcBef>
                <a:spcPts val="755"/>
              </a:spcBef>
              <a:buChar char="•"/>
              <a:tabLst>
                <a:tab pos="354965" algn="l"/>
                <a:tab pos="355600" algn="l"/>
              </a:tabLst>
            </a:pPr>
            <a:r>
              <a:rPr lang="pt-PT" sz="2000" dirty="0">
                <a:latin typeface="Arial"/>
                <a:cs typeface="Arial"/>
              </a:rPr>
              <a:t>Descreva os processos que usa atualmente para gerir os viajantes internacionais </a:t>
            </a:r>
            <a:r>
              <a:rPr lang="pt-PT" sz="2000" spc="-5" dirty="0">
                <a:latin typeface="Arial"/>
                <a:cs typeface="Arial"/>
              </a:rPr>
              <a:t>e os cidadãos que regressam</a:t>
            </a:r>
            <a:r>
              <a:rPr lang="pt-PT" sz="2000" dirty="0">
                <a:latin typeface="Arial"/>
                <a:cs typeface="Arial"/>
              </a:rPr>
              <a:t> ao país</a:t>
            </a:r>
            <a:r>
              <a:rPr lang="pt-PT" sz="2000" spc="-5" dirty="0">
                <a:latin typeface="Arial"/>
                <a:cs typeface="Arial"/>
              </a:rPr>
              <a:t>?</a:t>
            </a:r>
            <a:endParaRPr lang="pt-PT" sz="2000" dirty="0">
              <a:latin typeface="Arial"/>
              <a:cs typeface="Arial"/>
            </a:endParaRPr>
          </a:p>
          <a:p>
            <a:pPr marL="355600" indent="-342900">
              <a:lnSpc>
                <a:spcPct val="100000"/>
              </a:lnSpc>
              <a:spcBef>
                <a:spcPts val="1200"/>
              </a:spcBef>
              <a:buChar char="•"/>
              <a:tabLst>
                <a:tab pos="354965" algn="l"/>
                <a:tab pos="355600" algn="l"/>
              </a:tabLst>
            </a:pPr>
            <a:r>
              <a:rPr lang="pt-PT" sz="2000" dirty="0">
                <a:latin typeface="Arial"/>
                <a:cs typeface="Arial"/>
              </a:rPr>
              <a:t>Os procedimentos de chegada variam consoante o modo de transporte </a:t>
            </a:r>
            <a:r>
              <a:rPr lang="pt-PT" sz="2000" spc="-5" dirty="0">
                <a:latin typeface="Arial"/>
                <a:cs typeface="Arial"/>
              </a:rPr>
              <a:t>(aeroporto, fronteira terrestre ou marítima)?</a:t>
            </a:r>
            <a:endParaRPr lang="pt-PT" sz="2000" dirty="0">
              <a:latin typeface="Arial"/>
              <a:cs typeface="Arial"/>
            </a:endParaRPr>
          </a:p>
          <a:p>
            <a:pPr marL="355600" indent="-342900">
              <a:lnSpc>
                <a:spcPct val="100000"/>
              </a:lnSpc>
              <a:spcBef>
                <a:spcPts val="1200"/>
              </a:spcBef>
              <a:buChar char="•"/>
              <a:tabLst>
                <a:tab pos="354965" algn="l"/>
                <a:tab pos="355600" algn="l"/>
                <a:tab pos="2865120" algn="l"/>
              </a:tabLst>
            </a:pPr>
            <a:r>
              <a:rPr lang="pt-PT" sz="2000" dirty="0">
                <a:latin typeface="Arial"/>
                <a:cs typeface="Arial"/>
              </a:rPr>
              <a:t>Examine</a:t>
            </a:r>
            <a:r>
              <a:rPr lang="pt-PT" sz="2000" spc="-10" dirty="0">
                <a:latin typeface="Arial"/>
                <a:cs typeface="Arial"/>
              </a:rPr>
              <a:t> </a:t>
            </a:r>
            <a:r>
              <a:rPr lang="pt-PT" sz="2000" dirty="0">
                <a:latin typeface="Arial"/>
                <a:cs typeface="Arial"/>
              </a:rPr>
              <a:t>os seus planos. </a:t>
            </a:r>
            <a:r>
              <a:rPr lang="pt-PT" sz="2000" spc="-5" dirty="0">
                <a:latin typeface="Arial"/>
                <a:cs typeface="Arial"/>
              </a:rPr>
              <a:t>São consistentes com os atuais processos que estão a ser implementados?</a:t>
            </a:r>
            <a:endParaRPr lang="pt-PT" sz="2000" dirty="0">
              <a:latin typeface="Arial"/>
              <a:cs typeface="Arial"/>
            </a:endParaRPr>
          </a:p>
          <a:p>
            <a:pPr marL="355600" marR="184150" indent="-342900">
              <a:lnSpc>
                <a:spcPct val="150000"/>
              </a:lnSpc>
              <a:buChar char="•"/>
              <a:tabLst>
                <a:tab pos="354965" algn="l"/>
                <a:tab pos="355600" algn="l"/>
                <a:tab pos="842010" algn="l"/>
                <a:tab pos="1132205" algn="l"/>
                <a:tab pos="1606550" algn="l"/>
                <a:tab pos="2319020" algn="l"/>
                <a:tab pos="3455035" algn="l"/>
                <a:tab pos="4281805" algn="l"/>
                <a:tab pos="5981700" algn="l"/>
                <a:tab pos="6624320" algn="l"/>
                <a:tab pos="7311390" algn="l"/>
                <a:tab pos="8644255" algn="l"/>
                <a:tab pos="9217025" algn="l"/>
                <a:tab pos="9859645" algn="l"/>
              </a:tabLst>
            </a:pPr>
            <a:r>
              <a:rPr lang="pt-PT" sz="2000" spc="-10" dirty="0">
                <a:latin typeface="Arial"/>
                <a:cs typeface="Arial"/>
              </a:rPr>
              <a:t>Num quadro de papel,</a:t>
            </a:r>
            <a:r>
              <a:rPr lang="pt-PT" sz="2000" dirty="0">
                <a:latin typeface="Arial"/>
                <a:cs typeface="Arial"/>
              </a:rPr>
              <a:t> co</a:t>
            </a:r>
            <a:r>
              <a:rPr lang="pt-PT" sz="2000" spc="-5" dirty="0">
                <a:latin typeface="Arial"/>
                <a:cs typeface="Arial"/>
              </a:rPr>
              <a:t>m</a:t>
            </a:r>
            <a:r>
              <a:rPr lang="pt-PT" sz="2000" dirty="0">
                <a:latin typeface="Arial"/>
                <a:cs typeface="Arial"/>
              </a:rPr>
              <a:t>pa</a:t>
            </a:r>
            <a:r>
              <a:rPr lang="pt-PT" sz="2000" spc="-5" dirty="0">
                <a:latin typeface="Arial"/>
                <a:cs typeface="Arial"/>
              </a:rPr>
              <a:t>r</a:t>
            </a:r>
            <a:r>
              <a:rPr lang="pt-PT" sz="2000" dirty="0">
                <a:latin typeface="Arial"/>
                <a:cs typeface="Arial"/>
              </a:rPr>
              <a:t>e os atuais requisitos, o seu quadro jurídico e os seus planos atuais publicados?</a:t>
            </a:r>
          </a:p>
          <a:p>
            <a:pPr>
              <a:lnSpc>
                <a:spcPct val="100000"/>
              </a:lnSpc>
            </a:pPr>
            <a:endParaRPr lang="pt-PT" sz="2200" dirty="0">
              <a:latin typeface="Arial"/>
              <a:cs typeface="Arial"/>
            </a:endParaRPr>
          </a:p>
          <a:p>
            <a:pPr marL="12700">
              <a:lnSpc>
                <a:spcPct val="100000"/>
              </a:lnSpc>
              <a:spcBef>
                <a:spcPts val="1975"/>
              </a:spcBef>
              <a:tabLst>
                <a:tab pos="991869" algn="l"/>
              </a:tabLst>
            </a:pPr>
            <a:r>
              <a:rPr lang="pt-PT" sz="2200" i="1" dirty="0">
                <a:solidFill>
                  <a:srgbClr val="FF0000"/>
                </a:solidFill>
                <a:latin typeface="Arial"/>
                <a:cs typeface="Arial"/>
              </a:rPr>
              <a:t>Com base nas respostas que deu, faça uma lista dos seus pontos fortes e fracos.</a:t>
            </a:r>
            <a:endParaRPr lang="pt-PT" sz="2200" dirty="0">
              <a:latin typeface="Arial"/>
              <a:cs typeface="Arial"/>
            </a:endParaRPr>
          </a:p>
          <a:p>
            <a:pPr>
              <a:lnSpc>
                <a:spcPct val="100000"/>
              </a:lnSpc>
            </a:pPr>
            <a:endParaRPr lang="pt-PT" sz="2400" dirty="0">
              <a:latin typeface="Arial"/>
              <a:cs typeface="Arial"/>
            </a:endParaRPr>
          </a:p>
          <a:p>
            <a:pPr>
              <a:lnSpc>
                <a:spcPct val="100000"/>
              </a:lnSpc>
              <a:spcBef>
                <a:spcPts val="5"/>
              </a:spcBef>
            </a:pPr>
            <a:endParaRPr lang="pt-PT" sz="2950" dirty="0">
              <a:latin typeface="Arial"/>
              <a:cs typeface="Arial"/>
            </a:endParaRPr>
          </a:p>
          <a:p>
            <a:pPr marR="5080" algn="r">
              <a:lnSpc>
                <a:spcPct val="100000"/>
              </a:lnSpc>
            </a:pPr>
            <a:r>
              <a:rPr lang="pt-PT" sz="2400" b="1" dirty="0">
                <a:solidFill>
                  <a:srgbClr val="0070C0"/>
                </a:solidFill>
                <a:latin typeface="Arial"/>
                <a:cs typeface="Arial"/>
              </a:rPr>
              <a:t>30</a:t>
            </a:r>
            <a:r>
              <a:rPr lang="pt-PT" sz="2400" b="1" spc="-95" dirty="0">
                <a:solidFill>
                  <a:srgbClr val="0070C0"/>
                </a:solidFill>
                <a:latin typeface="Arial"/>
                <a:cs typeface="Arial"/>
              </a:rPr>
              <a:t> </a:t>
            </a:r>
            <a:r>
              <a:rPr lang="pt-PT" sz="2400" b="1" spc="-5" dirty="0">
                <a:solidFill>
                  <a:srgbClr val="0070C0"/>
                </a:solidFill>
                <a:latin typeface="Arial"/>
                <a:cs typeface="Arial"/>
              </a:rPr>
              <a:t>min.</a:t>
            </a:r>
            <a:endParaRPr lang="pt-PT" sz="2400" dirty="0">
              <a:latin typeface="Arial"/>
              <a:cs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505" y="0"/>
            <a:ext cx="8150495" cy="505267"/>
          </a:xfrm>
          <a:prstGeom prst="rect">
            <a:avLst/>
          </a:prstGeom>
        </p:spPr>
        <p:txBody>
          <a:bodyPr vert="horz" wrap="square" lIns="0" tIns="12700" rIns="0" bIns="0" rtlCol="0">
            <a:spAutoFit/>
          </a:bodyPr>
          <a:lstStyle/>
          <a:p>
            <a:pPr marL="12700">
              <a:lnSpc>
                <a:spcPct val="100000"/>
              </a:lnSpc>
              <a:spcBef>
                <a:spcPts val="100"/>
              </a:spcBef>
            </a:pPr>
            <a:r>
              <a:rPr lang="pt-PT" sz="3200" spc="-5" dirty="0"/>
              <a:t>2ª s</a:t>
            </a:r>
            <a:r>
              <a:rPr sz="3200" spc="-5" dirty="0"/>
              <a:t>ess</a:t>
            </a:r>
            <a:r>
              <a:rPr lang="pt-PT" sz="3200" spc="-5" dirty="0" err="1"/>
              <a:t>ão</a:t>
            </a:r>
            <a:r>
              <a:rPr lang="pt-PT" sz="3200" spc="-5" dirty="0"/>
              <a:t> </a:t>
            </a:r>
            <a:r>
              <a:rPr lang="mr-IN" sz="3200" dirty="0"/>
              <a:t>–</a:t>
            </a:r>
            <a:r>
              <a:rPr sz="3200" dirty="0"/>
              <a:t> </a:t>
            </a:r>
            <a:r>
              <a:rPr sz="3200" spc="-5" dirty="0"/>
              <a:t>Not</a:t>
            </a:r>
            <a:r>
              <a:rPr lang="pt-PT" sz="3200" spc="-5" dirty="0"/>
              <a:t>a para os facilitadores</a:t>
            </a:r>
            <a:endParaRPr sz="3200" dirty="0"/>
          </a:p>
        </p:txBody>
      </p:sp>
      <p:sp>
        <p:nvSpPr>
          <p:cNvPr id="3" name="object 3"/>
          <p:cNvSpPr txBox="1"/>
          <p:nvPr/>
        </p:nvSpPr>
        <p:spPr>
          <a:xfrm>
            <a:off x="1031225" y="1152652"/>
            <a:ext cx="10151745" cy="4990264"/>
          </a:xfrm>
          <a:prstGeom prst="rect">
            <a:avLst/>
          </a:prstGeom>
        </p:spPr>
        <p:txBody>
          <a:bodyPr vert="horz" wrap="square" lIns="0" tIns="12700" rIns="0" bIns="0" rtlCol="0">
            <a:spAutoFit/>
          </a:bodyPr>
          <a:lstStyle/>
          <a:p>
            <a:pPr marL="12700">
              <a:lnSpc>
                <a:spcPct val="100000"/>
              </a:lnSpc>
              <a:spcBef>
                <a:spcPts val="100"/>
              </a:spcBef>
            </a:pPr>
            <a:r>
              <a:rPr lang="pt-PT" sz="2000" spc="-5" dirty="0">
                <a:latin typeface="Arial"/>
                <a:cs typeface="Arial"/>
              </a:rPr>
              <a:t>Este exercício tem agora dois cenários diferentes que poderá escolher, conforme as circunstâncias do seu país</a:t>
            </a:r>
            <a:endParaRPr sz="2000" dirty="0">
              <a:latin typeface="Arial"/>
              <a:cs typeface="Arial"/>
            </a:endParaRPr>
          </a:p>
          <a:p>
            <a:pPr>
              <a:lnSpc>
                <a:spcPct val="100000"/>
              </a:lnSpc>
            </a:pPr>
            <a:endParaRPr sz="2000" dirty="0">
              <a:latin typeface="Arial"/>
              <a:cs typeface="Arial"/>
            </a:endParaRPr>
          </a:p>
          <a:p>
            <a:pPr marL="355600" indent="-342900">
              <a:lnSpc>
                <a:spcPct val="100000"/>
              </a:lnSpc>
              <a:spcBef>
                <a:spcPts val="1410"/>
              </a:spcBef>
              <a:buAutoNum type="arabicPeriod"/>
              <a:tabLst>
                <a:tab pos="354965" algn="l"/>
                <a:tab pos="355600" algn="l"/>
              </a:tabLst>
            </a:pPr>
            <a:r>
              <a:rPr lang="pt-PT" sz="2000" spc="-5" dirty="0">
                <a:latin typeface="Arial"/>
                <a:cs typeface="Arial"/>
              </a:rPr>
              <a:t>O primeiro é testar os procedimentos </a:t>
            </a:r>
            <a:r>
              <a:rPr lang="pt-PT" sz="2000" dirty="0">
                <a:latin typeface="Arial"/>
                <a:cs typeface="Arial"/>
              </a:rPr>
              <a:t>nos países que não tenham </a:t>
            </a:r>
            <a:r>
              <a:rPr lang="pt-PT" sz="2000" spc="-5" dirty="0">
                <a:latin typeface="Arial"/>
                <a:cs typeface="Arial"/>
              </a:rPr>
              <a:t>uma política de quarentena ou isolamento</a:t>
            </a:r>
            <a:endParaRPr sz="2000" dirty="0">
              <a:latin typeface="Arial"/>
              <a:cs typeface="Arial"/>
            </a:endParaRPr>
          </a:p>
          <a:p>
            <a:pPr marL="354965" marR="5080" indent="-342900">
              <a:lnSpc>
                <a:spcPct val="90400"/>
              </a:lnSpc>
              <a:spcBef>
                <a:spcPts val="950"/>
              </a:spcBef>
              <a:buAutoNum type="arabicPeriod"/>
              <a:tabLst>
                <a:tab pos="354965" algn="l"/>
                <a:tab pos="355600" algn="l"/>
                <a:tab pos="7105650" algn="l"/>
              </a:tabLst>
            </a:pPr>
            <a:r>
              <a:rPr lang="pt-PT" sz="2000" spc="-5" dirty="0">
                <a:latin typeface="Arial"/>
                <a:cs typeface="Arial"/>
              </a:rPr>
              <a:t>O segundo envolve a auto-quarentena que o viajante se impõe a si próprio</a:t>
            </a:r>
            <a:r>
              <a:rPr sz="2000" spc="-5" dirty="0">
                <a:latin typeface="Arial"/>
                <a:cs typeface="Arial"/>
              </a:rPr>
              <a:t>.</a:t>
            </a:r>
            <a:r>
              <a:rPr lang="pt-PT" sz="2000" spc="-5" dirty="0">
                <a:latin typeface="Arial"/>
                <a:cs typeface="Arial"/>
              </a:rPr>
              <a:t>  A pessoa fica em casa ou num hotel ou outro alojamento</a:t>
            </a:r>
            <a:r>
              <a:rPr sz="2000" spc="-5" dirty="0">
                <a:latin typeface="Arial"/>
                <a:cs typeface="Arial"/>
              </a:rPr>
              <a:t>.</a:t>
            </a:r>
            <a:r>
              <a:rPr lang="pt-PT" sz="2000" spc="-5" dirty="0">
                <a:latin typeface="Arial"/>
                <a:cs typeface="Arial"/>
              </a:rPr>
              <a:t> O viajante é responsável por tratar dos preparativos e deve viajar pelo meio mais eficaz para esse local e lá permanecer durante 10 a 14 dias</a:t>
            </a:r>
            <a:endParaRPr sz="2000" dirty="0">
              <a:latin typeface="Arial"/>
              <a:cs typeface="Arial"/>
            </a:endParaRPr>
          </a:p>
          <a:p>
            <a:pPr>
              <a:lnSpc>
                <a:spcPct val="100000"/>
              </a:lnSpc>
            </a:pPr>
            <a:endParaRPr sz="2000" dirty="0">
              <a:latin typeface="Arial"/>
              <a:cs typeface="Arial"/>
            </a:endParaRPr>
          </a:p>
          <a:p>
            <a:pPr marL="12700">
              <a:lnSpc>
                <a:spcPct val="100000"/>
              </a:lnSpc>
              <a:spcBef>
                <a:spcPts val="1505"/>
              </a:spcBef>
            </a:pPr>
            <a:r>
              <a:rPr lang="pt-PT" sz="2000" spc="-5" dirty="0">
                <a:latin typeface="Arial"/>
                <a:cs typeface="Arial"/>
              </a:rPr>
              <a:t>Pode usar mais do que um destes cenários se quiser explorar </a:t>
            </a:r>
            <a:r>
              <a:rPr lang="pt-PT" sz="2000" spc="-10" dirty="0">
                <a:latin typeface="Arial"/>
                <a:cs typeface="Arial"/>
              </a:rPr>
              <a:t>diferentes opções</a:t>
            </a:r>
            <a:r>
              <a:rPr sz="2000" spc="-5" dirty="0">
                <a:latin typeface="Arial"/>
                <a:cs typeface="Arial"/>
              </a:rPr>
              <a:t>.</a:t>
            </a:r>
            <a:endParaRPr sz="2000" dirty="0">
              <a:latin typeface="Arial"/>
              <a:cs typeface="Arial"/>
            </a:endParaRPr>
          </a:p>
          <a:p>
            <a:pPr>
              <a:lnSpc>
                <a:spcPct val="100000"/>
              </a:lnSpc>
            </a:pPr>
            <a:endParaRPr sz="2000" dirty="0">
              <a:latin typeface="Arial"/>
              <a:cs typeface="Arial"/>
            </a:endParaRPr>
          </a:p>
          <a:p>
            <a:pPr marL="12700" marR="561975">
              <a:lnSpc>
                <a:spcPts val="1800"/>
              </a:lnSpc>
              <a:spcBef>
                <a:spcPts val="1570"/>
              </a:spcBef>
            </a:pPr>
            <a:r>
              <a:rPr lang="pt-PT" sz="2000" spc="-5" dirty="0">
                <a:latin typeface="Arial"/>
                <a:cs typeface="Arial"/>
              </a:rPr>
              <a:t>Pode também </a:t>
            </a:r>
            <a:r>
              <a:rPr sz="2000" spc="-5" dirty="0">
                <a:latin typeface="Arial"/>
                <a:cs typeface="Arial"/>
              </a:rPr>
              <a:t>consider</a:t>
            </a:r>
            <a:r>
              <a:rPr lang="pt-PT" sz="2000" spc="-5" dirty="0">
                <a:latin typeface="Arial"/>
                <a:cs typeface="Arial"/>
              </a:rPr>
              <a:t>ar usar um dos cenários para </a:t>
            </a:r>
            <a:r>
              <a:rPr sz="2000" spc="-5" dirty="0">
                <a:latin typeface="Arial"/>
                <a:cs typeface="Arial"/>
              </a:rPr>
              <a:t>explor</a:t>
            </a:r>
            <a:r>
              <a:rPr lang="pt-PT" sz="2000" spc="-5" dirty="0">
                <a:latin typeface="Arial"/>
                <a:cs typeface="Arial"/>
              </a:rPr>
              <a:t>ar as abordagens destinadas a gerir as chegadas que atualmente não está a utilizar ou possa estar a considerar</a:t>
            </a:r>
            <a:r>
              <a:rPr sz="2000" spc="-5" dirty="0">
                <a:latin typeface="Arial"/>
                <a:cs typeface="Arial"/>
              </a:rPr>
              <a:t>.</a:t>
            </a:r>
            <a:endParaRPr sz="2000" dirty="0">
              <a:latin typeface="Arial"/>
              <a:cs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1587"/>
            <a:ext cx="7771130" cy="435376"/>
          </a:xfrm>
          <a:prstGeom prst="rect">
            <a:avLst/>
          </a:prstGeom>
        </p:spPr>
        <p:txBody>
          <a:bodyPr vert="horz" wrap="square" lIns="0" tIns="65405" rIns="0" bIns="0" rtlCol="0">
            <a:spAutoFit/>
          </a:bodyPr>
          <a:lstStyle/>
          <a:p>
            <a:pPr marL="243204">
              <a:lnSpc>
                <a:spcPct val="100000"/>
              </a:lnSpc>
              <a:spcBef>
                <a:spcPts val="515"/>
              </a:spcBef>
            </a:pPr>
            <a:r>
              <a:rPr lang="pt-PT" sz="2400" spc="-5" dirty="0"/>
              <a:t>2ª sessão </a:t>
            </a:r>
            <a:r>
              <a:rPr sz="2400" spc="-5" dirty="0"/>
              <a:t>Op</a:t>
            </a:r>
            <a:r>
              <a:rPr lang="pt-PT" sz="2400" spc="-5" dirty="0" err="1"/>
              <a:t>ção</a:t>
            </a:r>
            <a:r>
              <a:rPr sz="2400" spc="-5" dirty="0"/>
              <a:t> </a:t>
            </a:r>
            <a:r>
              <a:rPr sz="2400" dirty="0"/>
              <a:t>1 – </a:t>
            </a:r>
            <a:r>
              <a:rPr lang="pt-PT" sz="2400" spc="-5" dirty="0"/>
              <a:t>Países sem quarentena</a:t>
            </a:r>
            <a:endParaRPr sz="2400" dirty="0"/>
          </a:p>
        </p:txBody>
      </p:sp>
      <p:sp>
        <p:nvSpPr>
          <p:cNvPr id="3" name="object 3"/>
          <p:cNvSpPr/>
          <p:nvPr/>
        </p:nvSpPr>
        <p:spPr>
          <a:xfrm>
            <a:off x="249345" y="719931"/>
            <a:ext cx="6971030" cy="5681345"/>
          </a:xfrm>
          <a:custGeom>
            <a:avLst/>
            <a:gdLst/>
            <a:ahLst/>
            <a:cxnLst/>
            <a:rect l="l" t="t" r="r" b="b"/>
            <a:pathLst>
              <a:path w="6971030" h="5681345">
                <a:moveTo>
                  <a:pt x="6970544" y="0"/>
                </a:moveTo>
                <a:lnTo>
                  <a:pt x="0" y="0"/>
                </a:lnTo>
                <a:lnTo>
                  <a:pt x="0" y="5680868"/>
                </a:lnTo>
                <a:lnTo>
                  <a:pt x="6970544" y="5680868"/>
                </a:lnTo>
                <a:lnTo>
                  <a:pt x="6970544" y="0"/>
                </a:lnTo>
                <a:close/>
              </a:path>
            </a:pathLst>
          </a:custGeom>
          <a:solidFill>
            <a:srgbClr val="DDDDDD"/>
          </a:solidFill>
        </p:spPr>
        <p:txBody>
          <a:bodyPr wrap="square" lIns="0" tIns="0" rIns="0" bIns="0" rtlCol="0"/>
          <a:lstStyle/>
          <a:p>
            <a:endParaRPr/>
          </a:p>
        </p:txBody>
      </p:sp>
      <p:sp>
        <p:nvSpPr>
          <p:cNvPr id="4" name="object 4"/>
          <p:cNvSpPr txBox="1"/>
          <p:nvPr/>
        </p:nvSpPr>
        <p:spPr>
          <a:xfrm>
            <a:off x="328070" y="1247140"/>
            <a:ext cx="6813550" cy="4560993"/>
          </a:xfrm>
          <a:prstGeom prst="rect">
            <a:avLst/>
          </a:prstGeom>
        </p:spPr>
        <p:txBody>
          <a:bodyPr vert="horz" wrap="square" lIns="0" tIns="22860" rIns="0" bIns="0" rtlCol="0">
            <a:spAutoFit/>
          </a:bodyPr>
          <a:lstStyle/>
          <a:p>
            <a:pPr marL="241300" marR="5715" indent="-228600">
              <a:lnSpc>
                <a:spcPts val="1900"/>
              </a:lnSpc>
              <a:spcBef>
                <a:spcPts val="180"/>
              </a:spcBef>
              <a:buChar char="•"/>
              <a:tabLst>
                <a:tab pos="240665" algn="l"/>
                <a:tab pos="241300" algn="l"/>
              </a:tabLst>
            </a:pPr>
            <a:r>
              <a:rPr lang="pt-PT" sz="1600" spc="-5" dirty="0">
                <a:latin typeface="Arial"/>
                <a:cs typeface="Arial"/>
              </a:rPr>
              <a:t>Uma pessoa contactou um médico local e descreveu sintomas consistentes com COVID-19.</a:t>
            </a:r>
            <a:endParaRPr lang="pt-PT" sz="1600" dirty="0">
              <a:latin typeface="Arial"/>
              <a:cs typeface="Arial"/>
            </a:endParaRPr>
          </a:p>
          <a:p>
            <a:pPr marL="241300" indent="-228600">
              <a:lnSpc>
                <a:spcPts val="1820"/>
              </a:lnSpc>
              <a:buChar char="•"/>
              <a:tabLst>
                <a:tab pos="240665" algn="l"/>
                <a:tab pos="241300" algn="l"/>
              </a:tabLst>
            </a:pPr>
            <a:r>
              <a:rPr lang="pt-PT" sz="1600" spc="-5" dirty="0">
                <a:latin typeface="Arial"/>
                <a:cs typeface="Arial"/>
              </a:rPr>
              <a:t>A pessoa é um cidadão do seu país e regressou recentemente de outro país com altas taxas de infeção </a:t>
            </a:r>
          </a:p>
          <a:p>
            <a:pPr marL="241300" indent="-228600">
              <a:lnSpc>
                <a:spcPts val="1820"/>
              </a:lnSpc>
              <a:buChar char="•"/>
              <a:tabLst>
                <a:tab pos="240665" algn="l"/>
                <a:tab pos="241300" algn="l"/>
              </a:tabLst>
            </a:pPr>
            <a:r>
              <a:rPr lang="pt-PT" sz="1600" spc="-5" dirty="0">
                <a:latin typeface="Arial"/>
                <a:cs typeface="Arial"/>
              </a:rPr>
              <a:t>O departamento de saúde ou equivalente</a:t>
            </a:r>
            <a:r>
              <a:rPr lang="pt-PT" sz="1600" spc="40" dirty="0">
                <a:latin typeface="Arial"/>
                <a:cs typeface="Arial"/>
              </a:rPr>
              <a:t> </a:t>
            </a:r>
            <a:r>
              <a:rPr lang="pt-PT" sz="1600" spc="-5" dirty="0">
                <a:latin typeface="Arial"/>
                <a:cs typeface="Arial"/>
              </a:rPr>
              <a:t>enviou uma equipa de testagem e colheu uma amostra para análise, sendo o resultado esperado nas próximas 24-48 horas</a:t>
            </a:r>
            <a:endParaRPr lang="pt-PT" sz="1600" dirty="0">
              <a:latin typeface="Arial"/>
              <a:cs typeface="Arial"/>
            </a:endParaRPr>
          </a:p>
          <a:p>
            <a:pPr marL="241300" indent="-228600">
              <a:lnSpc>
                <a:spcPts val="1820"/>
              </a:lnSpc>
              <a:buChar char="•"/>
              <a:tabLst>
                <a:tab pos="240665" algn="l"/>
                <a:tab pos="241300" algn="l"/>
              </a:tabLst>
            </a:pPr>
            <a:r>
              <a:rPr lang="pt-PT" sz="1600" spc="-5" dirty="0">
                <a:latin typeface="Arial"/>
                <a:cs typeface="Arial"/>
              </a:rPr>
              <a:t>A pessoa chegou ao país por via aérea há 5 dias </a:t>
            </a:r>
            <a:r>
              <a:rPr lang="pt-PT" sz="1600" spc="160" dirty="0">
                <a:latin typeface="Arial"/>
                <a:cs typeface="Arial"/>
              </a:rPr>
              <a:t>e começou a sentir-se mal </a:t>
            </a:r>
            <a:r>
              <a:rPr lang="pt-PT" sz="1600" dirty="0">
                <a:latin typeface="Arial"/>
                <a:cs typeface="Arial"/>
              </a:rPr>
              <a:t>com os sintomas a piorarem gradualmente</a:t>
            </a:r>
          </a:p>
          <a:p>
            <a:pPr marL="241300" indent="-228600" algn="just">
              <a:lnSpc>
                <a:spcPts val="1910"/>
              </a:lnSpc>
              <a:buChar char="•"/>
              <a:tabLst>
                <a:tab pos="241300" algn="l"/>
              </a:tabLst>
            </a:pPr>
            <a:r>
              <a:rPr lang="pt-PT" sz="1600" spc="-5" dirty="0">
                <a:latin typeface="Arial"/>
                <a:cs typeface="Arial"/>
              </a:rPr>
              <a:t>A pessoa viajou na transportadora nacional. O avião foi descrito como estando meio cheio </a:t>
            </a:r>
            <a:r>
              <a:rPr lang="pt-PT" sz="1600" dirty="0">
                <a:latin typeface="Arial"/>
                <a:cs typeface="Arial"/>
              </a:rPr>
              <a:t>e a tripulação tomou as medidas de precaução </a:t>
            </a:r>
            <a:r>
              <a:rPr lang="pt-PT" sz="1600" spc="-5" dirty="0">
                <a:latin typeface="Arial"/>
                <a:cs typeface="Arial"/>
              </a:rPr>
              <a:t>recomendadas (máscaras, desinfetante e lugares com distanciamento). O embarque foi ordeiro.</a:t>
            </a:r>
            <a:endParaRPr lang="pt-PT" sz="1600" dirty="0">
              <a:latin typeface="Arial"/>
              <a:cs typeface="Arial"/>
            </a:endParaRPr>
          </a:p>
          <a:p>
            <a:pPr marL="241300" indent="-228600" algn="just">
              <a:lnSpc>
                <a:spcPts val="1814"/>
              </a:lnSpc>
              <a:buChar char="•"/>
              <a:tabLst>
                <a:tab pos="241300" algn="l"/>
              </a:tabLst>
            </a:pPr>
            <a:r>
              <a:rPr lang="pt-PT" sz="1600" spc="-5" dirty="0">
                <a:latin typeface="Arial"/>
                <a:cs typeface="Arial"/>
              </a:rPr>
              <a:t>No aeroporto de partida, a segurança foi descrita como caótica, com as pessoas encostadas umas às outras na segurança e as equipas de segurança pedindo às pessoas que retirassem as máscaras em espaços apinhados,  para verificarem a sua identidade.</a:t>
            </a:r>
            <a:endParaRPr lang="pt-PT" sz="1600" dirty="0">
              <a:latin typeface="Arial"/>
              <a:cs typeface="Arial"/>
            </a:endParaRPr>
          </a:p>
          <a:p>
            <a:pPr marL="241300" marR="6350" indent="-228600" algn="just">
              <a:lnSpc>
                <a:spcPts val="1900"/>
              </a:lnSpc>
              <a:spcBef>
                <a:spcPts val="70"/>
              </a:spcBef>
              <a:buChar char="•"/>
              <a:tabLst>
                <a:tab pos="241300" algn="l"/>
              </a:tabLst>
            </a:pPr>
            <a:r>
              <a:rPr lang="pt-PT" sz="1600" spc="-5" dirty="0">
                <a:latin typeface="Arial"/>
                <a:cs typeface="Arial"/>
              </a:rPr>
              <a:t>Desde que chegou a casa, o caso suspeito saiu e conviveu com familiares e amigos</a:t>
            </a:r>
            <a:endParaRPr lang="pt-PT" sz="1600" dirty="0">
              <a:latin typeface="Arial"/>
              <a:cs typeface="Arial"/>
            </a:endParaRPr>
          </a:p>
        </p:txBody>
      </p:sp>
      <p:grpSp>
        <p:nvGrpSpPr>
          <p:cNvPr id="5" name="object 5"/>
          <p:cNvGrpSpPr/>
          <p:nvPr/>
        </p:nvGrpSpPr>
        <p:grpSpPr>
          <a:xfrm>
            <a:off x="7732776" y="0"/>
            <a:ext cx="4459605" cy="701040"/>
            <a:chOff x="7732776" y="0"/>
            <a:chExt cx="4459605" cy="701040"/>
          </a:xfrm>
        </p:grpSpPr>
        <p:sp>
          <p:nvSpPr>
            <p:cNvPr id="6" name="object 6"/>
            <p:cNvSpPr/>
            <p:nvPr/>
          </p:nvSpPr>
          <p:spPr>
            <a:xfrm>
              <a:off x="7732776" y="0"/>
              <a:ext cx="4282439" cy="701039"/>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7" name="object 7"/>
            <p:cNvSpPr/>
            <p:nvPr/>
          </p:nvSpPr>
          <p:spPr>
            <a:xfrm>
              <a:off x="7770811" y="1587"/>
              <a:ext cx="4151629" cy="606425"/>
            </a:xfrm>
            <a:custGeom>
              <a:avLst/>
              <a:gdLst/>
              <a:ahLst/>
              <a:cxnLst/>
              <a:rect l="l" t="t" r="r" b="b"/>
              <a:pathLst>
                <a:path w="4151629" h="606425">
                  <a:moveTo>
                    <a:pt x="4151312" y="0"/>
                  </a:moveTo>
                  <a:lnTo>
                    <a:pt x="676645" y="0"/>
                  </a:lnTo>
                  <a:lnTo>
                    <a:pt x="0" y="0"/>
                  </a:lnTo>
                  <a:lnTo>
                    <a:pt x="676645" y="606423"/>
                  </a:lnTo>
                  <a:lnTo>
                    <a:pt x="4151312" y="606423"/>
                  </a:lnTo>
                  <a:lnTo>
                    <a:pt x="4151312" y="0"/>
                  </a:lnTo>
                  <a:close/>
                </a:path>
              </a:pathLst>
            </a:custGeom>
            <a:solidFill>
              <a:srgbClr val="A24B19"/>
            </a:solidFill>
          </p:spPr>
          <p:txBody>
            <a:bodyPr wrap="square" lIns="0" tIns="0" rIns="0" bIns="0" rtlCol="0"/>
            <a:lstStyle/>
            <a:p>
              <a:endParaRPr/>
            </a:p>
          </p:txBody>
        </p:sp>
        <p:sp>
          <p:nvSpPr>
            <p:cNvPr id="8" name="object 8"/>
            <p:cNvSpPr/>
            <p:nvPr/>
          </p:nvSpPr>
          <p:spPr>
            <a:xfrm>
              <a:off x="8004048" y="0"/>
              <a:ext cx="4184904" cy="701039"/>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9" name="object 9"/>
            <p:cNvSpPr/>
            <p:nvPr/>
          </p:nvSpPr>
          <p:spPr>
            <a:xfrm>
              <a:off x="8040687" y="1587"/>
              <a:ext cx="4151629" cy="606425"/>
            </a:xfrm>
            <a:custGeom>
              <a:avLst/>
              <a:gdLst/>
              <a:ahLst/>
              <a:cxnLst/>
              <a:rect l="l" t="t" r="r" b="b"/>
              <a:pathLst>
                <a:path w="4151629" h="606425">
                  <a:moveTo>
                    <a:pt x="4151311" y="0"/>
                  </a:moveTo>
                  <a:lnTo>
                    <a:pt x="676644" y="0"/>
                  </a:lnTo>
                  <a:lnTo>
                    <a:pt x="0" y="0"/>
                  </a:lnTo>
                  <a:lnTo>
                    <a:pt x="676644" y="606423"/>
                  </a:lnTo>
                  <a:lnTo>
                    <a:pt x="4151311" y="606423"/>
                  </a:lnTo>
                  <a:lnTo>
                    <a:pt x="4151311" y="0"/>
                  </a:lnTo>
                  <a:close/>
                </a:path>
              </a:pathLst>
            </a:custGeom>
            <a:solidFill>
              <a:srgbClr val="D86422"/>
            </a:solidFill>
          </p:spPr>
          <p:txBody>
            <a:bodyPr wrap="square" lIns="0" tIns="0" rIns="0" bIns="0" rtlCol="0"/>
            <a:lstStyle/>
            <a:p>
              <a:endParaRPr/>
            </a:p>
          </p:txBody>
        </p:sp>
      </p:grpSp>
      <p:sp>
        <p:nvSpPr>
          <p:cNvPr id="10" name="object 10"/>
          <p:cNvSpPr txBox="1"/>
          <p:nvPr/>
        </p:nvSpPr>
        <p:spPr>
          <a:xfrm>
            <a:off x="8040687" y="1587"/>
            <a:ext cx="3881754" cy="489878"/>
          </a:xfrm>
          <a:prstGeom prst="rect">
            <a:avLst/>
          </a:prstGeom>
          <a:solidFill>
            <a:srgbClr val="D86422"/>
          </a:solidFill>
        </p:spPr>
        <p:txBody>
          <a:bodyPr vert="horz" wrap="square" lIns="0" tIns="180340" rIns="0" bIns="0" rtlCol="0">
            <a:spAutoFit/>
          </a:bodyPr>
          <a:lstStyle/>
          <a:p>
            <a:pPr marL="234315" algn="ctr">
              <a:lnSpc>
                <a:spcPct val="100000"/>
              </a:lnSpc>
              <a:spcBef>
                <a:spcPts val="1420"/>
              </a:spcBef>
            </a:pPr>
            <a:r>
              <a:rPr lang="pt-PT" sz="2000" spc="-5" dirty="0">
                <a:solidFill>
                  <a:srgbClr val="FFFFFF"/>
                </a:solidFill>
                <a:latin typeface="Arial Black"/>
                <a:cs typeface="Arial Black"/>
              </a:rPr>
              <a:t>APENAS SIMULAÇÃO</a:t>
            </a:r>
            <a:endParaRPr sz="2000" dirty="0">
              <a:latin typeface="Arial Black"/>
              <a:cs typeface="Arial Black"/>
            </a:endParaRPr>
          </a:p>
        </p:txBody>
      </p:sp>
      <p:sp>
        <p:nvSpPr>
          <p:cNvPr id="11" name="object 11"/>
          <p:cNvSpPr/>
          <p:nvPr/>
        </p:nvSpPr>
        <p:spPr>
          <a:xfrm>
            <a:off x="7391018" y="756738"/>
            <a:ext cx="4469956" cy="3002461"/>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454895" y="5833871"/>
            <a:ext cx="786383" cy="749808"/>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 name="object 3"/>
          <p:cNvSpPr txBox="1">
            <a:spLocks noGrp="1"/>
          </p:cNvSpPr>
          <p:nvPr>
            <p:ph type="title"/>
          </p:nvPr>
        </p:nvSpPr>
        <p:spPr>
          <a:xfrm>
            <a:off x="231124" y="27939"/>
            <a:ext cx="8912875" cy="443711"/>
          </a:xfrm>
          <a:prstGeom prst="rect">
            <a:avLst/>
          </a:prstGeom>
        </p:spPr>
        <p:txBody>
          <a:bodyPr vert="horz" wrap="square" lIns="0" tIns="12700" rIns="0" bIns="0" rtlCol="0">
            <a:spAutoFit/>
          </a:bodyPr>
          <a:lstStyle/>
          <a:p>
            <a:pPr marL="12700">
              <a:lnSpc>
                <a:spcPct val="100000"/>
              </a:lnSpc>
              <a:spcBef>
                <a:spcPts val="100"/>
              </a:spcBef>
            </a:pPr>
            <a:r>
              <a:rPr sz="2800" dirty="0"/>
              <a:t>2</a:t>
            </a:r>
            <a:r>
              <a:rPr lang="pt-PT" sz="2800" dirty="0" err="1"/>
              <a:t>ª</a:t>
            </a:r>
            <a:r>
              <a:rPr lang="pt-PT" sz="2800" dirty="0"/>
              <a:t> sessão</a:t>
            </a:r>
            <a:r>
              <a:rPr sz="2800" dirty="0"/>
              <a:t> - </a:t>
            </a:r>
            <a:r>
              <a:rPr sz="2800" spc="-5" dirty="0"/>
              <a:t>Op</a:t>
            </a:r>
            <a:r>
              <a:rPr lang="pt-PT" sz="2800" spc="-5" dirty="0" err="1"/>
              <a:t>ção</a:t>
            </a:r>
            <a:r>
              <a:rPr sz="2800" spc="-5" dirty="0"/>
              <a:t> </a:t>
            </a:r>
            <a:r>
              <a:rPr sz="2800" dirty="0"/>
              <a:t>1 </a:t>
            </a:r>
            <a:r>
              <a:rPr lang="pt-PT" sz="2800" spc="-5" dirty="0"/>
              <a:t>Perguntas para discussão</a:t>
            </a:r>
            <a:endParaRPr sz="2800" dirty="0"/>
          </a:p>
        </p:txBody>
      </p:sp>
      <p:sp>
        <p:nvSpPr>
          <p:cNvPr id="4" name="object 4"/>
          <p:cNvSpPr txBox="1"/>
          <p:nvPr/>
        </p:nvSpPr>
        <p:spPr>
          <a:xfrm>
            <a:off x="459724" y="510539"/>
            <a:ext cx="11195050" cy="6017288"/>
          </a:xfrm>
          <a:prstGeom prst="rect">
            <a:avLst/>
          </a:prstGeom>
        </p:spPr>
        <p:txBody>
          <a:bodyPr vert="horz" wrap="square" lIns="0" tIns="170815" rIns="0" bIns="0" rtlCol="0">
            <a:spAutoFit/>
          </a:bodyPr>
          <a:lstStyle/>
          <a:p>
            <a:pPr marL="12700">
              <a:lnSpc>
                <a:spcPct val="100000"/>
              </a:lnSpc>
              <a:spcBef>
                <a:spcPts val="1345"/>
              </a:spcBef>
            </a:pPr>
            <a:r>
              <a:rPr lang="pt-PT" sz="2600" b="1" spc="-5" dirty="0">
                <a:solidFill>
                  <a:srgbClr val="005D85"/>
                </a:solidFill>
                <a:latin typeface="Arial"/>
                <a:cs typeface="Arial"/>
              </a:rPr>
              <a:t>Perguntas para discussão</a:t>
            </a:r>
            <a:endParaRPr sz="2600" dirty="0">
              <a:latin typeface="Arial"/>
              <a:cs typeface="Arial"/>
            </a:endParaRPr>
          </a:p>
          <a:p>
            <a:pPr marL="355600" indent="-342900">
              <a:lnSpc>
                <a:spcPct val="100000"/>
              </a:lnSpc>
              <a:spcBef>
                <a:spcPts val="960"/>
              </a:spcBef>
              <a:buChar char="•"/>
              <a:tabLst>
                <a:tab pos="354965" algn="l"/>
                <a:tab pos="355600" algn="l"/>
              </a:tabLst>
            </a:pPr>
            <a:r>
              <a:rPr lang="pt-PT" sz="2000" spc="-5" dirty="0">
                <a:latin typeface="Arial"/>
                <a:cs typeface="Arial"/>
              </a:rPr>
              <a:t>Que planos, procedimentos e recursos ativaria nessa situação</a:t>
            </a:r>
            <a:r>
              <a:rPr sz="2000" spc="-5" dirty="0">
                <a:latin typeface="Arial"/>
                <a:cs typeface="Arial"/>
              </a:rPr>
              <a:t>?</a:t>
            </a:r>
            <a:endParaRPr sz="2000" dirty="0">
              <a:latin typeface="Arial"/>
              <a:cs typeface="Arial"/>
            </a:endParaRPr>
          </a:p>
          <a:p>
            <a:pPr marL="355600" indent="-342900">
              <a:lnSpc>
                <a:spcPct val="100000"/>
              </a:lnSpc>
              <a:spcBef>
                <a:spcPts val="1420"/>
              </a:spcBef>
              <a:buChar char="•"/>
              <a:tabLst>
                <a:tab pos="354965" algn="l"/>
                <a:tab pos="355600" algn="l"/>
              </a:tabLst>
            </a:pPr>
            <a:r>
              <a:rPr lang="pt-PT" sz="2000" spc="-5" dirty="0">
                <a:latin typeface="Arial"/>
                <a:cs typeface="Arial"/>
              </a:rPr>
              <a:t>Quem estaria envolvido, porquê e como</a:t>
            </a:r>
            <a:r>
              <a:rPr sz="2000" dirty="0">
                <a:latin typeface="Arial"/>
                <a:cs typeface="Arial"/>
              </a:rPr>
              <a:t>?</a:t>
            </a:r>
          </a:p>
          <a:p>
            <a:pPr marL="355600" marR="5080" indent="-342900">
              <a:lnSpc>
                <a:spcPct val="159000"/>
              </a:lnSpc>
              <a:spcBef>
                <a:spcPts val="70"/>
              </a:spcBef>
              <a:buChar char="•"/>
              <a:tabLst>
                <a:tab pos="354965" algn="l"/>
                <a:tab pos="355600" algn="l"/>
                <a:tab pos="2357120" algn="l"/>
              </a:tabLst>
            </a:pPr>
            <a:r>
              <a:rPr lang="pt-PT" sz="2000" spc="-5" dirty="0">
                <a:latin typeface="Arial"/>
                <a:cs typeface="Arial"/>
              </a:rPr>
              <a:t>A pessoa infetada precisa de ser novamente avaliada ou isolada </a:t>
            </a:r>
            <a:r>
              <a:rPr lang="pt-PT" sz="2000" dirty="0">
                <a:latin typeface="Arial"/>
                <a:cs typeface="Arial"/>
              </a:rPr>
              <a:t>noutro local ou poderá </a:t>
            </a:r>
            <a:r>
              <a:rPr lang="pt-PT" sz="2000" dirty="0" err="1">
                <a:latin typeface="Arial"/>
                <a:cs typeface="Arial"/>
              </a:rPr>
              <a:t>auto-isolar-se</a:t>
            </a:r>
            <a:r>
              <a:rPr lang="pt-PT" sz="2000" dirty="0">
                <a:latin typeface="Arial"/>
                <a:cs typeface="Arial"/>
              </a:rPr>
              <a:t> em casa</a:t>
            </a:r>
            <a:r>
              <a:rPr sz="2000" spc="-5" dirty="0">
                <a:latin typeface="Arial"/>
                <a:cs typeface="Arial"/>
              </a:rPr>
              <a:t>?</a:t>
            </a:r>
            <a:r>
              <a:rPr lang="pt-PT" sz="2000" spc="-5" dirty="0">
                <a:latin typeface="Arial"/>
                <a:cs typeface="Arial"/>
              </a:rPr>
              <a:t> Se for levada para outro lugar, qual é o procedimento</a:t>
            </a:r>
            <a:r>
              <a:rPr sz="2000" dirty="0">
                <a:latin typeface="Arial"/>
                <a:cs typeface="Arial"/>
              </a:rPr>
              <a:t>?</a:t>
            </a:r>
          </a:p>
          <a:p>
            <a:pPr marL="355600" indent="-342900">
              <a:lnSpc>
                <a:spcPct val="100000"/>
              </a:lnSpc>
              <a:spcBef>
                <a:spcPts val="1390"/>
              </a:spcBef>
              <a:buChar char="•"/>
              <a:tabLst>
                <a:tab pos="354965" algn="l"/>
                <a:tab pos="355600" algn="l"/>
              </a:tabLst>
            </a:pPr>
            <a:r>
              <a:rPr lang="pt-PT" sz="2000" spc="-5" dirty="0">
                <a:latin typeface="Arial"/>
                <a:cs typeface="Arial"/>
              </a:rPr>
              <a:t>Existem outras considerações relativamente aos outros passageiros e tripulação</a:t>
            </a:r>
            <a:r>
              <a:rPr sz="2000" dirty="0">
                <a:latin typeface="Arial"/>
                <a:cs typeface="Arial"/>
              </a:rPr>
              <a:t>?</a:t>
            </a:r>
          </a:p>
          <a:p>
            <a:pPr marL="355600" indent="-342900">
              <a:lnSpc>
                <a:spcPct val="100000"/>
              </a:lnSpc>
              <a:spcBef>
                <a:spcPts val="1490"/>
              </a:spcBef>
              <a:buChar char="•"/>
              <a:tabLst>
                <a:tab pos="354965" algn="l"/>
                <a:tab pos="355600" algn="l"/>
              </a:tabLst>
            </a:pPr>
            <a:r>
              <a:rPr lang="pt-PT" sz="2000" spc="-5" dirty="0">
                <a:latin typeface="Arial"/>
                <a:cs typeface="Arial"/>
              </a:rPr>
              <a:t>Que medidas de rastreio devem ser implementadas</a:t>
            </a:r>
            <a:r>
              <a:rPr sz="2000" spc="-5" dirty="0">
                <a:latin typeface="Arial"/>
                <a:cs typeface="Arial"/>
              </a:rPr>
              <a:t>?</a:t>
            </a:r>
            <a:endParaRPr sz="2000" dirty="0">
              <a:latin typeface="Arial"/>
              <a:cs typeface="Arial"/>
            </a:endParaRPr>
          </a:p>
          <a:p>
            <a:pPr marL="355600" indent="-342900">
              <a:lnSpc>
                <a:spcPct val="100000"/>
              </a:lnSpc>
              <a:spcBef>
                <a:spcPts val="1415"/>
              </a:spcBef>
              <a:buChar char="•"/>
              <a:tabLst>
                <a:tab pos="354965" algn="l"/>
                <a:tab pos="355600" algn="l"/>
              </a:tabLst>
            </a:pPr>
            <a:r>
              <a:rPr lang="pt-PT" sz="2000" spc="-5" dirty="0">
                <a:latin typeface="Arial"/>
                <a:cs typeface="Arial"/>
              </a:rPr>
              <a:t>Qual é o seu quadro legal para agir</a:t>
            </a:r>
            <a:r>
              <a:rPr sz="2000" spc="-5" dirty="0">
                <a:latin typeface="Arial"/>
                <a:cs typeface="Arial"/>
              </a:rPr>
              <a:t>?</a:t>
            </a:r>
            <a:endParaRPr sz="2000" dirty="0">
              <a:latin typeface="Arial"/>
              <a:cs typeface="Arial"/>
            </a:endParaRPr>
          </a:p>
          <a:p>
            <a:pPr>
              <a:lnSpc>
                <a:spcPct val="100000"/>
              </a:lnSpc>
            </a:pPr>
            <a:endParaRPr sz="2200" dirty="0">
              <a:latin typeface="Arial"/>
              <a:cs typeface="Arial"/>
            </a:endParaRPr>
          </a:p>
          <a:p>
            <a:pPr>
              <a:lnSpc>
                <a:spcPct val="100000"/>
              </a:lnSpc>
              <a:spcBef>
                <a:spcPts val="15"/>
              </a:spcBef>
            </a:pPr>
            <a:endParaRPr sz="2400" dirty="0">
              <a:latin typeface="Arial"/>
              <a:cs typeface="Arial"/>
            </a:endParaRPr>
          </a:p>
          <a:p>
            <a:pPr marL="12700">
              <a:lnSpc>
                <a:spcPct val="100000"/>
              </a:lnSpc>
              <a:tabLst>
                <a:tab pos="872490" algn="l"/>
              </a:tabLst>
            </a:pPr>
            <a:r>
              <a:rPr lang="pt-PT" sz="2000" i="1" dirty="0">
                <a:solidFill>
                  <a:srgbClr val="FF0000"/>
                </a:solidFill>
                <a:latin typeface="Arial"/>
                <a:cs typeface="Arial"/>
              </a:rPr>
              <a:t>Com base nas respostas que deu, faça uma lista dos seus pontos fortes e fracos</a:t>
            </a:r>
            <a:r>
              <a:rPr sz="2000" i="1" dirty="0">
                <a:solidFill>
                  <a:srgbClr val="FF0000"/>
                </a:solidFill>
                <a:latin typeface="Arial"/>
                <a:cs typeface="Arial"/>
              </a:rPr>
              <a:t>.</a:t>
            </a:r>
            <a:endParaRPr sz="2000" dirty="0">
              <a:latin typeface="Arial"/>
              <a:cs typeface="Arial"/>
            </a:endParaRPr>
          </a:p>
          <a:p>
            <a:pPr>
              <a:lnSpc>
                <a:spcPct val="100000"/>
              </a:lnSpc>
            </a:pPr>
            <a:endParaRPr sz="2200" dirty="0">
              <a:latin typeface="Arial"/>
              <a:cs typeface="Arial"/>
            </a:endParaRPr>
          </a:p>
          <a:p>
            <a:pPr>
              <a:lnSpc>
                <a:spcPct val="100000"/>
              </a:lnSpc>
              <a:spcBef>
                <a:spcPts val="45"/>
              </a:spcBef>
            </a:pPr>
            <a:endParaRPr sz="2150" dirty="0">
              <a:latin typeface="Arial"/>
              <a:cs typeface="Arial"/>
            </a:endParaRPr>
          </a:p>
          <a:p>
            <a:pPr marR="274955" algn="r">
              <a:lnSpc>
                <a:spcPct val="100000"/>
              </a:lnSpc>
            </a:pPr>
            <a:r>
              <a:rPr sz="2400" b="1" dirty="0">
                <a:solidFill>
                  <a:srgbClr val="0070C0"/>
                </a:solidFill>
                <a:latin typeface="Arial"/>
                <a:cs typeface="Arial"/>
              </a:rPr>
              <a:t>30</a:t>
            </a:r>
            <a:r>
              <a:rPr sz="2400" b="1" spc="-95" dirty="0">
                <a:solidFill>
                  <a:srgbClr val="0070C0"/>
                </a:solidFill>
                <a:latin typeface="Arial"/>
                <a:cs typeface="Arial"/>
              </a:rPr>
              <a:t> </a:t>
            </a:r>
            <a:r>
              <a:rPr sz="2400" b="1" spc="-5" dirty="0">
                <a:solidFill>
                  <a:srgbClr val="0070C0"/>
                </a:solidFill>
                <a:latin typeface="Arial"/>
                <a:cs typeface="Arial"/>
              </a:rPr>
              <a:t>min</a:t>
            </a:r>
            <a:r>
              <a:rPr lang="pt-PT" sz="2400" b="1" spc="-5" dirty="0">
                <a:solidFill>
                  <a:srgbClr val="0070C0"/>
                </a:solidFill>
                <a:latin typeface="Arial"/>
                <a:cs typeface="Arial"/>
              </a:rPr>
              <a:t>.</a:t>
            </a:r>
            <a:endParaRPr sz="2400" dirty="0">
              <a:latin typeface="Arial"/>
              <a:cs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526" y="64682"/>
            <a:ext cx="7771130" cy="415498"/>
          </a:xfrm>
          <a:prstGeom prst="rect">
            <a:avLst/>
          </a:prstGeom>
        </p:spPr>
        <p:txBody>
          <a:bodyPr vert="horz" wrap="square" lIns="0" tIns="106680" rIns="0" bIns="0" rtlCol="0">
            <a:spAutoFit/>
          </a:bodyPr>
          <a:lstStyle/>
          <a:p>
            <a:pPr marL="243204">
              <a:lnSpc>
                <a:spcPct val="100000"/>
              </a:lnSpc>
              <a:spcBef>
                <a:spcPts val="840"/>
              </a:spcBef>
            </a:pPr>
            <a:r>
              <a:rPr lang="pt-PT" spc="-5" dirty="0"/>
              <a:t>2ª sessão </a:t>
            </a:r>
            <a:r>
              <a:rPr spc="-5" dirty="0"/>
              <a:t>Op</a:t>
            </a:r>
            <a:r>
              <a:rPr lang="pt-PT" spc="-5" dirty="0" err="1"/>
              <a:t>ção</a:t>
            </a:r>
            <a:r>
              <a:rPr spc="-5" dirty="0"/>
              <a:t> </a:t>
            </a:r>
            <a:r>
              <a:rPr dirty="0"/>
              <a:t>2 – </a:t>
            </a:r>
            <a:r>
              <a:rPr lang="pt-PT" spc="-5" dirty="0"/>
              <a:t>Países com ato-quarentena</a:t>
            </a:r>
            <a:endParaRPr spc="-5" dirty="0"/>
          </a:p>
        </p:txBody>
      </p:sp>
      <p:sp>
        <p:nvSpPr>
          <p:cNvPr id="4" name="object 4"/>
          <p:cNvSpPr/>
          <p:nvPr/>
        </p:nvSpPr>
        <p:spPr>
          <a:xfrm>
            <a:off x="312830" y="699104"/>
            <a:ext cx="8595360" cy="5681345"/>
          </a:xfrm>
          <a:custGeom>
            <a:avLst/>
            <a:gdLst/>
            <a:ahLst/>
            <a:cxnLst/>
            <a:rect l="l" t="t" r="r" b="b"/>
            <a:pathLst>
              <a:path w="8595360" h="5681345">
                <a:moveTo>
                  <a:pt x="8595109" y="0"/>
                </a:moveTo>
                <a:lnTo>
                  <a:pt x="0" y="0"/>
                </a:lnTo>
                <a:lnTo>
                  <a:pt x="0" y="5680868"/>
                </a:lnTo>
                <a:lnTo>
                  <a:pt x="8595109" y="5680868"/>
                </a:lnTo>
                <a:lnTo>
                  <a:pt x="8595109" y="0"/>
                </a:lnTo>
                <a:close/>
              </a:path>
            </a:pathLst>
          </a:custGeom>
          <a:solidFill>
            <a:srgbClr val="DDDDDD"/>
          </a:solidFill>
        </p:spPr>
        <p:txBody>
          <a:bodyPr wrap="square" lIns="0" tIns="0" rIns="0" bIns="0" rtlCol="0"/>
          <a:lstStyle/>
          <a:p>
            <a:endParaRPr/>
          </a:p>
        </p:txBody>
      </p:sp>
      <p:sp>
        <p:nvSpPr>
          <p:cNvPr id="6" name="object 6"/>
          <p:cNvSpPr txBox="1"/>
          <p:nvPr/>
        </p:nvSpPr>
        <p:spPr>
          <a:xfrm>
            <a:off x="556670" y="1481835"/>
            <a:ext cx="589915" cy="266740"/>
          </a:xfrm>
          <a:prstGeom prst="rect">
            <a:avLst/>
          </a:prstGeom>
        </p:spPr>
        <p:txBody>
          <a:bodyPr vert="horz" wrap="square" lIns="0" tIns="22860" rIns="0" bIns="0" rtlCol="0">
            <a:spAutoFit/>
          </a:bodyPr>
          <a:lstStyle/>
          <a:p>
            <a:pPr marL="12700" marR="5080">
              <a:lnSpc>
                <a:spcPts val="1900"/>
              </a:lnSpc>
              <a:spcBef>
                <a:spcPts val="180"/>
              </a:spcBef>
            </a:pPr>
            <a:r>
              <a:rPr sz="1600" dirty="0">
                <a:latin typeface="Arial"/>
                <a:cs typeface="Arial"/>
              </a:rPr>
              <a:t>.</a:t>
            </a:r>
          </a:p>
        </p:txBody>
      </p:sp>
      <p:sp>
        <p:nvSpPr>
          <p:cNvPr id="8" name="object 8"/>
          <p:cNvSpPr txBox="1"/>
          <p:nvPr/>
        </p:nvSpPr>
        <p:spPr>
          <a:xfrm>
            <a:off x="425488" y="671835"/>
            <a:ext cx="8438515" cy="5448031"/>
          </a:xfrm>
          <a:prstGeom prst="rect">
            <a:avLst/>
          </a:prstGeom>
        </p:spPr>
        <p:txBody>
          <a:bodyPr vert="horz" wrap="square" lIns="0" tIns="22860" rIns="0" bIns="0" rtlCol="0">
            <a:spAutoFit/>
          </a:bodyPr>
          <a:lstStyle/>
          <a:p>
            <a:pPr marL="285750" marR="5080" indent="-285750" algn="just">
              <a:lnSpc>
                <a:spcPts val="1900"/>
              </a:lnSpc>
              <a:spcBef>
                <a:spcPts val="180"/>
              </a:spcBef>
              <a:buFont typeface="Arial" panose="020B0604020202020204" pitchFamily="34" charset="0"/>
              <a:buChar char="•"/>
            </a:pPr>
            <a:r>
              <a:rPr lang="pt-PT" sz="1600" spc="-5" dirty="0">
                <a:latin typeface="Arial"/>
                <a:cs typeface="Arial"/>
              </a:rPr>
              <a:t>Uma pessoa contactou um médico local e descreveu sintomas consistentes com COVID-19</a:t>
            </a:r>
            <a:r>
              <a:rPr lang="pt-PT" sz="1600" dirty="0">
                <a:latin typeface="Arial"/>
                <a:cs typeface="Arial"/>
              </a:rPr>
              <a:t>.</a:t>
            </a:r>
          </a:p>
          <a:p>
            <a:pPr marL="285750" marR="5080" indent="-285750" algn="just">
              <a:lnSpc>
                <a:spcPts val="1900"/>
              </a:lnSpc>
              <a:spcBef>
                <a:spcPts val="180"/>
              </a:spcBef>
              <a:buFont typeface="Arial" panose="020B0604020202020204" pitchFamily="34" charset="0"/>
              <a:buChar char="•"/>
            </a:pPr>
            <a:r>
              <a:rPr lang="pt-PT" sz="1600" spc="-5" dirty="0">
                <a:latin typeface="Arial"/>
                <a:cs typeface="Arial"/>
              </a:rPr>
              <a:t>A pessoa é um cidadão do seu país e regressou recentemente de um país com altas taxas de infeção</a:t>
            </a:r>
            <a:r>
              <a:rPr lang="pt-PT" sz="1600" dirty="0">
                <a:latin typeface="Arial"/>
                <a:cs typeface="Arial"/>
              </a:rPr>
              <a:t>. À chegada, a pessoa foi recebida pela família que a conduziu imediatamente para casa.</a:t>
            </a:r>
          </a:p>
          <a:p>
            <a:pPr marL="285750" marR="5080" indent="-285750" algn="just">
              <a:lnSpc>
                <a:spcPts val="1900"/>
              </a:lnSpc>
              <a:spcBef>
                <a:spcPts val="180"/>
              </a:spcBef>
              <a:buFont typeface="Arial" panose="020B0604020202020204" pitchFamily="34" charset="0"/>
              <a:buChar char="•"/>
            </a:pPr>
            <a:r>
              <a:rPr lang="pt-PT" sz="1600" dirty="0">
                <a:latin typeface="Arial"/>
                <a:cs typeface="Arial"/>
              </a:rPr>
              <a:t>Antes da sua chegada, a família tinha comprado mantimentos para uma quarentena de 14 dias e ninguém saiu de casa. A família de quatro pessoas está toda de quarentena em conjunto e não teve qualquer contacto com nenhuma outra pessoa </a:t>
            </a:r>
          </a:p>
          <a:p>
            <a:pPr marL="241300" indent="-228600" algn="just">
              <a:lnSpc>
                <a:spcPts val="1820"/>
              </a:lnSpc>
              <a:buChar char="•"/>
              <a:tabLst>
                <a:tab pos="241300" algn="l"/>
              </a:tabLst>
            </a:pPr>
            <a:r>
              <a:rPr lang="pt-PT" sz="1600" dirty="0">
                <a:latin typeface="Arial"/>
                <a:cs typeface="Arial"/>
              </a:rPr>
              <a:t>O avião em que a pessoa viajou continuou a operar com a mesma tripulação desde que o caso chegou a casa</a:t>
            </a:r>
            <a:endParaRPr lang="pt-PT" sz="1600" spc="-5" dirty="0">
              <a:latin typeface="Arial"/>
              <a:cs typeface="Arial"/>
            </a:endParaRPr>
          </a:p>
          <a:p>
            <a:pPr marL="241300" indent="-228600" algn="just">
              <a:lnSpc>
                <a:spcPts val="1910"/>
              </a:lnSpc>
              <a:buChar char="•"/>
              <a:tabLst>
                <a:tab pos="241300" algn="l"/>
              </a:tabLst>
            </a:pPr>
            <a:r>
              <a:rPr lang="pt-PT" sz="1600" dirty="0">
                <a:latin typeface="Arial"/>
                <a:cs typeface="Arial"/>
              </a:rPr>
              <a:t>No voo havia outras 22 pessoas distribuídas pelo avião</a:t>
            </a:r>
            <a:r>
              <a:rPr lang="pt-PT" sz="1600" spc="-5" dirty="0">
                <a:latin typeface="Arial"/>
                <a:cs typeface="Arial"/>
              </a:rPr>
              <a:t>. A pessoa infetada descreveu o avião como novo, tendo a tripulação tomado todas as precauções recomendadas (máscaras, desinfetante e distribuição de lugares distanciados). O embarque foi ordeiro. Os formulários de notificação foram preenchidos .</a:t>
            </a:r>
            <a:endParaRPr lang="pt-PT" sz="1600" dirty="0">
              <a:latin typeface="Arial"/>
              <a:cs typeface="Arial"/>
            </a:endParaRPr>
          </a:p>
          <a:p>
            <a:pPr marL="241300" indent="-228600" algn="just">
              <a:lnSpc>
                <a:spcPts val="1814"/>
              </a:lnSpc>
              <a:buChar char="•"/>
              <a:tabLst>
                <a:tab pos="241300" algn="l"/>
              </a:tabLst>
            </a:pPr>
            <a:r>
              <a:rPr lang="pt-PT" sz="1600" spc="-5" dirty="0">
                <a:latin typeface="Arial"/>
                <a:cs typeface="Arial"/>
              </a:rPr>
              <a:t>O ministério da saúde (ou equivalente) enviou inspetores às casas dos outros 21 passageiros, os quais descobriram o seguinte:</a:t>
            </a:r>
            <a:endParaRPr lang="pt-PT" sz="1600" dirty="0">
              <a:latin typeface="Arial"/>
              <a:cs typeface="Arial"/>
            </a:endParaRPr>
          </a:p>
          <a:p>
            <a:pPr marL="698500" lvl="1" indent="-228600" algn="just">
              <a:lnSpc>
                <a:spcPts val="1910"/>
              </a:lnSpc>
              <a:spcBef>
                <a:spcPts val="95"/>
              </a:spcBef>
              <a:buChar char="•"/>
              <a:tabLst>
                <a:tab pos="698500" algn="l"/>
              </a:tabLst>
            </a:pPr>
            <a:r>
              <a:rPr lang="pt-PT" sz="1600" dirty="0">
                <a:latin typeface="Arial"/>
                <a:cs typeface="Arial"/>
              </a:rPr>
              <a:t>7 </a:t>
            </a:r>
            <a:r>
              <a:rPr lang="pt-PT" sz="1600" spc="-5" dirty="0">
                <a:latin typeface="Arial"/>
                <a:cs typeface="Arial"/>
              </a:rPr>
              <a:t>não estavam em casa, nem no local indicado no formulário de notificação</a:t>
            </a:r>
            <a:endParaRPr lang="pt-PT" sz="1600" dirty="0">
              <a:latin typeface="Arial"/>
              <a:cs typeface="Arial"/>
            </a:endParaRPr>
          </a:p>
          <a:p>
            <a:pPr marL="698500" lvl="1" indent="-228600" algn="just">
              <a:lnSpc>
                <a:spcPts val="1895"/>
              </a:lnSpc>
              <a:buChar char="•"/>
              <a:tabLst>
                <a:tab pos="698500" algn="l"/>
              </a:tabLst>
            </a:pPr>
            <a:r>
              <a:rPr lang="pt-PT" sz="1600" dirty="0">
                <a:latin typeface="Arial"/>
                <a:cs typeface="Arial"/>
              </a:rPr>
              <a:t>3 </a:t>
            </a:r>
            <a:r>
              <a:rPr lang="pt-PT" sz="1600" spc="-5" dirty="0">
                <a:latin typeface="Arial"/>
                <a:cs typeface="Arial"/>
              </a:rPr>
              <a:t>tinham estavam nessa altura a ser visitadas por pessoas estranhas à família</a:t>
            </a:r>
            <a:endParaRPr lang="pt-PT" sz="1600" dirty="0">
              <a:latin typeface="Arial"/>
              <a:cs typeface="Arial"/>
            </a:endParaRPr>
          </a:p>
          <a:p>
            <a:pPr marL="697865" marR="5080" lvl="1" indent="-228600" algn="just">
              <a:lnSpc>
                <a:spcPts val="1900"/>
              </a:lnSpc>
              <a:spcBef>
                <a:spcPts val="70"/>
              </a:spcBef>
              <a:buChar char="•"/>
              <a:tabLst>
                <a:tab pos="698500" algn="l"/>
              </a:tabLst>
            </a:pPr>
            <a:r>
              <a:rPr lang="pt-PT" sz="1600" dirty="0">
                <a:latin typeface="Arial"/>
                <a:cs typeface="Arial"/>
              </a:rPr>
              <a:t>4 </a:t>
            </a:r>
            <a:r>
              <a:rPr lang="pt-PT" sz="1600" spc="-5" dirty="0">
                <a:latin typeface="Arial"/>
                <a:cs typeface="Arial"/>
              </a:rPr>
              <a:t>apresentavam sintomas de COVID-19 e uma delas declarou que tinha consultado um médico </a:t>
            </a:r>
            <a:r>
              <a:rPr lang="pt-PT" sz="1600" dirty="0">
                <a:latin typeface="Arial"/>
                <a:cs typeface="Arial"/>
              </a:rPr>
              <a:t>nessa manhã, tinha feito o teste e </a:t>
            </a:r>
            <a:r>
              <a:rPr lang="pt-PT" sz="1600" spc="-5" dirty="0">
                <a:latin typeface="Arial"/>
                <a:cs typeface="Arial"/>
              </a:rPr>
              <a:t>tinha recebido instruções para se isolar (os resultados chegariam em 24-48  horas).</a:t>
            </a:r>
            <a:endParaRPr lang="pt-PT" sz="1600" dirty="0">
              <a:latin typeface="Arial"/>
              <a:cs typeface="Arial"/>
            </a:endParaRPr>
          </a:p>
          <a:p>
            <a:pPr marL="698500" lvl="1" indent="-228600" algn="just">
              <a:lnSpc>
                <a:spcPct val="100000"/>
              </a:lnSpc>
              <a:spcBef>
                <a:spcPts val="25"/>
              </a:spcBef>
              <a:buChar char="•"/>
              <a:tabLst>
                <a:tab pos="698500" algn="l"/>
              </a:tabLst>
            </a:pPr>
            <a:r>
              <a:rPr lang="pt-PT" sz="1600" dirty="0">
                <a:latin typeface="Arial"/>
                <a:cs typeface="Arial"/>
              </a:rPr>
              <a:t>7 </a:t>
            </a:r>
            <a:r>
              <a:rPr lang="pt-PT" sz="1600" spc="-5" dirty="0">
                <a:latin typeface="Arial"/>
                <a:cs typeface="Arial"/>
              </a:rPr>
              <a:t>estavam em isolamento, de acordo com as orientações </a:t>
            </a:r>
            <a:r>
              <a:rPr lang="pt-PT" sz="1600" spc="-10" dirty="0">
                <a:latin typeface="Arial"/>
                <a:cs typeface="Arial"/>
              </a:rPr>
              <a:t>e não tinham sintomas</a:t>
            </a:r>
            <a:endParaRPr lang="pt-PT" sz="1600" dirty="0">
              <a:latin typeface="Arial"/>
              <a:cs typeface="Arial"/>
            </a:endParaRPr>
          </a:p>
        </p:txBody>
      </p:sp>
      <p:grpSp>
        <p:nvGrpSpPr>
          <p:cNvPr id="9" name="object 9"/>
          <p:cNvGrpSpPr/>
          <p:nvPr/>
        </p:nvGrpSpPr>
        <p:grpSpPr>
          <a:xfrm>
            <a:off x="7497397" y="-32368"/>
            <a:ext cx="4459605" cy="701040"/>
            <a:chOff x="7732776" y="0"/>
            <a:chExt cx="4459605" cy="701040"/>
          </a:xfrm>
        </p:grpSpPr>
        <p:sp>
          <p:nvSpPr>
            <p:cNvPr id="10" name="object 10"/>
            <p:cNvSpPr/>
            <p:nvPr/>
          </p:nvSpPr>
          <p:spPr>
            <a:xfrm>
              <a:off x="7732776" y="0"/>
              <a:ext cx="4282439" cy="701039"/>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1" name="object 11"/>
            <p:cNvSpPr/>
            <p:nvPr/>
          </p:nvSpPr>
          <p:spPr>
            <a:xfrm>
              <a:off x="7770811" y="1587"/>
              <a:ext cx="4151629" cy="606425"/>
            </a:xfrm>
            <a:custGeom>
              <a:avLst/>
              <a:gdLst/>
              <a:ahLst/>
              <a:cxnLst/>
              <a:rect l="l" t="t" r="r" b="b"/>
              <a:pathLst>
                <a:path w="4151629" h="606425">
                  <a:moveTo>
                    <a:pt x="4151312" y="0"/>
                  </a:moveTo>
                  <a:lnTo>
                    <a:pt x="676645" y="0"/>
                  </a:lnTo>
                  <a:lnTo>
                    <a:pt x="0" y="0"/>
                  </a:lnTo>
                  <a:lnTo>
                    <a:pt x="676645" y="606423"/>
                  </a:lnTo>
                  <a:lnTo>
                    <a:pt x="4151312" y="606423"/>
                  </a:lnTo>
                  <a:lnTo>
                    <a:pt x="4151312" y="0"/>
                  </a:lnTo>
                  <a:close/>
                </a:path>
              </a:pathLst>
            </a:custGeom>
            <a:solidFill>
              <a:srgbClr val="A24B19"/>
            </a:solidFill>
          </p:spPr>
          <p:txBody>
            <a:bodyPr wrap="square" lIns="0" tIns="0" rIns="0" bIns="0" rtlCol="0"/>
            <a:lstStyle/>
            <a:p>
              <a:endParaRPr/>
            </a:p>
          </p:txBody>
        </p:sp>
        <p:sp>
          <p:nvSpPr>
            <p:cNvPr id="12" name="object 12"/>
            <p:cNvSpPr/>
            <p:nvPr/>
          </p:nvSpPr>
          <p:spPr>
            <a:xfrm>
              <a:off x="8004048" y="0"/>
              <a:ext cx="4184904" cy="701039"/>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3" name="object 13"/>
            <p:cNvSpPr/>
            <p:nvPr/>
          </p:nvSpPr>
          <p:spPr>
            <a:xfrm>
              <a:off x="8040687" y="1587"/>
              <a:ext cx="4151629" cy="606425"/>
            </a:xfrm>
            <a:custGeom>
              <a:avLst/>
              <a:gdLst/>
              <a:ahLst/>
              <a:cxnLst/>
              <a:rect l="l" t="t" r="r" b="b"/>
              <a:pathLst>
                <a:path w="4151629" h="606425">
                  <a:moveTo>
                    <a:pt x="4151311" y="0"/>
                  </a:moveTo>
                  <a:lnTo>
                    <a:pt x="676644" y="0"/>
                  </a:lnTo>
                  <a:lnTo>
                    <a:pt x="0" y="0"/>
                  </a:lnTo>
                  <a:lnTo>
                    <a:pt x="676644" y="606423"/>
                  </a:lnTo>
                  <a:lnTo>
                    <a:pt x="4151311" y="606423"/>
                  </a:lnTo>
                  <a:lnTo>
                    <a:pt x="4151311" y="0"/>
                  </a:lnTo>
                  <a:close/>
                </a:path>
              </a:pathLst>
            </a:custGeom>
            <a:solidFill>
              <a:srgbClr val="D86422"/>
            </a:solidFill>
          </p:spPr>
          <p:txBody>
            <a:bodyPr wrap="square" lIns="0" tIns="0" rIns="0" bIns="0" rtlCol="0"/>
            <a:lstStyle/>
            <a:p>
              <a:endParaRPr/>
            </a:p>
          </p:txBody>
        </p:sp>
      </p:grpSp>
      <p:sp>
        <p:nvSpPr>
          <p:cNvPr id="14" name="object 14"/>
          <p:cNvSpPr txBox="1"/>
          <p:nvPr/>
        </p:nvSpPr>
        <p:spPr>
          <a:xfrm>
            <a:off x="8040687" y="1587"/>
            <a:ext cx="3881754" cy="489878"/>
          </a:xfrm>
          <a:prstGeom prst="rect">
            <a:avLst/>
          </a:prstGeom>
          <a:solidFill>
            <a:srgbClr val="D86422"/>
          </a:solidFill>
        </p:spPr>
        <p:txBody>
          <a:bodyPr vert="horz" wrap="square" lIns="0" tIns="180340" rIns="0" bIns="0" rtlCol="0">
            <a:spAutoFit/>
          </a:bodyPr>
          <a:lstStyle/>
          <a:p>
            <a:pPr marL="234315" algn="ctr">
              <a:lnSpc>
                <a:spcPct val="100000"/>
              </a:lnSpc>
              <a:spcBef>
                <a:spcPts val="1420"/>
              </a:spcBef>
            </a:pPr>
            <a:r>
              <a:rPr lang="pt-PT" sz="2000" spc="-5" dirty="0">
                <a:solidFill>
                  <a:srgbClr val="FFFFFF"/>
                </a:solidFill>
                <a:latin typeface="Arial Black"/>
                <a:cs typeface="Arial Black"/>
              </a:rPr>
              <a:t>APENAS SIMULAÇÃO</a:t>
            </a:r>
            <a:endParaRPr lang="pt-PT" sz="2000" dirty="0">
              <a:latin typeface="Arial Black"/>
              <a:cs typeface="Arial Black"/>
            </a:endParaRPr>
          </a:p>
        </p:txBody>
      </p:sp>
      <p:grpSp>
        <p:nvGrpSpPr>
          <p:cNvPr id="15" name="object 15"/>
          <p:cNvGrpSpPr/>
          <p:nvPr/>
        </p:nvGrpSpPr>
        <p:grpSpPr>
          <a:xfrm>
            <a:off x="8949961" y="699104"/>
            <a:ext cx="3115945" cy="5439410"/>
            <a:chOff x="8949961" y="699104"/>
            <a:chExt cx="3115945" cy="5439410"/>
          </a:xfrm>
        </p:grpSpPr>
        <p:sp>
          <p:nvSpPr>
            <p:cNvPr id="16" name="object 16"/>
            <p:cNvSpPr/>
            <p:nvPr/>
          </p:nvSpPr>
          <p:spPr>
            <a:xfrm>
              <a:off x="8949961" y="699104"/>
              <a:ext cx="3110525" cy="3820538"/>
            </a:xfrm>
            <a:prstGeom prst="rect">
              <a:avLst/>
            </a:prstGeom>
            <a:blipFill>
              <a:blip r:embed="rId4" cstate="print"/>
              <a:stretch>
                <a:fillRect/>
              </a:stretch>
            </a:blipFill>
          </p:spPr>
          <p:txBody>
            <a:bodyPr wrap="square" lIns="0" tIns="0" rIns="0" bIns="0" rtlCol="0"/>
            <a:lstStyle/>
            <a:p>
              <a:endParaRPr/>
            </a:p>
          </p:txBody>
        </p:sp>
        <p:sp>
          <p:nvSpPr>
            <p:cNvPr id="17" name="object 17"/>
            <p:cNvSpPr/>
            <p:nvPr/>
          </p:nvSpPr>
          <p:spPr>
            <a:xfrm>
              <a:off x="8999640" y="4811165"/>
              <a:ext cx="3066224" cy="1326903"/>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124" y="0"/>
            <a:ext cx="2969275" cy="505267"/>
          </a:xfrm>
          <a:prstGeom prst="rect">
            <a:avLst/>
          </a:prstGeom>
        </p:spPr>
        <p:txBody>
          <a:bodyPr vert="horz" wrap="square" lIns="0" tIns="12700" rIns="0" bIns="0" rtlCol="0">
            <a:spAutoFit/>
          </a:bodyPr>
          <a:lstStyle/>
          <a:p>
            <a:pPr marL="12700">
              <a:lnSpc>
                <a:spcPct val="100000"/>
              </a:lnSpc>
              <a:spcBef>
                <a:spcPts val="100"/>
              </a:spcBef>
            </a:pPr>
            <a:r>
              <a:rPr lang="pt-PT" sz="3200" dirty="0"/>
              <a:t>Ordem do dia</a:t>
            </a:r>
            <a:endParaRPr sz="3200" dirty="0"/>
          </a:p>
        </p:txBody>
      </p:sp>
      <p:sp>
        <p:nvSpPr>
          <p:cNvPr id="7" name="object 7"/>
          <p:cNvSpPr/>
          <p:nvPr/>
        </p:nvSpPr>
        <p:spPr>
          <a:xfrm>
            <a:off x="5964236" y="1033462"/>
            <a:ext cx="0" cy="4018279"/>
          </a:xfrm>
          <a:custGeom>
            <a:avLst/>
            <a:gdLst/>
            <a:ahLst/>
            <a:cxnLst/>
            <a:rect l="l" t="t" r="r" b="b"/>
            <a:pathLst>
              <a:path h="4018279">
                <a:moveTo>
                  <a:pt x="0" y="0"/>
                </a:moveTo>
                <a:lnTo>
                  <a:pt x="1" y="4017962"/>
                </a:lnTo>
              </a:path>
            </a:pathLst>
          </a:custGeom>
          <a:ln w="38100">
            <a:solidFill>
              <a:srgbClr val="D86422"/>
            </a:solidFill>
          </a:ln>
        </p:spPr>
        <p:txBody>
          <a:bodyPr wrap="square" lIns="0" tIns="0" rIns="0" bIns="0" rtlCol="0"/>
          <a:lstStyle/>
          <a:p>
            <a:endParaRPr/>
          </a:p>
        </p:txBody>
      </p:sp>
      <p:sp>
        <p:nvSpPr>
          <p:cNvPr id="8" name="Content Placeholder 2">
            <a:extLst>
              <a:ext uri="{FF2B5EF4-FFF2-40B4-BE49-F238E27FC236}">
                <a16:creationId xmlns:a16="http://schemas.microsoft.com/office/drawing/2014/main" id="{2DE68DE2-6316-4455-9697-9ED7EF612BA9}"/>
              </a:ext>
            </a:extLst>
          </p:cNvPr>
          <p:cNvSpPr txBox="1">
            <a:spLocks/>
          </p:cNvSpPr>
          <p:nvPr/>
        </p:nvSpPr>
        <p:spPr>
          <a:xfrm>
            <a:off x="237744" y="1033272"/>
            <a:ext cx="5779211" cy="4018302"/>
          </a:xfrm>
          <a:prstGeom prst="rect">
            <a:avLst/>
          </a:prstGeom>
        </p:spPr>
        <p:txBody>
          <a:bodyPr wrap="square" lIns="0" tIns="0" rIns="0" bIns="0">
            <a:noAutofit/>
          </a:bodyPr>
          <a:lstStyle>
            <a:lvl1pPr marL="0">
              <a:defRPr sz="1800" b="0" i="0">
                <a:solidFill>
                  <a:schemeClr val="tx1"/>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spcBef>
                <a:spcPts val="700"/>
              </a:spcBef>
              <a:buClr>
                <a:srgbClr val="DD8047"/>
              </a:buClr>
              <a:buSzPct val="60000"/>
              <a:defRPr/>
            </a:pPr>
            <a:r>
              <a:rPr lang="pt-PT" sz="2000" b="1" dirty="0">
                <a:solidFill>
                  <a:srgbClr val="0070C0"/>
                </a:solidFill>
                <a:latin typeface="+mj-lt"/>
                <a:cs typeface="Calibri" panose="020F0502020204030204" pitchFamily="34" charset="0"/>
              </a:rPr>
              <a:t>Parte 1:</a:t>
            </a:r>
          </a:p>
          <a:p>
            <a:pPr defTabSz="1252538"/>
            <a:r>
              <a:rPr lang="pt-PT" sz="2000" i="1" dirty="0">
                <a:latin typeface="+mj-lt"/>
              </a:rPr>
              <a:t>08:45	Registo</a:t>
            </a:r>
          </a:p>
          <a:p>
            <a:pPr defTabSz="1252538"/>
            <a:r>
              <a:rPr lang="pt-PT" sz="2000" i="1" dirty="0">
                <a:latin typeface="+mj-lt"/>
              </a:rPr>
              <a:t>09:00   	Introdução</a:t>
            </a:r>
            <a:endParaRPr lang="pt-PT" sz="2000" dirty="0">
              <a:latin typeface="+mj-lt"/>
            </a:endParaRPr>
          </a:p>
          <a:p>
            <a:pPr defTabSz="1252538"/>
            <a:r>
              <a:rPr lang="pt-PT" sz="2000" i="1" dirty="0">
                <a:latin typeface="+mj-lt"/>
              </a:rPr>
              <a:t>09:10 	Objetivos do exercício e como 	proceder</a:t>
            </a:r>
            <a:endParaRPr lang="pt-PT" sz="2000" dirty="0">
              <a:latin typeface="+mj-lt"/>
            </a:endParaRPr>
          </a:p>
          <a:p>
            <a:pPr defTabSz="1252538"/>
            <a:r>
              <a:rPr lang="pt-PT" sz="2000" i="1" dirty="0">
                <a:latin typeface="+mj-lt"/>
              </a:rPr>
              <a:t>09:15   	Simulação teórica</a:t>
            </a:r>
          </a:p>
          <a:p>
            <a:pPr defTabSz="1252538"/>
            <a:r>
              <a:rPr lang="pt-PT" sz="2000" i="1" dirty="0">
                <a:latin typeface="+mj-lt"/>
              </a:rPr>
              <a:t>10:45	Pausa para café (15 min.)</a:t>
            </a:r>
            <a:endParaRPr lang="pt-PT" sz="2000" dirty="0">
              <a:latin typeface="+mj-lt"/>
            </a:endParaRPr>
          </a:p>
          <a:p>
            <a:pPr defTabSz="1252538"/>
            <a:r>
              <a:rPr lang="pt-PT" sz="2000" i="1" dirty="0">
                <a:latin typeface="+mj-lt"/>
              </a:rPr>
              <a:t>11:00	</a:t>
            </a:r>
            <a:r>
              <a:rPr lang="pt-PT" sz="2000" i="1" dirty="0"/>
              <a:t>Simulação teórica</a:t>
            </a:r>
            <a:r>
              <a:rPr lang="pt-PT" sz="2000" i="1" dirty="0">
                <a:latin typeface="+mj-lt"/>
              </a:rPr>
              <a:t> </a:t>
            </a:r>
          </a:p>
          <a:p>
            <a:pPr defTabSz="1252538"/>
            <a:r>
              <a:rPr lang="pt-PT" sz="2000" i="1" dirty="0">
                <a:latin typeface="+mj-lt"/>
              </a:rPr>
              <a:t>12:30	Balanço</a:t>
            </a:r>
            <a:endParaRPr lang="pt-PT" sz="2000" dirty="0">
              <a:latin typeface="+mj-lt"/>
            </a:endParaRPr>
          </a:p>
          <a:p>
            <a:pPr defTabSz="1252538"/>
            <a:r>
              <a:rPr lang="pt-PT" sz="2000" i="1" dirty="0">
                <a:latin typeface="+mj-lt"/>
              </a:rPr>
              <a:t>13:00 	Encerramento da parte 1</a:t>
            </a:r>
          </a:p>
          <a:p>
            <a:pPr defTabSz="1252538"/>
            <a:r>
              <a:rPr lang="pt-PT" sz="2000" i="1" dirty="0">
                <a:latin typeface="+mj-lt"/>
              </a:rPr>
              <a:t>13:00	Almoço</a:t>
            </a:r>
            <a:endParaRPr lang="pt-PT" sz="2000" dirty="0">
              <a:latin typeface="+mj-lt"/>
            </a:endParaRPr>
          </a:p>
        </p:txBody>
      </p:sp>
      <p:sp>
        <p:nvSpPr>
          <p:cNvPr id="9" name="TextBox 8">
            <a:extLst>
              <a:ext uri="{FF2B5EF4-FFF2-40B4-BE49-F238E27FC236}">
                <a16:creationId xmlns:a16="http://schemas.microsoft.com/office/drawing/2014/main" id="{45345226-480B-414B-AA22-2B6F837BB1F0}"/>
              </a:ext>
            </a:extLst>
          </p:cNvPr>
          <p:cNvSpPr txBox="1"/>
          <p:nvPr/>
        </p:nvSpPr>
        <p:spPr>
          <a:xfrm>
            <a:off x="6056478" y="1033272"/>
            <a:ext cx="5628088" cy="4285789"/>
          </a:xfrm>
          <a:prstGeom prst="rect">
            <a:avLst/>
          </a:prstGeom>
          <a:noFill/>
        </p:spPr>
        <p:txBody>
          <a:bodyPr wrap="none" rtlCol="0">
            <a:spAutoFit/>
          </a:bodyPr>
          <a:lstStyle/>
          <a:p>
            <a:pPr lvl="0">
              <a:spcBef>
                <a:spcPts val="700"/>
              </a:spcBef>
              <a:buClr>
                <a:srgbClr val="DD8047"/>
              </a:buClr>
              <a:buSzPct val="60000"/>
              <a:defRPr/>
            </a:pPr>
            <a:r>
              <a:rPr lang="pt-PT" sz="2000" b="1" dirty="0">
                <a:solidFill>
                  <a:srgbClr val="0070C0"/>
                </a:solidFill>
                <a:latin typeface="+mj-lt"/>
                <a:cs typeface="Calibri" panose="020F0502020204030204" pitchFamily="34" charset="0"/>
              </a:rPr>
              <a:t>Parte 2: </a:t>
            </a:r>
          </a:p>
          <a:p>
            <a:pPr lvl="0">
              <a:spcBef>
                <a:spcPts val="700"/>
              </a:spcBef>
              <a:buClr>
                <a:srgbClr val="DD8047"/>
              </a:buClr>
              <a:buSzPct val="60000"/>
              <a:defRPr/>
            </a:pPr>
            <a:r>
              <a:rPr lang="pt-PT" sz="2000" dirty="0">
                <a:solidFill>
                  <a:srgbClr val="383838"/>
                </a:solidFill>
                <a:cs typeface="Calibri" panose="020F0502020204030204" pitchFamily="34" charset="0"/>
              </a:rPr>
              <a:t>09:00  	Recapitulação</a:t>
            </a:r>
          </a:p>
          <a:p>
            <a:pPr lvl="0">
              <a:spcBef>
                <a:spcPts val="700"/>
              </a:spcBef>
              <a:buClr>
                <a:srgbClr val="DD8047"/>
              </a:buClr>
              <a:buSzPct val="60000"/>
              <a:defRPr/>
            </a:pPr>
            <a:r>
              <a:rPr lang="pt-PT" sz="2000" dirty="0">
                <a:solidFill>
                  <a:srgbClr val="383838"/>
                </a:solidFill>
                <a:cs typeface="Calibri" panose="020F0502020204030204" pitchFamily="34" charset="0"/>
              </a:rPr>
              <a:t>09:15   	Análise das lacunas e planeamento das </a:t>
            </a:r>
          </a:p>
          <a:p>
            <a:pPr lvl="0">
              <a:spcBef>
                <a:spcPts val="700"/>
              </a:spcBef>
              <a:buClr>
                <a:srgbClr val="DD8047"/>
              </a:buClr>
              <a:buSzPct val="60000"/>
              <a:defRPr/>
            </a:pPr>
            <a:r>
              <a:rPr lang="pt-PT" sz="2000" dirty="0">
                <a:solidFill>
                  <a:srgbClr val="383838"/>
                </a:solidFill>
                <a:cs typeface="Calibri" panose="020F0502020204030204" pitchFamily="34" charset="0"/>
              </a:rPr>
              <a:t>	ações </a:t>
            </a:r>
            <a:r>
              <a:rPr lang="pt-PT" i="1" dirty="0">
                <a:solidFill>
                  <a:srgbClr val="383838"/>
                </a:solidFill>
                <a:cs typeface="Calibri" panose="020F0502020204030204" pitchFamily="34" charset="0"/>
              </a:rPr>
              <a:t>(trabalho de grupo) </a:t>
            </a:r>
          </a:p>
          <a:p>
            <a:pPr lvl="0">
              <a:spcBef>
                <a:spcPts val="700"/>
              </a:spcBef>
              <a:buClr>
                <a:srgbClr val="DD8047"/>
              </a:buClr>
              <a:buSzPct val="60000"/>
              <a:defRPr/>
            </a:pPr>
            <a:r>
              <a:rPr lang="pt-PT" sz="2000" dirty="0">
                <a:solidFill>
                  <a:srgbClr val="383838"/>
                </a:solidFill>
                <a:cs typeface="Calibri" panose="020F0502020204030204" pitchFamily="34" charset="0"/>
              </a:rPr>
              <a:t>10:30   	Pausa para café (15 min.)</a:t>
            </a:r>
          </a:p>
          <a:p>
            <a:pPr lvl="0">
              <a:spcBef>
                <a:spcPts val="700"/>
              </a:spcBef>
              <a:buClr>
                <a:srgbClr val="DD8047"/>
              </a:buClr>
              <a:buSzPct val="60000"/>
              <a:defRPr/>
            </a:pPr>
            <a:r>
              <a:rPr lang="pt-PT" sz="2000" dirty="0">
                <a:solidFill>
                  <a:srgbClr val="383838"/>
                </a:solidFill>
                <a:cs typeface="Calibri" panose="020F0502020204030204" pitchFamily="34" charset="0"/>
              </a:rPr>
              <a:t>10:45   	Continuação do planeamento </a:t>
            </a:r>
          </a:p>
          <a:p>
            <a:pPr lvl="0">
              <a:spcBef>
                <a:spcPts val="700"/>
              </a:spcBef>
              <a:buClr>
                <a:srgbClr val="DD8047"/>
              </a:buClr>
              <a:buSzPct val="60000"/>
              <a:defRPr/>
            </a:pPr>
            <a:r>
              <a:rPr lang="pt-PT" sz="2000" dirty="0">
                <a:solidFill>
                  <a:srgbClr val="383838"/>
                </a:solidFill>
                <a:cs typeface="Calibri" panose="020F0502020204030204" pitchFamily="34" charset="0"/>
              </a:rPr>
              <a:t>	das ações </a:t>
            </a:r>
            <a:r>
              <a:rPr lang="pt-PT" i="1" dirty="0">
                <a:solidFill>
                  <a:srgbClr val="383838"/>
                </a:solidFill>
                <a:cs typeface="Calibri" panose="020F0502020204030204" pitchFamily="34" charset="0"/>
              </a:rPr>
              <a:t>(trabalho de grupo) </a:t>
            </a:r>
            <a:endParaRPr lang="pt-PT" sz="2000" i="1" dirty="0">
              <a:solidFill>
                <a:srgbClr val="383838"/>
              </a:solidFill>
              <a:cs typeface="Calibri" panose="020F0502020204030204" pitchFamily="34" charset="0"/>
            </a:endParaRPr>
          </a:p>
          <a:p>
            <a:pPr lvl="0">
              <a:spcBef>
                <a:spcPts val="700"/>
              </a:spcBef>
              <a:buClr>
                <a:srgbClr val="DD8047"/>
              </a:buClr>
              <a:buSzPct val="60000"/>
              <a:defRPr/>
            </a:pPr>
            <a:r>
              <a:rPr lang="pt-PT" sz="2000" dirty="0">
                <a:solidFill>
                  <a:srgbClr val="383838"/>
                </a:solidFill>
                <a:cs typeface="Calibri" panose="020F0502020204030204" pitchFamily="34" charset="0"/>
              </a:rPr>
              <a:t>11:30	Consolidação em plenário</a:t>
            </a:r>
          </a:p>
          <a:p>
            <a:pPr lvl="0">
              <a:spcBef>
                <a:spcPts val="700"/>
              </a:spcBef>
              <a:buClr>
                <a:srgbClr val="DD8047"/>
              </a:buClr>
              <a:buSzPct val="60000"/>
              <a:defRPr/>
            </a:pPr>
            <a:r>
              <a:rPr lang="pt-PT" sz="2000" dirty="0">
                <a:solidFill>
                  <a:srgbClr val="383838"/>
                </a:solidFill>
                <a:cs typeface="Calibri" panose="020F0502020204030204" pitchFamily="34" charset="0"/>
              </a:rPr>
              <a:t>12:00   	Balanço e passos seguintes</a:t>
            </a:r>
          </a:p>
          <a:p>
            <a:pPr lvl="0">
              <a:spcBef>
                <a:spcPts val="700"/>
              </a:spcBef>
              <a:buClr>
                <a:srgbClr val="DD8047"/>
              </a:buClr>
              <a:buSzPct val="60000"/>
              <a:defRPr/>
            </a:pPr>
            <a:r>
              <a:rPr lang="pt-PT" sz="2000" dirty="0">
                <a:solidFill>
                  <a:srgbClr val="383838"/>
                </a:solidFill>
                <a:cs typeface="Calibri" panose="020F0502020204030204" pitchFamily="34" charset="0"/>
              </a:rPr>
              <a:t>12:30   	Encerramento</a:t>
            </a:r>
          </a:p>
          <a:p>
            <a:endParaRPr lang="pt-PT" sz="2000" dirty="0">
              <a:latin typeface="+mj-lt"/>
              <a:cs typeface="Calibri" panose="020F050202020403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454895" y="5833871"/>
            <a:ext cx="786383" cy="749808"/>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 name="object 3"/>
          <p:cNvSpPr txBox="1">
            <a:spLocks noGrp="1"/>
          </p:cNvSpPr>
          <p:nvPr>
            <p:ph type="title"/>
          </p:nvPr>
        </p:nvSpPr>
        <p:spPr>
          <a:xfrm>
            <a:off x="231124" y="0"/>
            <a:ext cx="10436875" cy="505267"/>
          </a:xfrm>
          <a:prstGeom prst="rect">
            <a:avLst/>
          </a:prstGeom>
        </p:spPr>
        <p:txBody>
          <a:bodyPr vert="horz" wrap="square" lIns="0" tIns="12700" rIns="0" bIns="0" rtlCol="0">
            <a:spAutoFit/>
          </a:bodyPr>
          <a:lstStyle/>
          <a:p>
            <a:pPr marL="12700">
              <a:lnSpc>
                <a:spcPct val="100000"/>
              </a:lnSpc>
              <a:spcBef>
                <a:spcPts val="100"/>
              </a:spcBef>
            </a:pPr>
            <a:r>
              <a:rPr lang="pt-PT" sz="3200" spc="-5" dirty="0"/>
              <a:t>2ª sessão </a:t>
            </a:r>
            <a:r>
              <a:rPr lang="mr-IN" sz="3200" dirty="0"/>
              <a:t>–</a:t>
            </a:r>
            <a:r>
              <a:rPr sz="3200" dirty="0"/>
              <a:t> </a:t>
            </a:r>
            <a:r>
              <a:rPr sz="3200" spc="-5" dirty="0"/>
              <a:t>Op</a:t>
            </a:r>
            <a:r>
              <a:rPr lang="pt-PT" sz="3200" spc="-5" dirty="0" err="1"/>
              <a:t>ção</a:t>
            </a:r>
            <a:r>
              <a:rPr lang="pt-PT" sz="3200" spc="-5" dirty="0"/>
              <a:t> </a:t>
            </a:r>
            <a:r>
              <a:rPr sz="3200" dirty="0"/>
              <a:t>2 </a:t>
            </a:r>
            <a:r>
              <a:rPr lang="pt-PT" sz="3200" spc="-10" dirty="0"/>
              <a:t>Perguntas para discussão</a:t>
            </a:r>
            <a:endParaRPr sz="3200" dirty="0"/>
          </a:p>
        </p:txBody>
      </p:sp>
      <p:sp>
        <p:nvSpPr>
          <p:cNvPr id="4" name="object 4"/>
          <p:cNvSpPr txBox="1"/>
          <p:nvPr/>
        </p:nvSpPr>
        <p:spPr>
          <a:xfrm>
            <a:off x="459724" y="498652"/>
            <a:ext cx="11195685" cy="5874942"/>
          </a:xfrm>
          <a:prstGeom prst="rect">
            <a:avLst/>
          </a:prstGeom>
        </p:spPr>
        <p:txBody>
          <a:bodyPr vert="horz" wrap="square" lIns="0" tIns="143510" rIns="0" bIns="0" rtlCol="0">
            <a:spAutoFit/>
          </a:bodyPr>
          <a:lstStyle/>
          <a:p>
            <a:pPr marL="12700">
              <a:lnSpc>
                <a:spcPct val="100000"/>
              </a:lnSpc>
              <a:spcBef>
                <a:spcPts val="1130"/>
              </a:spcBef>
            </a:pPr>
            <a:r>
              <a:rPr lang="pt-PT" sz="2600" b="1" spc="-5" dirty="0">
                <a:solidFill>
                  <a:srgbClr val="005D85"/>
                </a:solidFill>
                <a:latin typeface="Arial"/>
                <a:cs typeface="Arial"/>
              </a:rPr>
              <a:t>Perguntas para discussão</a:t>
            </a:r>
            <a:endParaRPr lang="pt-PT" sz="2600" dirty="0">
              <a:latin typeface="Arial"/>
              <a:cs typeface="Arial"/>
            </a:endParaRPr>
          </a:p>
          <a:p>
            <a:pPr marL="355600" indent="-342900">
              <a:lnSpc>
                <a:spcPct val="100000"/>
              </a:lnSpc>
              <a:spcBef>
                <a:spcPts val="790"/>
              </a:spcBef>
              <a:buChar char="•"/>
              <a:tabLst>
                <a:tab pos="354965" algn="l"/>
                <a:tab pos="355600" algn="l"/>
              </a:tabLst>
            </a:pPr>
            <a:r>
              <a:rPr lang="pt-PT" sz="2000" spc="-5" dirty="0">
                <a:latin typeface="Arial"/>
                <a:cs typeface="Arial"/>
              </a:rPr>
              <a:t>Que planos, procedimentos e recursos ativaria nessa situação?</a:t>
            </a:r>
            <a:endParaRPr lang="pt-PT" sz="2000" dirty="0">
              <a:latin typeface="Arial"/>
              <a:cs typeface="Arial"/>
            </a:endParaRPr>
          </a:p>
          <a:p>
            <a:pPr marL="355600" indent="-342900">
              <a:lnSpc>
                <a:spcPct val="100000"/>
              </a:lnSpc>
              <a:spcBef>
                <a:spcPts val="1200"/>
              </a:spcBef>
              <a:buChar char="•"/>
              <a:tabLst>
                <a:tab pos="354965" algn="l"/>
                <a:tab pos="355600" algn="l"/>
              </a:tabLst>
            </a:pPr>
            <a:r>
              <a:rPr lang="pt-PT" sz="2000" spc="-5" dirty="0">
                <a:latin typeface="Arial"/>
                <a:cs typeface="Arial"/>
              </a:rPr>
              <a:t>Quem estaria envolvido, porquê e como</a:t>
            </a:r>
            <a:r>
              <a:rPr lang="pt-PT" sz="2000" dirty="0">
                <a:latin typeface="Arial"/>
                <a:cs typeface="Arial"/>
              </a:rPr>
              <a:t>?</a:t>
            </a:r>
          </a:p>
          <a:p>
            <a:pPr marL="355600" marR="5080" indent="-342900">
              <a:lnSpc>
                <a:spcPct val="159000"/>
              </a:lnSpc>
              <a:spcBef>
                <a:spcPts val="70"/>
              </a:spcBef>
              <a:buChar char="•"/>
              <a:tabLst>
                <a:tab pos="354965" algn="l"/>
                <a:tab pos="355600" algn="l"/>
                <a:tab pos="2357120" algn="l"/>
              </a:tabLst>
            </a:pPr>
            <a:r>
              <a:rPr lang="pt-PT" sz="2000" spc="-5" dirty="0">
                <a:latin typeface="Arial"/>
                <a:cs typeface="Arial"/>
              </a:rPr>
              <a:t>A pessoa infetada precisa de ser novamente avaliada ou isolada </a:t>
            </a:r>
            <a:r>
              <a:rPr lang="pt-PT" sz="2000" dirty="0">
                <a:latin typeface="Arial"/>
                <a:cs typeface="Arial"/>
              </a:rPr>
              <a:t>noutro local ou poderá autoisolar-se em casa</a:t>
            </a:r>
            <a:r>
              <a:rPr lang="pt-PT" sz="2000" spc="-5" dirty="0">
                <a:latin typeface="Arial"/>
                <a:cs typeface="Arial"/>
              </a:rPr>
              <a:t>? Se for levada para outro lugar, qual é o procedimento</a:t>
            </a:r>
            <a:r>
              <a:rPr lang="pt-PT" sz="2000" dirty="0">
                <a:latin typeface="Arial"/>
                <a:cs typeface="Arial"/>
              </a:rPr>
              <a:t>?</a:t>
            </a:r>
          </a:p>
          <a:p>
            <a:pPr marL="355600" indent="-342900">
              <a:lnSpc>
                <a:spcPct val="100000"/>
              </a:lnSpc>
              <a:spcBef>
                <a:spcPts val="1390"/>
              </a:spcBef>
              <a:buChar char="•"/>
              <a:tabLst>
                <a:tab pos="354965" algn="l"/>
                <a:tab pos="355600" algn="l"/>
              </a:tabLst>
            </a:pPr>
            <a:r>
              <a:rPr lang="pt-PT" sz="2000" spc="-5" dirty="0">
                <a:latin typeface="Arial"/>
                <a:cs typeface="Arial"/>
              </a:rPr>
              <a:t>Existem outras considerações relativamente aos outros passageiros e tripulação</a:t>
            </a:r>
            <a:r>
              <a:rPr lang="pt-PT" sz="2000" dirty="0">
                <a:latin typeface="Arial"/>
                <a:cs typeface="Arial"/>
              </a:rPr>
              <a:t>?</a:t>
            </a:r>
          </a:p>
          <a:p>
            <a:pPr marL="355600" indent="-342900">
              <a:lnSpc>
                <a:spcPct val="100000"/>
              </a:lnSpc>
              <a:spcBef>
                <a:spcPts val="1200"/>
              </a:spcBef>
              <a:buChar char="•"/>
              <a:tabLst>
                <a:tab pos="354965" algn="l"/>
                <a:tab pos="355600" algn="l"/>
              </a:tabLst>
            </a:pPr>
            <a:r>
              <a:rPr lang="pt-PT" sz="2000" spc="-5" dirty="0">
                <a:latin typeface="Arial"/>
                <a:cs typeface="Arial"/>
              </a:rPr>
              <a:t>O que faria às 7 pessoas que não estavam em casa?</a:t>
            </a:r>
            <a:endParaRPr lang="pt-PT" sz="2000" dirty="0">
              <a:latin typeface="Arial"/>
              <a:cs typeface="Arial"/>
            </a:endParaRPr>
          </a:p>
          <a:p>
            <a:pPr marL="355600" indent="-342900">
              <a:lnSpc>
                <a:spcPct val="100000"/>
              </a:lnSpc>
              <a:spcBef>
                <a:spcPts val="1200"/>
              </a:spcBef>
              <a:buChar char="•"/>
              <a:tabLst>
                <a:tab pos="354965" algn="l"/>
                <a:tab pos="355600" algn="l"/>
              </a:tabLst>
            </a:pPr>
            <a:r>
              <a:rPr lang="pt-PT" sz="2000" spc="-5" dirty="0">
                <a:latin typeface="Arial"/>
                <a:cs typeface="Arial"/>
              </a:rPr>
              <a:t>O que faria com as pessoas que tinham visitas?</a:t>
            </a:r>
            <a:endParaRPr lang="pt-PT" sz="2000" dirty="0">
              <a:latin typeface="Arial"/>
              <a:cs typeface="Arial"/>
            </a:endParaRPr>
          </a:p>
          <a:p>
            <a:pPr marL="355600" indent="-342900">
              <a:lnSpc>
                <a:spcPct val="100000"/>
              </a:lnSpc>
              <a:spcBef>
                <a:spcPts val="1200"/>
              </a:spcBef>
              <a:buChar char="•"/>
              <a:tabLst>
                <a:tab pos="354965" algn="l"/>
                <a:tab pos="355600" algn="l"/>
              </a:tabLst>
            </a:pPr>
            <a:r>
              <a:rPr lang="pt-PT" sz="2000" spc="-5" dirty="0">
                <a:latin typeface="Arial"/>
                <a:cs typeface="Arial"/>
              </a:rPr>
              <a:t>O que faria com as pessoas que tinham sintomas? </a:t>
            </a:r>
          </a:p>
          <a:p>
            <a:pPr marL="355600" indent="-342900">
              <a:spcBef>
                <a:spcPts val="1200"/>
              </a:spcBef>
              <a:buFontTx/>
              <a:buChar char="•"/>
              <a:tabLst>
                <a:tab pos="354965" algn="l"/>
                <a:tab pos="355600" algn="l"/>
              </a:tabLst>
            </a:pPr>
            <a:r>
              <a:rPr lang="pt-PT" sz="2000" spc="-5" dirty="0">
                <a:latin typeface="Arial"/>
                <a:cs typeface="Arial"/>
              </a:rPr>
              <a:t>Qual é o seu quadro legal para agir?</a:t>
            </a:r>
            <a:endParaRPr lang="pt-PT" sz="2000" dirty="0">
              <a:latin typeface="Arial"/>
              <a:cs typeface="Arial"/>
            </a:endParaRPr>
          </a:p>
          <a:p>
            <a:pPr marL="355600" indent="-342900">
              <a:lnSpc>
                <a:spcPct val="100000"/>
              </a:lnSpc>
              <a:spcBef>
                <a:spcPts val="1200"/>
              </a:spcBef>
              <a:buChar char="•"/>
              <a:tabLst>
                <a:tab pos="355600" algn="l"/>
                <a:tab pos="444500" algn="l"/>
              </a:tabLst>
            </a:pPr>
            <a:r>
              <a:rPr lang="pt-PT" sz="2000" spc="-5" dirty="0">
                <a:latin typeface="Arial"/>
                <a:cs typeface="Arial"/>
              </a:rPr>
              <a:t>	Que poderes adicionais tem para </a:t>
            </a:r>
            <a:r>
              <a:rPr lang="pt-PT" sz="2000" dirty="0">
                <a:latin typeface="Arial"/>
                <a:cs typeface="Arial"/>
              </a:rPr>
              <a:t>fazer cumprir o isolamento ou emitir notificações para o cumprimento </a:t>
            </a:r>
            <a:r>
              <a:rPr lang="pt-PT" sz="2000" spc="-5" dirty="0">
                <a:latin typeface="Arial"/>
                <a:cs typeface="Arial"/>
              </a:rPr>
              <a:t>(multas ou outras sanções)</a:t>
            </a:r>
            <a:endParaRPr lang="pt-PT" sz="2000" dirty="0">
              <a:latin typeface="Arial"/>
              <a:cs typeface="Arial"/>
            </a:endParaRPr>
          </a:p>
          <a:p>
            <a:pPr marL="12700">
              <a:lnSpc>
                <a:spcPct val="100000"/>
              </a:lnSpc>
              <a:tabLst>
                <a:tab pos="872490" algn="l"/>
              </a:tabLst>
            </a:pPr>
            <a:r>
              <a:rPr lang="pt-PT" sz="2000" i="1" dirty="0">
                <a:solidFill>
                  <a:srgbClr val="FF0000"/>
                </a:solidFill>
                <a:latin typeface="Arial"/>
                <a:cs typeface="Arial"/>
              </a:rPr>
              <a:t>Com base nas respostas que deu, faça uma lista dos seus pontos fortes e fracos.</a:t>
            </a:r>
            <a:r>
              <a:rPr lang="pt-PT" sz="2000" dirty="0">
                <a:latin typeface="Arial"/>
                <a:cs typeface="Arial"/>
              </a:rPr>
              <a:t>       </a:t>
            </a:r>
            <a:r>
              <a:rPr lang="pt-PT" sz="2400" b="1" dirty="0">
                <a:solidFill>
                  <a:srgbClr val="0070C0"/>
                </a:solidFill>
                <a:latin typeface="Arial"/>
                <a:cs typeface="Arial"/>
              </a:rPr>
              <a:t>30</a:t>
            </a:r>
            <a:r>
              <a:rPr lang="pt-PT" sz="2400" b="1" spc="-30" dirty="0">
                <a:solidFill>
                  <a:srgbClr val="0070C0"/>
                </a:solidFill>
                <a:latin typeface="Arial"/>
                <a:cs typeface="Arial"/>
              </a:rPr>
              <a:t> </a:t>
            </a:r>
            <a:r>
              <a:rPr lang="pt-PT" sz="2400" b="1" spc="-5" dirty="0">
                <a:solidFill>
                  <a:srgbClr val="0070C0"/>
                </a:solidFill>
                <a:latin typeface="Arial"/>
                <a:cs typeface="Arial"/>
              </a:rPr>
              <a:t>min.</a:t>
            </a:r>
            <a:endParaRPr lang="pt-PT" sz="2400" dirty="0">
              <a:latin typeface="Arial"/>
              <a:cs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1125" y="0"/>
            <a:ext cx="10970275" cy="505267"/>
          </a:xfrm>
          <a:prstGeom prst="rect">
            <a:avLst/>
          </a:prstGeom>
        </p:spPr>
        <p:txBody>
          <a:bodyPr vert="horz" wrap="square" lIns="0" tIns="12700" rIns="0" bIns="0" rtlCol="0">
            <a:spAutoFit/>
          </a:bodyPr>
          <a:lstStyle/>
          <a:p>
            <a:pPr marL="12700">
              <a:lnSpc>
                <a:spcPct val="100000"/>
              </a:lnSpc>
              <a:spcBef>
                <a:spcPts val="100"/>
              </a:spcBef>
            </a:pPr>
            <a:r>
              <a:rPr lang="pt-PT" sz="3200" b="1" dirty="0">
                <a:solidFill>
                  <a:srgbClr val="FFFFFF"/>
                </a:solidFill>
                <a:latin typeface="Arial"/>
                <a:cs typeface="Arial"/>
              </a:rPr>
              <a:t>Intervalo</a:t>
            </a:r>
            <a:endParaRPr sz="3200" dirty="0">
              <a:latin typeface="Arial"/>
              <a:cs typeface="Arial"/>
            </a:endParaRPr>
          </a:p>
        </p:txBody>
      </p:sp>
      <p:sp>
        <p:nvSpPr>
          <p:cNvPr id="3" name="object 3"/>
          <p:cNvSpPr/>
          <p:nvPr/>
        </p:nvSpPr>
        <p:spPr>
          <a:xfrm>
            <a:off x="3048001" y="1513681"/>
            <a:ext cx="4434680" cy="3830954"/>
          </a:xfrm>
          <a:custGeom>
            <a:avLst/>
            <a:gdLst/>
            <a:ahLst/>
            <a:cxnLst/>
            <a:rect l="l" t="t" r="r" b="b"/>
            <a:pathLst>
              <a:path w="3832225" h="3830954">
                <a:moveTo>
                  <a:pt x="3716337" y="0"/>
                </a:moveTo>
                <a:lnTo>
                  <a:pt x="115887" y="0"/>
                </a:lnTo>
                <a:lnTo>
                  <a:pt x="70778" y="9107"/>
                </a:lnTo>
                <a:lnTo>
                  <a:pt x="33942" y="33942"/>
                </a:lnTo>
                <a:lnTo>
                  <a:pt x="9107" y="70778"/>
                </a:lnTo>
                <a:lnTo>
                  <a:pt x="0" y="115887"/>
                </a:lnTo>
                <a:lnTo>
                  <a:pt x="0" y="3714750"/>
                </a:lnTo>
                <a:lnTo>
                  <a:pt x="9107" y="3759858"/>
                </a:lnTo>
                <a:lnTo>
                  <a:pt x="33942" y="3796694"/>
                </a:lnTo>
                <a:lnTo>
                  <a:pt x="70778" y="3821530"/>
                </a:lnTo>
                <a:lnTo>
                  <a:pt x="115887" y="3830637"/>
                </a:lnTo>
                <a:lnTo>
                  <a:pt x="3716337" y="3830637"/>
                </a:lnTo>
                <a:lnTo>
                  <a:pt x="3761446" y="3821530"/>
                </a:lnTo>
                <a:lnTo>
                  <a:pt x="3798282" y="3796694"/>
                </a:lnTo>
                <a:lnTo>
                  <a:pt x="3823117" y="3759858"/>
                </a:lnTo>
                <a:lnTo>
                  <a:pt x="3832225" y="3714750"/>
                </a:lnTo>
                <a:lnTo>
                  <a:pt x="3832225" y="3691572"/>
                </a:lnTo>
                <a:lnTo>
                  <a:pt x="139064" y="3691572"/>
                </a:lnTo>
                <a:lnTo>
                  <a:pt x="139064" y="139064"/>
                </a:lnTo>
                <a:lnTo>
                  <a:pt x="3832225" y="139064"/>
                </a:lnTo>
                <a:lnTo>
                  <a:pt x="3832225" y="115887"/>
                </a:lnTo>
                <a:lnTo>
                  <a:pt x="3823117" y="70778"/>
                </a:lnTo>
                <a:lnTo>
                  <a:pt x="3798282" y="33942"/>
                </a:lnTo>
                <a:lnTo>
                  <a:pt x="3761446" y="9107"/>
                </a:lnTo>
                <a:lnTo>
                  <a:pt x="3716337" y="0"/>
                </a:lnTo>
                <a:close/>
              </a:path>
              <a:path w="3832225" h="3830954">
                <a:moveTo>
                  <a:pt x="3832225" y="139064"/>
                </a:moveTo>
                <a:lnTo>
                  <a:pt x="3693159" y="139064"/>
                </a:lnTo>
                <a:lnTo>
                  <a:pt x="3693159" y="3691572"/>
                </a:lnTo>
                <a:lnTo>
                  <a:pt x="3832225" y="3691572"/>
                </a:lnTo>
                <a:lnTo>
                  <a:pt x="3832225" y="139064"/>
                </a:lnTo>
                <a:close/>
              </a:path>
              <a:path w="3832225" h="3830954">
                <a:moveTo>
                  <a:pt x="3646804" y="185420"/>
                </a:moveTo>
                <a:lnTo>
                  <a:pt x="185419" y="185420"/>
                </a:lnTo>
                <a:lnTo>
                  <a:pt x="185419" y="3645217"/>
                </a:lnTo>
                <a:lnTo>
                  <a:pt x="3646804" y="3645217"/>
                </a:lnTo>
                <a:lnTo>
                  <a:pt x="3646804" y="3598862"/>
                </a:lnTo>
                <a:lnTo>
                  <a:pt x="231775" y="3598862"/>
                </a:lnTo>
                <a:lnTo>
                  <a:pt x="231775" y="231775"/>
                </a:lnTo>
                <a:lnTo>
                  <a:pt x="3646804" y="231775"/>
                </a:lnTo>
                <a:lnTo>
                  <a:pt x="3646804" y="185420"/>
                </a:lnTo>
                <a:close/>
              </a:path>
              <a:path w="3832225" h="3830954">
                <a:moveTo>
                  <a:pt x="3646804" y="231775"/>
                </a:moveTo>
                <a:lnTo>
                  <a:pt x="3600450" y="231775"/>
                </a:lnTo>
                <a:lnTo>
                  <a:pt x="3600450" y="3598862"/>
                </a:lnTo>
                <a:lnTo>
                  <a:pt x="3646804" y="3598862"/>
                </a:lnTo>
                <a:lnTo>
                  <a:pt x="3646804" y="231775"/>
                </a:lnTo>
                <a:close/>
              </a:path>
            </a:pathLst>
          </a:custGeom>
          <a:solidFill>
            <a:srgbClr val="A24B19"/>
          </a:solidFill>
        </p:spPr>
        <p:txBody>
          <a:bodyPr wrap="square" lIns="0" tIns="0" rIns="0" bIns="0" rtlCol="0"/>
          <a:lstStyle/>
          <a:p>
            <a:endParaRPr/>
          </a:p>
        </p:txBody>
      </p:sp>
      <p:sp>
        <p:nvSpPr>
          <p:cNvPr id="4" name="object 4"/>
          <p:cNvSpPr txBox="1"/>
          <p:nvPr/>
        </p:nvSpPr>
        <p:spPr>
          <a:xfrm>
            <a:off x="3886200" y="2514600"/>
            <a:ext cx="2844800" cy="1728678"/>
          </a:xfrm>
          <a:prstGeom prst="rect">
            <a:avLst/>
          </a:prstGeom>
        </p:spPr>
        <p:txBody>
          <a:bodyPr vert="horz" wrap="square" lIns="0" tIns="33020" rIns="0" bIns="0" rtlCol="0">
            <a:spAutoFit/>
          </a:bodyPr>
          <a:lstStyle/>
          <a:p>
            <a:pPr marL="609600" marR="5080" indent="-596900">
              <a:lnSpc>
                <a:spcPts val="4300"/>
              </a:lnSpc>
              <a:spcBef>
                <a:spcPts val="260"/>
              </a:spcBef>
            </a:pPr>
            <a:r>
              <a:rPr lang="pt-PT" sz="3600" b="1" spc="-5" dirty="0">
                <a:solidFill>
                  <a:srgbClr val="A24B19"/>
                </a:solidFill>
                <a:latin typeface="Arial"/>
                <a:cs typeface="Arial"/>
              </a:rPr>
              <a:t>Pausa para café </a:t>
            </a:r>
          </a:p>
          <a:p>
            <a:pPr marL="609600" marR="5080" indent="-596900" algn="ctr">
              <a:lnSpc>
                <a:spcPts val="4300"/>
              </a:lnSpc>
              <a:spcBef>
                <a:spcPts val="260"/>
              </a:spcBef>
            </a:pPr>
            <a:r>
              <a:rPr sz="3600" b="1" spc="-5" dirty="0">
                <a:solidFill>
                  <a:srgbClr val="A24B19"/>
                </a:solidFill>
                <a:latin typeface="Arial"/>
                <a:cs typeface="Arial"/>
              </a:rPr>
              <a:t>(15</a:t>
            </a:r>
            <a:r>
              <a:rPr lang="pt-PT" sz="3600" b="1" spc="-5" dirty="0">
                <a:solidFill>
                  <a:srgbClr val="A24B19"/>
                </a:solidFill>
                <a:latin typeface="Arial"/>
                <a:cs typeface="Arial"/>
              </a:rPr>
              <a:t> </a:t>
            </a:r>
            <a:r>
              <a:rPr sz="3600" b="1" spc="-5" dirty="0">
                <a:solidFill>
                  <a:srgbClr val="A24B19"/>
                </a:solidFill>
                <a:latin typeface="Arial"/>
                <a:cs typeface="Arial"/>
              </a:rPr>
              <a:t>min</a:t>
            </a:r>
            <a:r>
              <a:rPr lang="pt-PT" sz="3600" b="1" spc="-5" dirty="0">
                <a:solidFill>
                  <a:srgbClr val="A24B19"/>
                </a:solidFill>
                <a:latin typeface="Arial"/>
                <a:cs typeface="Arial"/>
              </a:rPr>
              <a:t>.</a:t>
            </a:r>
            <a:r>
              <a:rPr sz="3600" b="1" spc="-5" dirty="0">
                <a:solidFill>
                  <a:srgbClr val="A24B19"/>
                </a:solidFill>
                <a:latin typeface="Arial"/>
                <a:cs typeface="Arial"/>
              </a:rPr>
              <a:t>)</a:t>
            </a:r>
            <a:endParaRPr sz="3600" dirty="0">
              <a:latin typeface="Arial"/>
              <a:cs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1587"/>
            <a:ext cx="7771130" cy="487313"/>
          </a:xfrm>
          <a:prstGeom prst="rect">
            <a:avLst/>
          </a:prstGeom>
        </p:spPr>
        <p:txBody>
          <a:bodyPr vert="horz" wrap="square" lIns="0" tIns="0" rIns="0" bIns="0" rtlCol="0">
            <a:spAutoFit/>
          </a:bodyPr>
          <a:lstStyle/>
          <a:p>
            <a:pPr marL="243204">
              <a:lnSpc>
                <a:spcPts val="3820"/>
              </a:lnSpc>
            </a:pPr>
            <a:r>
              <a:rPr sz="3200" dirty="0"/>
              <a:t>3</a:t>
            </a:r>
            <a:r>
              <a:rPr lang="pt-PT" sz="3200" dirty="0" err="1"/>
              <a:t>ª</a:t>
            </a:r>
            <a:r>
              <a:rPr lang="pt-PT" sz="3200" dirty="0"/>
              <a:t> sessão</a:t>
            </a:r>
            <a:r>
              <a:rPr lang="en-US" sz="3200" dirty="0"/>
              <a:t> – </a:t>
            </a:r>
            <a:r>
              <a:rPr lang="en-US" sz="3200" dirty="0" err="1"/>
              <a:t>Navios</a:t>
            </a:r>
            <a:r>
              <a:rPr lang="en-US" sz="3200" dirty="0"/>
              <a:t> de </a:t>
            </a:r>
            <a:r>
              <a:rPr lang="en-US" sz="3200" dirty="0" err="1"/>
              <a:t>carga</a:t>
            </a:r>
            <a:endParaRPr sz="3200" dirty="0"/>
          </a:p>
        </p:txBody>
      </p:sp>
      <p:grpSp>
        <p:nvGrpSpPr>
          <p:cNvPr id="3" name="object 3"/>
          <p:cNvGrpSpPr/>
          <p:nvPr/>
        </p:nvGrpSpPr>
        <p:grpSpPr>
          <a:xfrm>
            <a:off x="7732776" y="0"/>
            <a:ext cx="4459605" cy="701040"/>
            <a:chOff x="7732776" y="0"/>
            <a:chExt cx="4459605" cy="701040"/>
          </a:xfrm>
        </p:grpSpPr>
        <p:sp>
          <p:nvSpPr>
            <p:cNvPr id="4" name="object 4"/>
            <p:cNvSpPr/>
            <p:nvPr/>
          </p:nvSpPr>
          <p:spPr>
            <a:xfrm>
              <a:off x="7732776" y="0"/>
              <a:ext cx="4282439" cy="701039"/>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p:nvPr/>
          </p:nvSpPr>
          <p:spPr>
            <a:xfrm>
              <a:off x="7770811" y="1587"/>
              <a:ext cx="4151629" cy="606425"/>
            </a:xfrm>
            <a:custGeom>
              <a:avLst/>
              <a:gdLst/>
              <a:ahLst/>
              <a:cxnLst/>
              <a:rect l="l" t="t" r="r" b="b"/>
              <a:pathLst>
                <a:path w="4151629" h="606425">
                  <a:moveTo>
                    <a:pt x="4151312" y="0"/>
                  </a:moveTo>
                  <a:lnTo>
                    <a:pt x="676645" y="0"/>
                  </a:lnTo>
                  <a:lnTo>
                    <a:pt x="0" y="0"/>
                  </a:lnTo>
                  <a:lnTo>
                    <a:pt x="676645" y="606423"/>
                  </a:lnTo>
                  <a:lnTo>
                    <a:pt x="4151312" y="606423"/>
                  </a:lnTo>
                  <a:lnTo>
                    <a:pt x="4151312" y="0"/>
                  </a:lnTo>
                  <a:close/>
                </a:path>
              </a:pathLst>
            </a:custGeom>
            <a:solidFill>
              <a:srgbClr val="A24B19"/>
            </a:solidFill>
          </p:spPr>
          <p:txBody>
            <a:bodyPr wrap="square" lIns="0" tIns="0" rIns="0" bIns="0" rtlCol="0"/>
            <a:lstStyle/>
            <a:p>
              <a:endParaRPr/>
            </a:p>
          </p:txBody>
        </p:sp>
        <p:sp>
          <p:nvSpPr>
            <p:cNvPr id="6" name="object 6"/>
            <p:cNvSpPr/>
            <p:nvPr/>
          </p:nvSpPr>
          <p:spPr>
            <a:xfrm>
              <a:off x="8004048" y="0"/>
              <a:ext cx="4184904" cy="701039"/>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7" name="object 7"/>
            <p:cNvSpPr/>
            <p:nvPr/>
          </p:nvSpPr>
          <p:spPr>
            <a:xfrm>
              <a:off x="8040687" y="1587"/>
              <a:ext cx="4151629" cy="606425"/>
            </a:xfrm>
            <a:custGeom>
              <a:avLst/>
              <a:gdLst/>
              <a:ahLst/>
              <a:cxnLst/>
              <a:rect l="l" t="t" r="r" b="b"/>
              <a:pathLst>
                <a:path w="4151629" h="606425">
                  <a:moveTo>
                    <a:pt x="4151311" y="0"/>
                  </a:moveTo>
                  <a:lnTo>
                    <a:pt x="676644" y="0"/>
                  </a:lnTo>
                  <a:lnTo>
                    <a:pt x="0" y="0"/>
                  </a:lnTo>
                  <a:lnTo>
                    <a:pt x="676644" y="606423"/>
                  </a:lnTo>
                  <a:lnTo>
                    <a:pt x="4151311" y="606423"/>
                  </a:lnTo>
                  <a:lnTo>
                    <a:pt x="4151311" y="0"/>
                  </a:lnTo>
                  <a:close/>
                </a:path>
              </a:pathLst>
            </a:custGeom>
            <a:solidFill>
              <a:srgbClr val="D86422"/>
            </a:solidFill>
          </p:spPr>
          <p:txBody>
            <a:bodyPr wrap="square" lIns="0" tIns="0" rIns="0" bIns="0" rtlCol="0"/>
            <a:lstStyle/>
            <a:p>
              <a:endParaRPr/>
            </a:p>
          </p:txBody>
        </p:sp>
      </p:grpSp>
      <p:sp>
        <p:nvSpPr>
          <p:cNvPr id="8" name="object 8"/>
          <p:cNvSpPr txBox="1"/>
          <p:nvPr/>
        </p:nvSpPr>
        <p:spPr>
          <a:xfrm>
            <a:off x="8040686" y="1587"/>
            <a:ext cx="4151313" cy="532838"/>
          </a:xfrm>
          <a:prstGeom prst="rect">
            <a:avLst/>
          </a:prstGeom>
          <a:solidFill>
            <a:srgbClr val="D86422"/>
          </a:solidFill>
        </p:spPr>
        <p:txBody>
          <a:bodyPr vert="horz" wrap="square" lIns="0" tIns="222885" rIns="0" bIns="0" rtlCol="0">
            <a:spAutoFit/>
          </a:bodyPr>
          <a:lstStyle/>
          <a:p>
            <a:pPr marL="1073785">
              <a:lnSpc>
                <a:spcPct val="100000"/>
              </a:lnSpc>
              <a:spcBef>
                <a:spcPts val="1755"/>
              </a:spcBef>
            </a:pPr>
            <a:r>
              <a:rPr lang="pt-PT" sz="2000" spc="-5" dirty="0">
                <a:solidFill>
                  <a:srgbClr val="FFFFFF"/>
                </a:solidFill>
                <a:latin typeface="Arial Black"/>
                <a:cs typeface="Arial Black"/>
              </a:rPr>
              <a:t>APENAS SIMULAÇÃO</a:t>
            </a:r>
            <a:endParaRPr sz="2000" dirty="0">
              <a:latin typeface="Arial Black"/>
              <a:cs typeface="Arial Black"/>
            </a:endParaRPr>
          </a:p>
        </p:txBody>
      </p:sp>
      <p:sp>
        <p:nvSpPr>
          <p:cNvPr id="9" name="object 9"/>
          <p:cNvSpPr/>
          <p:nvPr/>
        </p:nvSpPr>
        <p:spPr>
          <a:xfrm>
            <a:off x="228600" y="685800"/>
            <a:ext cx="7086600" cy="5791200"/>
          </a:xfrm>
          <a:custGeom>
            <a:avLst/>
            <a:gdLst/>
            <a:ahLst/>
            <a:cxnLst/>
            <a:rect l="l" t="t" r="r" b="b"/>
            <a:pathLst>
              <a:path w="6809740" h="5553075">
                <a:moveTo>
                  <a:pt x="6809241" y="0"/>
                </a:moveTo>
                <a:lnTo>
                  <a:pt x="0" y="0"/>
                </a:lnTo>
                <a:lnTo>
                  <a:pt x="0" y="5553074"/>
                </a:lnTo>
                <a:lnTo>
                  <a:pt x="6809241" y="5553074"/>
                </a:lnTo>
                <a:lnTo>
                  <a:pt x="6809241" y="0"/>
                </a:lnTo>
                <a:close/>
              </a:path>
            </a:pathLst>
          </a:custGeom>
          <a:solidFill>
            <a:srgbClr val="DDDDDD"/>
          </a:solidFill>
        </p:spPr>
        <p:txBody>
          <a:bodyPr wrap="square" lIns="0" tIns="0" rIns="0" bIns="0" rtlCol="0"/>
          <a:lstStyle/>
          <a:p>
            <a:endParaRPr lang="pt-PT" dirty="0"/>
          </a:p>
        </p:txBody>
      </p:sp>
      <p:sp>
        <p:nvSpPr>
          <p:cNvPr id="10" name="object 10"/>
          <p:cNvSpPr txBox="1"/>
          <p:nvPr/>
        </p:nvSpPr>
        <p:spPr>
          <a:xfrm>
            <a:off x="562912" y="894588"/>
            <a:ext cx="6652895" cy="4013919"/>
          </a:xfrm>
          <a:prstGeom prst="rect">
            <a:avLst/>
          </a:prstGeom>
        </p:spPr>
        <p:txBody>
          <a:bodyPr vert="horz" wrap="square" lIns="0" tIns="12700" rIns="0" bIns="0" rtlCol="0">
            <a:spAutoFit/>
          </a:bodyPr>
          <a:lstStyle/>
          <a:p>
            <a:pPr marL="241300" marR="5715" indent="-228600" algn="just">
              <a:lnSpc>
                <a:spcPct val="100000"/>
              </a:lnSpc>
              <a:spcBef>
                <a:spcPts val="100"/>
              </a:spcBef>
              <a:buChar char="•"/>
              <a:tabLst>
                <a:tab pos="241300" algn="l"/>
              </a:tabLst>
            </a:pPr>
            <a:r>
              <a:rPr lang="pt-PT" sz="2000" dirty="0">
                <a:latin typeface="Arial"/>
                <a:cs typeface="Arial"/>
              </a:rPr>
              <a:t>O navio de carga </a:t>
            </a:r>
            <a:r>
              <a:rPr lang="pt-PT" sz="2000" spc="-5" dirty="0" err="1">
                <a:latin typeface="Arial"/>
                <a:cs typeface="Arial"/>
              </a:rPr>
              <a:t>Maersk</a:t>
            </a:r>
            <a:r>
              <a:rPr lang="pt-PT" sz="2000" spc="-5" dirty="0">
                <a:latin typeface="Arial"/>
                <a:cs typeface="Arial"/>
              </a:rPr>
              <a:t> </a:t>
            </a:r>
            <a:r>
              <a:rPr lang="pt-PT" sz="2000" spc="-5" dirty="0" err="1">
                <a:latin typeface="Arial"/>
                <a:cs typeface="Arial"/>
              </a:rPr>
              <a:t>Orion</a:t>
            </a:r>
            <a:r>
              <a:rPr lang="pt-PT" sz="2000" spc="-5" dirty="0">
                <a:latin typeface="Arial"/>
                <a:cs typeface="Arial"/>
              </a:rPr>
              <a:t> </a:t>
            </a:r>
            <a:r>
              <a:rPr lang="pt-PT" sz="2000" dirty="0">
                <a:latin typeface="Arial"/>
                <a:cs typeface="Arial"/>
              </a:rPr>
              <a:t>comunicou que tem uma emergência </a:t>
            </a:r>
            <a:r>
              <a:rPr lang="pt-PT" sz="2000" spc="-5" dirty="0">
                <a:latin typeface="Arial"/>
                <a:cs typeface="Arial"/>
              </a:rPr>
              <a:t>médica </a:t>
            </a:r>
            <a:r>
              <a:rPr lang="pt-PT" sz="2000" dirty="0">
                <a:latin typeface="Arial"/>
                <a:cs typeface="Arial"/>
              </a:rPr>
              <a:t>a bordo e pediu para atracar num determinado ponto de entrada</a:t>
            </a:r>
            <a:r>
              <a:rPr lang="pt-PT" sz="2000" spc="-5" dirty="0">
                <a:latin typeface="Arial"/>
                <a:cs typeface="Arial"/>
              </a:rPr>
              <a:t>.</a:t>
            </a:r>
            <a:endParaRPr lang="pt-PT" sz="2000" dirty="0">
              <a:latin typeface="Arial"/>
              <a:cs typeface="Arial"/>
            </a:endParaRPr>
          </a:p>
          <a:p>
            <a:pPr marL="241300" marR="5080" indent="-228600" algn="just">
              <a:lnSpc>
                <a:spcPct val="100000"/>
              </a:lnSpc>
              <a:buChar char="•"/>
              <a:tabLst>
                <a:tab pos="241300" algn="l"/>
              </a:tabLst>
            </a:pPr>
            <a:r>
              <a:rPr lang="pt-PT" sz="2000" dirty="0">
                <a:latin typeface="Arial"/>
                <a:cs typeface="Arial"/>
              </a:rPr>
              <a:t>O navio tem uma tripulação de 23 </a:t>
            </a:r>
            <a:r>
              <a:rPr lang="pt-PT" sz="2000" spc="-5" dirty="0">
                <a:latin typeface="Arial"/>
                <a:cs typeface="Arial"/>
              </a:rPr>
              <a:t>pessoas, constituída por oficiais (mestre, primeiro maquinista), técnicos especialistas (eletricistas, mecânicos) e tripulantes de nível ou “categorias” mais baixas (marinheiros</a:t>
            </a:r>
            <a:r>
              <a:rPr lang="pt-PT" sz="2000" dirty="0">
                <a:latin typeface="Arial"/>
                <a:cs typeface="Arial"/>
              </a:rPr>
              <a:t>, cozinheiros e pessoal de manutenção).</a:t>
            </a:r>
          </a:p>
          <a:p>
            <a:pPr marL="241300" marR="5715" indent="-228600" algn="just">
              <a:lnSpc>
                <a:spcPct val="100000"/>
              </a:lnSpc>
              <a:buChar char="•"/>
              <a:tabLst>
                <a:tab pos="241300" algn="l"/>
              </a:tabLst>
            </a:pPr>
            <a:r>
              <a:rPr lang="pt-PT" sz="2000" dirty="0">
                <a:latin typeface="Arial"/>
                <a:cs typeface="Arial"/>
              </a:rPr>
              <a:t>O navio partiu de um país com altas taxas de </a:t>
            </a:r>
            <a:r>
              <a:rPr lang="pt-PT" sz="2000" spc="-5" dirty="0">
                <a:latin typeface="Arial"/>
                <a:cs typeface="Arial"/>
              </a:rPr>
              <a:t>COVID-19 há  6 dias</a:t>
            </a:r>
            <a:endParaRPr lang="pt-PT" sz="2000" dirty="0">
              <a:latin typeface="Arial"/>
              <a:cs typeface="Arial"/>
            </a:endParaRPr>
          </a:p>
          <a:p>
            <a:pPr marL="241300" marR="5080" indent="-228600" algn="just">
              <a:lnSpc>
                <a:spcPct val="100000"/>
              </a:lnSpc>
              <a:buChar char="•"/>
              <a:tabLst>
                <a:tab pos="241300" algn="l"/>
              </a:tabLst>
            </a:pPr>
            <a:r>
              <a:rPr lang="pt-PT" sz="2000" dirty="0">
                <a:latin typeface="Arial"/>
                <a:cs typeface="Arial"/>
              </a:rPr>
              <a:t>Cinco membros da tripulação têm sintomas de </a:t>
            </a:r>
            <a:r>
              <a:rPr lang="pt-PT" sz="2000" spc="-5" dirty="0">
                <a:latin typeface="Arial"/>
                <a:cs typeface="Arial"/>
              </a:rPr>
              <a:t>COVID-19 e um encontra-se em estado muito grave </a:t>
            </a:r>
            <a:r>
              <a:rPr lang="pt-PT" sz="2000" dirty="0">
                <a:latin typeface="Arial"/>
                <a:cs typeface="Arial"/>
              </a:rPr>
              <a:t>e está a receber oxigénio suplementar</a:t>
            </a:r>
          </a:p>
        </p:txBody>
      </p:sp>
      <p:sp>
        <p:nvSpPr>
          <p:cNvPr id="11" name="object 11"/>
          <p:cNvSpPr txBox="1"/>
          <p:nvPr/>
        </p:nvSpPr>
        <p:spPr>
          <a:xfrm>
            <a:off x="533400" y="4876800"/>
            <a:ext cx="6629400" cy="628377"/>
          </a:xfrm>
          <a:prstGeom prst="rect">
            <a:avLst/>
          </a:prstGeom>
        </p:spPr>
        <p:txBody>
          <a:bodyPr vert="horz" wrap="square" lIns="0" tIns="12700" rIns="0" bIns="0" rtlCol="0">
            <a:spAutoFit/>
          </a:bodyPr>
          <a:lstStyle/>
          <a:p>
            <a:pPr marL="241300" marR="5080" indent="-228600">
              <a:lnSpc>
                <a:spcPct val="100000"/>
              </a:lnSpc>
              <a:buChar char="•"/>
              <a:tabLst>
                <a:tab pos="240665" algn="l"/>
                <a:tab pos="241300" algn="l"/>
                <a:tab pos="901065" algn="l"/>
                <a:tab pos="1693545" algn="l"/>
                <a:tab pos="2026920" algn="l"/>
                <a:tab pos="2369820" algn="l"/>
                <a:tab pos="2459990" algn="l"/>
                <a:tab pos="2974340" algn="l"/>
                <a:tab pos="3091815" algn="l"/>
                <a:tab pos="3820795" algn="l"/>
                <a:tab pos="4062095" algn="l"/>
              </a:tabLst>
            </a:pPr>
            <a:r>
              <a:rPr lang="pt-PT" sz="2000" dirty="0">
                <a:latin typeface="Arial"/>
                <a:cs typeface="Arial"/>
              </a:rPr>
              <a:t>O tempo no mar torna o resgate por helicóptero perigoso e </a:t>
            </a:r>
            <a:r>
              <a:rPr lang="pt-PT" sz="2000" spc="-5" dirty="0">
                <a:latin typeface="Arial"/>
                <a:cs typeface="Arial"/>
              </a:rPr>
              <a:t>o mestre do navio pediu autorização para </a:t>
            </a:r>
            <a:endParaRPr sz="2000" dirty="0">
              <a:latin typeface="Arial"/>
              <a:cs typeface="Arial"/>
            </a:endParaRPr>
          </a:p>
        </p:txBody>
      </p:sp>
      <p:sp>
        <p:nvSpPr>
          <p:cNvPr id="13" name="object 13"/>
          <p:cNvSpPr txBox="1"/>
          <p:nvPr/>
        </p:nvSpPr>
        <p:spPr>
          <a:xfrm>
            <a:off x="457200" y="5486400"/>
            <a:ext cx="6781800" cy="936154"/>
          </a:xfrm>
          <a:prstGeom prst="rect">
            <a:avLst/>
          </a:prstGeom>
        </p:spPr>
        <p:txBody>
          <a:bodyPr vert="horz" wrap="square" lIns="0" tIns="12700" rIns="0" bIns="0" rtlCol="0">
            <a:spAutoFit/>
          </a:bodyPr>
          <a:lstStyle/>
          <a:p>
            <a:pPr marL="241300">
              <a:lnSpc>
                <a:spcPct val="100000"/>
              </a:lnSpc>
              <a:spcBef>
                <a:spcPts val="100"/>
              </a:spcBef>
            </a:pPr>
            <a:r>
              <a:rPr lang="pt-PT" sz="2000" dirty="0">
                <a:latin typeface="Arial"/>
                <a:cs typeface="Arial"/>
              </a:rPr>
              <a:t>atracar e desembarcar a tripulação afetada</a:t>
            </a:r>
            <a:endParaRPr sz="2000" dirty="0">
              <a:latin typeface="Arial"/>
              <a:cs typeface="Arial"/>
            </a:endParaRPr>
          </a:p>
          <a:p>
            <a:pPr marL="241300" marR="5080" indent="-228600">
              <a:lnSpc>
                <a:spcPct val="100000"/>
              </a:lnSpc>
              <a:buChar char="•"/>
              <a:tabLst>
                <a:tab pos="240665" algn="l"/>
                <a:tab pos="241300" algn="l"/>
                <a:tab pos="838835" algn="l"/>
                <a:tab pos="1591945" algn="l"/>
                <a:tab pos="2526665" algn="l"/>
                <a:tab pos="2870200" algn="l"/>
                <a:tab pos="3580765" algn="l"/>
                <a:tab pos="3951604" algn="l"/>
                <a:tab pos="4464050" algn="l"/>
                <a:tab pos="4834890" algn="l"/>
                <a:tab pos="5403850" algn="l"/>
                <a:tab pos="6186170" algn="l"/>
              </a:tabLst>
            </a:pPr>
            <a:r>
              <a:rPr lang="pt-PT" sz="2000" dirty="0">
                <a:latin typeface="Arial"/>
                <a:cs typeface="Arial"/>
              </a:rPr>
              <a:t>O mestre do navio pretende sair outra vez para o mar </a:t>
            </a:r>
            <a:r>
              <a:rPr lang="pt-PT" sz="2000" spc="5" dirty="0">
                <a:latin typeface="Arial"/>
                <a:cs typeface="Arial"/>
              </a:rPr>
              <a:t>sem demora</a:t>
            </a:r>
            <a:endParaRPr sz="2000" dirty="0">
              <a:latin typeface="Arial"/>
              <a:cs typeface="Arial"/>
            </a:endParaRPr>
          </a:p>
        </p:txBody>
      </p:sp>
      <p:sp>
        <p:nvSpPr>
          <p:cNvPr id="14" name="object 14"/>
          <p:cNvSpPr/>
          <p:nvPr/>
        </p:nvSpPr>
        <p:spPr>
          <a:xfrm>
            <a:off x="7531098" y="841375"/>
            <a:ext cx="3441700" cy="1943100"/>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5" name="object 15"/>
          <p:cNvSpPr/>
          <p:nvPr/>
        </p:nvSpPr>
        <p:spPr>
          <a:xfrm>
            <a:off x="7569198" y="3378425"/>
            <a:ext cx="3403600" cy="1720873"/>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454895" y="5833871"/>
            <a:ext cx="786383" cy="749808"/>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 name="object 3"/>
          <p:cNvSpPr txBox="1">
            <a:spLocks noGrp="1"/>
          </p:cNvSpPr>
          <p:nvPr>
            <p:ph type="title"/>
          </p:nvPr>
        </p:nvSpPr>
        <p:spPr>
          <a:xfrm>
            <a:off x="231125" y="0"/>
            <a:ext cx="1920239" cy="513080"/>
          </a:xfrm>
          <a:prstGeom prst="rect">
            <a:avLst/>
          </a:prstGeom>
        </p:spPr>
        <p:txBody>
          <a:bodyPr vert="horz" wrap="square" lIns="0" tIns="12700" rIns="0" bIns="0" rtlCol="0">
            <a:spAutoFit/>
          </a:bodyPr>
          <a:lstStyle/>
          <a:p>
            <a:pPr marL="12700">
              <a:lnSpc>
                <a:spcPct val="100000"/>
              </a:lnSpc>
              <a:spcBef>
                <a:spcPts val="100"/>
              </a:spcBef>
            </a:pPr>
            <a:r>
              <a:rPr sz="3200" dirty="0"/>
              <a:t>3</a:t>
            </a:r>
            <a:r>
              <a:rPr lang="pt-PT" sz="3200" dirty="0" err="1"/>
              <a:t>ª</a:t>
            </a:r>
            <a:r>
              <a:rPr lang="pt-PT" sz="3200" dirty="0"/>
              <a:t> sessão</a:t>
            </a:r>
            <a:endParaRPr sz="3200" dirty="0"/>
          </a:p>
        </p:txBody>
      </p:sp>
      <p:sp>
        <p:nvSpPr>
          <p:cNvPr id="4" name="object 4"/>
          <p:cNvSpPr txBox="1"/>
          <p:nvPr/>
        </p:nvSpPr>
        <p:spPr>
          <a:xfrm>
            <a:off x="459724" y="510539"/>
            <a:ext cx="10925175" cy="6302366"/>
          </a:xfrm>
          <a:prstGeom prst="rect">
            <a:avLst/>
          </a:prstGeom>
        </p:spPr>
        <p:txBody>
          <a:bodyPr vert="horz" wrap="square" lIns="0" tIns="170815" rIns="0" bIns="0" rtlCol="0">
            <a:spAutoFit/>
          </a:bodyPr>
          <a:lstStyle/>
          <a:p>
            <a:pPr marL="12700">
              <a:lnSpc>
                <a:spcPct val="100000"/>
              </a:lnSpc>
              <a:spcBef>
                <a:spcPts val="1345"/>
              </a:spcBef>
            </a:pPr>
            <a:r>
              <a:rPr lang="pt-PT" sz="2600" b="1" spc="-5" dirty="0">
                <a:solidFill>
                  <a:srgbClr val="005D85"/>
                </a:solidFill>
                <a:latin typeface="Arial"/>
                <a:cs typeface="Arial"/>
              </a:rPr>
              <a:t>Perguntas para discussão</a:t>
            </a:r>
            <a:endParaRPr sz="2600" dirty="0">
              <a:latin typeface="Arial"/>
              <a:cs typeface="Arial"/>
            </a:endParaRPr>
          </a:p>
          <a:p>
            <a:pPr marL="355600" indent="-342900">
              <a:spcBef>
                <a:spcPts val="960"/>
              </a:spcBef>
              <a:buFontTx/>
              <a:buChar char="•"/>
              <a:tabLst>
                <a:tab pos="354965" algn="l"/>
                <a:tab pos="355600" algn="l"/>
              </a:tabLst>
            </a:pPr>
            <a:r>
              <a:rPr lang="pt-PT" sz="2000" spc="-5" dirty="0">
                <a:latin typeface="Arial"/>
                <a:cs typeface="Arial"/>
              </a:rPr>
              <a:t>Que planos, procedimentos e recursos ativaria nessa situação?</a:t>
            </a:r>
            <a:endParaRPr sz="2000" dirty="0">
              <a:latin typeface="Arial"/>
              <a:cs typeface="Arial"/>
            </a:endParaRPr>
          </a:p>
          <a:p>
            <a:pPr marL="355600" indent="-342900">
              <a:spcBef>
                <a:spcPts val="1420"/>
              </a:spcBef>
              <a:buFontTx/>
              <a:buChar char="•"/>
              <a:tabLst>
                <a:tab pos="354965" algn="l"/>
                <a:tab pos="355600" algn="l"/>
              </a:tabLst>
            </a:pPr>
            <a:r>
              <a:rPr lang="pt-PT" sz="2000" spc="-5" dirty="0">
                <a:latin typeface="Arial"/>
                <a:cs typeface="Arial"/>
              </a:rPr>
              <a:t>Que partes interessadas estariam envolvidas, porquê e como</a:t>
            </a:r>
            <a:r>
              <a:rPr lang="pt-PT" sz="2000" dirty="0">
                <a:latin typeface="Arial"/>
                <a:cs typeface="Arial"/>
              </a:rPr>
              <a:t>?</a:t>
            </a:r>
            <a:endParaRPr sz="2000" dirty="0">
              <a:latin typeface="Arial"/>
              <a:cs typeface="Arial"/>
            </a:endParaRPr>
          </a:p>
          <a:p>
            <a:pPr marL="355600" indent="-342900">
              <a:lnSpc>
                <a:spcPct val="100000"/>
              </a:lnSpc>
              <a:spcBef>
                <a:spcPts val="1485"/>
              </a:spcBef>
              <a:buChar char="•"/>
              <a:tabLst>
                <a:tab pos="354965" algn="l"/>
                <a:tab pos="355600" algn="l"/>
              </a:tabLst>
            </a:pPr>
            <a:r>
              <a:rPr lang="pt-PT" sz="2000" dirty="0">
                <a:latin typeface="Arial"/>
                <a:cs typeface="Arial"/>
              </a:rPr>
              <a:t>Como geriria o desembarque da tripulação e que passos teria de dar</a:t>
            </a:r>
            <a:r>
              <a:rPr sz="2000" spc="-5" dirty="0">
                <a:latin typeface="Arial"/>
                <a:cs typeface="Arial"/>
              </a:rPr>
              <a:t>?</a:t>
            </a:r>
            <a:endParaRPr sz="2000" dirty="0">
              <a:latin typeface="Arial"/>
              <a:cs typeface="Arial"/>
            </a:endParaRPr>
          </a:p>
          <a:p>
            <a:pPr marL="355600" indent="-342900">
              <a:lnSpc>
                <a:spcPct val="100000"/>
              </a:lnSpc>
              <a:spcBef>
                <a:spcPts val="1415"/>
              </a:spcBef>
              <a:buChar char="•"/>
              <a:tabLst>
                <a:tab pos="354965" algn="l"/>
                <a:tab pos="355600" algn="l"/>
              </a:tabLst>
            </a:pPr>
            <a:r>
              <a:rPr lang="pt-PT" sz="2000" spc="-5" dirty="0">
                <a:latin typeface="Arial"/>
                <a:cs typeface="Arial"/>
              </a:rPr>
              <a:t>Que medidas  de PCI tomaria</a:t>
            </a:r>
            <a:r>
              <a:rPr sz="2000" spc="-5" dirty="0">
                <a:latin typeface="Arial"/>
                <a:cs typeface="Arial"/>
              </a:rPr>
              <a:t>? </a:t>
            </a:r>
            <a:r>
              <a:rPr lang="pt-PT" sz="2000" spc="-5" dirty="0">
                <a:latin typeface="Arial"/>
                <a:cs typeface="Arial"/>
              </a:rPr>
              <a:t>Que normas usaria para a descontaminação</a:t>
            </a:r>
            <a:r>
              <a:rPr sz="2000" spc="-5" dirty="0">
                <a:latin typeface="Arial"/>
                <a:cs typeface="Arial"/>
              </a:rPr>
              <a:t>?</a:t>
            </a:r>
            <a:endParaRPr sz="2000" dirty="0">
              <a:latin typeface="Arial"/>
              <a:cs typeface="Arial"/>
            </a:endParaRPr>
          </a:p>
          <a:p>
            <a:pPr marL="355600" indent="-342900">
              <a:lnSpc>
                <a:spcPct val="100000"/>
              </a:lnSpc>
              <a:spcBef>
                <a:spcPts val="1395"/>
              </a:spcBef>
              <a:buChar char="•"/>
              <a:tabLst>
                <a:tab pos="354965" algn="l"/>
                <a:tab pos="355600" algn="l"/>
              </a:tabLst>
            </a:pPr>
            <a:r>
              <a:rPr lang="pt-PT" sz="2000" dirty="0">
                <a:latin typeface="Arial"/>
                <a:cs typeface="Arial"/>
              </a:rPr>
              <a:t>Como faria a gestão dos restantes tripulantes</a:t>
            </a:r>
            <a:r>
              <a:rPr sz="2000" dirty="0">
                <a:latin typeface="Arial"/>
                <a:cs typeface="Arial"/>
              </a:rPr>
              <a:t>?</a:t>
            </a:r>
          </a:p>
          <a:p>
            <a:pPr marL="355600" indent="-342900">
              <a:lnSpc>
                <a:spcPct val="100000"/>
              </a:lnSpc>
              <a:spcBef>
                <a:spcPts val="1485"/>
              </a:spcBef>
              <a:buChar char="•"/>
              <a:tabLst>
                <a:tab pos="354965" algn="l"/>
                <a:tab pos="355600" algn="l"/>
              </a:tabLst>
            </a:pPr>
            <a:r>
              <a:rPr lang="pt-PT" sz="2000" dirty="0">
                <a:latin typeface="Arial"/>
                <a:cs typeface="Arial"/>
              </a:rPr>
              <a:t>Permitiria que o navio atracasse e, em caso afirmativo, </a:t>
            </a:r>
            <a:r>
              <a:rPr sz="2000" dirty="0">
                <a:latin typeface="Arial"/>
                <a:cs typeface="Arial"/>
              </a:rPr>
              <a:t> </a:t>
            </a:r>
            <a:r>
              <a:rPr lang="pt-PT" sz="2000" spc="-5" dirty="0">
                <a:latin typeface="Arial"/>
                <a:cs typeface="Arial"/>
              </a:rPr>
              <a:t>quanto tempo permitiria que o navio permanecesse no porto?</a:t>
            </a:r>
            <a:endParaRPr sz="2000" dirty="0">
              <a:latin typeface="Arial"/>
              <a:cs typeface="Arial"/>
            </a:endParaRPr>
          </a:p>
          <a:p>
            <a:pPr marL="355600" indent="-342900">
              <a:lnSpc>
                <a:spcPct val="100000"/>
              </a:lnSpc>
              <a:spcBef>
                <a:spcPts val="1420"/>
              </a:spcBef>
              <a:buChar char="•"/>
              <a:tabLst>
                <a:tab pos="354965" algn="l"/>
                <a:tab pos="355600" algn="l"/>
              </a:tabLst>
            </a:pPr>
            <a:r>
              <a:rPr lang="pt-PT" sz="2000" spc="-5" dirty="0">
                <a:latin typeface="Arial"/>
                <a:cs typeface="Arial"/>
              </a:rPr>
              <a:t>Se o navio não pudesse atracar por qualquer motivo, como geriria a situação</a:t>
            </a:r>
            <a:r>
              <a:rPr sz="2000" spc="-5" dirty="0">
                <a:latin typeface="Arial"/>
                <a:cs typeface="Arial"/>
              </a:rPr>
              <a:t>?</a:t>
            </a:r>
            <a:endParaRPr sz="2000" dirty="0">
              <a:latin typeface="Arial"/>
              <a:cs typeface="Arial"/>
            </a:endParaRPr>
          </a:p>
          <a:p>
            <a:pPr marL="355600" indent="-342900">
              <a:lnSpc>
                <a:spcPct val="100000"/>
              </a:lnSpc>
              <a:spcBef>
                <a:spcPts val="1485"/>
              </a:spcBef>
              <a:buChar char="•"/>
              <a:tabLst>
                <a:tab pos="354965" algn="l"/>
                <a:tab pos="355600" algn="l"/>
              </a:tabLst>
            </a:pPr>
            <a:r>
              <a:rPr lang="pt-PT" sz="2000" spc="-5" dirty="0">
                <a:latin typeface="Arial"/>
                <a:cs typeface="Arial"/>
              </a:rPr>
              <a:t>Que quadros legais poderia usar</a:t>
            </a:r>
            <a:r>
              <a:rPr sz="2000" dirty="0">
                <a:latin typeface="Arial"/>
                <a:cs typeface="Arial"/>
              </a:rPr>
              <a:t>?</a:t>
            </a:r>
            <a:endParaRPr lang="pt-PT" sz="2000" dirty="0">
              <a:latin typeface="Arial"/>
              <a:cs typeface="Arial"/>
            </a:endParaRPr>
          </a:p>
          <a:p>
            <a:pPr marL="12700">
              <a:lnSpc>
                <a:spcPct val="100000"/>
              </a:lnSpc>
              <a:spcBef>
                <a:spcPts val="1485"/>
              </a:spcBef>
              <a:tabLst>
                <a:tab pos="354965" algn="l"/>
                <a:tab pos="355600" algn="l"/>
              </a:tabLst>
            </a:pPr>
            <a:endParaRPr sz="800" dirty="0">
              <a:latin typeface="Arial"/>
              <a:cs typeface="Arial"/>
            </a:endParaRPr>
          </a:p>
          <a:p>
            <a:pPr marL="12700">
              <a:lnSpc>
                <a:spcPct val="100000"/>
              </a:lnSpc>
              <a:tabLst>
                <a:tab pos="872490" algn="l"/>
              </a:tabLst>
            </a:pPr>
            <a:r>
              <a:rPr lang="pt-PT" sz="2000" i="1" dirty="0">
                <a:solidFill>
                  <a:srgbClr val="FF0000"/>
                </a:solidFill>
                <a:latin typeface="Arial"/>
                <a:cs typeface="Arial"/>
              </a:rPr>
              <a:t>Com base nas respostas que deu, faça uma lista dos seus pontos fortes e fracos.</a:t>
            </a:r>
            <a:endParaRPr lang="pt-PT" sz="2000" dirty="0">
              <a:latin typeface="Arial"/>
              <a:cs typeface="Arial"/>
            </a:endParaRPr>
          </a:p>
          <a:p>
            <a:pPr>
              <a:lnSpc>
                <a:spcPct val="100000"/>
              </a:lnSpc>
              <a:spcBef>
                <a:spcPts val="30"/>
              </a:spcBef>
            </a:pPr>
            <a:endParaRPr sz="2350" dirty="0">
              <a:latin typeface="Arial"/>
              <a:cs typeface="Arial"/>
            </a:endParaRPr>
          </a:p>
          <a:p>
            <a:pPr marR="5080" algn="r">
              <a:lnSpc>
                <a:spcPct val="100000"/>
              </a:lnSpc>
            </a:pPr>
            <a:r>
              <a:rPr sz="2400" b="1" dirty="0">
                <a:solidFill>
                  <a:srgbClr val="0070C0"/>
                </a:solidFill>
                <a:latin typeface="Arial"/>
                <a:cs typeface="Arial"/>
              </a:rPr>
              <a:t>30</a:t>
            </a:r>
            <a:r>
              <a:rPr sz="2400" b="1" spc="-95" dirty="0">
                <a:solidFill>
                  <a:srgbClr val="0070C0"/>
                </a:solidFill>
                <a:latin typeface="Arial"/>
                <a:cs typeface="Arial"/>
              </a:rPr>
              <a:t> </a:t>
            </a:r>
            <a:r>
              <a:rPr sz="2400" b="1" spc="-5" dirty="0">
                <a:solidFill>
                  <a:srgbClr val="0070C0"/>
                </a:solidFill>
                <a:latin typeface="Arial"/>
                <a:cs typeface="Arial"/>
              </a:rPr>
              <a:t>min</a:t>
            </a:r>
            <a:r>
              <a:rPr lang="pt-PT" sz="2400" b="1" spc="-5" dirty="0">
                <a:solidFill>
                  <a:srgbClr val="0070C0"/>
                </a:solidFill>
                <a:latin typeface="Arial"/>
                <a:cs typeface="Arial"/>
              </a:rPr>
              <a:t>.</a:t>
            </a:r>
            <a:endParaRPr sz="2400" dirty="0">
              <a:latin typeface="Arial"/>
              <a:cs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1587"/>
            <a:ext cx="7771130" cy="490305"/>
          </a:xfrm>
          <a:prstGeom prst="rect">
            <a:avLst/>
          </a:prstGeom>
        </p:spPr>
        <p:txBody>
          <a:bodyPr vert="horz" wrap="square" lIns="0" tIns="0" rIns="0" bIns="0" rtlCol="0">
            <a:spAutoFit/>
          </a:bodyPr>
          <a:lstStyle/>
          <a:p>
            <a:pPr marL="243204">
              <a:lnSpc>
                <a:spcPts val="3820"/>
              </a:lnSpc>
            </a:pPr>
            <a:r>
              <a:rPr sz="3200" dirty="0"/>
              <a:t>4</a:t>
            </a:r>
            <a:r>
              <a:rPr lang="pt-PT" sz="3200" dirty="0" err="1"/>
              <a:t>ª</a:t>
            </a:r>
            <a:r>
              <a:rPr lang="pt-PT" sz="3200" dirty="0"/>
              <a:t> sessão</a:t>
            </a:r>
            <a:r>
              <a:rPr sz="3200" dirty="0"/>
              <a:t> – </a:t>
            </a:r>
            <a:r>
              <a:rPr lang="pt-PT" sz="3200" spc="-5" dirty="0"/>
              <a:t>Fronteiras terrestres</a:t>
            </a:r>
            <a:endParaRPr sz="3200" dirty="0"/>
          </a:p>
        </p:txBody>
      </p:sp>
      <p:grpSp>
        <p:nvGrpSpPr>
          <p:cNvPr id="3" name="object 3"/>
          <p:cNvGrpSpPr/>
          <p:nvPr/>
        </p:nvGrpSpPr>
        <p:grpSpPr>
          <a:xfrm>
            <a:off x="7732776" y="0"/>
            <a:ext cx="4459605" cy="701040"/>
            <a:chOff x="7732776" y="0"/>
            <a:chExt cx="4459605" cy="701040"/>
          </a:xfrm>
        </p:grpSpPr>
        <p:sp>
          <p:nvSpPr>
            <p:cNvPr id="4" name="object 4"/>
            <p:cNvSpPr/>
            <p:nvPr/>
          </p:nvSpPr>
          <p:spPr>
            <a:xfrm>
              <a:off x="7732776" y="0"/>
              <a:ext cx="4282439" cy="701039"/>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p:nvPr/>
          </p:nvSpPr>
          <p:spPr>
            <a:xfrm>
              <a:off x="7770811" y="1587"/>
              <a:ext cx="4151629" cy="606425"/>
            </a:xfrm>
            <a:custGeom>
              <a:avLst/>
              <a:gdLst/>
              <a:ahLst/>
              <a:cxnLst/>
              <a:rect l="l" t="t" r="r" b="b"/>
              <a:pathLst>
                <a:path w="4151629" h="606425">
                  <a:moveTo>
                    <a:pt x="4151312" y="0"/>
                  </a:moveTo>
                  <a:lnTo>
                    <a:pt x="676645" y="0"/>
                  </a:lnTo>
                  <a:lnTo>
                    <a:pt x="0" y="0"/>
                  </a:lnTo>
                  <a:lnTo>
                    <a:pt x="676645" y="606423"/>
                  </a:lnTo>
                  <a:lnTo>
                    <a:pt x="4151312" y="606423"/>
                  </a:lnTo>
                  <a:lnTo>
                    <a:pt x="4151312" y="0"/>
                  </a:lnTo>
                  <a:close/>
                </a:path>
              </a:pathLst>
            </a:custGeom>
            <a:solidFill>
              <a:srgbClr val="A24B19"/>
            </a:solidFill>
          </p:spPr>
          <p:txBody>
            <a:bodyPr wrap="square" lIns="0" tIns="0" rIns="0" bIns="0" rtlCol="0"/>
            <a:lstStyle/>
            <a:p>
              <a:endParaRPr/>
            </a:p>
          </p:txBody>
        </p:sp>
        <p:sp>
          <p:nvSpPr>
            <p:cNvPr id="6" name="object 6"/>
            <p:cNvSpPr/>
            <p:nvPr/>
          </p:nvSpPr>
          <p:spPr>
            <a:xfrm>
              <a:off x="8004048" y="0"/>
              <a:ext cx="4184904" cy="701039"/>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7" name="object 7"/>
            <p:cNvSpPr/>
            <p:nvPr/>
          </p:nvSpPr>
          <p:spPr>
            <a:xfrm>
              <a:off x="8040687" y="1587"/>
              <a:ext cx="4151629" cy="606425"/>
            </a:xfrm>
            <a:custGeom>
              <a:avLst/>
              <a:gdLst/>
              <a:ahLst/>
              <a:cxnLst/>
              <a:rect l="l" t="t" r="r" b="b"/>
              <a:pathLst>
                <a:path w="4151629" h="606425">
                  <a:moveTo>
                    <a:pt x="4151311" y="0"/>
                  </a:moveTo>
                  <a:lnTo>
                    <a:pt x="676644" y="0"/>
                  </a:lnTo>
                  <a:lnTo>
                    <a:pt x="0" y="0"/>
                  </a:lnTo>
                  <a:lnTo>
                    <a:pt x="676644" y="606423"/>
                  </a:lnTo>
                  <a:lnTo>
                    <a:pt x="4151311" y="606423"/>
                  </a:lnTo>
                  <a:lnTo>
                    <a:pt x="4151311" y="0"/>
                  </a:lnTo>
                  <a:close/>
                </a:path>
              </a:pathLst>
            </a:custGeom>
            <a:solidFill>
              <a:srgbClr val="D86422"/>
            </a:solidFill>
          </p:spPr>
          <p:txBody>
            <a:bodyPr wrap="square" lIns="0" tIns="0" rIns="0" bIns="0" rtlCol="0"/>
            <a:lstStyle/>
            <a:p>
              <a:endParaRPr/>
            </a:p>
          </p:txBody>
        </p:sp>
      </p:grpSp>
      <p:sp>
        <p:nvSpPr>
          <p:cNvPr id="8" name="object 8"/>
          <p:cNvSpPr txBox="1"/>
          <p:nvPr/>
        </p:nvSpPr>
        <p:spPr>
          <a:xfrm>
            <a:off x="8040686" y="1587"/>
            <a:ext cx="4227513" cy="477054"/>
          </a:xfrm>
          <a:prstGeom prst="rect">
            <a:avLst/>
          </a:prstGeom>
          <a:solidFill>
            <a:srgbClr val="D86422"/>
          </a:solidFill>
        </p:spPr>
        <p:txBody>
          <a:bodyPr vert="horz" wrap="square" lIns="0" tIns="167640" rIns="0" bIns="0" rtlCol="0">
            <a:spAutoFit/>
          </a:bodyPr>
          <a:lstStyle/>
          <a:p>
            <a:pPr marL="1073785">
              <a:lnSpc>
                <a:spcPct val="100000"/>
              </a:lnSpc>
              <a:spcBef>
                <a:spcPts val="1320"/>
              </a:spcBef>
            </a:pPr>
            <a:r>
              <a:rPr lang="pt-PT" sz="2000" spc="-5" dirty="0">
                <a:solidFill>
                  <a:srgbClr val="FFFFFF"/>
                </a:solidFill>
                <a:latin typeface="Arial Black"/>
                <a:cs typeface="Arial Black"/>
              </a:rPr>
              <a:t>APENAS SIMULAÇÃO</a:t>
            </a:r>
            <a:endParaRPr sz="2000" dirty="0">
              <a:latin typeface="Arial Black"/>
              <a:cs typeface="Arial Black"/>
            </a:endParaRPr>
          </a:p>
        </p:txBody>
      </p:sp>
      <p:sp>
        <p:nvSpPr>
          <p:cNvPr id="9" name="object 9"/>
          <p:cNvSpPr/>
          <p:nvPr/>
        </p:nvSpPr>
        <p:spPr>
          <a:xfrm>
            <a:off x="152400" y="882650"/>
            <a:ext cx="7742555" cy="5502275"/>
          </a:xfrm>
          <a:custGeom>
            <a:avLst/>
            <a:gdLst/>
            <a:ahLst/>
            <a:cxnLst/>
            <a:rect l="l" t="t" r="r" b="b"/>
            <a:pathLst>
              <a:path w="7742555" h="5502275">
                <a:moveTo>
                  <a:pt x="7742222" y="0"/>
                </a:moveTo>
                <a:lnTo>
                  <a:pt x="0" y="0"/>
                </a:lnTo>
                <a:lnTo>
                  <a:pt x="0" y="5502274"/>
                </a:lnTo>
                <a:lnTo>
                  <a:pt x="7742222" y="5502274"/>
                </a:lnTo>
                <a:lnTo>
                  <a:pt x="7742222" y="0"/>
                </a:lnTo>
                <a:close/>
              </a:path>
            </a:pathLst>
          </a:custGeom>
          <a:solidFill>
            <a:srgbClr val="DDDDDD"/>
          </a:solidFill>
        </p:spPr>
        <p:txBody>
          <a:bodyPr wrap="square" lIns="0" tIns="0" rIns="0" bIns="0" rtlCol="0"/>
          <a:lstStyle/>
          <a:p>
            <a:endParaRPr/>
          </a:p>
        </p:txBody>
      </p:sp>
      <p:sp>
        <p:nvSpPr>
          <p:cNvPr id="10" name="object 10"/>
          <p:cNvSpPr txBox="1">
            <a:spLocks noGrp="1"/>
          </p:cNvSpPr>
          <p:nvPr>
            <p:ph type="body" idx="1"/>
          </p:nvPr>
        </p:nvSpPr>
        <p:spPr>
          <a:xfrm>
            <a:off x="228600" y="914400"/>
            <a:ext cx="7583805" cy="1951509"/>
          </a:xfrm>
          <a:prstGeom prst="rect">
            <a:avLst/>
          </a:prstGeom>
        </p:spPr>
        <p:txBody>
          <a:bodyPr vert="horz" wrap="square" lIns="0" tIns="13335" rIns="0" bIns="0" rtlCol="0">
            <a:spAutoFit/>
          </a:bodyPr>
          <a:lstStyle/>
          <a:p>
            <a:pPr marL="240665" marR="5080" indent="-228600" algn="just">
              <a:lnSpc>
                <a:spcPct val="99700"/>
              </a:lnSpc>
              <a:spcBef>
                <a:spcPts val="105"/>
              </a:spcBef>
              <a:buChar char="•"/>
              <a:tabLst>
                <a:tab pos="241300" algn="l"/>
              </a:tabLst>
            </a:pPr>
            <a:r>
              <a:rPr lang="pt-PT" spc="-5" dirty="0"/>
              <a:t>Desde a emergência da COVID-19, muitos países tentaram restringir as deslocações através das fronteiras. Um dos pontos de entrada mais problemáticos são as fronteiras terrestres, uma vez que, embora todos os países com fronteiras terrestres tenham alguma forma de designação da fronteira, diversos países tiveram no passado abordagens diferentes.</a:t>
            </a:r>
          </a:p>
          <a:p>
            <a:pPr marL="241300" indent="-228600" algn="just">
              <a:lnSpc>
                <a:spcPct val="100000"/>
              </a:lnSpc>
              <a:spcBef>
                <a:spcPts val="25"/>
              </a:spcBef>
              <a:buChar char="•"/>
              <a:tabLst>
                <a:tab pos="241300" algn="l"/>
              </a:tabLst>
            </a:pPr>
            <a:r>
              <a:rPr lang="pt-PT" spc="-5" dirty="0"/>
              <a:t>Alguns países, por exemplo, os estados-membros da UE, têm liberdade de circulação e removeram os controlos fronteiriços e as restrições </a:t>
            </a:r>
          </a:p>
        </p:txBody>
      </p:sp>
      <p:sp>
        <p:nvSpPr>
          <p:cNvPr id="13" name="object 13"/>
          <p:cNvSpPr txBox="1"/>
          <p:nvPr/>
        </p:nvSpPr>
        <p:spPr>
          <a:xfrm>
            <a:off x="457200" y="2895600"/>
            <a:ext cx="7315200" cy="569173"/>
          </a:xfrm>
          <a:prstGeom prst="rect">
            <a:avLst/>
          </a:prstGeom>
        </p:spPr>
        <p:txBody>
          <a:bodyPr vert="horz" wrap="square" lIns="0" tIns="26670" rIns="0" bIns="0" rtlCol="0">
            <a:spAutoFit/>
          </a:bodyPr>
          <a:lstStyle/>
          <a:p>
            <a:pPr marL="12700" marR="5080">
              <a:lnSpc>
                <a:spcPts val="2110"/>
              </a:lnSpc>
              <a:spcBef>
                <a:spcPts val="210"/>
              </a:spcBef>
              <a:tabLst>
                <a:tab pos="1093470" algn="l"/>
                <a:tab pos="1743075" algn="l"/>
                <a:tab pos="3167380" algn="l"/>
                <a:tab pos="3880485" algn="l"/>
                <a:tab pos="4809490" algn="l"/>
                <a:tab pos="5280660" algn="l"/>
                <a:tab pos="6146165" algn="l"/>
              </a:tabLst>
            </a:pPr>
            <a:r>
              <a:rPr lang="pt-PT" sz="1800" dirty="0">
                <a:latin typeface="Arial"/>
                <a:cs typeface="Arial"/>
              </a:rPr>
              <a:t>Alguns países reintroduziram alguns controlos, mas normalmente apenas controlos sanitários</a:t>
            </a:r>
            <a:endParaRPr sz="1800" dirty="0">
              <a:latin typeface="Arial"/>
              <a:cs typeface="Arial"/>
            </a:endParaRPr>
          </a:p>
        </p:txBody>
      </p:sp>
      <p:sp>
        <p:nvSpPr>
          <p:cNvPr id="14" name="object 14"/>
          <p:cNvSpPr txBox="1"/>
          <p:nvPr/>
        </p:nvSpPr>
        <p:spPr>
          <a:xfrm>
            <a:off x="228600" y="3505200"/>
            <a:ext cx="7583805" cy="2514451"/>
          </a:xfrm>
          <a:prstGeom prst="rect">
            <a:avLst/>
          </a:prstGeom>
        </p:spPr>
        <p:txBody>
          <a:bodyPr vert="horz" wrap="square" lIns="0" tIns="13970" rIns="0" bIns="0" rtlCol="0">
            <a:spAutoFit/>
          </a:bodyPr>
          <a:lstStyle/>
          <a:p>
            <a:pPr marL="240665" marR="5080" indent="-228600" algn="just">
              <a:lnSpc>
                <a:spcPct val="99400"/>
              </a:lnSpc>
              <a:spcBef>
                <a:spcPts val="110"/>
              </a:spcBef>
              <a:buChar char="•"/>
              <a:tabLst>
                <a:tab pos="241300" algn="l"/>
              </a:tabLst>
            </a:pPr>
            <a:r>
              <a:rPr lang="pt-PT" sz="1800" spc="-5" dirty="0">
                <a:latin typeface="Arial"/>
                <a:cs typeface="Arial"/>
              </a:rPr>
              <a:t>Alguns países têm fronteiras terrestres com pontos de travessia oficiais mas também alguns</a:t>
            </a:r>
            <a:r>
              <a:rPr lang="pt-PT" sz="1800" dirty="0">
                <a:latin typeface="Arial"/>
                <a:cs typeface="Arial"/>
              </a:rPr>
              <a:t> pontos de travessia informais </a:t>
            </a:r>
            <a:r>
              <a:rPr lang="pt-PT" sz="1800" spc="-5" dirty="0">
                <a:latin typeface="Arial"/>
                <a:cs typeface="Arial"/>
              </a:rPr>
              <a:t>e não oficiais, com centenas de milhas de fronteira sem controlo</a:t>
            </a:r>
            <a:r>
              <a:rPr sz="1800" spc="-5" dirty="0">
                <a:latin typeface="Arial"/>
                <a:cs typeface="Arial"/>
              </a:rPr>
              <a:t>.</a:t>
            </a:r>
            <a:endParaRPr sz="1800" dirty="0">
              <a:latin typeface="Arial"/>
              <a:cs typeface="Arial"/>
            </a:endParaRPr>
          </a:p>
          <a:p>
            <a:pPr marL="240665" marR="5080" indent="-228600" algn="just">
              <a:lnSpc>
                <a:spcPct val="100400"/>
              </a:lnSpc>
              <a:spcBef>
                <a:spcPts val="15"/>
              </a:spcBef>
              <a:buChar char="•"/>
              <a:tabLst>
                <a:tab pos="241300" algn="l"/>
              </a:tabLst>
            </a:pPr>
            <a:r>
              <a:rPr lang="pt-PT" sz="1800" spc="-5" dirty="0">
                <a:latin typeface="Arial"/>
                <a:cs typeface="Arial"/>
              </a:rPr>
              <a:t>Os países limitaram a circulação de pessoas através das fronteiras terrestres</a:t>
            </a:r>
            <a:r>
              <a:rPr sz="1800" spc="-5" dirty="0">
                <a:latin typeface="Arial"/>
                <a:cs typeface="Arial"/>
              </a:rPr>
              <a:t>,  particular</a:t>
            </a:r>
            <a:r>
              <a:rPr lang="pt-PT" sz="1800" spc="-5" dirty="0">
                <a:latin typeface="Arial"/>
                <a:cs typeface="Arial"/>
              </a:rPr>
              <a:t>mente quando as pessoas vinham de países com elevadas taxas de </a:t>
            </a:r>
            <a:r>
              <a:rPr sz="1800" spc="-5" dirty="0">
                <a:latin typeface="Arial"/>
                <a:cs typeface="Arial"/>
              </a:rPr>
              <a:t>transmiss</a:t>
            </a:r>
            <a:r>
              <a:rPr lang="pt-PT" sz="1800" spc="-5" dirty="0" err="1">
                <a:latin typeface="Arial"/>
                <a:cs typeface="Arial"/>
              </a:rPr>
              <a:t>ão</a:t>
            </a:r>
            <a:r>
              <a:rPr sz="1800" spc="-5" dirty="0">
                <a:latin typeface="Arial"/>
                <a:cs typeface="Arial"/>
              </a:rPr>
              <a:t>. </a:t>
            </a:r>
            <a:r>
              <a:rPr lang="pt-PT" sz="1800" spc="-5" dirty="0">
                <a:latin typeface="Arial"/>
                <a:cs typeface="Arial"/>
              </a:rPr>
              <a:t>Normalmente, essas restrições aplicavam-se em fronteiras formais</a:t>
            </a:r>
            <a:endParaRPr sz="1800" dirty="0">
              <a:latin typeface="Arial"/>
              <a:cs typeface="Arial"/>
            </a:endParaRPr>
          </a:p>
          <a:p>
            <a:pPr marL="240665" marR="5080" indent="-228600" algn="just">
              <a:lnSpc>
                <a:spcPts val="2180"/>
              </a:lnSpc>
              <a:spcBef>
                <a:spcPts val="10"/>
              </a:spcBef>
              <a:buChar char="•"/>
              <a:tabLst>
                <a:tab pos="241300" algn="l"/>
              </a:tabLst>
            </a:pPr>
            <a:r>
              <a:rPr lang="pt-PT" sz="1800" spc="-5" dirty="0">
                <a:latin typeface="Arial"/>
                <a:cs typeface="Arial"/>
              </a:rPr>
              <a:t>Têm sido recebidos relatos de que algumas pessoas têm usado as fronteiras </a:t>
            </a:r>
            <a:r>
              <a:rPr sz="1800" spc="-5" dirty="0">
                <a:latin typeface="Arial"/>
                <a:cs typeface="Arial"/>
              </a:rPr>
              <a:t>informa</a:t>
            </a:r>
            <a:r>
              <a:rPr lang="pt-PT" sz="1800" spc="-5" dirty="0">
                <a:latin typeface="Arial"/>
                <a:cs typeface="Arial"/>
              </a:rPr>
              <a:t>i</a:t>
            </a:r>
            <a:r>
              <a:rPr sz="1800" spc="-5" dirty="0">
                <a:latin typeface="Arial"/>
                <a:cs typeface="Arial"/>
              </a:rPr>
              <a:t>s </a:t>
            </a:r>
            <a:r>
              <a:rPr lang="pt-PT" sz="1800" spc="-5" dirty="0">
                <a:latin typeface="Arial"/>
                <a:cs typeface="Arial"/>
              </a:rPr>
              <a:t>para evitarem o controlo da </a:t>
            </a:r>
            <a:r>
              <a:rPr sz="1800" spc="-5" dirty="0">
                <a:latin typeface="Arial"/>
                <a:cs typeface="Arial"/>
              </a:rPr>
              <a:t>COVID-19.</a:t>
            </a:r>
            <a:endParaRPr sz="1800" dirty="0">
              <a:latin typeface="Arial"/>
              <a:cs typeface="Arial"/>
            </a:endParaRPr>
          </a:p>
        </p:txBody>
      </p:sp>
      <p:sp>
        <p:nvSpPr>
          <p:cNvPr id="15" name="object 15"/>
          <p:cNvSpPr/>
          <p:nvPr/>
        </p:nvSpPr>
        <p:spPr>
          <a:xfrm>
            <a:off x="8040687" y="886872"/>
            <a:ext cx="3919143" cy="2196072"/>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6" name="object 16"/>
          <p:cNvSpPr/>
          <p:nvPr/>
        </p:nvSpPr>
        <p:spPr>
          <a:xfrm>
            <a:off x="8040687" y="3265069"/>
            <a:ext cx="3919143" cy="2348108"/>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753600" y="5257800"/>
            <a:ext cx="786383" cy="749808"/>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 name="object 3"/>
          <p:cNvSpPr txBox="1">
            <a:spLocks noGrp="1"/>
          </p:cNvSpPr>
          <p:nvPr>
            <p:ph type="title"/>
          </p:nvPr>
        </p:nvSpPr>
        <p:spPr>
          <a:xfrm>
            <a:off x="231125" y="0"/>
            <a:ext cx="1920239" cy="513080"/>
          </a:xfrm>
          <a:prstGeom prst="rect">
            <a:avLst/>
          </a:prstGeom>
        </p:spPr>
        <p:txBody>
          <a:bodyPr vert="horz" wrap="square" lIns="0" tIns="12700" rIns="0" bIns="0" rtlCol="0">
            <a:spAutoFit/>
          </a:bodyPr>
          <a:lstStyle/>
          <a:p>
            <a:pPr marL="12700">
              <a:lnSpc>
                <a:spcPct val="100000"/>
              </a:lnSpc>
              <a:spcBef>
                <a:spcPts val="100"/>
              </a:spcBef>
            </a:pPr>
            <a:r>
              <a:rPr sz="3200" dirty="0"/>
              <a:t>4</a:t>
            </a:r>
            <a:r>
              <a:rPr lang="pt-PT" sz="3200" dirty="0" err="1"/>
              <a:t>ª</a:t>
            </a:r>
            <a:r>
              <a:rPr lang="pt-PT" sz="3200" dirty="0"/>
              <a:t> sessão</a:t>
            </a:r>
            <a:endParaRPr sz="3200" dirty="0"/>
          </a:p>
        </p:txBody>
      </p:sp>
      <p:sp>
        <p:nvSpPr>
          <p:cNvPr id="4" name="object 4"/>
          <p:cNvSpPr txBox="1"/>
          <p:nvPr/>
        </p:nvSpPr>
        <p:spPr>
          <a:xfrm>
            <a:off x="381000" y="304800"/>
            <a:ext cx="11196320" cy="5660524"/>
          </a:xfrm>
          <a:prstGeom prst="rect">
            <a:avLst/>
          </a:prstGeom>
        </p:spPr>
        <p:txBody>
          <a:bodyPr vert="horz" wrap="square" lIns="0" tIns="170815" rIns="0" bIns="0" rtlCol="0">
            <a:spAutoFit/>
          </a:bodyPr>
          <a:lstStyle/>
          <a:p>
            <a:pPr marL="12700">
              <a:lnSpc>
                <a:spcPct val="100000"/>
              </a:lnSpc>
              <a:spcBef>
                <a:spcPts val="1345"/>
              </a:spcBef>
            </a:pPr>
            <a:r>
              <a:rPr lang="pt-PT" sz="2600" b="1" spc="-5" dirty="0">
                <a:solidFill>
                  <a:srgbClr val="005D85"/>
                </a:solidFill>
                <a:latin typeface="Arial"/>
                <a:cs typeface="Arial"/>
              </a:rPr>
              <a:t>Perguntas para discussão</a:t>
            </a:r>
            <a:endParaRPr sz="2600" dirty="0">
              <a:latin typeface="Arial"/>
              <a:cs typeface="Arial"/>
            </a:endParaRPr>
          </a:p>
          <a:p>
            <a:pPr marL="355600" indent="-342900">
              <a:lnSpc>
                <a:spcPct val="100000"/>
              </a:lnSpc>
              <a:spcBef>
                <a:spcPts val="960"/>
              </a:spcBef>
              <a:buChar char="•"/>
              <a:tabLst>
                <a:tab pos="354965" algn="l"/>
                <a:tab pos="355600" algn="l"/>
              </a:tabLst>
            </a:pPr>
            <a:r>
              <a:rPr lang="pt-PT" sz="2000" spc="-5" dirty="0">
                <a:latin typeface="Arial"/>
                <a:cs typeface="Arial"/>
              </a:rPr>
              <a:t>Que abordagem está a adoptar para a gestão das fronteiras terrestres</a:t>
            </a:r>
            <a:r>
              <a:rPr sz="2000" spc="-5" dirty="0">
                <a:latin typeface="Arial"/>
                <a:cs typeface="Arial"/>
              </a:rPr>
              <a:t>?</a:t>
            </a:r>
            <a:endParaRPr sz="2000" dirty="0">
              <a:latin typeface="Arial"/>
              <a:cs typeface="Arial"/>
            </a:endParaRPr>
          </a:p>
          <a:p>
            <a:pPr marL="355600" indent="-342900">
              <a:lnSpc>
                <a:spcPct val="100000"/>
              </a:lnSpc>
              <a:spcBef>
                <a:spcPts val="1420"/>
              </a:spcBef>
              <a:buChar char="•"/>
              <a:tabLst>
                <a:tab pos="354965" algn="l"/>
                <a:tab pos="355600" algn="l"/>
              </a:tabLst>
            </a:pPr>
            <a:r>
              <a:rPr lang="pt-PT" sz="2000" dirty="0">
                <a:latin typeface="Arial"/>
                <a:cs typeface="Arial"/>
              </a:rPr>
              <a:t>Como estão as pessoas a ser rastreadas</a:t>
            </a:r>
            <a:r>
              <a:rPr sz="2000" dirty="0">
                <a:latin typeface="Arial"/>
                <a:cs typeface="Arial"/>
              </a:rPr>
              <a:t>?</a:t>
            </a:r>
          </a:p>
          <a:p>
            <a:pPr marL="355600" indent="-342900">
              <a:lnSpc>
                <a:spcPct val="100000"/>
              </a:lnSpc>
              <a:spcBef>
                <a:spcPts val="1485"/>
              </a:spcBef>
              <a:buChar char="•"/>
              <a:tabLst>
                <a:tab pos="354965" algn="l"/>
                <a:tab pos="355600" algn="l"/>
              </a:tabLst>
            </a:pPr>
            <a:r>
              <a:rPr lang="pt-PT" sz="2000" spc="-5" dirty="0">
                <a:latin typeface="Arial"/>
                <a:cs typeface="Arial"/>
              </a:rPr>
              <a:t>Que requisitos estão instalados para as pessoas que chegam de países com elevadas taxas de infeção</a:t>
            </a:r>
            <a:r>
              <a:rPr sz="2000" spc="-5" dirty="0">
                <a:latin typeface="Arial"/>
                <a:cs typeface="Arial"/>
              </a:rPr>
              <a:t>?</a:t>
            </a:r>
            <a:endParaRPr sz="2000" dirty="0">
              <a:latin typeface="Arial"/>
              <a:cs typeface="Arial"/>
            </a:endParaRPr>
          </a:p>
          <a:p>
            <a:pPr marL="355600" indent="-342900">
              <a:lnSpc>
                <a:spcPct val="100000"/>
              </a:lnSpc>
              <a:spcBef>
                <a:spcPts val="1415"/>
              </a:spcBef>
              <a:buChar char="•"/>
              <a:tabLst>
                <a:tab pos="354965" algn="l"/>
                <a:tab pos="355600" algn="l"/>
              </a:tabLst>
            </a:pPr>
            <a:r>
              <a:rPr lang="pt-PT" sz="2000" dirty="0">
                <a:latin typeface="Arial"/>
                <a:cs typeface="Arial"/>
              </a:rPr>
              <a:t>Como é que está a gerir</a:t>
            </a:r>
            <a:r>
              <a:rPr sz="2000" dirty="0">
                <a:latin typeface="Arial"/>
                <a:cs typeface="Arial"/>
              </a:rPr>
              <a:t> </a:t>
            </a:r>
            <a:r>
              <a:rPr lang="pt-PT" sz="2000" dirty="0">
                <a:latin typeface="Arial"/>
                <a:cs typeface="Arial"/>
              </a:rPr>
              <a:t>as entradas informais </a:t>
            </a:r>
            <a:r>
              <a:rPr lang="pt-PT" sz="2000" spc="-5" dirty="0">
                <a:latin typeface="Arial"/>
                <a:cs typeface="Arial"/>
              </a:rPr>
              <a:t>no país através de travessias fronteiriças informais</a:t>
            </a:r>
            <a:r>
              <a:rPr sz="2000" dirty="0">
                <a:latin typeface="Arial"/>
                <a:cs typeface="Arial"/>
              </a:rPr>
              <a:t>?</a:t>
            </a:r>
          </a:p>
          <a:p>
            <a:pPr marL="355600" indent="-342900">
              <a:lnSpc>
                <a:spcPct val="100000"/>
              </a:lnSpc>
              <a:spcBef>
                <a:spcPts val="1395"/>
              </a:spcBef>
              <a:buChar char="•"/>
              <a:tabLst>
                <a:tab pos="354965" algn="l"/>
                <a:tab pos="355600" algn="l"/>
              </a:tabLst>
            </a:pPr>
            <a:r>
              <a:rPr lang="pt-PT" sz="2000" spc="-5" dirty="0">
                <a:latin typeface="Arial"/>
                <a:cs typeface="Arial"/>
              </a:rPr>
              <a:t>O que está a fazer às pessoas que testam positivo </a:t>
            </a:r>
            <a:r>
              <a:rPr lang="pt-PT" sz="2000" spc="85" dirty="0">
                <a:latin typeface="Arial"/>
                <a:cs typeface="Arial"/>
              </a:rPr>
              <a:t>ou apresentem sintoma</a:t>
            </a:r>
            <a:r>
              <a:rPr sz="2000" dirty="0">
                <a:latin typeface="Arial"/>
                <a:cs typeface="Arial"/>
              </a:rPr>
              <a:t>s</a:t>
            </a:r>
            <a:r>
              <a:rPr lang="pt-PT" sz="2000" dirty="0">
                <a:latin typeface="Arial"/>
                <a:cs typeface="Arial"/>
              </a:rPr>
              <a:t> de </a:t>
            </a:r>
            <a:r>
              <a:rPr sz="2000" spc="-5" dirty="0">
                <a:latin typeface="Arial"/>
                <a:cs typeface="Arial"/>
              </a:rPr>
              <a:t>COVID-19</a:t>
            </a:r>
            <a:r>
              <a:rPr sz="2000" spc="90" dirty="0">
                <a:latin typeface="Arial"/>
                <a:cs typeface="Arial"/>
              </a:rPr>
              <a:t> </a:t>
            </a:r>
            <a:r>
              <a:rPr sz="2000" spc="-5" dirty="0">
                <a:latin typeface="Arial"/>
                <a:cs typeface="Arial"/>
              </a:rPr>
              <a:t>(</a:t>
            </a:r>
            <a:r>
              <a:rPr lang="pt-PT" sz="2000" spc="-5" dirty="0">
                <a:latin typeface="Arial"/>
                <a:cs typeface="Arial"/>
              </a:rPr>
              <a:t>nomeadamente temperatura elevada</a:t>
            </a:r>
            <a:r>
              <a:rPr sz="2000" spc="-5" dirty="0">
                <a:latin typeface="Arial"/>
                <a:cs typeface="Arial"/>
              </a:rPr>
              <a:t>)?</a:t>
            </a:r>
            <a:r>
              <a:rPr lang="pt-PT" sz="2000" spc="-5" dirty="0">
                <a:latin typeface="Arial"/>
                <a:cs typeface="Arial"/>
              </a:rPr>
              <a:t> O que fará, se uma ou duas pessoas </a:t>
            </a:r>
            <a:r>
              <a:rPr lang="pt-PT" sz="2000" dirty="0">
                <a:latin typeface="Arial"/>
                <a:cs typeface="Arial"/>
              </a:rPr>
              <a:t>num autocarro ou comboio testarem positivo</a:t>
            </a:r>
            <a:r>
              <a:rPr sz="2000" dirty="0">
                <a:latin typeface="Arial"/>
                <a:cs typeface="Arial"/>
              </a:rPr>
              <a:t>?</a:t>
            </a:r>
          </a:p>
          <a:p>
            <a:pPr marL="355600" indent="-342900">
              <a:lnSpc>
                <a:spcPct val="100000"/>
              </a:lnSpc>
              <a:spcBef>
                <a:spcPts val="1490"/>
              </a:spcBef>
              <a:buChar char="•"/>
              <a:tabLst>
                <a:tab pos="354965" algn="l"/>
                <a:tab pos="355600" algn="l"/>
              </a:tabLst>
            </a:pPr>
            <a:r>
              <a:rPr lang="pt-PT" sz="2000" spc="-5" dirty="0">
                <a:latin typeface="Arial"/>
                <a:cs typeface="Arial"/>
              </a:rPr>
              <a:t>Que quadros legais existem </a:t>
            </a:r>
            <a:r>
              <a:rPr sz="2000" spc="-5" dirty="0">
                <a:latin typeface="Arial"/>
                <a:cs typeface="Arial"/>
              </a:rPr>
              <a:t> </a:t>
            </a:r>
            <a:r>
              <a:rPr lang="pt-PT" sz="2000" spc="-5" dirty="0">
                <a:latin typeface="Arial"/>
                <a:cs typeface="Arial"/>
              </a:rPr>
              <a:t>para apoiar as suas decisões</a:t>
            </a:r>
            <a:r>
              <a:rPr sz="2000" dirty="0">
                <a:latin typeface="Arial"/>
                <a:cs typeface="Arial"/>
              </a:rPr>
              <a:t>?</a:t>
            </a:r>
          </a:p>
          <a:p>
            <a:pPr marL="355600" indent="-342900">
              <a:lnSpc>
                <a:spcPct val="100000"/>
              </a:lnSpc>
              <a:spcBef>
                <a:spcPts val="1415"/>
              </a:spcBef>
              <a:buChar char="•"/>
              <a:tabLst>
                <a:tab pos="354965" algn="l"/>
                <a:tab pos="355600" algn="l"/>
              </a:tabLst>
            </a:pPr>
            <a:r>
              <a:rPr lang="pt-PT" sz="2000" spc="-5" dirty="0">
                <a:latin typeface="Arial"/>
                <a:cs typeface="Arial"/>
              </a:rPr>
              <a:t>Que equipamento está disponível para </a:t>
            </a:r>
            <a:r>
              <a:rPr lang="pt-PT" sz="2000" dirty="0">
                <a:latin typeface="Arial"/>
                <a:cs typeface="Arial"/>
              </a:rPr>
              <a:t>gerir as fronteiras e é suficiente</a:t>
            </a:r>
            <a:r>
              <a:rPr sz="2000" spc="-5" dirty="0">
                <a:latin typeface="Arial"/>
                <a:cs typeface="Arial"/>
              </a:rPr>
              <a:t>?</a:t>
            </a:r>
            <a:endParaRPr sz="2000" dirty="0">
              <a:latin typeface="Arial"/>
              <a:cs typeface="Arial"/>
            </a:endParaRPr>
          </a:p>
          <a:p>
            <a:pPr marL="12700">
              <a:lnSpc>
                <a:spcPct val="100000"/>
              </a:lnSpc>
              <a:spcBef>
                <a:spcPts val="1295"/>
              </a:spcBef>
              <a:tabLst>
                <a:tab pos="872490" algn="l"/>
              </a:tabLst>
            </a:pPr>
            <a:r>
              <a:rPr lang="pt-PT" sz="2000" i="1" dirty="0">
                <a:solidFill>
                  <a:srgbClr val="FF0000"/>
                </a:solidFill>
                <a:latin typeface="Arial"/>
                <a:cs typeface="Arial"/>
              </a:rPr>
              <a:t>Com base nas respostas que deu, faça uma lista dos seus pontos fortes e fracos</a:t>
            </a:r>
            <a:endParaRPr sz="2400" dirty="0">
              <a:latin typeface="Arial"/>
              <a:cs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1587"/>
            <a:ext cx="7771130" cy="490305"/>
          </a:xfrm>
          <a:prstGeom prst="rect">
            <a:avLst/>
          </a:prstGeom>
        </p:spPr>
        <p:txBody>
          <a:bodyPr vert="horz" wrap="square" lIns="0" tIns="0" rIns="0" bIns="0" rtlCol="0">
            <a:spAutoFit/>
          </a:bodyPr>
          <a:lstStyle/>
          <a:p>
            <a:pPr marL="243204">
              <a:lnSpc>
                <a:spcPts val="3820"/>
              </a:lnSpc>
            </a:pPr>
            <a:r>
              <a:rPr sz="3200" dirty="0"/>
              <a:t>5</a:t>
            </a:r>
            <a:r>
              <a:rPr lang="pt-PT" sz="3200" dirty="0" err="1"/>
              <a:t>ª</a:t>
            </a:r>
            <a:r>
              <a:rPr lang="pt-PT" sz="3200" dirty="0"/>
              <a:t> sessão</a:t>
            </a:r>
            <a:r>
              <a:rPr sz="3200" dirty="0"/>
              <a:t> – </a:t>
            </a:r>
            <a:r>
              <a:rPr lang="pt-PT" sz="3200" spc="-5" dirty="0"/>
              <a:t>Comunicação de riscos</a:t>
            </a:r>
            <a:endParaRPr sz="3200" dirty="0"/>
          </a:p>
        </p:txBody>
      </p:sp>
      <p:grpSp>
        <p:nvGrpSpPr>
          <p:cNvPr id="3" name="object 3"/>
          <p:cNvGrpSpPr/>
          <p:nvPr/>
        </p:nvGrpSpPr>
        <p:grpSpPr>
          <a:xfrm>
            <a:off x="7732776" y="0"/>
            <a:ext cx="4459605" cy="701040"/>
            <a:chOff x="7732776" y="0"/>
            <a:chExt cx="4459605" cy="701040"/>
          </a:xfrm>
        </p:grpSpPr>
        <p:sp>
          <p:nvSpPr>
            <p:cNvPr id="4" name="object 4"/>
            <p:cNvSpPr/>
            <p:nvPr/>
          </p:nvSpPr>
          <p:spPr>
            <a:xfrm>
              <a:off x="7732776" y="0"/>
              <a:ext cx="4282439" cy="701039"/>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p:nvPr/>
          </p:nvSpPr>
          <p:spPr>
            <a:xfrm>
              <a:off x="7770811" y="1587"/>
              <a:ext cx="4151629" cy="606425"/>
            </a:xfrm>
            <a:custGeom>
              <a:avLst/>
              <a:gdLst/>
              <a:ahLst/>
              <a:cxnLst/>
              <a:rect l="l" t="t" r="r" b="b"/>
              <a:pathLst>
                <a:path w="4151629" h="606425">
                  <a:moveTo>
                    <a:pt x="4151312" y="0"/>
                  </a:moveTo>
                  <a:lnTo>
                    <a:pt x="676645" y="0"/>
                  </a:lnTo>
                  <a:lnTo>
                    <a:pt x="0" y="0"/>
                  </a:lnTo>
                  <a:lnTo>
                    <a:pt x="676645" y="606423"/>
                  </a:lnTo>
                  <a:lnTo>
                    <a:pt x="4151312" y="606423"/>
                  </a:lnTo>
                  <a:lnTo>
                    <a:pt x="4151312" y="0"/>
                  </a:lnTo>
                  <a:close/>
                </a:path>
              </a:pathLst>
            </a:custGeom>
            <a:solidFill>
              <a:srgbClr val="A24B19"/>
            </a:solidFill>
          </p:spPr>
          <p:txBody>
            <a:bodyPr wrap="square" lIns="0" tIns="0" rIns="0" bIns="0" rtlCol="0"/>
            <a:lstStyle/>
            <a:p>
              <a:endParaRPr/>
            </a:p>
          </p:txBody>
        </p:sp>
        <p:sp>
          <p:nvSpPr>
            <p:cNvPr id="6" name="object 6"/>
            <p:cNvSpPr/>
            <p:nvPr/>
          </p:nvSpPr>
          <p:spPr>
            <a:xfrm>
              <a:off x="8004048" y="0"/>
              <a:ext cx="4184904" cy="701039"/>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7" name="object 7"/>
            <p:cNvSpPr/>
            <p:nvPr/>
          </p:nvSpPr>
          <p:spPr>
            <a:xfrm>
              <a:off x="8040687" y="1587"/>
              <a:ext cx="4151629" cy="606425"/>
            </a:xfrm>
            <a:custGeom>
              <a:avLst/>
              <a:gdLst/>
              <a:ahLst/>
              <a:cxnLst/>
              <a:rect l="l" t="t" r="r" b="b"/>
              <a:pathLst>
                <a:path w="4151629" h="606425">
                  <a:moveTo>
                    <a:pt x="4151311" y="0"/>
                  </a:moveTo>
                  <a:lnTo>
                    <a:pt x="676644" y="0"/>
                  </a:lnTo>
                  <a:lnTo>
                    <a:pt x="0" y="0"/>
                  </a:lnTo>
                  <a:lnTo>
                    <a:pt x="676644" y="606423"/>
                  </a:lnTo>
                  <a:lnTo>
                    <a:pt x="4151311" y="606423"/>
                  </a:lnTo>
                  <a:lnTo>
                    <a:pt x="4151311" y="0"/>
                  </a:lnTo>
                  <a:close/>
                </a:path>
              </a:pathLst>
            </a:custGeom>
            <a:solidFill>
              <a:srgbClr val="D86422"/>
            </a:solidFill>
          </p:spPr>
          <p:txBody>
            <a:bodyPr wrap="square" lIns="0" tIns="0" rIns="0" bIns="0" rtlCol="0"/>
            <a:lstStyle/>
            <a:p>
              <a:endParaRPr/>
            </a:p>
          </p:txBody>
        </p:sp>
      </p:grpSp>
      <p:sp>
        <p:nvSpPr>
          <p:cNvPr id="8" name="object 8"/>
          <p:cNvSpPr txBox="1"/>
          <p:nvPr/>
        </p:nvSpPr>
        <p:spPr>
          <a:xfrm>
            <a:off x="8040686" y="1587"/>
            <a:ext cx="4227513" cy="477054"/>
          </a:xfrm>
          <a:prstGeom prst="rect">
            <a:avLst/>
          </a:prstGeom>
          <a:solidFill>
            <a:srgbClr val="D86422"/>
          </a:solidFill>
        </p:spPr>
        <p:txBody>
          <a:bodyPr vert="horz" wrap="square" lIns="0" tIns="167640" rIns="0" bIns="0" rtlCol="0">
            <a:spAutoFit/>
          </a:bodyPr>
          <a:lstStyle/>
          <a:p>
            <a:pPr marL="1073785">
              <a:lnSpc>
                <a:spcPct val="100000"/>
              </a:lnSpc>
              <a:spcBef>
                <a:spcPts val="1320"/>
              </a:spcBef>
            </a:pPr>
            <a:r>
              <a:rPr lang="pt-PT" sz="2000" spc="-5" dirty="0">
                <a:solidFill>
                  <a:srgbClr val="FFFFFF"/>
                </a:solidFill>
                <a:latin typeface="Arial Black"/>
                <a:cs typeface="Arial Black"/>
              </a:rPr>
              <a:t>APENAS SIMULAÇÃO </a:t>
            </a:r>
            <a:endParaRPr sz="2000" dirty="0">
              <a:latin typeface="Arial Black"/>
              <a:cs typeface="Arial Black"/>
            </a:endParaRPr>
          </a:p>
        </p:txBody>
      </p:sp>
      <p:sp>
        <p:nvSpPr>
          <p:cNvPr id="9" name="object 9"/>
          <p:cNvSpPr/>
          <p:nvPr/>
        </p:nvSpPr>
        <p:spPr>
          <a:xfrm>
            <a:off x="152400" y="882650"/>
            <a:ext cx="8374380" cy="5502275"/>
          </a:xfrm>
          <a:custGeom>
            <a:avLst/>
            <a:gdLst/>
            <a:ahLst/>
            <a:cxnLst/>
            <a:rect l="l" t="t" r="r" b="b"/>
            <a:pathLst>
              <a:path w="8374380" h="5502275">
                <a:moveTo>
                  <a:pt x="8374061" y="0"/>
                </a:moveTo>
                <a:lnTo>
                  <a:pt x="0" y="0"/>
                </a:lnTo>
                <a:lnTo>
                  <a:pt x="0" y="5502274"/>
                </a:lnTo>
                <a:lnTo>
                  <a:pt x="8374061" y="5502274"/>
                </a:lnTo>
                <a:lnTo>
                  <a:pt x="8374061" y="0"/>
                </a:lnTo>
                <a:close/>
              </a:path>
            </a:pathLst>
          </a:custGeom>
          <a:solidFill>
            <a:srgbClr val="DDDDDD"/>
          </a:solidFill>
        </p:spPr>
        <p:txBody>
          <a:bodyPr wrap="square" lIns="0" tIns="0" rIns="0" bIns="0" rtlCol="0"/>
          <a:lstStyle/>
          <a:p>
            <a:endParaRPr lang="pt-PT" dirty="0"/>
          </a:p>
        </p:txBody>
      </p:sp>
      <p:sp>
        <p:nvSpPr>
          <p:cNvPr id="10" name="object 10"/>
          <p:cNvSpPr txBox="1"/>
          <p:nvPr/>
        </p:nvSpPr>
        <p:spPr>
          <a:xfrm>
            <a:off x="231125" y="1151635"/>
            <a:ext cx="8215630" cy="5248155"/>
          </a:xfrm>
          <a:prstGeom prst="rect">
            <a:avLst/>
          </a:prstGeom>
        </p:spPr>
        <p:txBody>
          <a:bodyPr vert="horz" wrap="square" lIns="0" tIns="13970" rIns="0" bIns="0" rtlCol="0">
            <a:spAutoFit/>
          </a:bodyPr>
          <a:lstStyle/>
          <a:p>
            <a:pPr marL="240665" marR="5080" indent="-228600" algn="just">
              <a:lnSpc>
                <a:spcPct val="99400"/>
              </a:lnSpc>
              <a:spcBef>
                <a:spcPts val="110"/>
              </a:spcBef>
              <a:buChar char="•"/>
              <a:tabLst>
                <a:tab pos="241300" algn="l"/>
              </a:tabLst>
            </a:pPr>
            <a:r>
              <a:rPr lang="pt-PT" sz="1800" spc="-5" dirty="0">
                <a:latin typeface="Arial"/>
                <a:cs typeface="Arial"/>
              </a:rPr>
              <a:t>Já passou quase um ano desde que foi identificado o primeiro caso de COVID-19. No início de Março e em Abril, muitos países aplicaram medidas rigorosas de entrada e saída para tentar conter ou </a:t>
            </a:r>
            <a:r>
              <a:rPr lang="pt-PT" sz="1800" dirty="0">
                <a:latin typeface="Arial"/>
                <a:cs typeface="Arial"/>
              </a:rPr>
              <a:t>limitar a propagação</a:t>
            </a:r>
            <a:r>
              <a:rPr lang="pt-PT" sz="1800" spc="-5" dirty="0">
                <a:latin typeface="Arial"/>
                <a:cs typeface="Arial"/>
              </a:rPr>
              <a:t>.</a:t>
            </a:r>
            <a:endParaRPr lang="pt-PT" sz="1800" dirty="0">
              <a:latin typeface="Arial"/>
              <a:cs typeface="Arial"/>
            </a:endParaRPr>
          </a:p>
          <a:p>
            <a:pPr marL="241300" indent="-228600" algn="just">
              <a:lnSpc>
                <a:spcPts val="2110"/>
              </a:lnSpc>
              <a:buChar char="•"/>
              <a:tabLst>
                <a:tab pos="241300" algn="l"/>
              </a:tabLst>
            </a:pPr>
            <a:r>
              <a:rPr lang="pt-PT" sz="1800" spc="-5" dirty="0">
                <a:latin typeface="Arial"/>
                <a:cs typeface="Arial"/>
              </a:rPr>
              <a:t>Desde então,</a:t>
            </a:r>
            <a:r>
              <a:rPr lang="pt-PT" sz="1800" spc="355" dirty="0">
                <a:latin typeface="Arial"/>
                <a:cs typeface="Arial"/>
              </a:rPr>
              <a:t> </a:t>
            </a:r>
            <a:r>
              <a:rPr lang="pt-PT" sz="1800" spc="-5" dirty="0">
                <a:latin typeface="Arial"/>
                <a:cs typeface="Arial"/>
              </a:rPr>
              <a:t>algumas dessas medidas foram ajustadas para refletirem </a:t>
            </a:r>
            <a:r>
              <a:rPr lang="pt-PT" sz="1800" dirty="0">
                <a:latin typeface="Arial"/>
                <a:cs typeface="Arial"/>
              </a:rPr>
              <a:t>uma melhor compreensão do modo como o vírus se transmite</a:t>
            </a:r>
            <a:r>
              <a:rPr lang="pt-PT" sz="1800" spc="-5" dirty="0">
                <a:latin typeface="Arial"/>
                <a:cs typeface="Arial"/>
              </a:rPr>
              <a:t>.</a:t>
            </a:r>
            <a:endParaRPr lang="pt-PT" sz="1800" dirty="0">
              <a:latin typeface="Arial"/>
              <a:cs typeface="Arial"/>
            </a:endParaRPr>
          </a:p>
          <a:p>
            <a:pPr marL="240665" marR="5080" indent="-228600" algn="just">
              <a:lnSpc>
                <a:spcPts val="2110"/>
              </a:lnSpc>
              <a:spcBef>
                <a:spcPts val="135"/>
              </a:spcBef>
              <a:buChar char="•"/>
              <a:tabLst>
                <a:tab pos="241300" algn="l"/>
              </a:tabLst>
            </a:pPr>
            <a:r>
              <a:rPr lang="pt-PT" sz="1800" spc="-5" dirty="0">
                <a:latin typeface="Arial"/>
                <a:cs typeface="Arial"/>
              </a:rPr>
              <a:t>Para a indústria das viagens e turismo, o efeito foi catastrófico, com empresas a fecharem portas e despedimentos generalizados.</a:t>
            </a:r>
            <a:endParaRPr lang="pt-PT" sz="1800" dirty="0">
              <a:latin typeface="Arial"/>
              <a:cs typeface="Arial"/>
            </a:endParaRPr>
          </a:p>
          <a:p>
            <a:pPr marL="240665" marR="5080" indent="-228600" algn="just">
              <a:lnSpc>
                <a:spcPts val="2110"/>
              </a:lnSpc>
              <a:spcBef>
                <a:spcPts val="75"/>
              </a:spcBef>
              <a:buChar char="•"/>
              <a:tabLst>
                <a:tab pos="241300" algn="l"/>
              </a:tabLst>
            </a:pPr>
            <a:r>
              <a:rPr lang="pt-PT" sz="1800" spc="-5" dirty="0">
                <a:latin typeface="Arial"/>
                <a:cs typeface="Arial"/>
              </a:rPr>
              <a:t>Muitos comentadores da indústria </a:t>
            </a:r>
            <a:r>
              <a:rPr lang="pt-PT" spc="-5" dirty="0">
                <a:latin typeface="Arial"/>
                <a:cs typeface="Arial"/>
              </a:rPr>
              <a:t>s</a:t>
            </a:r>
            <a:r>
              <a:rPr lang="pt-PT" sz="1800" spc="-5" dirty="0">
                <a:latin typeface="Arial"/>
                <a:cs typeface="Arial"/>
              </a:rPr>
              <a:t>ão agora aberta e fortemente críticos das políticas governamentais, apontando-as como ineficazes e geradoras de </a:t>
            </a:r>
            <a:endParaRPr lang="pt-PT" sz="1800" dirty="0">
              <a:latin typeface="Arial"/>
              <a:cs typeface="Arial"/>
            </a:endParaRPr>
          </a:p>
          <a:p>
            <a:pPr marL="240665" algn="just">
              <a:lnSpc>
                <a:spcPts val="2150"/>
              </a:lnSpc>
            </a:pPr>
            <a:r>
              <a:rPr lang="pt-PT" sz="1800" spc="-5" dirty="0">
                <a:latin typeface="Arial"/>
                <a:cs typeface="Arial"/>
              </a:rPr>
              <a:t>constrangimentos desnecessários.</a:t>
            </a:r>
            <a:endParaRPr lang="pt-PT" sz="1800" dirty="0">
              <a:latin typeface="Arial"/>
              <a:cs typeface="Arial"/>
            </a:endParaRPr>
          </a:p>
          <a:p>
            <a:pPr marL="240665" marR="5080" indent="-228600" algn="just">
              <a:lnSpc>
                <a:spcPts val="2110"/>
              </a:lnSpc>
              <a:spcBef>
                <a:spcPts val="135"/>
              </a:spcBef>
              <a:buChar char="•"/>
              <a:tabLst>
                <a:tab pos="241300" algn="l"/>
              </a:tabLst>
            </a:pPr>
            <a:r>
              <a:rPr lang="pt-PT" sz="1800" spc="-5" dirty="0">
                <a:latin typeface="Arial"/>
                <a:cs typeface="Arial"/>
              </a:rPr>
              <a:t>As redes sociais estão inundadas de queixas acerca de viagens perdidas, dificuldades em visitar famílias e aparentemente problemas desnecessários causados pelo isolamento.</a:t>
            </a:r>
            <a:endParaRPr lang="pt-PT" sz="1800" dirty="0">
              <a:latin typeface="Arial"/>
              <a:cs typeface="Arial"/>
            </a:endParaRPr>
          </a:p>
          <a:p>
            <a:pPr marL="240665" marR="5080" indent="-228600" algn="just">
              <a:lnSpc>
                <a:spcPts val="2110"/>
              </a:lnSpc>
              <a:spcBef>
                <a:spcPts val="80"/>
              </a:spcBef>
              <a:buChar char="•"/>
              <a:tabLst>
                <a:tab pos="241300" algn="l"/>
              </a:tabLst>
            </a:pPr>
            <a:r>
              <a:rPr lang="pt-PT" sz="1800" spc="-5" dirty="0">
                <a:latin typeface="Arial"/>
                <a:cs typeface="Arial"/>
              </a:rPr>
              <a:t>É enorme a pressão sobre os governos de todo o mundo para que aliviem as restrições.</a:t>
            </a:r>
            <a:r>
              <a:rPr lang="pt-PT" sz="1800" spc="235" dirty="0">
                <a:latin typeface="Arial"/>
                <a:cs typeface="Arial"/>
              </a:rPr>
              <a:t> </a:t>
            </a:r>
            <a:r>
              <a:rPr lang="pt-PT" sz="1800" spc="-5" dirty="0">
                <a:latin typeface="Arial"/>
                <a:cs typeface="Arial"/>
              </a:rPr>
              <a:t>Os governos estão a ser acusados de irem demasiado longe e tentarem disfarçar erros que cometeram inicialmente.</a:t>
            </a:r>
            <a:endParaRPr lang="pt-PT" sz="1800" dirty="0">
              <a:latin typeface="Arial"/>
              <a:cs typeface="Arial"/>
            </a:endParaRPr>
          </a:p>
          <a:p>
            <a:pPr marL="240665" marR="5080" indent="-228600" algn="just">
              <a:lnSpc>
                <a:spcPct val="99400"/>
              </a:lnSpc>
              <a:spcBef>
                <a:spcPts val="35"/>
              </a:spcBef>
              <a:buChar char="•"/>
              <a:tabLst>
                <a:tab pos="241300" algn="l"/>
              </a:tabLst>
            </a:pPr>
            <a:r>
              <a:rPr lang="pt-PT" sz="1800" spc="-5" dirty="0">
                <a:latin typeface="Arial"/>
                <a:cs typeface="Arial"/>
              </a:rPr>
              <a:t>Algumas pessoas de quarentena estão a ignorar ativamente os conselhos e os requisitos </a:t>
            </a:r>
            <a:r>
              <a:rPr lang="pt-PT" sz="1800" dirty="0">
                <a:latin typeface="Arial"/>
                <a:cs typeface="Arial"/>
              </a:rPr>
              <a:t>pensando que a probabilidade de serem apanhadas é muito baixa </a:t>
            </a:r>
            <a:r>
              <a:rPr lang="pt-PT" sz="1800" spc="-5" dirty="0">
                <a:latin typeface="Arial"/>
                <a:cs typeface="Arial"/>
              </a:rPr>
              <a:t>e que as suas ações individuais não fazem diferença </a:t>
            </a:r>
            <a:r>
              <a:rPr lang="pt-PT" sz="1800" dirty="0">
                <a:latin typeface="Arial"/>
                <a:cs typeface="Arial"/>
              </a:rPr>
              <a:t>na propagação da doença</a:t>
            </a:r>
            <a:r>
              <a:rPr lang="pt-PT" sz="1800" spc="-5" dirty="0">
                <a:latin typeface="Arial"/>
                <a:cs typeface="Arial"/>
              </a:rPr>
              <a:t>.</a:t>
            </a:r>
            <a:endParaRPr lang="pt-PT" sz="1800" dirty="0">
              <a:latin typeface="Arial"/>
              <a:cs typeface="Arial"/>
            </a:endParaRPr>
          </a:p>
        </p:txBody>
      </p:sp>
      <p:sp>
        <p:nvSpPr>
          <p:cNvPr id="11" name="object 11"/>
          <p:cNvSpPr/>
          <p:nvPr/>
        </p:nvSpPr>
        <p:spPr>
          <a:xfrm>
            <a:off x="8713833" y="882650"/>
            <a:ext cx="3206657" cy="4455565"/>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125" y="0"/>
            <a:ext cx="1920239" cy="513080"/>
          </a:xfrm>
          <a:prstGeom prst="rect">
            <a:avLst/>
          </a:prstGeom>
        </p:spPr>
        <p:txBody>
          <a:bodyPr vert="horz" wrap="square" lIns="0" tIns="12700" rIns="0" bIns="0" rtlCol="0">
            <a:spAutoFit/>
          </a:bodyPr>
          <a:lstStyle/>
          <a:p>
            <a:pPr marL="12700">
              <a:lnSpc>
                <a:spcPct val="100000"/>
              </a:lnSpc>
              <a:spcBef>
                <a:spcPts val="100"/>
              </a:spcBef>
            </a:pPr>
            <a:r>
              <a:rPr sz="3200" dirty="0"/>
              <a:t>5</a:t>
            </a:r>
            <a:r>
              <a:rPr lang="pt-PT" sz="3200" dirty="0" err="1"/>
              <a:t>ª</a:t>
            </a:r>
            <a:r>
              <a:rPr lang="pt-PT" sz="3200" dirty="0"/>
              <a:t> sessão</a:t>
            </a:r>
            <a:endParaRPr sz="3200" dirty="0"/>
          </a:p>
        </p:txBody>
      </p:sp>
      <p:sp>
        <p:nvSpPr>
          <p:cNvPr id="3" name="object 3"/>
          <p:cNvSpPr/>
          <p:nvPr/>
        </p:nvSpPr>
        <p:spPr>
          <a:xfrm>
            <a:off x="9296400" y="5562600"/>
            <a:ext cx="838200" cy="762000"/>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 name="object 4"/>
          <p:cNvSpPr txBox="1"/>
          <p:nvPr/>
        </p:nvSpPr>
        <p:spPr>
          <a:xfrm>
            <a:off x="805526" y="669036"/>
            <a:ext cx="10953115" cy="4853765"/>
          </a:xfrm>
          <a:prstGeom prst="rect">
            <a:avLst/>
          </a:prstGeom>
        </p:spPr>
        <p:txBody>
          <a:bodyPr vert="horz" wrap="square" lIns="0" tIns="175895" rIns="0" bIns="0" rtlCol="0">
            <a:spAutoFit/>
          </a:bodyPr>
          <a:lstStyle/>
          <a:p>
            <a:pPr marL="12700">
              <a:lnSpc>
                <a:spcPct val="100000"/>
              </a:lnSpc>
              <a:spcBef>
                <a:spcPts val="1345"/>
              </a:spcBef>
            </a:pPr>
            <a:r>
              <a:rPr lang="pt-PT" sz="2800" b="1" spc="-5" dirty="0">
                <a:solidFill>
                  <a:srgbClr val="005D85"/>
                </a:solidFill>
                <a:latin typeface="Arial"/>
                <a:cs typeface="Arial"/>
              </a:rPr>
              <a:t>Perguntas para discussão</a:t>
            </a:r>
            <a:endParaRPr lang="pt-PT" sz="2800" dirty="0">
              <a:latin typeface="Arial"/>
              <a:cs typeface="Arial"/>
            </a:endParaRPr>
          </a:p>
          <a:p>
            <a:pPr marL="355600" indent="-342900">
              <a:lnSpc>
                <a:spcPct val="100000"/>
              </a:lnSpc>
              <a:spcBef>
                <a:spcPts val="919"/>
              </a:spcBef>
              <a:buChar char="•"/>
              <a:tabLst>
                <a:tab pos="354965" algn="l"/>
                <a:tab pos="355600" algn="l"/>
              </a:tabLst>
            </a:pPr>
            <a:r>
              <a:rPr lang="pt-PT" sz="2000" spc="-5" dirty="0">
                <a:latin typeface="Arial"/>
                <a:cs typeface="Arial"/>
              </a:rPr>
              <a:t>Qual é a sua estratégia para a comunicação com a imprensa e quem a lidera?</a:t>
            </a:r>
            <a:endParaRPr lang="pt-PT" sz="2000" dirty="0">
              <a:latin typeface="Arial"/>
              <a:cs typeface="Arial"/>
            </a:endParaRPr>
          </a:p>
          <a:p>
            <a:pPr marL="355600" indent="-342900">
              <a:lnSpc>
                <a:spcPct val="100000"/>
              </a:lnSpc>
              <a:spcBef>
                <a:spcPts val="1415"/>
              </a:spcBef>
              <a:buChar char="•"/>
              <a:tabLst>
                <a:tab pos="354965" algn="l"/>
                <a:tab pos="355600" algn="l"/>
              </a:tabLst>
            </a:pPr>
            <a:r>
              <a:rPr lang="pt-PT" sz="2000" dirty="0">
                <a:latin typeface="Arial"/>
                <a:cs typeface="Arial"/>
              </a:rPr>
              <a:t>Como é que comunica os requisitos nos pontos de entrada</a:t>
            </a:r>
            <a:r>
              <a:rPr lang="pt-PT" sz="2000" spc="-5" dirty="0">
                <a:latin typeface="Arial"/>
                <a:cs typeface="Arial"/>
              </a:rPr>
              <a:t>?</a:t>
            </a:r>
            <a:endParaRPr lang="pt-PT" sz="2000" dirty="0">
              <a:latin typeface="Arial"/>
              <a:cs typeface="Arial"/>
            </a:endParaRPr>
          </a:p>
          <a:p>
            <a:pPr marL="355600" indent="-342900">
              <a:lnSpc>
                <a:spcPct val="100000"/>
              </a:lnSpc>
              <a:spcBef>
                <a:spcPts val="1490"/>
              </a:spcBef>
              <a:buChar char="•"/>
              <a:tabLst>
                <a:tab pos="354965" algn="l"/>
                <a:tab pos="355600" algn="l"/>
              </a:tabLst>
            </a:pPr>
            <a:r>
              <a:rPr lang="pt-PT" sz="2000" spc="-5" dirty="0">
                <a:latin typeface="Arial"/>
                <a:cs typeface="Arial"/>
              </a:rPr>
              <a:t>Que comunicação é preciso fazer e a quem?</a:t>
            </a:r>
            <a:endParaRPr lang="pt-PT" sz="2000" dirty="0">
              <a:latin typeface="Arial"/>
              <a:cs typeface="Arial"/>
            </a:endParaRPr>
          </a:p>
          <a:p>
            <a:pPr marL="355600" indent="-342900">
              <a:lnSpc>
                <a:spcPct val="100000"/>
              </a:lnSpc>
              <a:spcBef>
                <a:spcPts val="1415"/>
              </a:spcBef>
              <a:buChar char="•"/>
              <a:tabLst>
                <a:tab pos="354965" algn="l"/>
                <a:tab pos="355600" algn="l"/>
              </a:tabLst>
            </a:pPr>
            <a:r>
              <a:rPr lang="pt-PT" sz="2000" dirty="0">
                <a:latin typeface="Arial"/>
                <a:cs typeface="Arial"/>
              </a:rPr>
              <a:t>Como é que comunica com os viajantes, antes de eles chegarem</a:t>
            </a:r>
            <a:r>
              <a:rPr lang="pt-PT" sz="2000" spc="-5" dirty="0">
                <a:latin typeface="Arial"/>
                <a:cs typeface="Arial"/>
              </a:rPr>
              <a:t>?</a:t>
            </a:r>
            <a:endParaRPr lang="pt-PT" sz="2000" dirty="0">
              <a:latin typeface="Arial"/>
              <a:cs typeface="Arial"/>
            </a:endParaRPr>
          </a:p>
          <a:p>
            <a:pPr marL="355600" indent="-342900">
              <a:lnSpc>
                <a:spcPct val="100000"/>
              </a:lnSpc>
              <a:spcBef>
                <a:spcPts val="1490"/>
              </a:spcBef>
              <a:buChar char="•"/>
              <a:tabLst>
                <a:tab pos="354965" algn="l"/>
                <a:tab pos="355600" algn="l"/>
              </a:tabLst>
            </a:pPr>
            <a:r>
              <a:rPr lang="pt-PT" sz="2000" spc="-5" dirty="0">
                <a:latin typeface="Arial"/>
                <a:cs typeface="Arial"/>
              </a:rPr>
              <a:t>Que quadros legais devem ser comunicados?</a:t>
            </a:r>
            <a:endParaRPr lang="pt-PT" sz="2000" dirty="0">
              <a:latin typeface="Arial"/>
              <a:cs typeface="Arial"/>
            </a:endParaRPr>
          </a:p>
          <a:p>
            <a:pPr marL="355600" indent="-342900">
              <a:lnSpc>
                <a:spcPct val="100000"/>
              </a:lnSpc>
              <a:spcBef>
                <a:spcPts val="1390"/>
              </a:spcBef>
              <a:buChar char="•"/>
              <a:tabLst>
                <a:tab pos="354965" algn="l"/>
                <a:tab pos="355600" algn="l"/>
              </a:tabLst>
            </a:pPr>
            <a:r>
              <a:rPr lang="pt-PT" sz="2000" dirty="0">
                <a:latin typeface="Arial"/>
                <a:cs typeface="Arial"/>
              </a:rPr>
              <a:t>Como é que está a gerir os média, incluindo as redes sociais?</a:t>
            </a:r>
          </a:p>
          <a:p>
            <a:pPr marL="355600" indent="-342900">
              <a:lnSpc>
                <a:spcPct val="100000"/>
              </a:lnSpc>
              <a:spcBef>
                <a:spcPts val="1420"/>
              </a:spcBef>
              <a:buChar char="•"/>
              <a:tabLst>
                <a:tab pos="354965" algn="l"/>
                <a:tab pos="355600" algn="l"/>
              </a:tabLst>
            </a:pPr>
            <a:r>
              <a:rPr lang="pt-PT" sz="2000" dirty="0">
                <a:latin typeface="Arial"/>
                <a:cs typeface="Arial"/>
              </a:rPr>
              <a:t>Como é que está a gerir a desinformação e os rumores</a:t>
            </a:r>
            <a:r>
              <a:rPr lang="pt-PT" sz="2000" spc="-5" dirty="0">
                <a:latin typeface="Arial"/>
                <a:cs typeface="Arial"/>
              </a:rPr>
              <a:t>?</a:t>
            </a:r>
            <a:endParaRPr lang="pt-PT" sz="2000" dirty="0">
              <a:latin typeface="Arial"/>
              <a:cs typeface="Arial"/>
            </a:endParaRPr>
          </a:p>
          <a:p>
            <a:pPr marL="355600" indent="-342900">
              <a:lnSpc>
                <a:spcPct val="100000"/>
              </a:lnSpc>
              <a:spcBef>
                <a:spcPts val="1485"/>
              </a:spcBef>
              <a:buChar char="•"/>
              <a:tabLst>
                <a:tab pos="354965" algn="l"/>
                <a:tab pos="355600" algn="l"/>
              </a:tabLst>
            </a:pPr>
            <a:r>
              <a:rPr lang="pt-PT" sz="2000" dirty="0">
                <a:latin typeface="Arial"/>
                <a:cs typeface="Arial"/>
              </a:rPr>
              <a:t>Como é coordenada a informação e a comunicação</a:t>
            </a:r>
            <a:r>
              <a:rPr lang="pt-PT" sz="2000" spc="-5" dirty="0">
                <a:latin typeface="Arial"/>
                <a:cs typeface="Arial"/>
              </a:rPr>
              <a:t>?</a:t>
            </a:r>
            <a:endParaRPr lang="pt-PT" sz="2000" dirty="0">
              <a:latin typeface="Arial"/>
              <a:cs typeface="Arial"/>
            </a:endParaRPr>
          </a:p>
          <a:p>
            <a:pPr marL="12700">
              <a:lnSpc>
                <a:spcPct val="100000"/>
              </a:lnSpc>
              <a:tabLst>
                <a:tab pos="872490" algn="l"/>
              </a:tabLst>
            </a:pPr>
            <a:r>
              <a:rPr lang="pt-PT" sz="2200" i="1" dirty="0">
                <a:solidFill>
                  <a:srgbClr val="FF0000"/>
                </a:solidFill>
                <a:latin typeface="Arial"/>
                <a:cs typeface="Arial"/>
              </a:rPr>
              <a:t>Com base nas respostas que deu, faça uma lista dos seus pontos fortes e fracos</a:t>
            </a:r>
            <a:r>
              <a:rPr lang="pt-PT" sz="2400" i="1" dirty="0">
                <a:solidFill>
                  <a:srgbClr val="FF0000"/>
                </a:solidFill>
                <a:latin typeface="Arial"/>
                <a:cs typeface="Arial"/>
              </a:rPr>
              <a:t>.</a:t>
            </a:r>
            <a:endParaRPr lang="pt-PT" sz="2400" dirty="0">
              <a:latin typeface="Arial"/>
              <a:cs typeface="Arial"/>
            </a:endParaRPr>
          </a:p>
        </p:txBody>
      </p:sp>
      <p:sp>
        <p:nvSpPr>
          <p:cNvPr id="5" name="Rectangle 4"/>
          <p:cNvSpPr/>
          <p:nvPr/>
        </p:nvSpPr>
        <p:spPr>
          <a:xfrm>
            <a:off x="10134600" y="5715000"/>
            <a:ext cx="965321" cy="369332"/>
          </a:xfrm>
          <a:prstGeom prst="rect">
            <a:avLst/>
          </a:prstGeom>
        </p:spPr>
        <p:txBody>
          <a:bodyPr wrap="none">
            <a:spAutoFit/>
          </a:bodyPr>
          <a:lstStyle/>
          <a:p>
            <a:pPr marL="12700">
              <a:lnSpc>
                <a:spcPct val="100000"/>
              </a:lnSpc>
              <a:tabLst>
                <a:tab pos="872490" algn="l"/>
              </a:tabLst>
            </a:pPr>
            <a:r>
              <a:rPr lang="nb-NO" b="1" dirty="0">
                <a:solidFill>
                  <a:srgbClr val="0070C0"/>
                </a:solidFill>
                <a:latin typeface="Arial"/>
                <a:cs typeface="Arial"/>
              </a:rPr>
              <a:t>30</a:t>
            </a:r>
            <a:r>
              <a:rPr lang="nb-NO" b="1" spc="-95" dirty="0">
                <a:solidFill>
                  <a:srgbClr val="0070C0"/>
                </a:solidFill>
                <a:latin typeface="Arial"/>
                <a:cs typeface="Arial"/>
              </a:rPr>
              <a:t> </a:t>
            </a:r>
            <a:r>
              <a:rPr lang="nb-NO" b="1" spc="-5" dirty="0">
                <a:solidFill>
                  <a:srgbClr val="0070C0"/>
                </a:solidFill>
                <a:latin typeface="Arial"/>
                <a:cs typeface="Arial"/>
              </a:rPr>
              <a:t>min.</a:t>
            </a:r>
            <a:endParaRPr lang="nb-NO" dirty="0">
              <a:latin typeface="Arial"/>
              <a:cs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544823" y="1517376"/>
            <a:ext cx="4895850" cy="4086225"/>
          </a:xfrm>
          <a:custGeom>
            <a:avLst/>
            <a:gdLst/>
            <a:ahLst/>
            <a:cxnLst/>
            <a:rect l="l" t="t" r="r" b="b"/>
            <a:pathLst>
              <a:path w="4895850" h="4086225">
                <a:moveTo>
                  <a:pt x="4895850" y="0"/>
                </a:moveTo>
                <a:lnTo>
                  <a:pt x="0" y="0"/>
                </a:lnTo>
                <a:lnTo>
                  <a:pt x="0" y="4086224"/>
                </a:lnTo>
                <a:lnTo>
                  <a:pt x="4895850" y="4086224"/>
                </a:lnTo>
                <a:lnTo>
                  <a:pt x="4895850" y="0"/>
                </a:lnTo>
                <a:close/>
              </a:path>
            </a:pathLst>
          </a:custGeom>
          <a:solidFill>
            <a:srgbClr val="595959"/>
          </a:solidFill>
        </p:spPr>
        <p:txBody>
          <a:bodyPr wrap="square" lIns="0" tIns="0" rIns="0" bIns="0" rtlCol="0"/>
          <a:lstStyle/>
          <a:p>
            <a:endParaRPr/>
          </a:p>
        </p:txBody>
      </p:sp>
      <p:sp>
        <p:nvSpPr>
          <p:cNvPr id="3" name="object 3"/>
          <p:cNvSpPr txBox="1">
            <a:spLocks noGrp="1"/>
          </p:cNvSpPr>
          <p:nvPr>
            <p:ph type="title"/>
          </p:nvPr>
        </p:nvSpPr>
        <p:spPr>
          <a:xfrm>
            <a:off x="4635642" y="2852420"/>
            <a:ext cx="2651125" cy="939800"/>
          </a:xfrm>
          <a:prstGeom prst="rect">
            <a:avLst/>
          </a:prstGeom>
        </p:spPr>
        <p:txBody>
          <a:bodyPr vert="horz" wrap="square" lIns="0" tIns="12700" rIns="0" bIns="0" rtlCol="0">
            <a:spAutoFit/>
          </a:bodyPr>
          <a:lstStyle/>
          <a:p>
            <a:pPr marL="12700">
              <a:lnSpc>
                <a:spcPct val="100000"/>
              </a:lnSpc>
              <a:spcBef>
                <a:spcPts val="100"/>
              </a:spcBef>
            </a:pPr>
            <a:r>
              <a:rPr sz="6000" spc="-5" dirty="0"/>
              <a:t>E</a:t>
            </a:r>
            <a:r>
              <a:rPr sz="6000" dirty="0"/>
              <a:t>ND</a:t>
            </a:r>
            <a:r>
              <a:rPr sz="6000" spc="-5" dirty="0"/>
              <a:t>EX</a:t>
            </a:r>
            <a:endParaRPr sz="60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1125" y="0"/>
            <a:ext cx="1920239" cy="513080"/>
          </a:xfrm>
          <a:prstGeom prst="rect">
            <a:avLst/>
          </a:prstGeom>
        </p:spPr>
        <p:txBody>
          <a:bodyPr vert="horz" wrap="square" lIns="0" tIns="12700" rIns="0" bIns="0" rtlCol="0">
            <a:spAutoFit/>
          </a:bodyPr>
          <a:lstStyle/>
          <a:p>
            <a:pPr marL="12700">
              <a:lnSpc>
                <a:spcPct val="100000"/>
              </a:lnSpc>
              <a:spcBef>
                <a:spcPts val="100"/>
              </a:spcBef>
            </a:pPr>
            <a:r>
              <a:rPr lang="pt-PT" sz="3200" b="1" dirty="0">
                <a:solidFill>
                  <a:srgbClr val="FFFFFF"/>
                </a:solidFill>
                <a:latin typeface="Arial"/>
                <a:cs typeface="Arial"/>
              </a:rPr>
              <a:t>Balanço</a:t>
            </a:r>
            <a:endParaRPr sz="3200" dirty="0">
              <a:latin typeface="Arial"/>
              <a:cs typeface="Arial"/>
            </a:endParaRPr>
          </a:p>
        </p:txBody>
      </p:sp>
      <p:sp>
        <p:nvSpPr>
          <p:cNvPr id="3" name="object 3"/>
          <p:cNvSpPr/>
          <p:nvPr/>
        </p:nvSpPr>
        <p:spPr>
          <a:xfrm>
            <a:off x="6742176" y="1944623"/>
            <a:ext cx="2740152" cy="2883408"/>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 name="object 4"/>
          <p:cNvSpPr txBox="1"/>
          <p:nvPr/>
        </p:nvSpPr>
        <p:spPr>
          <a:xfrm>
            <a:off x="2377424" y="2650236"/>
            <a:ext cx="3970020" cy="1003025"/>
          </a:xfrm>
          <a:prstGeom prst="rect">
            <a:avLst/>
          </a:prstGeom>
        </p:spPr>
        <p:txBody>
          <a:bodyPr vert="horz" wrap="square" lIns="0" tIns="6350" rIns="0" bIns="0" rtlCol="0">
            <a:spAutoFit/>
          </a:bodyPr>
          <a:lstStyle/>
          <a:p>
            <a:pPr marL="937894" marR="5080" indent="-925830">
              <a:lnSpc>
                <a:spcPct val="101299"/>
              </a:lnSpc>
              <a:spcBef>
                <a:spcPts val="50"/>
              </a:spcBef>
            </a:pPr>
            <a:r>
              <a:rPr lang="pt-PT" sz="3200" b="1" spc="-5" dirty="0">
                <a:latin typeface="Arial"/>
                <a:cs typeface="Arial"/>
              </a:rPr>
              <a:t>F</a:t>
            </a:r>
            <a:r>
              <a:rPr sz="3200" b="1" spc="-10" dirty="0">
                <a:latin typeface="Arial"/>
                <a:cs typeface="Arial"/>
              </a:rPr>
              <a:t>eedback</a:t>
            </a:r>
            <a:r>
              <a:rPr sz="3200" b="1" spc="-70" dirty="0">
                <a:latin typeface="Arial"/>
                <a:cs typeface="Arial"/>
              </a:rPr>
              <a:t> </a:t>
            </a:r>
            <a:r>
              <a:rPr lang="pt-PT" sz="3200" b="1" spc="-70" dirty="0">
                <a:latin typeface="Arial"/>
                <a:cs typeface="Arial"/>
              </a:rPr>
              <a:t>inicial </a:t>
            </a:r>
            <a:r>
              <a:rPr lang="pt-PT" sz="3200" b="1" spc="-5" dirty="0">
                <a:latin typeface="Arial"/>
                <a:cs typeface="Arial"/>
              </a:rPr>
              <a:t>dos</a:t>
            </a:r>
            <a:r>
              <a:rPr sz="3200" b="1" spc="-55" dirty="0">
                <a:latin typeface="Arial"/>
                <a:cs typeface="Arial"/>
              </a:rPr>
              <a:t> </a:t>
            </a:r>
            <a:r>
              <a:rPr sz="3200" b="1" spc="-10" dirty="0">
                <a:latin typeface="Arial"/>
                <a:cs typeface="Arial"/>
              </a:rPr>
              <a:t>participant</a:t>
            </a:r>
            <a:r>
              <a:rPr lang="pt-PT" sz="3200" b="1" spc="-10" dirty="0">
                <a:latin typeface="Arial"/>
                <a:cs typeface="Arial"/>
              </a:rPr>
              <a:t>e</a:t>
            </a:r>
            <a:r>
              <a:rPr sz="3200" b="1" spc="-10" dirty="0">
                <a:latin typeface="Arial"/>
                <a:cs typeface="Arial"/>
              </a:rPr>
              <a:t>s</a:t>
            </a:r>
            <a:endParaRPr sz="3200" dirty="0">
              <a:latin typeface="Arial"/>
              <a:cs typeface="Arial"/>
            </a:endParaRPr>
          </a:p>
        </p:txBody>
      </p:sp>
      <p:sp>
        <p:nvSpPr>
          <p:cNvPr id="5" name="object 5"/>
          <p:cNvSpPr/>
          <p:nvPr/>
        </p:nvSpPr>
        <p:spPr>
          <a:xfrm>
            <a:off x="6570660" y="2805112"/>
            <a:ext cx="0" cy="1351280"/>
          </a:xfrm>
          <a:custGeom>
            <a:avLst/>
            <a:gdLst/>
            <a:ahLst/>
            <a:cxnLst/>
            <a:rect l="l" t="t" r="r" b="b"/>
            <a:pathLst>
              <a:path h="1351279">
                <a:moveTo>
                  <a:pt x="0" y="0"/>
                </a:moveTo>
                <a:lnTo>
                  <a:pt x="1" y="1350962"/>
                </a:lnTo>
              </a:path>
            </a:pathLst>
          </a:custGeom>
          <a:ln w="47625">
            <a:solidFill>
              <a:srgbClr val="D86422"/>
            </a:solidFill>
          </a:ln>
        </p:spPr>
        <p:txBody>
          <a:bodyPr wrap="square" lIns="0" tIns="0" rIns="0" bIns="0" rtlCol="0"/>
          <a:lstStyle/>
          <a:p>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hlinkClick r:id="rId3"/>
            <a:extLst>
              <a:ext uri="{FF2B5EF4-FFF2-40B4-BE49-F238E27FC236}">
                <a16:creationId xmlns:a16="http://schemas.microsoft.com/office/drawing/2014/main" id="{DC4FB458-8FA3-4BC1-8A0D-FC385CD0C48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174661" y="5651615"/>
            <a:ext cx="1819796" cy="745309"/>
          </a:xfrm>
          <a:prstGeom prst="rect">
            <a:avLst/>
          </a:prstGeom>
        </p:spPr>
      </p:pic>
      <p:sp>
        <p:nvSpPr>
          <p:cNvPr id="2" name="Title 1">
            <a:extLst>
              <a:ext uri="{FF2B5EF4-FFF2-40B4-BE49-F238E27FC236}">
                <a16:creationId xmlns:a16="http://schemas.microsoft.com/office/drawing/2014/main" id="{D534DAFD-A0A3-4E9F-8BCD-8CF1E43355C4}"/>
              </a:ext>
            </a:extLst>
          </p:cNvPr>
          <p:cNvSpPr>
            <a:spLocks noGrp="1"/>
          </p:cNvSpPr>
          <p:nvPr>
            <p:ph type="title"/>
          </p:nvPr>
        </p:nvSpPr>
        <p:spPr/>
        <p:txBody>
          <a:bodyPr>
            <a:normAutofit/>
          </a:bodyPr>
          <a:lstStyle/>
          <a:p>
            <a:r>
              <a:rPr lang="en-US" dirty="0" err="1"/>
              <a:t>Último</a:t>
            </a:r>
            <a:r>
              <a:rPr lang="en-US" dirty="0"/>
              <a:t> </a:t>
            </a:r>
            <a:r>
              <a:rPr lang="en-US" dirty="0" err="1"/>
              <a:t>relatório</a:t>
            </a:r>
            <a:r>
              <a:rPr lang="en-US" dirty="0"/>
              <a:t> de </a:t>
            </a:r>
            <a:r>
              <a:rPr lang="en-US" dirty="0" err="1"/>
              <a:t>situação</a:t>
            </a:r>
            <a:r>
              <a:rPr lang="en-US" dirty="0"/>
              <a:t> da OMS</a:t>
            </a:r>
          </a:p>
        </p:txBody>
      </p:sp>
      <p:sp>
        <p:nvSpPr>
          <p:cNvPr id="10" name="Rectangle 9">
            <a:extLst>
              <a:ext uri="{FF2B5EF4-FFF2-40B4-BE49-F238E27FC236}">
                <a16:creationId xmlns:a16="http://schemas.microsoft.com/office/drawing/2014/main" id="{04F871DA-2632-4765-A38B-969A64757D61}"/>
              </a:ext>
            </a:extLst>
          </p:cNvPr>
          <p:cNvSpPr/>
          <p:nvPr/>
        </p:nvSpPr>
        <p:spPr>
          <a:xfrm>
            <a:off x="252291" y="2598003"/>
            <a:ext cx="8742166" cy="1384995"/>
          </a:xfrm>
          <a:prstGeom prst="rect">
            <a:avLst/>
          </a:prstGeom>
        </p:spPr>
        <p:txBody>
          <a:bodyPr wrap="square">
            <a:spAutoFit/>
          </a:bodyPr>
          <a:lstStyle/>
          <a:p>
            <a:r>
              <a:rPr lang="pt-PT" sz="2800" b="1" dirty="0"/>
              <a:t>A situação está a evoluir rapidamente.</a:t>
            </a:r>
          </a:p>
          <a:p>
            <a:r>
              <a:rPr lang="pt-PT" sz="2800" dirty="0"/>
              <a:t>Olhemos para o último relatório de situação da </a:t>
            </a:r>
          </a:p>
          <a:p>
            <a:r>
              <a:rPr lang="pt-PT" sz="2800" dirty="0"/>
              <a:t>OMS.</a:t>
            </a:r>
          </a:p>
        </p:txBody>
      </p:sp>
      <p:pic>
        <p:nvPicPr>
          <p:cNvPr id="5" name="Picture 4" descr="Graphical user interface, website&#10;&#10;Description automatically generated">
            <a:extLst>
              <a:ext uri="{FF2B5EF4-FFF2-40B4-BE49-F238E27FC236}">
                <a16:creationId xmlns:a16="http://schemas.microsoft.com/office/drawing/2014/main" id="{6B4298F1-BA16-8C44-8468-8F758BBD244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702578" y="1372267"/>
            <a:ext cx="4338581" cy="4113466"/>
          </a:xfrm>
          <a:prstGeom prst="rect">
            <a:avLst/>
          </a:prstGeom>
        </p:spPr>
      </p:pic>
      <p:sp>
        <p:nvSpPr>
          <p:cNvPr id="7" name="Date Placeholder 3">
            <a:extLst>
              <a:ext uri="{FF2B5EF4-FFF2-40B4-BE49-F238E27FC236}">
                <a16:creationId xmlns:a16="http://schemas.microsoft.com/office/drawing/2014/main" id="{A3B10564-5E44-4E45-905F-4B41B230E036}"/>
              </a:ext>
            </a:extLst>
          </p:cNvPr>
          <p:cNvSpPr>
            <a:spLocks noGrp="1"/>
          </p:cNvSpPr>
          <p:nvPr>
            <p:ph type="dt" sz="half" idx="4294967295"/>
          </p:nvPr>
        </p:nvSpPr>
        <p:spPr>
          <a:xfrm>
            <a:off x="5481868" y="6560893"/>
            <a:ext cx="2671532" cy="365125"/>
          </a:xfrm>
          <a:prstGeom prst="rect">
            <a:avLst/>
          </a:prstGeom>
        </p:spPr>
        <p:txBody>
          <a:bodyPr/>
          <a:lstStyle/>
          <a:p>
            <a:r>
              <a:rPr lang="en-US" dirty="0"/>
              <a:t>27 de </a:t>
            </a:r>
            <a:r>
              <a:rPr lang="en-US" dirty="0" err="1"/>
              <a:t>Outubro</a:t>
            </a:r>
            <a:r>
              <a:rPr lang="en-US" dirty="0"/>
              <a:t> de 2020</a:t>
            </a:r>
          </a:p>
        </p:txBody>
      </p:sp>
    </p:spTree>
    <p:extLst>
      <p:ext uri="{BB962C8B-B14F-4D97-AF65-F5344CB8AC3E}">
        <p14:creationId xmlns:p14="http://schemas.microsoft.com/office/powerpoint/2010/main" val="7731721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6370955" cy="611505"/>
          </a:xfrm>
          <a:custGeom>
            <a:avLst/>
            <a:gdLst/>
            <a:ahLst/>
            <a:cxnLst/>
            <a:rect l="l" t="t" r="r" b="b"/>
            <a:pathLst>
              <a:path w="6370955" h="611505">
                <a:moveTo>
                  <a:pt x="0" y="611187"/>
                </a:moveTo>
                <a:lnTo>
                  <a:pt x="6370634" y="611187"/>
                </a:lnTo>
                <a:lnTo>
                  <a:pt x="6370634" y="0"/>
                </a:lnTo>
                <a:lnTo>
                  <a:pt x="0" y="0"/>
                </a:lnTo>
                <a:lnTo>
                  <a:pt x="0" y="611187"/>
                </a:lnTo>
                <a:close/>
              </a:path>
            </a:pathLst>
          </a:custGeom>
          <a:solidFill>
            <a:srgbClr val="008FCE"/>
          </a:solidFill>
        </p:spPr>
        <p:txBody>
          <a:bodyPr wrap="square" lIns="0" tIns="0" rIns="0" bIns="0" rtlCol="0"/>
          <a:lstStyle/>
          <a:p>
            <a:endParaRPr/>
          </a:p>
        </p:txBody>
      </p:sp>
      <p:grpSp>
        <p:nvGrpSpPr>
          <p:cNvPr id="3" name="object 3"/>
          <p:cNvGrpSpPr/>
          <p:nvPr/>
        </p:nvGrpSpPr>
        <p:grpSpPr>
          <a:xfrm>
            <a:off x="0" y="0"/>
            <a:ext cx="12192000" cy="6858000"/>
            <a:chOff x="0" y="0"/>
            <a:chExt cx="12192000" cy="6858000"/>
          </a:xfrm>
        </p:grpSpPr>
        <p:sp>
          <p:nvSpPr>
            <p:cNvPr id="4" name="object 4"/>
            <p:cNvSpPr/>
            <p:nvPr/>
          </p:nvSpPr>
          <p:spPr>
            <a:xfrm>
              <a:off x="0" y="6568440"/>
              <a:ext cx="12188952" cy="289560"/>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p:nvPr/>
          </p:nvSpPr>
          <p:spPr>
            <a:xfrm>
              <a:off x="6350" y="0"/>
              <a:ext cx="12185650" cy="6858000"/>
            </a:xfrm>
            <a:custGeom>
              <a:avLst/>
              <a:gdLst/>
              <a:ahLst/>
              <a:cxnLst/>
              <a:rect l="l" t="t" r="r" b="b"/>
              <a:pathLst>
                <a:path w="12185650" h="6858000">
                  <a:moveTo>
                    <a:pt x="12185650" y="0"/>
                  </a:moveTo>
                  <a:lnTo>
                    <a:pt x="6364275" y="0"/>
                  </a:lnTo>
                  <a:lnTo>
                    <a:pt x="6364275" y="6605587"/>
                  </a:lnTo>
                  <a:lnTo>
                    <a:pt x="0" y="6605587"/>
                  </a:lnTo>
                  <a:lnTo>
                    <a:pt x="0" y="6858000"/>
                  </a:lnTo>
                  <a:lnTo>
                    <a:pt x="12185650" y="6858000"/>
                  </a:lnTo>
                  <a:lnTo>
                    <a:pt x="12185650" y="6605587"/>
                  </a:lnTo>
                  <a:lnTo>
                    <a:pt x="12185650" y="0"/>
                  </a:lnTo>
                  <a:close/>
                </a:path>
              </a:pathLst>
            </a:custGeom>
            <a:solidFill>
              <a:srgbClr val="595959"/>
            </a:solidFill>
          </p:spPr>
          <p:txBody>
            <a:bodyPr wrap="square" lIns="0" tIns="0" rIns="0" bIns="0" rtlCol="0"/>
            <a:lstStyle/>
            <a:p>
              <a:endParaRPr/>
            </a:p>
          </p:txBody>
        </p:sp>
      </p:grpSp>
      <p:sp>
        <p:nvSpPr>
          <p:cNvPr id="7" name="object 7"/>
          <p:cNvSpPr txBox="1">
            <a:spLocks noGrp="1"/>
          </p:cNvSpPr>
          <p:nvPr>
            <p:ph type="title"/>
          </p:nvPr>
        </p:nvSpPr>
        <p:spPr>
          <a:xfrm>
            <a:off x="7772400" y="762001"/>
            <a:ext cx="3962400" cy="1859483"/>
          </a:xfrm>
          <a:prstGeom prst="rect">
            <a:avLst/>
          </a:prstGeom>
        </p:spPr>
        <p:txBody>
          <a:bodyPr vert="horz" wrap="square" lIns="0" tIns="12700" rIns="0" bIns="0" rtlCol="0">
            <a:spAutoFit/>
          </a:bodyPr>
          <a:lstStyle/>
          <a:p>
            <a:pPr marL="111760" marR="5080" indent="-99695">
              <a:lnSpc>
                <a:spcPct val="100000"/>
              </a:lnSpc>
              <a:spcBef>
                <a:spcPts val="100"/>
              </a:spcBef>
            </a:pPr>
            <a:r>
              <a:rPr lang="pt-PT" sz="4000" spc="-5" dirty="0">
                <a:solidFill>
                  <a:srgbClr val="27BEFF"/>
                </a:solidFill>
              </a:rPr>
              <a:t>Resumo e passos seguintes</a:t>
            </a:r>
            <a:endParaRPr sz="4000" dirty="0"/>
          </a:p>
        </p:txBody>
      </p:sp>
      <p:sp>
        <p:nvSpPr>
          <p:cNvPr id="8" name="object 8"/>
          <p:cNvSpPr txBox="1"/>
          <p:nvPr/>
        </p:nvSpPr>
        <p:spPr>
          <a:xfrm>
            <a:off x="7913037" y="2636011"/>
            <a:ext cx="3557270" cy="3402096"/>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FFFFFF"/>
                </a:solidFill>
                <a:latin typeface="Calibri"/>
                <a:cs typeface="Calibri"/>
              </a:rPr>
              <a:t>Part</a:t>
            </a:r>
            <a:r>
              <a:rPr lang="pt-PT" sz="2400" b="1" spc="-5" dirty="0">
                <a:solidFill>
                  <a:srgbClr val="FFFFFF"/>
                </a:solidFill>
                <a:latin typeface="Calibri"/>
                <a:cs typeface="Calibri"/>
              </a:rPr>
              <a:t>e</a:t>
            </a:r>
            <a:r>
              <a:rPr sz="2400" b="1" spc="-10" dirty="0">
                <a:solidFill>
                  <a:srgbClr val="FFFFFF"/>
                </a:solidFill>
                <a:latin typeface="Calibri"/>
                <a:cs typeface="Calibri"/>
              </a:rPr>
              <a:t> </a:t>
            </a:r>
            <a:r>
              <a:rPr sz="2400" b="1" spc="-5" dirty="0">
                <a:solidFill>
                  <a:srgbClr val="FFFFFF"/>
                </a:solidFill>
                <a:latin typeface="Calibri"/>
                <a:cs typeface="Calibri"/>
              </a:rPr>
              <a:t>II:</a:t>
            </a:r>
            <a:endParaRPr sz="2400" dirty="0">
              <a:latin typeface="Calibri"/>
              <a:cs typeface="Calibri"/>
            </a:endParaRPr>
          </a:p>
          <a:p>
            <a:pPr>
              <a:lnSpc>
                <a:spcPct val="100000"/>
              </a:lnSpc>
              <a:spcBef>
                <a:spcPts val="5"/>
              </a:spcBef>
            </a:pPr>
            <a:endParaRPr sz="2200" dirty="0">
              <a:latin typeface="Calibri"/>
              <a:cs typeface="Calibri"/>
            </a:endParaRPr>
          </a:p>
          <a:p>
            <a:pPr marL="12700" marR="299085">
              <a:lnSpc>
                <a:spcPct val="90400"/>
              </a:lnSpc>
              <a:spcBef>
                <a:spcPts val="5"/>
              </a:spcBef>
              <a:buClr>
                <a:srgbClr val="0090D0"/>
              </a:buClr>
              <a:buSzPts val="200"/>
              <a:buFont typeface="Arial"/>
              <a:buChar char="•"/>
              <a:tabLst>
                <a:tab pos="31750" algn="l"/>
              </a:tabLst>
            </a:pPr>
            <a:r>
              <a:rPr lang="pt-PT" sz="2400" spc="-5" dirty="0">
                <a:solidFill>
                  <a:srgbClr val="FFFFFF"/>
                </a:solidFill>
                <a:latin typeface="Calibri"/>
                <a:cs typeface="Calibri"/>
              </a:rPr>
              <a:t>Análise </a:t>
            </a:r>
            <a:r>
              <a:rPr sz="2400" spc="-5" dirty="0">
                <a:solidFill>
                  <a:srgbClr val="FFFFFF"/>
                </a:solidFill>
                <a:latin typeface="Calibri"/>
                <a:cs typeface="Calibri"/>
              </a:rPr>
              <a:t>GAP: </a:t>
            </a:r>
            <a:r>
              <a:rPr lang="pt-PT" sz="2400" spc="-5" dirty="0">
                <a:solidFill>
                  <a:srgbClr val="FFFFFF"/>
                </a:solidFill>
                <a:latin typeface="Calibri"/>
                <a:cs typeface="Calibri"/>
              </a:rPr>
              <a:t>Discussão em grupos de reflexão para analisar a lista de verificação da prontidão</a:t>
            </a:r>
            <a:endParaRPr sz="2400" dirty="0">
              <a:latin typeface="Calibri"/>
              <a:cs typeface="Calibri"/>
            </a:endParaRPr>
          </a:p>
          <a:p>
            <a:pPr marL="31750" indent="-19050">
              <a:lnSpc>
                <a:spcPct val="100000"/>
              </a:lnSpc>
              <a:spcBef>
                <a:spcPts val="910"/>
              </a:spcBef>
              <a:buClr>
                <a:srgbClr val="0090D0"/>
              </a:buClr>
              <a:buSzPts val="200"/>
              <a:buFont typeface="Arial"/>
              <a:buChar char="•"/>
              <a:tabLst>
                <a:tab pos="31750" algn="l"/>
              </a:tabLst>
            </a:pPr>
            <a:r>
              <a:rPr lang="pt-PT" sz="2400" spc="-5" dirty="0">
                <a:solidFill>
                  <a:srgbClr val="FFFFFF"/>
                </a:solidFill>
                <a:latin typeface="Calibri"/>
                <a:cs typeface="Calibri"/>
              </a:rPr>
              <a:t>Planeamento das ações</a:t>
            </a:r>
            <a:endParaRPr sz="2400" dirty="0">
              <a:latin typeface="Calibri"/>
              <a:cs typeface="Calibri"/>
            </a:endParaRPr>
          </a:p>
          <a:p>
            <a:pPr marL="31750" indent="-19050">
              <a:lnSpc>
                <a:spcPct val="100000"/>
              </a:lnSpc>
              <a:spcBef>
                <a:spcPts val="935"/>
              </a:spcBef>
              <a:buClr>
                <a:srgbClr val="0090D0"/>
              </a:buClr>
              <a:buSzPts val="200"/>
              <a:buFont typeface="Arial"/>
              <a:buChar char="•"/>
              <a:tabLst>
                <a:tab pos="31750" algn="l"/>
              </a:tabLst>
            </a:pPr>
            <a:r>
              <a:rPr lang="pt-PT" sz="2400" spc="-5" dirty="0">
                <a:solidFill>
                  <a:srgbClr val="FFFFFF"/>
                </a:solidFill>
                <a:latin typeface="Calibri"/>
                <a:cs typeface="Calibri"/>
              </a:rPr>
              <a:t>Formulário  de avaliação dos participantes</a:t>
            </a:r>
            <a:endParaRPr sz="2400" dirty="0">
              <a:latin typeface="Calibri"/>
              <a:cs typeface="Calibri"/>
            </a:endParaRPr>
          </a:p>
        </p:txBody>
      </p:sp>
      <p:pic>
        <p:nvPicPr>
          <p:cNvPr id="6" name="Picture 5">
            <a:extLst>
              <a:ext uri="{FF2B5EF4-FFF2-40B4-BE49-F238E27FC236}">
                <a16:creationId xmlns:a16="http://schemas.microsoft.com/office/drawing/2014/main" id="{6AAE3BB2-3F50-45BC-8ED3-EEE2594D8FE5}"/>
              </a:ext>
            </a:extLst>
          </p:cNvPr>
          <p:cNvPicPr>
            <a:picLocks noChangeAspect="1"/>
          </p:cNvPicPr>
          <p:nvPr/>
        </p:nvPicPr>
        <p:blipFill>
          <a:blip r:embed="rId3"/>
          <a:stretch>
            <a:fillRect/>
          </a:stretch>
        </p:blipFill>
        <p:spPr>
          <a:xfrm>
            <a:off x="527390" y="1526883"/>
            <a:ext cx="5316173" cy="3804234"/>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124" y="0"/>
            <a:ext cx="5331475" cy="505267"/>
          </a:xfrm>
          <a:prstGeom prst="rect">
            <a:avLst/>
          </a:prstGeom>
        </p:spPr>
        <p:txBody>
          <a:bodyPr vert="horz" wrap="square" lIns="0" tIns="12700" rIns="0" bIns="0" rtlCol="0">
            <a:spAutoFit/>
          </a:bodyPr>
          <a:lstStyle/>
          <a:p>
            <a:pPr marL="12700">
              <a:lnSpc>
                <a:spcPct val="100000"/>
              </a:lnSpc>
              <a:spcBef>
                <a:spcPts val="100"/>
              </a:spcBef>
            </a:pPr>
            <a:r>
              <a:rPr lang="pt-PT" sz="3200" spc="-5" dirty="0"/>
              <a:t>P</a:t>
            </a:r>
            <a:r>
              <a:rPr sz="3200" spc="-5" dirty="0"/>
              <a:t>art</a:t>
            </a:r>
            <a:r>
              <a:rPr lang="pt-PT" sz="3200" spc="-5" dirty="0"/>
              <a:t>e</a:t>
            </a:r>
            <a:r>
              <a:rPr sz="3200" spc="-85" dirty="0"/>
              <a:t> </a:t>
            </a:r>
            <a:r>
              <a:rPr sz="3200" dirty="0"/>
              <a:t>2</a:t>
            </a:r>
            <a:r>
              <a:rPr lang="pt-PT" sz="3200" dirty="0"/>
              <a:t> da ordem do dia</a:t>
            </a:r>
            <a:endParaRPr sz="3200" dirty="0"/>
          </a:p>
        </p:txBody>
      </p:sp>
      <p:sp>
        <p:nvSpPr>
          <p:cNvPr id="3" name="object 3"/>
          <p:cNvSpPr txBox="1"/>
          <p:nvPr/>
        </p:nvSpPr>
        <p:spPr>
          <a:xfrm>
            <a:off x="533400" y="1676400"/>
            <a:ext cx="996617" cy="3191899"/>
          </a:xfrm>
          <a:prstGeom prst="rect">
            <a:avLst/>
          </a:prstGeom>
        </p:spPr>
        <p:txBody>
          <a:bodyPr vert="horz" wrap="square" lIns="0" tIns="100965" rIns="0" bIns="0" rtlCol="0">
            <a:spAutoFit/>
          </a:bodyPr>
          <a:lstStyle/>
          <a:p>
            <a:pPr marL="12700">
              <a:lnSpc>
                <a:spcPct val="100000"/>
              </a:lnSpc>
              <a:spcBef>
                <a:spcPts val="795"/>
              </a:spcBef>
            </a:pPr>
            <a:r>
              <a:rPr sz="2000" b="1" spc="-5" dirty="0">
                <a:solidFill>
                  <a:srgbClr val="0070C0"/>
                </a:solidFill>
                <a:latin typeface="Arial"/>
                <a:cs typeface="Arial"/>
              </a:rPr>
              <a:t>Part</a:t>
            </a:r>
            <a:r>
              <a:rPr lang="pt-PT" sz="2000" b="1" spc="-5" dirty="0">
                <a:solidFill>
                  <a:srgbClr val="0070C0"/>
                </a:solidFill>
                <a:latin typeface="Arial"/>
                <a:cs typeface="Arial"/>
              </a:rPr>
              <a:t>e</a:t>
            </a:r>
            <a:r>
              <a:rPr sz="2000" b="1" spc="-85" dirty="0">
                <a:solidFill>
                  <a:srgbClr val="0070C0"/>
                </a:solidFill>
                <a:latin typeface="Arial"/>
                <a:cs typeface="Arial"/>
              </a:rPr>
              <a:t> </a:t>
            </a:r>
            <a:r>
              <a:rPr sz="2000" b="1" spc="-5" dirty="0">
                <a:solidFill>
                  <a:srgbClr val="0070C0"/>
                </a:solidFill>
                <a:latin typeface="Arial"/>
                <a:cs typeface="Arial"/>
              </a:rPr>
              <a:t>2:</a:t>
            </a:r>
            <a:endParaRPr sz="2000" dirty="0">
              <a:latin typeface="Arial"/>
              <a:cs typeface="Arial"/>
            </a:endParaRPr>
          </a:p>
          <a:p>
            <a:pPr marL="12700">
              <a:lnSpc>
                <a:spcPct val="100000"/>
              </a:lnSpc>
              <a:spcBef>
                <a:spcPts val="695"/>
              </a:spcBef>
            </a:pPr>
            <a:r>
              <a:rPr sz="2000" spc="-5" dirty="0">
                <a:solidFill>
                  <a:srgbClr val="383838"/>
                </a:solidFill>
                <a:latin typeface="Arial"/>
                <a:cs typeface="Arial"/>
              </a:rPr>
              <a:t>09:00</a:t>
            </a:r>
            <a:endParaRPr sz="2000" dirty="0">
              <a:latin typeface="Arial"/>
              <a:cs typeface="Arial"/>
            </a:endParaRPr>
          </a:p>
          <a:p>
            <a:pPr marL="12700">
              <a:lnSpc>
                <a:spcPct val="100000"/>
              </a:lnSpc>
              <a:spcBef>
                <a:spcPts val="695"/>
              </a:spcBef>
            </a:pPr>
            <a:r>
              <a:rPr sz="2000" spc="-5" dirty="0">
                <a:solidFill>
                  <a:srgbClr val="383838"/>
                </a:solidFill>
                <a:latin typeface="Arial"/>
                <a:cs typeface="Arial"/>
              </a:rPr>
              <a:t>09:15</a:t>
            </a:r>
            <a:endParaRPr sz="2000" dirty="0">
              <a:latin typeface="Arial"/>
              <a:cs typeface="Arial"/>
            </a:endParaRPr>
          </a:p>
          <a:p>
            <a:pPr marL="12700">
              <a:lnSpc>
                <a:spcPct val="100000"/>
              </a:lnSpc>
              <a:spcBef>
                <a:spcPts val="720"/>
              </a:spcBef>
            </a:pPr>
            <a:r>
              <a:rPr sz="2000" spc="-5" dirty="0">
                <a:solidFill>
                  <a:srgbClr val="383838"/>
                </a:solidFill>
                <a:latin typeface="Arial"/>
                <a:cs typeface="Arial"/>
              </a:rPr>
              <a:t>10:30</a:t>
            </a:r>
            <a:endParaRPr sz="2000" dirty="0">
              <a:latin typeface="Arial"/>
              <a:cs typeface="Arial"/>
            </a:endParaRPr>
          </a:p>
          <a:p>
            <a:pPr marL="12700">
              <a:lnSpc>
                <a:spcPct val="100000"/>
              </a:lnSpc>
              <a:spcBef>
                <a:spcPts val="695"/>
              </a:spcBef>
            </a:pPr>
            <a:r>
              <a:rPr sz="2000" spc="-5" dirty="0">
                <a:solidFill>
                  <a:srgbClr val="383838"/>
                </a:solidFill>
                <a:latin typeface="Arial"/>
                <a:cs typeface="Arial"/>
              </a:rPr>
              <a:t>10:45</a:t>
            </a:r>
            <a:endParaRPr sz="2000" dirty="0">
              <a:latin typeface="Arial"/>
              <a:cs typeface="Arial"/>
            </a:endParaRPr>
          </a:p>
          <a:p>
            <a:pPr marL="12700">
              <a:lnSpc>
                <a:spcPct val="100000"/>
              </a:lnSpc>
              <a:spcBef>
                <a:spcPts val="700"/>
              </a:spcBef>
            </a:pPr>
            <a:r>
              <a:rPr sz="2000" spc="-5" dirty="0">
                <a:solidFill>
                  <a:srgbClr val="383838"/>
                </a:solidFill>
                <a:latin typeface="Arial"/>
                <a:cs typeface="Arial"/>
              </a:rPr>
              <a:t>11:30</a:t>
            </a:r>
            <a:endParaRPr sz="2000" dirty="0">
              <a:latin typeface="Arial"/>
              <a:cs typeface="Arial"/>
            </a:endParaRPr>
          </a:p>
          <a:p>
            <a:pPr marL="12700">
              <a:lnSpc>
                <a:spcPct val="100000"/>
              </a:lnSpc>
              <a:spcBef>
                <a:spcPts val="695"/>
              </a:spcBef>
            </a:pPr>
            <a:r>
              <a:rPr sz="2000" spc="-5" dirty="0">
                <a:solidFill>
                  <a:srgbClr val="383838"/>
                </a:solidFill>
                <a:latin typeface="Arial"/>
                <a:cs typeface="Arial"/>
              </a:rPr>
              <a:t>12:00</a:t>
            </a:r>
            <a:endParaRPr sz="2000" dirty="0">
              <a:latin typeface="Arial"/>
              <a:cs typeface="Arial"/>
            </a:endParaRPr>
          </a:p>
          <a:p>
            <a:pPr marL="12700">
              <a:lnSpc>
                <a:spcPct val="100000"/>
              </a:lnSpc>
              <a:spcBef>
                <a:spcPts val="695"/>
              </a:spcBef>
            </a:pPr>
            <a:r>
              <a:rPr sz="2000" spc="-5" dirty="0">
                <a:solidFill>
                  <a:srgbClr val="383838"/>
                </a:solidFill>
                <a:latin typeface="Arial"/>
                <a:cs typeface="Arial"/>
              </a:rPr>
              <a:t>12:30</a:t>
            </a:r>
            <a:endParaRPr sz="2000" dirty="0">
              <a:latin typeface="Arial"/>
              <a:cs typeface="Arial"/>
            </a:endParaRPr>
          </a:p>
        </p:txBody>
      </p:sp>
      <p:sp>
        <p:nvSpPr>
          <p:cNvPr id="4" name="object 4"/>
          <p:cNvSpPr txBox="1"/>
          <p:nvPr/>
        </p:nvSpPr>
        <p:spPr>
          <a:xfrm>
            <a:off x="1629712" y="2074164"/>
            <a:ext cx="6828488" cy="2794868"/>
          </a:xfrm>
          <a:prstGeom prst="rect">
            <a:avLst/>
          </a:prstGeom>
        </p:spPr>
        <p:txBody>
          <a:bodyPr vert="horz" wrap="square" lIns="0" tIns="100965" rIns="0" bIns="0" rtlCol="0">
            <a:spAutoFit/>
          </a:bodyPr>
          <a:lstStyle/>
          <a:p>
            <a:pPr marL="12700">
              <a:lnSpc>
                <a:spcPct val="100000"/>
              </a:lnSpc>
              <a:spcBef>
                <a:spcPts val="795"/>
              </a:spcBef>
            </a:pPr>
            <a:r>
              <a:rPr lang="pt-PT" sz="2000" dirty="0">
                <a:solidFill>
                  <a:srgbClr val="383838"/>
                </a:solidFill>
                <a:latin typeface="Arial"/>
                <a:cs typeface="Arial"/>
              </a:rPr>
              <a:t>Recapitulação</a:t>
            </a:r>
            <a:endParaRPr lang="pt-PT" sz="2000" dirty="0">
              <a:latin typeface="Arial"/>
              <a:cs typeface="Arial"/>
            </a:endParaRPr>
          </a:p>
          <a:p>
            <a:pPr marL="12700">
              <a:lnSpc>
                <a:spcPct val="100000"/>
              </a:lnSpc>
              <a:spcBef>
                <a:spcPts val="695"/>
              </a:spcBef>
            </a:pPr>
            <a:r>
              <a:rPr lang="pt-PT" sz="2000" spc="-5" dirty="0">
                <a:solidFill>
                  <a:srgbClr val="383838"/>
                </a:solidFill>
                <a:latin typeface="Arial"/>
                <a:cs typeface="Arial"/>
              </a:rPr>
              <a:t>Análise dos pontos fortes e das lacunas </a:t>
            </a:r>
            <a:r>
              <a:rPr lang="pt-PT" sz="1800" i="1" spc="-5" dirty="0">
                <a:solidFill>
                  <a:srgbClr val="383838"/>
                </a:solidFill>
                <a:latin typeface="Arial"/>
                <a:cs typeface="Arial"/>
              </a:rPr>
              <a:t>(trabalho de grupo)</a:t>
            </a:r>
            <a:endParaRPr lang="pt-PT" sz="1800" dirty="0">
              <a:latin typeface="Arial"/>
              <a:cs typeface="Arial"/>
            </a:endParaRPr>
          </a:p>
          <a:p>
            <a:pPr marL="12700" marR="1257300">
              <a:lnSpc>
                <a:spcPct val="129000"/>
              </a:lnSpc>
              <a:spcBef>
                <a:spcPts val="25"/>
              </a:spcBef>
            </a:pPr>
            <a:r>
              <a:rPr lang="pt-PT" sz="2000" spc="-5" dirty="0">
                <a:solidFill>
                  <a:srgbClr val="383838"/>
                </a:solidFill>
                <a:latin typeface="Arial"/>
                <a:cs typeface="Arial"/>
              </a:rPr>
              <a:t>Pausa para café (15 </a:t>
            </a:r>
            <a:r>
              <a:rPr lang="pt-PT" sz="2000" dirty="0">
                <a:solidFill>
                  <a:srgbClr val="383838"/>
                </a:solidFill>
                <a:latin typeface="Arial"/>
                <a:cs typeface="Arial"/>
              </a:rPr>
              <a:t>min.)  </a:t>
            </a:r>
          </a:p>
          <a:p>
            <a:pPr marL="12700" marR="1257300">
              <a:lnSpc>
                <a:spcPct val="129000"/>
              </a:lnSpc>
              <a:spcBef>
                <a:spcPts val="25"/>
              </a:spcBef>
            </a:pPr>
            <a:r>
              <a:rPr lang="pt-PT" sz="2000" spc="-5" dirty="0">
                <a:solidFill>
                  <a:srgbClr val="383838"/>
                </a:solidFill>
                <a:latin typeface="Arial"/>
                <a:cs typeface="Arial"/>
              </a:rPr>
              <a:t>Planeamento das ações </a:t>
            </a:r>
            <a:r>
              <a:rPr lang="pt-PT" sz="2000" dirty="0">
                <a:solidFill>
                  <a:srgbClr val="383838"/>
                </a:solidFill>
                <a:latin typeface="Arial"/>
                <a:cs typeface="Arial"/>
              </a:rPr>
              <a:t> </a:t>
            </a:r>
            <a:r>
              <a:rPr lang="pt-PT" sz="1800" i="1" spc="-5" dirty="0">
                <a:solidFill>
                  <a:srgbClr val="383838"/>
                </a:solidFill>
                <a:latin typeface="Arial"/>
                <a:cs typeface="Arial"/>
              </a:rPr>
              <a:t>(trabalho de grupo)</a:t>
            </a:r>
            <a:endParaRPr lang="pt-PT" sz="1800" dirty="0">
              <a:latin typeface="Arial"/>
              <a:cs typeface="Arial"/>
            </a:endParaRPr>
          </a:p>
          <a:p>
            <a:pPr marL="12700" marR="702945">
              <a:lnSpc>
                <a:spcPct val="129000"/>
              </a:lnSpc>
            </a:pPr>
            <a:r>
              <a:rPr lang="pt-PT" sz="2000" dirty="0">
                <a:solidFill>
                  <a:srgbClr val="383838"/>
                </a:solidFill>
                <a:latin typeface="Arial"/>
                <a:cs typeface="Arial"/>
              </a:rPr>
              <a:t>Consolidação em plenário </a:t>
            </a:r>
          </a:p>
          <a:p>
            <a:pPr marL="12700" marR="702945">
              <a:lnSpc>
                <a:spcPct val="129000"/>
              </a:lnSpc>
            </a:pPr>
            <a:r>
              <a:rPr lang="pt-PT" sz="2000" spc="-5" dirty="0">
                <a:solidFill>
                  <a:srgbClr val="383838"/>
                </a:solidFill>
                <a:latin typeface="Arial"/>
                <a:cs typeface="Arial"/>
              </a:rPr>
              <a:t>Recapitulação e passos seguintes</a:t>
            </a:r>
            <a:endParaRPr lang="pt-PT" sz="2000" dirty="0">
              <a:latin typeface="Arial"/>
              <a:cs typeface="Arial"/>
            </a:endParaRPr>
          </a:p>
          <a:p>
            <a:pPr marL="12700">
              <a:lnSpc>
                <a:spcPct val="100000"/>
              </a:lnSpc>
              <a:spcBef>
                <a:spcPts val="695"/>
              </a:spcBef>
            </a:pPr>
            <a:r>
              <a:rPr lang="pt-PT" sz="2000" dirty="0">
                <a:solidFill>
                  <a:srgbClr val="383838"/>
                </a:solidFill>
                <a:latin typeface="Arial"/>
                <a:cs typeface="Arial"/>
              </a:rPr>
              <a:t>Encerramento</a:t>
            </a:r>
            <a:endParaRPr lang="pt-PT" sz="2000" dirty="0">
              <a:latin typeface="Arial"/>
              <a:cs typeface="Arial"/>
            </a:endParaRPr>
          </a:p>
        </p:txBody>
      </p:sp>
      <p:sp>
        <p:nvSpPr>
          <p:cNvPr id="5" name="object 5"/>
          <p:cNvSpPr/>
          <p:nvPr/>
        </p:nvSpPr>
        <p:spPr>
          <a:xfrm>
            <a:off x="8153400" y="2209800"/>
            <a:ext cx="3862584" cy="254476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D67A4-6045-44ED-A760-574DD29CB4AF}"/>
              </a:ext>
            </a:extLst>
          </p:cNvPr>
          <p:cNvSpPr>
            <a:spLocks noGrp="1"/>
          </p:cNvSpPr>
          <p:nvPr>
            <p:ph type="title"/>
          </p:nvPr>
        </p:nvSpPr>
        <p:spPr/>
        <p:txBody>
          <a:bodyPr>
            <a:normAutofit/>
          </a:bodyPr>
          <a:lstStyle/>
          <a:p>
            <a:r>
              <a:rPr lang="pt-PT"/>
              <a:t>Análise dos pontos fortes e das lacunas</a:t>
            </a:r>
          </a:p>
        </p:txBody>
      </p:sp>
      <p:sp>
        <p:nvSpPr>
          <p:cNvPr id="12" name="Rectangle 11">
            <a:extLst>
              <a:ext uri="{FF2B5EF4-FFF2-40B4-BE49-F238E27FC236}">
                <a16:creationId xmlns:a16="http://schemas.microsoft.com/office/drawing/2014/main" id="{1877A0E9-096C-4A41-9A11-6F78DDD52E07}"/>
              </a:ext>
            </a:extLst>
          </p:cNvPr>
          <p:cNvSpPr/>
          <p:nvPr/>
        </p:nvSpPr>
        <p:spPr>
          <a:xfrm>
            <a:off x="388225" y="5660071"/>
            <a:ext cx="4817660" cy="767789"/>
          </a:xfrm>
          <a:prstGeom prst="rect">
            <a:avLst/>
          </a:prstGeom>
          <a:solidFill>
            <a:schemeClr val="accent5">
              <a:lumMod val="50000"/>
            </a:schemeClr>
          </a:solidFill>
          <a:ln w="254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b="1" dirty="0">
                <a:solidFill>
                  <a:schemeClr val="bg1"/>
                </a:solidFill>
              </a:rPr>
              <a:t>PLANO DE AÇÃO</a:t>
            </a:r>
          </a:p>
        </p:txBody>
      </p:sp>
      <p:sp>
        <p:nvSpPr>
          <p:cNvPr id="11" name="Flowchart: Off-page Connector 10">
            <a:extLst>
              <a:ext uri="{FF2B5EF4-FFF2-40B4-BE49-F238E27FC236}">
                <a16:creationId xmlns:a16="http://schemas.microsoft.com/office/drawing/2014/main" id="{08E76C2F-ACDA-41BF-B5D5-4F2B6F3316EB}"/>
              </a:ext>
            </a:extLst>
          </p:cNvPr>
          <p:cNvSpPr/>
          <p:nvPr/>
        </p:nvSpPr>
        <p:spPr>
          <a:xfrm>
            <a:off x="388225" y="3740296"/>
            <a:ext cx="4817660" cy="2019058"/>
          </a:xfrm>
          <a:prstGeom prst="flowChartOffpageConnector">
            <a:avLst/>
          </a:prstGeom>
          <a:solidFill>
            <a:schemeClr val="bg1">
              <a:lumMod val="65000"/>
            </a:schemeClr>
          </a:solidFill>
          <a:ln w="254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pt-PT" sz="3200" dirty="0">
                <a:solidFill>
                  <a:schemeClr val="tx1"/>
                </a:solidFill>
              </a:rPr>
              <a:t>Propor ideias para melhorar os sistemas, planos e procedimentos</a:t>
            </a:r>
          </a:p>
        </p:txBody>
      </p:sp>
      <p:sp>
        <p:nvSpPr>
          <p:cNvPr id="10" name="Flowchart: Off-page Connector 9">
            <a:extLst>
              <a:ext uri="{FF2B5EF4-FFF2-40B4-BE49-F238E27FC236}">
                <a16:creationId xmlns:a16="http://schemas.microsoft.com/office/drawing/2014/main" id="{79B8B67E-8274-4744-97F0-91637BA7A559}"/>
              </a:ext>
            </a:extLst>
          </p:cNvPr>
          <p:cNvSpPr/>
          <p:nvPr/>
        </p:nvSpPr>
        <p:spPr>
          <a:xfrm>
            <a:off x="388225" y="2342740"/>
            <a:ext cx="4817660" cy="1474280"/>
          </a:xfrm>
          <a:prstGeom prst="flowChartOffpageConnector">
            <a:avLst/>
          </a:prstGeom>
          <a:solidFill>
            <a:schemeClr val="bg1">
              <a:lumMod val="75000"/>
            </a:schemeClr>
          </a:solidFill>
          <a:ln w="254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pt-PT" sz="3200" dirty="0">
                <a:solidFill>
                  <a:schemeClr val="tx1"/>
                </a:solidFill>
              </a:rPr>
              <a:t>Verificar pressupostos</a:t>
            </a:r>
          </a:p>
        </p:txBody>
      </p:sp>
      <p:sp>
        <p:nvSpPr>
          <p:cNvPr id="8" name="Flowchart: Off-page Connector 7">
            <a:extLst>
              <a:ext uri="{FF2B5EF4-FFF2-40B4-BE49-F238E27FC236}">
                <a16:creationId xmlns:a16="http://schemas.microsoft.com/office/drawing/2014/main" id="{D7F5B448-CFCC-47F0-A53A-961C9A8A21DE}"/>
              </a:ext>
            </a:extLst>
          </p:cNvPr>
          <p:cNvSpPr/>
          <p:nvPr/>
        </p:nvSpPr>
        <p:spPr>
          <a:xfrm>
            <a:off x="388225" y="914568"/>
            <a:ext cx="4817660" cy="1474280"/>
          </a:xfrm>
          <a:prstGeom prst="flowChartOffpageConnector">
            <a:avLst/>
          </a:prstGeom>
          <a:solidFill>
            <a:schemeClr val="bg2"/>
          </a:solidFill>
          <a:ln w="254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3200">
                <a:solidFill>
                  <a:schemeClr val="tx1"/>
                </a:solidFill>
              </a:rPr>
              <a:t>Analisar pontos fortes e lacunas</a:t>
            </a:r>
          </a:p>
        </p:txBody>
      </p:sp>
      <p:sp>
        <p:nvSpPr>
          <p:cNvPr id="13" name="Rectangle 12">
            <a:extLst>
              <a:ext uri="{FF2B5EF4-FFF2-40B4-BE49-F238E27FC236}">
                <a16:creationId xmlns:a16="http://schemas.microsoft.com/office/drawing/2014/main" id="{26D38A6C-2F8F-4154-AD53-AC19193B93C6}"/>
              </a:ext>
            </a:extLst>
          </p:cNvPr>
          <p:cNvSpPr/>
          <p:nvPr/>
        </p:nvSpPr>
        <p:spPr>
          <a:xfrm>
            <a:off x="5841242" y="1098647"/>
            <a:ext cx="5559361" cy="4571923"/>
          </a:xfrm>
          <a:prstGeom prst="rect">
            <a:avLst/>
          </a:prstGeom>
        </p:spPr>
        <p:txBody>
          <a:bodyPr wrap="square">
            <a:noAutofit/>
          </a:bodyPr>
          <a:lstStyle/>
          <a:p>
            <a:pPr>
              <a:spcAft>
                <a:spcPts val="1200"/>
              </a:spcAft>
            </a:pPr>
            <a:r>
              <a:rPr lang="pt-PT" b="1" u="sng" dirty="0">
                <a:latin typeface="+mj-lt"/>
                <a:cs typeface="Calibri" panose="020F0502020204030204" pitchFamily="34" charset="0"/>
              </a:rPr>
              <a:t>TAREFAS:</a:t>
            </a:r>
          </a:p>
          <a:p>
            <a:pPr marL="342900" indent="-342900">
              <a:spcAft>
                <a:spcPts val="1200"/>
              </a:spcAft>
              <a:buAutoNum type="arabicPeriod"/>
            </a:pPr>
            <a:r>
              <a:rPr lang="pt-PT" dirty="0">
                <a:latin typeface="+mj-lt"/>
                <a:cs typeface="Calibri" panose="020F0502020204030204" pitchFamily="34" charset="0"/>
              </a:rPr>
              <a:t>Em grupos, dividir uma folha de papel em três secções.</a:t>
            </a:r>
          </a:p>
          <a:p>
            <a:pPr marL="342900" indent="-342900">
              <a:spcAft>
                <a:spcPts val="1200"/>
              </a:spcAft>
              <a:buAutoNum type="arabicPeriod"/>
            </a:pPr>
            <a:r>
              <a:rPr lang="pt-PT" dirty="0">
                <a:latin typeface="+mj-lt"/>
                <a:cs typeface="Calibri" panose="020F0502020204030204" pitchFamily="34" charset="0"/>
              </a:rPr>
              <a:t>Examinar a Lista de Verificação da Prontidão, os seus planos e notas do seu TTX</a:t>
            </a:r>
          </a:p>
          <a:p>
            <a:pPr marL="342900" indent="-342900">
              <a:spcAft>
                <a:spcPts val="1200"/>
              </a:spcAft>
              <a:buFont typeface="+mj-lt"/>
              <a:buAutoNum type="arabicPeriod"/>
            </a:pPr>
            <a:r>
              <a:rPr lang="pt-PT" dirty="0">
                <a:latin typeface="+mj-lt"/>
                <a:cs typeface="Calibri" panose="020F0502020204030204" pitchFamily="34" charset="0"/>
              </a:rPr>
              <a:t>Discutir e anotar os seus pontos em cada uma das secções, para responder ao seguinte:</a:t>
            </a:r>
            <a:endParaRPr lang="pt-PT" b="1" dirty="0">
              <a:latin typeface="+mj-lt"/>
              <a:cs typeface="Calibri" panose="020F0502020204030204" pitchFamily="34" charset="0"/>
            </a:endParaRPr>
          </a:p>
          <a:p>
            <a:pPr marL="800100" lvl="1" indent="-342900">
              <a:spcAft>
                <a:spcPts val="1200"/>
              </a:spcAft>
              <a:buFont typeface="Arial" panose="020B0604020202020204" pitchFamily="34" charset="0"/>
              <a:buChar char="•"/>
            </a:pPr>
            <a:r>
              <a:rPr lang="pt-PT" dirty="0">
                <a:latin typeface="+mj-lt"/>
                <a:cs typeface="Calibri" panose="020F0502020204030204" pitchFamily="34" charset="0"/>
              </a:rPr>
              <a:t>O que funcionou bem? (Realizações)</a:t>
            </a:r>
          </a:p>
          <a:p>
            <a:pPr marL="800100" lvl="1" indent="-342900">
              <a:spcAft>
                <a:spcPts val="1200"/>
              </a:spcAft>
              <a:buFont typeface="Arial" panose="020B0604020202020204" pitchFamily="34" charset="0"/>
              <a:buChar char="•"/>
            </a:pPr>
            <a:r>
              <a:rPr lang="pt-PT" dirty="0">
                <a:latin typeface="+mj-lt"/>
                <a:cs typeface="Calibri" panose="020F0502020204030204" pitchFamily="34" charset="0"/>
              </a:rPr>
              <a:t>O que foi problemático? (Desafios)</a:t>
            </a:r>
          </a:p>
          <a:p>
            <a:pPr marL="800100" lvl="1" indent="-342900">
              <a:spcAft>
                <a:spcPts val="1200"/>
              </a:spcAft>
              <a:buFont typeface="Arial" panose="020B0604020202020204" pitchFamily="34" charset="0"/>
              <a:buChar char="•"/>
            </a:pPr>
            <a:r>
              <a:rPr lang="pt-PT" dirty="0">
                <a:latin typeface="+mj-lt"/>
                <a:cs typeface="Calibri" panose="020F0502020204030204" pitchFamily="34" charset="0"/>
              </a:rPr>
              <a:t>Recomendações? (e priorizar, para  identificar as suas 3 principais prioridades)</a:t>
            </a:r>
          </a:p>
        </p:txBody>
      </p:sp>
      <p:grpSp>
        <p:nvGrpSpPr>
          <p:cNvPr id="14" name="Group 13">
            <a:extLst>
              <a:ext uri="{FF2B5EF4-FFF2-40B4-BE49-F238E27FC236}">
                <a16:creationId xmlns:a16="http://schemas.microsoft.com/office/drawing/2014/main" id="{89301FD9-3E22-4D05-AB5A-E42D4E841735}"/>
              </a:ext>
            </a:extLst>
          </p:cNvPr>
          <p:cNvGrpSpPr/>
          <p:nvPr/>
        </p:nvGrpSpPr>
        <p:grpSpPr>
          <a:xfrm>
            <a:off x="9763730" y="701580"/>
            <a:ext cx="1935192" cy="749356"/>
            <a:chOff x="9978391" y="5342554"/>
            <a:chExt cx="1935192" cy="749356"/>
          </a:xfrm>
        </p:grpSpPr>
        <p:pic>
          <p:nvPicPr>
            <p:cNvPr id="15" name="Picture 14">
              <a:extLst>
                <a:ext uri="{FF2B5EF4-FFF2-40B4-BE49-F238E27FC236}">
                  <a16:creationId xmlns:a16="http://schemas.microsoft.com/office/drawing/2014/main" id="{68BB950D-E0EA-4CF9-914C-A9343E4B778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978391" y="5342554"/>
              <a:ext cx="784098" cy="749356"/>
            </a:xfrm>
            <a:prstGeom prst="rect">
              <a:avLst/>
            </a:prstGeom>
          </p:spPr>
        </p:pic>
        <p:sp>
          <p:nvSpPr>
            <p:cNvPr id="16" name="TextBox 15">
              <a:extLst>
                <a:ext uri="{FF2B5EF4-FFF2-40B4-BE49-F238E27FC236}">
                  <a16:creationId xmlns:a16="http://schemas.microsoft.com/office/drawing/2014/main" id="{E30C1043-CB9B-46D4-B470-C7E83CDEBCC2}"/>
                </a:ext>
              </a:extLst>
            </p:cNvPr>
            <p:cNvSpPr txBox="1"/>
            <p:nvPr/>
          </p:nvSpPr>
          <p:spPr>
            <a:xfrm>
              <a:off x="10668380" y="5522976"/>
              <a:ext cx="1245203" cy="461665"/>
            </a:xfrm>
            <a:prstGeom prst="rect">
              <a:avLst/>
            </a:prstGeom>
            <a:noFill/>
          </p:spPr>
          <p:txBody>
            <a:bodyPr wrap="none" rtlCol="0">
              <a:spAutoFit/>
            </a:bodyPr>
            <a:lstStyle/>
            <a:p>
              <a:pPr algn="l">
                <a:spcBef>
                  <a:spcPts val="700"/>
                </a:spcBef>
                <a:buClr>
                  <a:srgbClr val="DD8047"/>
                </a:buClr>
                <a:buSzPct val="60000"/>
              </a:pPr>
              <a:r>
                <a:rPr lang="en-US" sz="2400" b="1" dirty="0">
                  <a:solidFill>
                    <a:srgbClr val="0070C0"/>
                  </a:solidFill>
                  <a:latin typeface="+mj-lt"/>
                  <a:cs typeface="Calibri" panose="020F0502020204030204" pitchFamily="34" charset="0"/>
                </a:rPr>
                <a:t>75 min.</a:t>
              </a:r>
            </a:p>
          </p:txBody>
        </p:sp>
      </p:grpSp>
      <p:cxnSp>
        <p:nvCxnSpPr>
          <p:cNvPr id="18" name="Straight Connector 17">
            <a:extLst>
              <a:ext uri="{FF2B5EF4-FFF2-40B4-BE49-F238E27FC236}">
                <a16:creationId xmlns:a16="http://schemas.microsoft.com/office/drawing/2014/main" id="{BCBB288C-3A71-44A7-A69E-8D16D8551DF0}"/>
              </a:ext>
            </a:extLst>
          </p:cNvPr>
          <p:cNvCxnSpPr/>
          <p:nvPr/>
        </p:nvCxnSpPr>
        <p:spPr>
          <a:xfrm>
            <a:off x="5575110" y="5534167"/>
            <a:ext cx="6228665"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5B964DD-F08B-438A-B1C8-E8CDC9A289C8}"/>
              </a:ext>
            </a:extLst>
          </p:cNvPr>
          <p:cNvSpPr txBox="1"/>
          <p:nvPr/>
        </p:nvSpPr>
        <p:spPr>
          <a:xfrm>
            <a:off x="6434920" y="5966533"/>
            <a:ext cx="4892722" cy="307777"/>
          </a:xfrm>
          <a:prstGeom prst="rect">
            <a:avLst/>
          </a:prstGeom>
          <a:noFill/>
        </p:spPr>
        <p:txBody>
          <a:bodyPr wrap="square" rtlCol="0">
            <a:spAutoFit/>
          </a:bodyPr>
          <a:lstStyle/>
          <a:p>
            <a:pPr algn="l">
              <a:spcBef>
                <a:spcPts val="700"/>
              </a:spcBef>
              <a:buClr>
                <a:srgbClr val="DD8047"/>
              </a:buClr>
              <a:buSzPct val="60000"/>
            </a:pPr>
            <a:r>
              <a:rPr lang="pt-PT" sz="1400" i="1">
                <a:solidFill>
                  <a:schemeClr val="accent1"/>
                </a:solidFill>
                <a:latin typeface="+mj-lt"/>
                <a:cs typeface="Calibri" panose="020F0502020204030204" pitchFamily="34" charset="0"/>
              </a:rPr>
              <a:t>Nota: o plano de ação será elaborado na sessão seguinte</a:t>
            </a:r>
          </a:p>
        </p:txBody>
      </p:sp>
      <p:sp>
        <p:nvSpPr>
          <p:cNvPr id="17" name="Date Placeholder 3">
            <a:extLst>
              <a:ext uri="{FF2B5EF4-FFF2-40B4-BE49-F238E27FC236}">
                <a16:creationId xmlns:a16="http://schemas.microsoft.com/office/drawing/2014/main" id="{A3B10564-5E44-4E45-905F-4B41B230E036}"/>
              </a:ext>
            </a:extLst>
          </p:cNvPr>
          <p:cNvSpPr>
            <a:spLocks noGrp="1"/>
          </p:cNvSpPr>
          <p:nvPr>
            <p:ph type="dt" sz="half" idx="4294967295"/>
          </p:nvPr>
        </p:nvSpPr>
        <p:spPr>
          <a:xfrm>
            <a:off x="5481868" y="6560893"/>
            <a:ext cx="2671532" cy="365125"/>
          </a:xfrm>
          <a:prstGeom prst="rect">
            <a:avLst/>
          </a:prstGeom>
        </p:spPr>
        <p:txBody>
          <a:bodyPr/>
          <a:lstStyle/>
          <a:p>
            <a:r>
              <a:rPr lang="en-US" dirty="0"/>
              <a:t>27 de </a:t>
            </a:r>
            <a:r>
              <a:rPr lang="en-US" dirty="0" err="1"/>
              <a:t>Outubro</a:t>
            </a:r>
            <a:r>
              <a:rPr lang="en-US" dirty="0"/>
              <a:t> de 2020</a:t>
            </a:r>
          </a:p>
        </p:txBody>
      </p:sp>
    </p:spTree>
    <p:extLst>
      <p:ext uri="{BB962C8B-B14F-4D97-AF65-F5344CB8AC3E}">
        <p14:creationId xmlns:p14="http://schemas.microsoft.com/office/powerpoint/2010/main" val="3059874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1125" y="0"/>
            <a:ext cx="2664475" cy="513080"/>
          </a:xfrm>
          <a:prstGeom prst="rect">
            <a:avLst/>
          </a:prstGeom>
        </p:spPr>
        <p:txBody>
          <a:bodyPr vert="horz" wrap="square" lIns="0" tIns="12700" rIns="0" bIns="0" rtlCol="0">
            <a:spAutoFit/>
          </a:bodyPr>
          <a:lstStyle/>
          <a:p>
            <a:pPr marL="12700">
              <a:lnSpc>
                <a:spcPct val="100000"/>
              </a:lnSpc>
              <a:spcBef>
                <a:spcPts val="100"/>
              </a:spcBef>
            </a:pPr>
            <a:r>
              <a:rPr lang="pt-PT" sz="3200" b="1" dirty="0">
                <a:solidFill>
                  <a:srgbClr val="FFFFFF"/>
                </a:solidFill>
                <a:latin typeface="Arial"/>
                <a:cs typeface="Arial"/>
              </a:rPr>
              <a:t>Intervalo</a:t>
            </a:r>
            <a:endParaRPr sz="3200" dirty="0">
              <a:latin typeface="Arial"/>
              <a:cs typeface="Arial"/>
            </a:endParaRPr>
          </a:p>
        </p:txBody>
      </p:sp>
      <p:sp>
        <p:nvSpPr>
          <p:cNvPr id="3" name="object 3"/>
          <p:cNvSpPr/>
          <p:nvPr/>
        </p:nvSpPr>
        <p:spPr>
          <a:xfrm>
            <a:off x="4114800" y="1635950"/>
            <a:ext cx="4267200" cy="3830954"/>
          </a:xfrm>
          <a:custGeom>
            <a:avLst/>
            <a:gdLst/>
            <a:ahLst/>
            <a:cxnLst/>
            <a:rect l="l" t="t" r="r" b="b"/>
            <a:pathLst>
              <a:path w="3832225" h="3830954">
                <a:moveTo>
                  <a:pt x="3716337" y="0"/>
                </a:moveTo>
                <a:lnTo>
                  <a:pt x="115887" y="0"/>
                </a:lnTo>
                <a:lnTo>
                  <a:pt x="70778" y="9107"/>
                </a:lnTo>
                <a:lnTo>
                  <a:pt x="33942" y="33942"/>
                </a:lnTo>
                <a:lnTo>
                  <a:pt x="9107" y="70778"/>
                </a:lnTo>
                <a:lnTo>
                  <a:pt x="0" y="115887"/>
                </a:lnTo>
                <a:lnTo>
                  <a:pt x="0" y="3714750"/>
                </a:lnTo>
                <a:lnTo>
                  <a:pt x="9107" y="3759858"/>
                </a:lnTo>
                <a:lnTo>
                  <a:pt x="33942" y="3796694"/>
                </a:lnTo>
                <a:lnTo>
                  <a:pt x="70778" y="3821529"/>
                </a:lnTo>
                <a:lnTo>
                  <a:pt x="115887" y="3830636"/>
                </a:lnTo>
                <a:lnTo>
                  <a:pt x="3716337" y="3830636"/>
                </a:lnTo>
                <a:lnTo>
                  <a:pt x="3761446" y="3821529"/>
                </a:lnTo>
                <a:lnTo>
                  <a:pt x="3798282" y="3796694"/>
                </a:lnTo>
                <a:lnTo>
                  <a:pt x="3823117" y="3759858"/>
                </a:lnTo>
                <a:lnTo>
                  <a:pt x="3832225" y="3714750"/>
                </a:lnTo>
                <a:lnTo>
                  <a:pt x="3832225" y="3691572"/>
                </a:lnTo>
                <a:lnTo>
                  <a:pt x="139064" y="3691572"/>
                </a:lnTo>
                <a:lnTo>
                  <a:pt x="139064" y="139064"/>
                </a:lnTo>
                <a:lnTo>
                  <a:pt x="3832225" y="139064"/>
                </a:lnTo>
                <a:lnTo>
                  <a:pt x="3832225" y="115887"/>
                </a:lnTo>
                <a:lnTo>
                  <a:pt x="3823117" y="70778"/>
                </a:lnTo>
                <a:lnTo>
                  <a:pt x="3798282" y="33942"/>
                </a:lnTo>
                <a:lnTo>
                  <a:pt x="3761446" y="9107"/>
                </a:lnTo>
                <a:lnTo>
                  <a:pt x="3716337" y="0"/>
                </a:lnTo>
                <a:close/>
              </a:path>
              <a:path w="3832225" h="3830954">
                <a:moveTo>
                  <a:pt x="3832225" y="139064"/>
                </a:moveTo>
                <a:lnTo>
                  <a:pt x="3693159" y="139064"/>
                </a:lnTo>
                <a:lnTo>
                  <a:pt x="3693159" y="3691572"/>
                </a:lnTo>
                <a:lnTo>
                  <a:pt x="3832225" y="3691572"/>
                </a:lnTo>
                <a:lnTo>
                  <a:pt x="3832225" y="139064"/>
                </a:lnTo>
                <a:close/>
              </a:path>
              <a:path w="3832225" h="3830954">
                <a:moveTo>
                  <a:pt x="3646804" y="185420"/>
                </a:moveTo>
                <a:lnTo>
                  <a:pt x="185419" y="185420"/>
                </a:lnTo>
                <a:lnTo>
                  <a:pt x="185419" y="3645217"/>
                </a:lnTo>
                <a:lnTo>
                  <a:pt x="3646804" y="3645217"/>
                </a:lnTo>
                <a:lnTo>
                  <a:pt x="3646804" y="3598862"/>
                </a:lnTo>
                <a:lnTo>
                  <a:pt x="231775" y="3598862"/>
                </a:lnTo>
                <a:lnTo>
                  <a:pt x="231775" y="231775"/>
                </a:lnTo>
                <a:lnTo>
                  <a:pt x="3646804" y="231775"/>
                </a:lnTo>
                <a:lnTo>
                  <a:pt x="3646804" y="185420"/>
                </a:lnTo>
                <a:close/>
              </a:path>
              <a:path w="3832225" h="3830954">
                <a:moveTo>
                  <a:pt x="3646804" y="231775"/>
                </a:moveTo>
                <a:lnTo>
                  <a:pt x="3600450" y="231775"/>
                </a:lnTo>
                <a:lnTo>
                  <a:pt x="3600450" y="3598862"/>
                </a:lnTo>
                <a:lnTo>
                  <a:pt x="3646804" y="3598862"/>
                </a:lnTo>
                <a:lnTo>
                  <a:pt x="3646804" y="231775"/>
                </a:lnTo>
                <a:close/>
              </a:path>
            </a:pathLst>
          </a:custGeom>
          <a:solidFill>
            <a:srgbClr val="A24B19"/>
          </a:solidFill>
        </p:spPr>
        <p:txBody>
          <a:bodyPr wrap="square" lIns="0" tIns="0" rIns="0" bIns="0" rtlCol="0"/>
          <a:lstStyle/>
          <a:p>
            <a:endParaRPr/>
          </a:p>
        </p:txBody>
      </p:sp>
      <p:sp>
        <p:nvSpPr>
          <p:cNvPr id="4" name="object 4"/>
          <p:cNvSpPr txBox="1"/>
          <p:nvPr/>
        </p:nvSpPr>
        <p:spPr>
          <a:xfrm>
            <a:off x="4419600" y="2977388"/>
            <a:ext cx="3581400" cy="1141338"/>
          </a:xfrm>
          <a:prstGeom prst="rect">
            <a:avLst/>
          </a:prstGeom>
        </p:spPr>
        <p:txBody>
          <a:bodyPr vert="horz" wrap="square" lIns="0" tIns="33020" rIns="0" bIns="0" rtlCol="0">
            <a:spAutoFit/>
          </a:bodyPr>
          <a:lstStyle/>
          <a:p>
            <a:pPr marL="609600" marR="5080" indent="-596900">
              <a:lnSpc>
                <a:spcPts val="4300"/>
              </a:lnSpc>
              <a:spcBef>
                <a:spcPts val="260"/>
              </a:spcBef>
            </a:pPr>
            <a:r>
              <a:rPr lang="pt-PT" sz="3600" b="1" spc="-5" dirty="0">
                <a:solidFill>
                  <a:srgbClr val="A24B19"/>
                </a:solidFill>
                <a:latin typeface="Arial"/>
                <a:cs typeface="Arial"/>
              </a:rPr>
              <a:t>Pausa para café </a:t>
            </a:r>
            <a:r>
              <a:rPr sz="3600" b="1" spc="-5" dirty="0">
                <a:solidFill>
                  <a:srgbClr val="A24B19"/>
                </a:solidFill>
                <a:latin typeface="Arial"/>
                <a:cs typeface="Arial"/>
              </a:rPr>
              <a:t>(15</a:t>
            </a:r>
            <a:r>
              <a:rPr lang="pt-PT" sz="3600" b="1" spc="-5" dirty="0">
                <a:solidFill>
                  <a:srgbClr val="A24B19"/>
                </a:solidFill>
                <a:latin typeface="Arial"/>
                <a:cs typeface="Arial"/>
              </a:rPr>
              <a:t> </a:t>
            </a:r>
            <a:r>
              <a:rPr sz="3600" b="1" spc="-5" dirty="0">
                <a:solidFill>
                  <a:srgbClr val="A24B19"/>
                </a:solidFill>
                <a:latin typeface="Arial"/>
                <a:cs typeface="Arial"/>
              </a:rPr>
              <a:t>min</a:t>
            </a:r>
            <a:r>
              <a:rPr lang="pt-PT" sz="3600" b="1" spc="-5" dirty="0">
                <a:solidFill>
                  <a:srgbClr val="A24B19"/>
                </a:solidFill>
                <a:latin typeface="Arial"/>
                <a:cs typeface="Arial"/>
              </a:rPr>
              <a:t>.</a:t>
            </a:r>
            <a:r>
              <a:rPr sz="3600" b="1" spc="-5" dirty="0">
                <a:solidFill>
                  <a:srgbClr val="A24B19"/>
                </a:solidFill>
                <a:latin typeface="Arial"/>
                <a:cs typeface="Arial"/>
              </a:rPr>
              <a:t>)</a:t>
            </a:r>
            <a:endParaRPr sz="3600" dirty="0">
              <a:latin typeface="Arial"/>
              <a:cs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9330F-8F6C-451F-B474-42C12FEF873B}"/>
              </a:ext>
            </a:extLst>
          </p:cNvPr>
          <p:cNvSpPr>
            <a:spLocks noGrp="1"/>
          </p:cNvSpPr>
          <p:nvPr>
            <p:ph type="title"/>
          </p:nvPr>
        </p:nvSpPr>
        <p:spPr/>
        <p:txBody>
          <a:bodyPr>
            <a:normAutofit fontScale="90000"/>
          </a:bodyPr>
          <a:lstStyle/>
          <a:p>
            <a:r>
              <a:rPr lang="en-US" dirty="0"/>
              <a:t>Plano de </a:t>
            </a:r>
            <a:r>
              <a:rPr lang="en-US" dirty="0" err="1"/>
              <a:t>ação</a:t>
            </a:r>
            <a:endParaRPr lang="en-US" dirty="0"/>
          </a:p>
        </p:txBody>
      </p:sp>
      <p:sp>
        <p:nvSpPr>
          <p:cNvPr id="4" name="Date Placeholder 3">
            <a:extLst>
              <a:ext uri="{FF2B5EF4-FFF2-40B4-BE49-F238E27FC236}">
                <a16:creationId xmlns:a16="http://schemas.microsoft.com/office/drawing/2014/main" id="{38AF6609-EB6A-404F-AE07-77BA3F8C38E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A682B2-33C9-4D4F-9A18-C7D5F7FE2751}" type="datetime3">
              <a:rPr kumimoji="0" lang="en-US" sz="12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 November 2020</a:t>
            </a:fld>
            <a:endParaRPr kumimoji="0" lang="en-US"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1" name="Group 20">
            <a:extLst>
              <a:ext uri="{FF2B5EF4-FFF2-40B4-BE49-F238E27FC236}">
                <a16:creationId xmlns:a16="http://schemas.microsoft.com/office/drawing/2014/main" id="{7B2A816A-70D3-48BC-BE06-C4284701AC98}"/>
              </a:ext>
            </a:extLst>
          </p:cNvPr>
          <p:cNvGrpSpPr/>
          <p:nvPr/>
        </p:nvGrpSpPr>
        <p:grpSpPr>
          <a:xfrm>
            <a:off x="1445420" y="5643350"/>
            <a:ext cx="1935192" cy="749356"/>
            <a:chOff x="9978391" y="5342554"/>
            <a:chExt cx="1935192" cy="749356"/>
          </a:xfrm>
        </p:grpSpPr>
        <p:pic>
          <p:nvPicPr>
            <p:cNvPr id="22" name="Picture 21">
              <a:extLst>
                <a:ext uri="{FF2B5EF4-FFF2-40B4-BE49-F238E27FC236}">
                  <a16:creationId xmlns:a16="http://schemas.microsoft.com/office/drawing/2014/main" id="{51F79309-2284-4C6C-8B8E-00FB51F645F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978391" y="5342554"/>
              <a:ext cx="784098" cy="749356"/>
            </a:xfrm>
            <a:prstGeom prst="rect">
              <a:avLst/>
            </a:prstGeom>
          </p:spPr>
        </p:pic>
        <p:sp>
          <p:nvSpPr>
            <p:cNvPr id="23" name="TextBox 22">
              <a:extLst>
                <a:ext uri="{FF2B5EF4-FFF2-40B4-BE49-F238E27FC236}">
                  <a16:creationId xmlns:a16="http://schemas.microsoft.com/office/drawing/2014/main" id="{6FFD4572-B504-4819-B475-93A622443C5B}"/>
                </a:ext>
              </a:extLst>
            </p:cNvPr>
            <p:cNvSpPr txBox="1"/>
            <p:nvPr/>
          </p:nvSpPr>
          <p:spPr>
            <a:xfrm>
              <a:off x="10668380" y="5522976"/>
              <a:ext cx="124520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700"/>
                </a:spcBef>
                <a:spcAft>
                  <a:spcPts val="0"/>
                </a:spcAft>
                <a:buClr>
                  <a:srgbClr val="DD8047"/>
                </a:buClr>
                <a:buSzPct val="60000"/>
                <a:buFontTx/>
                <a:buNone/>
                <a:tabLst/>
                <a:defRPr/>
              </a:pPr>
              <a:r>
                <a:rPr kumimoji="0" lang="en-US" sz="2400" b="1" i="0" u="none" strike="noStrike" kern="1200" cap="none" spc="0" normalizeH="0" baseline="0" noProof="0" dirty="0">
                  <a:ln>
                    <a:noFill/>
                  </a:ln>
                  <a:solidFill>
                    <a:srgbClr val="0070C0"/>
                  </a:solidFill>
                  <a:effectLst/>
                  <a:uLnTx/>
                  <a:uFillTx/>
                  <a:latin typeface="Arial" panose="020B0604020202020204"/>
                  <a:ea typeface="+mn-ea"/>
                  <a:cs typeface="Calibri" panose="020F0502020204030204" pitchFamily="34" charset="0"/>
                </a:rPr>
                <a:t>45 min.</a:t>
              </a:r>
            </a:p>
          </p:txBody>
        </p:sp>
      </p:grpSp>
      <p:pic>
        <p:nvPicPr>
          <p:cNvPr id="6" name="Picture 5" descr="A picture containing drawing&#10;&#10;Description automatically generated">
            <a:extLst>
              <a:ext uri="{FF2B5EF4-FFF2-40B4-BE49-F238E27FC236}">
                <a16:creationId xmlns:a16="http://schemas.microsoft.com/office/drawing/2014/main" id="{7E092CC0-BC73-104B-8C26-117A3FA477A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31235" y="1905435"/>
            <a:ext cx="3005101" cy="3047130"/>
          </a:xfrm>
          <a:prstGeom prst="rect">
            <a:avLst/>
          </a:prstGeom>
        </p:spPr>
      </p:pic>
      <p:pic>
        <p:nvPicPr>
          <p:cNvPr id="5" name="Picture 4" descr="A picture containing PowerPoint&#10;&#10;Description automatically generated">
            <a:extLst>
              <a:ext uri="{FF2B5EF4-FFF2-40B4-BE49-F238E27FC236}">
                <a16:creationId xmlns:a16="http://schemas.microsoft.com/office/drawing/2014/main" id="{17B07EE8-A89A-9F4A-B659-5FD5F0B93B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77557" y="1176565"/>
            <a:ext cx="7950200" cy="4330700"/>
          </a:xfrm>
          <a:prstGeom prst="rect">
            <a:avLst/>
          </a:prstGeom>
        </p:spPr>
      </p:pic>
      <p:sp>
        <p:nvSpPr>
          <p:cNvPr id="7" name="TextBox 6">
            <a:extLst>
              <a:ext uri="{FF2B5EF4-FFF2-40B4-BE49-F238E27FC236}">
                <a16:creationId xmlns:a16="http://schemas.microsoft.com/office/drawing/2014/main" id="{AA12B21B-FFAC-D948-89EE-EBF0E366B279}"/>
              </a:ext>
            </a:extLst>
          </p:cNvPr>
          <p:cNvSpPr txBox="1"/>
          <p:nvPr/>
        </p:nvSpPr>
        <p:spPr>
          <a:xfrm>
            <a:off x="3831772" y="1340756"/>
            <a:ext cx="1404257"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700"/>
              </a:spcBef>
              <a:spcAft>
                <a:spcPts val="0"/>
              </a:spcAft>
              <a:buClr>
                <a:srgbClr val="DD8047"/>
              </a:buClr>
              <a:buSzPct val="60000"/>
              <a:buFontTx/>
              <a:buNone/>
              <a:tabLst/>
              <a:defRPr/>
            </a:pPr>
            <a:r>
              <a:rPr kumimoji="0" lang="en-US" sz="13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rPr>
              <a:t>Principal </a:t>
            </a:r>
            <a:r>
              <a:rPr kumimoji="0" lang="en-US" sz="1300" b="1" i="0" u="none" strike="noStrike" kern="1200" cap="none" spc="0" normalizeH="0" baseline="0" noProof="0" dirty="0" err="1">
                <a:ln>
                  <a:noFill/>
                </a:ln>
                <a:solidFill>
                  <a:prstClr val="white"/>
                </a:solidFill>
                <a:effectLst/>
                <a:uLnTx/>
                <a:uFillTx/>
                <a:latin typeface="Arial" panose="020B0604020202020204"/>
                <a:ea typeface="+mn-ea"/>
                <a:cs typeface="Calibri" panose="020F0502020204030204" pitchFamily="34" charset="0"/>
              </a:rPr>
              <a:t>desafio</a:t>
            </a:r>
            <a:r>
              <a:rPr kumimoji="0" lang="en-US" sz="13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rPr>
              <a:t>/lacuna</a:t>
            </a:r>
          </a:p>
        </p:txBody>
      </p:sp>
      <p:sp>
        <p:nvSpPr>
          <p:cNvPr id="12" name="TextBox 11">
            <a:extLst>
              <a:ext uri="{FF2B5EF4-FFF2-40B4-BE49-F238E27FC236}">
                <a16:creationId xmlns:a16="http://schemas.microsoft.com/office/drawing/2014/main" id="{0B29060C-3CDA-B44A-844E-9EA0B40B0DF1}"/>
              </a:ext>
            </a:extLst>
          </p:cNvPr>
          <p:cNvSpPr txBox="1"/>
          <p:nvPr/>
        </p:nvSpPr>
        <p:spPr>
          <a:xfrm>
            <a:off x="5633737" y="1350735"/>
            <a:ext cx="1782724" cy="2923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700"/>
              </a:spcBef>
              <a:spcAft>
                <a:spcPts val="0"/>
              </a:spcAft>
              <a:buClr>
                <a:srgbClr val="DD8047"/>
              </a:buClr>
              <a:buSzPct val="60000"/>
              <a:buFontTx/>
              <a:buNone/>
              <a:tabLst/>
              <a:defRPr/>
            </a:pPr>
            <a:r>
              <a:rPr kumimoji="0" lang="en-US" sz="1300" b="1" i="0" u="none" strike="noStrike" kern="1200" cap="none" spc="0" normalizeH="0" baseline="0" noProof="0" dirty="0" err="1">
                <a:ln>
                  <a:noFill/>
                </a:ln>
                <a:solidFill>
                  <a:prstClr val="white"/>
                </a:solidFill>
                <a:effectLst/>
                <a:uLnTx/>
                <a:uFillTx/>
                <a:latin typeface="Arial" panose="020B0604020202020204"/>
                <a:ea typeface="+mn-ea"/>
                <a:cs typeface="Calibri" panose="020F0502020204030204" pitchFamily="34" charset="0"/>
              </a:rPr>
              <a:t>Solução</a:t>
            </a:r>
            <a:r>
              <a:rPr kumimoji="0" lang="en-US" sz="13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rPr>
              <a:t> </a:t>
            </a:r>
            <a:r>
              <a:rPr kumimoji="0" lang="en-US" sz="1300" b="1" i="0" u="none" strike="noStrike" kern="1200" cap="none" spc="0" normalizeH="0" baseline="0" noProof="0" dirty="0" err="1">
                <a:ln>
                  <a:noFill/>
                </a:ln>
                <a:solidFill>
                  <a:prstClr val="white"/>
                </a:solidFill>
                <a:effectLst/>
                <a:uLnTx/>
                <a:uFillTx/>
                <a:latin typeface="Arial" panose="020B0604020202020204"/>
                <a:ea typeface="+mn-ea"/>
                <a:cs typeface="Calibri" panose="020F0502020204030204" pitchFamily="34" charset="0"/>
              </a:rPr>
              <a:t>proposta</a:t>
            </a:r>
            <a:endParaRPr kumimoji="0" lang="en-US" sz="13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endParaRPr>
          </a:p>
        </p:txBody>
      </p:sp>
      <p:sp>
        <p:nvSpPr>
          <p:cNvPr id="13" name="TextBox 12">
            <a:extLst>
              <a:ext uri="{FF2B5EF4-FFF2-40B4-BE49-F238E27FC236}">
                <a16:creationId xmlns:a16="http://schemas.microsoft.com/office/drawing/2014/main" id="{062FC10F-A64C-AD4B-B3CF-BB4E17C2B559}"/>
              </a:ext>
            </a:extLst>
          </p:cNvPr>
          <p:cNvSpPr txBox="1"/>
          <p:nvPr/>
        </p:nvSpPr>
        <p:spPr>
          <a:xfrm>
            <a:off x="8164286" y="1340754"/>
            <a:ext cx="1513114"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700"/>
              </a:spcBef>
              <a:spcAft>
                <a:spcPts val="0"/>
              </a:spcAft>
              <a:buClr>
                <a:srgbClr val="DD8047"/>
              </a:buClr>
              <a:buSzPct val="60000"/>
              <a:buFontTx/>
              <a:buNone/>
              <a:tabLst/>
              <a:defRPr/>
            </a:pPr>
            <a:r>
              <a:rPr kumimoji="0" lang="en-US" sz="1300" b="1" i="0" u="none" strike="noStrike" kern="1200" cap="none" spc="0" normalizeH="0" baseline="0" noProof="0" dirty="0" err="1">
                <a:ln>
                  <a:noFill/>
                </a:ln>
                <a:solidFill>
                  <a:prstClr val="white"/>
                </a:solidFill>
                <a:effectLst/>
                <a:uLnTx/>
                <a:uFillTx/>
                <a:latin typeface="Arial" panose="020B0604020202020204"/>
                <a:ea typeface="+mn-ea"/>
                <a:cs typeface="Calibri" panose="020F0502020204030204" pitchFamily="34" charset="0"/>
              </a:rPr>
              <a:t>Calendário</a:t>
            </a:r>
            <a:r>
              <a:rPr kumimoji="0" lang="en-US" sz="13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rPr>
              <a:t> </a:t>
            </a:r>
            <a:r>
              <a:rPr kumimoji="0" lang="en-US" sz="1300" b="1" i="0" u="none" strike="noStrike" kern="1200" cap="none" spc="0" normalizeH="0" baseline="0" noProof="0" dirty="0" err="1">
                <a:ln>
                  <a:noFill/>
                </a:ln>
                <a:solidFill>
                  <a:prstClr val="white"/>
                </a:solidFill>
                <a:effectLst/>
                <a:uLnTx/>
                <a:uFillTx/>
                <a:latin typeface="Arial" panose="020B0604020202020204"/>
                <a:ea typeface="+mn-ea"/>
                <a:cs typeface="Calibri" panose="020F0502020204030204" pitchFamily="34" charset="0"/>
              </a:rPr>
              <a:t>para</a:t>
            </a:r>
            <a:r>
              <a:rPr kumimoji="0" lang="en-US" sz="13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rPr>
              <a:t> a </a:t>
            </a:r>
            <a:r>
              <a:rPr kumimoji="0" lang="en-US" sz="1300" b="1" i="0" u="none" strike="noStrike" kern="1200" cap="none" spc="0" normalizeH="0" baseline="0" noProof="0" dirty="0" err="1">
                <a:ln>
                  <a:noFill/>
                </a:ln>
                <a:solidFill>
                  <a:prstClr val="white"/>
                </a:solidFill>
                <a:effectLst/>
                <a:uLnTx/>
                <a:uFillTx/>
                <a:latin typeface="Arial" panose="020B0604020202020204"/>
                <a:ea typeface="+mn-ea"/>
                <a:cs typeface="Calibri" panose="020F0502020204030204" pitchFamily="34" charset="0"/>
              </a:rPr>
              <a:t>resolução</a:t>
            </a:r>
            <a:endParaRPr kumimoji="0" lang="en-US" sz="13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endParaRPr>
          </a:p>
        </p:txBody>
      </p:sp>
      <p:sp>
        <p:nvSpPr>
          <p:cNvPr id="14" name="TextBox 13">
            <a:extLst>
              <a:ext uri="{FF2B5EF4-FFF2-40B4-BE49-F238E27FC236}">
                <a16:creationId xmlns:a16="http://schemas.microsoft.com/office/drawing/2014/main" id="{037DDD30-1AAB-384F-BBC3-71B31161D012}"/>
              </a:ext>
            </a:extLst>
          </p:cNvPr>
          <p:cNvSpPr txBox="1"/>
          <p:nvPr/>
        </p:nvSpPr>
        <p:spPr>
          <a:xfrm>
            <a:off x="9966251" y="1340755"/>
            <a:ext cx="1616149" cy="2923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700"/>
              </a:spcBef>
              <a:spcAft>
                <a:spcPts val="0"/>
              </a:spcAft>
              <a:buClr>
                <a:srgbClr val="DD8047"/>
              </a:buClr>
              <a:buSzPct val="60000"/>
              <a:buFontTx/>
              <a:buNone/>
              <a:tabLst/>
              <a:defRPr/>
            </a:pPr>
            <a:r>
              <a:rPr kumimoji="0" lang="en-US" sz="1300" b="1" i="0" u="none" strike="noStrike" kern="1200" cap="none" spc="0" normalizeH="0" baseline="0" noProof="0" dirty="0" err="1">
                <a:ln>
                  <a:noFill/>
                </a:ln>
                <a:solidFill>
                  <a:prstClr val="white"/>
                </a:solidFill>
                <a:effectLst/>
                <a:uLnTx/>
                <a:uFillTx/>
                <a:latin typeface="Arial" panose="020B0604020202020204"/>
                <a:ea typeface="+mn-ea"/>
                <a:cs typeface="Calibri" panose="020F0502020204030204" pitchFamily="34" charset="0"/>
              </a:rPr>
              <a:t>Responsabilidade</a:t>
            </a:r>
            <a:endParaRPr kumimoji="0" lang="en-US" sz="1300" b="1" i="0" u="none" strike="noStrike" kern="1200" cap="none" spc="0" normalizeH="0" baseline="0" noProof="0" dirty="0">
              <a:ln>
                <a:noFill/>
              </a:ln>
              <a:solidFill>
                <a:prstClr val="white"/>
              </a:solidFill>
              <a:effectLst/>
              <a:uLnTx/>
              <a:uFillTx/>
              <a:latin typeface="Arial" panose="020B0604020202020204"/>
              <a:ea typeface="+mn-ea"/>
              <a:cs typeface="Calibri" panose="020F0502020204030204" pitchFamily="34" charset="0"/>
            </a:endParaRPr>
          </a:p>
        </p:txBody>
      </p:sp>
      <p:sp>
        <p:nvSpPr>
          <p:cNvPr id="16" name="TextBox 15"/>
          <p:cNvSpPr txBox="1"/>
          <p:nvPr/>
        </p:nvSpPr>
        <p:spPr>
          <a:xfrm>
            <a:off x="812800" y="6781800"/>
            <a:ext cx="184666" cy="400110"/>
          </a:xfrm>
          <a:prstGeom prst="rect">
            <a:avLst/>
          </a:prstGeom>
          <a:noFill/>
        </p:spPr>
        <p:txBody>
          <a:bodyPr wrap="none" rtlCol="0">
            <a:spAutoFit/>
          </a:bodyPr>
          <a:lstStyle/>
          <a:p>
            <a:pPr algn="l">
              <a:spcBef>
                <a:spcPts val="700"/>
              </a:spcBef>
              <a:buClr>
                <a:srgbClr val="DD8047"/>
              </a:buClr>
              <a:buSzPct val="60000"/>
            </a:pPr>
            <a:endParaRPr lang="en-US" sz="2000" b="1" dirty="0">
              <a:solidFill>
                <a:srgbClr val="0070C0"/>
              </a:solidFill>
              <a:latin typeface="+mj-lt"/>
              <a:cs typeface="Calibri" panose="020F0502020204030204" pitchFamily="34" charset="0"/>
            </a:endParaRPr>
          </a:p>
        </p:txBody>
      </p:sp>
      <p:sp>
        <p:nvSpPr>
          <p:cNvPr id="17" name="TextBox 16"/>
          <p:cNvSpPr txBox="1"/>
          <p:nvPr/>
        </p:nvSpPr>
        <p:spPr>
          <a:xfrm>
            <a:off x="698500" y="6311900"/>
            <a:ext cx="184666" cy="400110"/>
          </a:xfrm>
          <a:prstGeom prst="rect">
            <a:avLst/>
          </a:prstGeom>
          <a:noFill/>
        </p:spPr>
        <p:txBody>
          <a:bodyPr wrap="none" rtlCol="0">
            <a:spAutoFit/>
          </a:bodyPr>
          <a:lstStyle/>
          <a:p>
            <a:pPr algn="l">
              <a:spcBef>
                <a:spcPts val="700"/>
              </a:spcBef>
              <a:buClr>
                <a:srgbClr val="DD8047"/>
              </a:buClr>
              <a:buSzPct val="60000"/>
            </a:pPr>
            <a:endParaRPr lang="en-US" sz="2000" b="1" dirty="0">
              <a:solidFill>
                <a:srgbClr val="0070C0"/>
              </a:solidFill>
              <a:latin typeface="+mj-lt"/>
              <a:cs typeface="Calibri" panose="020F0502020204030204" pitchFamily="34" charset="0"/>
            </a:endParaRPr>
          </a:p>
        </p:txBody>
      </p:sp>
      <p:sp>
        <p:nvSpPr>
          <p:cNvPr id="18" name="TextBox 17"/>
          <p:cNvSpPr txBox="1"/>
          <p:nvPr/>
        </p:nvSpPr>
        <p:spPr>
          <a:xfrm>
            <a:off x="2425700" y="6692900"/>
            <a:ext cx="184666" cy="400110"/>
          </a:xfrm>
          <a:prstGeom prst="rect">
            <a:avLst/>
          </a:prstGeom>
          <a:noFill/>
        </p:spPr>
        <p:txBody>
          <a:bodyPr wrap="none" rtlCol="0">
            <a:spAutoFit/>
          </a:bodyPr>
          <a:lstStyle/>
          <a:p>
            <a:pPr algn="l">
              <a:spcBef>
                <a:spcPts val="700"/>
              </a:spcBef>
              <a:buClr>
                <a:srgbClr val="DD8047"/>
              </a:buClr>
              <a:buSzPct val="60000"/>
            </a:pPr>
            <a:endParaRPr lang="en-US" sz="2000" b="1" dirty="0">
              <a:solidFill>
                <a:srgbClr val="0070C0"/>
              </a:solidFill>
              <a:latin typeface="+mj-lt"/>
              <a:cs typeface="Calibri" panose="020F0502020204030204" pitchFamily="34" charset="0"/>
            </a:endParaRPr>
          </a:p>
        </p:txBody>
      </p:sp>
      <p:sp>
        <p:nvSpPr>
          <p:cNvPr id="19" name="TextBox 18"/>
          <p:cNvSpPr txBox="1"/>
          <p:nvPr/>
        </p:nvSpPr>
        <p:spPr>
          <a:xfrm>
            <a:off x="3937000" y="6705600"/>
            <a:ext cx="184666" cy="400110"/>
          </a:xfrm>
          <a:prstGeom prst="rect">
            <a:avLst/>
          </a:prstGeom>
          <a:noFill/>
        </p:spPr>
        <p:txBody>
          <a:bodyPr wrap="none" rtlCol="0">
            <a:spAutoFit/>
          </a:bodyPr>
          <a:lstStyle/>
          <a:p>
            <a:pPr algn="l">
              <a:spcBef>
                <a:spcPts val="700"/>
              </a:spcBef>
              <a:buClr>
                <a:srgbClr val="DD8047"/>
              </a:buClr>
              <a:buSzPct val="60000"/>
            </a:pPr>
            <a:endParaRPr lang="en-US" sz="2000" b="1" dirty="0">
              <a:solidFill>
                <a:srgbClr val="0070C0"/>
              </a:solidFill>
              <a:latin typeface="+mj-lt"/>
              <a:cs typeface="Calibri" panose="020F0502020204030204" pitchFamily="34" charset="0"/>
            </a:endParaRPr>
          </a:p>
        </p:txBody>
      </p:sp>
      <p:sp>
        <p:nvSpPr>
          <p:cNvPr id="20" name="TextBox 19"/>
          <p:cNvSpPr txBox="1"/>
          <p:nvPr/>
        </p:nvSpPr>
        <p:spPr>
          <a:xfrm>
            <a:off x="1816100" y="6731000"/>
            <a:ext cx="184666" cy="400110"/>
          </a:xfrm>
          <a:prstGeom prst="rect">
            <a:avLst/>
          </a:prstGeom>
          <a:noFill/>
        </p:spPr>
        <p:txBody>
          <a:bodyPr wrap="none" rtlCol="0">
            <a:spAutoFit/>
          </a:bodyPr>
          <a:lstStyle/>
          <a:p>
            <a:pPr algn="l">
              <a:spcBef>
                <a:spcPts val="700"/>
              </a:spcBef>
              <a:buClr>
                <a:srgbClr val="DD8047"/>
              </a:buClr>
              <a:buSzPct val="60000"/>
            </a:pPr>
            <a:endParaRPr lang="en-US" sz="2000" b="1" dirty="0">
              <a:solidFill>
                <a:srgbClr val="0070C0"/>
              </a:solidFill>
              <a:latin typeface="+mj-lt"/>
              <a:cs typeface="Calibri" panose="020F0502020204030204" pitchFamily="34" charset="0"/>
            </a:endParaRPr>
          </a:p>
        </p:txBody>
      </p:sp>
      <p:sp>
        <p:nvSpPr>
          <p:cNvPr id="24" name="TextBox 23"/>
          <p:cNvSpPr txBox="1"/>
          <p:nvPr/>
        </p:nvSpPr>
        <p:spPr>
          <a:xfrm>
            <a:off x="152400" y="6705600"/>
            <a:ext cx="184666" cy="400110"/>
          </a:xfrm>
          <a:prstGeom prst="rect">
            <a:avLst/>
          </a:prstGeom>
          <a:noFill/>
        </p:spPr>
        <p:txBody>
          <a:bodyPr wrap="none" rtlCol="0">
            <a:spAutoFit/>
          </a:bodyPr>
          <a:lstStyle/>
          <a:p>
            <a:pPr algn="l">
              <a:spcBef>
                <a:spcPts val="700"/>
              </a:spcBef>
              <a:buClr>
                <a:srgbClr val="DD8047"/>
              </a:buClr>
              <a:buSzPct val="60000"/>
            </a:pPr>
            <a:endParaRPr lang="en-US" sz="2000" b="1" dirty="0">
              <a:solidFill>
                <a:srgbClr val="0070C0"/>
              </a:solidFill>
              <a:latin typeface="+mj-lt"/>
              <a:cs typeface="Calibri" panose="020F0502020204030204" pitchFamily="34" charset="0"/>
            </a:endParaRPr>
          </a:p>
        </p:txBody>
      </p:sp>
    </p:spTree>
    <p:extLst>
      <p:ext uri="{BB962C8B-B14F-4D97-AF65-F5344CB8AC3E}">
        <p14:creationId xmlns:p14="http://schemas.microsoft.com/office/powerpoint/2010/main" val="30559235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125" y="0"/>
            <a:ext cx="2730500" cy="505267"/>
          </a:xfrm>
          <a:prstGeom prst="rect">
            <a:avLst/>
          </a:prstGeom>
        </p:spPr>
        <p:txBody>
          <a:bodyPr vert="horz" wrap="square" lIns="0" tIns="12700" rIns="0" bIns="0" rtlCol="0">
            <a:spAutoFit/>
          </a:bodyPr>
          <a:lstStyle/>
          <a:p>
            <a:pPr marL="12700">
              <a:lnSpc>
                <a:spcPct val="100000"/>
              </a:lnSpc>
              <a:spcBef>
                <a:spcPts val="100"/>
              </a:spcBef>
            </a:pPr>
            <a:r>
              <a:rPr sz="3200" dirty="0"/>
              <a:t>C</a:t>
            </a:r>
            <a:r>
              <a:rPr sz="3200" spc="-5" dirty="0"/>
              <a:t>onsolida</a:t>
            </a:r>
            <a:r>
              <a:rPr lang="pt-PT" sz="3200" spc="-5" dirty="0" err="1"/>
              <a:t>ção</a:t>
            </a:r>
            <a:endParaRPr sz="3200" dirty="0"/>
          </a:p>
        </p:txBody>
      </p:sp>
      <p:grpSp>
        <p:nvGrpSpPr>
          <p:cNvPr id="3" name="object 3"/>
          <p:cNvGrpSpPr/>
          <p:nvPr/>
        </p:nvGrpSpPr>
        <p:grpSpPr>
          <a:xfrm>
            <a:off x="5087111" y="1289303"/>
            <a:ext cx="6129655" cy="3355975"/>
            <a:chOff x="5087111" y="1289303"/>
            <a:chExt cx="6129655" cy="3355975"/>
          </a:xfrm>
        </p:grpSpPr>
        <p:sp>
          <p:nvSpPr>
            <p:cNvPr id="4" name="object 4"/>
            <p:cNvSpPr/>
            <p:nvPr/>
          </p:nvSpPr>
          <p:spPr>
            <a:xfrm>
              <a:off x="5087111" y="1289303"/>
              <a:ext cx="3764280" cy="2051304"/>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p:nvPr/>
          </p:nvSpPr>
          <p:spPr>
            <a:xfrm>
              <a:off x="6339839" y="2036063"/>
              <a:ext cx="3764279" cy="2051304"/>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6" name="object 6"/>
            <p:cNvSpPr/>
            <p:nvPr/>
          </p:nvSpPr>
          <p:spPr>
            <a:xfrm>
              <a:off x="7452360" y="2593847"/>
              <a:ext cx="3764279" cy="2051303"/>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85799"/>
            <a:ext cx="12192000" cy="6172200"/>
            <a:chOff x="0" y="685799"/>
            <a:chExt cx="12192000" cy="6172200"/>
          </a:xfrm>
        </p:grpSpPr>
        <p:sp>
          <p:nvSpPr>
            <p:cNvPr id="3" name="object 3"/>
            <p:cNvSpPr/>
            <p:nvPr/>
          </p:nvSpPr>
          <p:spPr>
            <a:xfrm>
              <a:off x="606551" y="685799"/>
              <a:ext cx="4712208" cy="5849111"/>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 name="object 4"/>
            <p:cNvSpPr/>
            <p:nvPr/>
          </p:nvSpPr>
          <p:spPr>
            <a:xfrm>
              <a:off x="1219200" y="1060703"/>
              <a:ext cx="3886200" cy="5157216"/>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p:nvPr/>
          </p:nvSpPr>
          <p:spPr>
            <a:xfrm>
              <a:off x="1123950" y="966787"/>
              <a:ext cx="4075429" cy="5345430"/>
            </a:xfrm>
            <a:custGeom>
              <a:avLst/>
              <a:gdLst/>
              <a:ahLst/>
              <a:cxnLst/>
              <a:rect l="l" t="t" r="r" b="b"/>
              <a:pathLst>
                <a:path w="4075429" h="5345430">
                  <a:moveTo>
                    <a:pt x="0" y="0"/>
                  </a:moveTo>
                  <a:lnTo>
                    <a:pt x="4075112" y="0"/>
                  </a:lnTo>
                  <a:lnTo>
                    <a:pt x="4075112" y="5345112"/>
                  </a:lnTo>
                  <a:lnTo>
                    <a:pt x="0" y="5345112"/>
                  </a:lnTo>
                  <a:lnTo>
                    <a:pt x="0" y="0"/>
                  </a:lnTo>
                  <a:close/>
                </a:path>
              </a:pathLst>
            </a:custGeom>
            <a:ln w="190500">
              <a:solidFill>
                <a:srgbClr val="FFFFFF"/>
              </a:solidFill>
            </a:ln>
          </p:spPr>
          <p:txBody>
            <a:bodyPr wrap="square" lIns="0" tIns="0" rIns="0" bIns="0" rtlCol="0"/>
            <a:lstStyle/>
            <a:p>
              <a:endParaRPr/>
            </a:p>
          </p:txBody>
        </p:sp>
        <p:sp>
          <p:nvSpPr>
            <p:cNvPr id="6" name="object 6"/>
            <p:cNvSpPr/>
            <p:nvPr/>
          </p:nvSpPr>
          <p:spPr>
            <a:xfrm>
              <a:off x="7839456" y="4745736"/>
              <a:ext cx="566927" cy="670559"/>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grpSp>
      <p:sp>
        <p:nvSpPr>
          <p:cNvPr id="7" name="object 7"/>
          <p:cNvSpPr txBox="1">
            <a:spLocks noGrp="1"/>
          </p:cNvSpPr>
          <p:nvPr>
            <p:ph type="title"/>
          </p:nvPr>
        </p:nvSpPr>
        <p:spPr>
          <a:xfrm>
            <a:off x="231124" y="0"/>
            <a:ext cx="7922275" cy="443711"/>
          </a:xfrm>
          <a:prstGeom prst="rect">
            <a:avLst/>
          </a:prstGeom>
        </p:spPr>
        <p:txBody>
          <a:bodyPr vert="horz" wrap="square" lIns="0" tIns="12700" rIns="0" bIns="0" rtlCol="0">
            <a:spAutoFit/>
          </a:bodyPr>
          <a:lstStyle/>
          <a:p>
            <a:pPr marL="12700">
              <a:lnSpc>
                <a:spcPct val="100000"/>
              </a:lnSpc>
              <a:spcBef>
                <a:spcPts val="100"/>
              </a:spcBef>
            </a:pPr>
            <a:r>
              <a:rPr lang="pt-PT" sz="2800" spc="-5" dirty="0"/>
              <a:t>Formulário de feedback do participante</a:t>
            </a:r>
            <a:endParaRPr sz="2800" dirty="0"/>
          </a:p>
        </p:txBody>
      </p:sp>
      <p:sp>
        <p:nvSpPr>
          <p:cNvPr id="8" name="object 8"/>
          <p:cNvSpPr txBox="1"/>
          <p:nvPr/>
        </p:nvSpPr>
        <p:spPr>
          <a:xfrm>
            <a:off x="6250924" y="2204211"/>
            <a:ext cx="4874276" cy="2170143"/>
          </a:xfrm>
          <a:prstGeom prst="rect">
            <a:avLst/>
          </a:prstGeom>
        </p:spPr>
        <p:txBody>
          <a:bodyPr vert="horz" wrap="square" lIns="0" tIns="11430" rIns="0" bIns="0" rtlCol="0">
            <a:spAutoFit/>
          </a:bodyPr>
          <a:lstStyle/>
          <a:p>
            <a:pPr marL="12700" marR="5080">
              <a:lnSpc>
                <a:spcPct val="100200"/>
              </a:lnSpc>
              <a:spcBef>
                <a:spcPts val="90"/>
              </a:spcBef>
            </a:pPr>
            <a:r>
              <a:rPr lang="pt-PT" sz="2800" i="1" dirty="0">
                <a:latin typeface="Arial" panose="020B0604020202020204" pitchFamily="34" charset="0"/>
                <a:ea typeface="Calibri" panose="020F0502020204030204" pitchFamily="34" charset="0"/>
              </a:rPr>
              <a:t>O seu feedback ajudar-nos-á a manter e até melhorar a qualidade e relevância de futuros EXERCÍCIOS DE SIMULAÇÃO</a:t>
            </a:r>
            <a:r>
              <a:rPr sz="2800" i="1" dirty="0">
                <a:latin typeface="Arial"/>
                <a:cs typeface="Arial"/>
              </a:rPr>
              <a:t>.</a:t>
            </a:r>
            <a:endParaRPr sz="2800" dirty="0">
              <a:latin typeface="Arial"/>
              <a:cs typeface="Arial"/>
            </a:endParaRPr>
          </a:p>
        </p:txBody>
      </p:sp>
      <p:sp>
        <p:nvSpPr>
          <p:cNvPr id="9" name="object 9"/>
          <p:cNvSpPr txBox="1"/>
          <p:nvPr/>
        </p:nvSpPr>
        <p:spPr>
          <a:xfrm>
            <a:off x="8498307" y="4888483"/>
            <a:ext cx="990600" cy="39116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0070C0"/>
                </a:solidFill>
                <a:latin typeface="Arial"/>
                <a:cs typeface="Arial"/>
              </a:rPr>
              <a:t>5</a:t>
            </a:r>
            <a:r>
              <a:rPr sz="2400" b="1" spc="-85" dirty="0">
                <a:solidFill>
                  <a:srgbClr val="0070C0"/>
                </a:solidFill>
                <a:latin typeface="Arial"/>
                <a:cs typeface="Arial"/>
              </a:rPr>
              <a:t> </a:t>
            </a:r>
            <a:r>
              <a:rPr sz="2400" b="1" spc="-5" dirty="0">
                <a:solidFill>
                  <a:srgbClr val="0070C0"/>
                </a:solidFill>
                <a:latin typeface="Arial"/>
                <a:cs typeface="Arial"/>
              </a:rPr>
              <a:t>min</a:t>
            </a:r>
            <a:r>
              <a:rPr lang="pt-PT" sz="2400" b="1" spc="-5" dirty="0">
                <a:solidFill>
                  <a:srgbClr val="0070C0"/>
                </a:solidFill>
                <a:latin typeface="Arial"/>
                <a:cs typeface="Arial"/>
              </a:rPr>
              <a:t>.</a:t>
            </a:r>
            <a:endParaRPr sz="2400" dirty="0">
              <a:latin typeface="Arial"/>
              <a:cs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1125" y="0"/>
            <a:ext cx="6017275" cy="997709"/>
          </a:xfrm>
          <a:prstGeom prst="rect">
            <a:avLst/>
          </a:prstGeom>
        </p:spPr>
        <p:txBody>
          <a:bodyPr vert="horz" wrap="square" lIns="0" tIns="12700" rIns="0" bIns="0" rtlCol="0">
            <a:spAutoFit/>
          </a:bodyPr>
          <a:lstStyle/>
          <a:p>
            <a:pPr marL="12700">
              <a:lnSpc>
                <a:spcPct val="100000"/>
              </a:lnSpc>
              <a:spcBef>
                <a:spcPts val="100"/>
              </a:spcBef>
            </a:pPr>
            <a:r>
              <a:rPr lang="pt-PT" sz="3200" b="1" spc="-5" dirty="0">
                <a:solidFill>
                  <a:srgbClr val="FFFFFF"/>
                </a:solidFill>
                <a:latin typeface="Arial"/>
                <a:cs typeface="Arial"/>
              </a:rPr>
              <a:t>Passos seguintes e balanço</a:t>
            </a:r>
            <a:r>
              <a:rPr sz="3200" b="1" spc="-5" dirty="0">
                <a:solidFill>
                  <a:srgbClr val="FFFFFF"/>
                </a:solidFill>
                <a:latin typeface="Arial"/>
                <a:cs typeface="Arial"/>
              </a:rPr>
              <a:t> and wrap</a:t>
            </a:r>
            <a:r>
              <a:rPr sz="3200" b="1" spc="-75" dirty="0">
                <a:solidFill>
                  <a:srgbClr val="FFFFFF"/>
                </a:solidFill>
                <a:latin typeface="Arial"/>
                <a:cs typeface="Arial"/>
              </a:rPr>
              <a:t> </a:t>
            </a:r>
            <a:r>
              <a:rPr sz="3200" b="1" spc="-5" dirty="0">
                <a:solidFill>
                  <a:srgbClr val="FFFFFF"/>
                </a:solidFill>
                <a:latin typeface="Arial"/>
                <a:cs typeface="Arial"/>
              </a:rPr>
              <a:t>up</a:t>
            </a:r>
            <a:endParaRPr sz="3200" dirty="0">
              <a:latin typeface="Arial"/>
              <a:cs typeface="Arial"/>
            </a:endParaRPr>
          </a:p>
        </p:txBody>
      </p:sp>
      <p:sp>
        <p:nvSpPr>
          <p:cNvPr id="3" name="object 3"/>
          <p:cNvSpPr/>
          <p:nvPr/>
        </p:nvSpPr>
        <p:spPr>
          <a:xfrm>
            <a:off x="1712976" y="765047"/>
            <a:ext cx="8281416" cy="5297424"/>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 name="object 4"/>
          <p:cNvSpPr txBox="1"/>
          <p:nvPr/>
        </p:nvSpPr>
        <p:spPr>
          <a:xfrm>
            <a:off x="4418011" y="4598923"/>
            <a:ext cx="2870200" cy="1120820"/>
          </a:xfrm>
          <a:prstGeom prst="rect">
            <a:avLst/>
          </a:prstGeom>
        </p:spPr>
        <p:txBody>
          <a:bodyPr vert="horz" wrap="square" lIns="0" tIns="12700" rIns="0" bIns="0" rtlCol="0">
            <a:spAutoFit/>
          </a:bodyPr>
          <a:lstStyle/>
          <a:p>
            <a:pPr marL="12700">
              <a:lnSpc>
                <a:spcPct val="100000"/>
              </a:lnSpc>
              <a:spcBef>
                <a:spcPts val="100"/>
              </a:spcBef>
            </a:pPr>
            <a:r>
              <a:rPr lang="pt-PT" sz="3600" b="1" spc="-5" dirty="0">
                <a:solidFill>
                  <a:srgbClr val="0070C0"/>
                </a:solidFill>
                <a:latin typeface="Arial"/>
                <a:cs typeface="Arial"/>
              </a:rPr>
              <a:t>PASSOS SEGUINTES</a:t>
            </a:r>
            <a:endParaRPr sz="3600" dirty="0">
              <a:latin typeface="Arial"/>
              <a:cs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125" y="0"/>
            <a:ext cx="9370075" cy="474489"/>
          </a:xfrm>
          <a:prstGeom prst="rect">
            <a:avLst/>
          </a:prstGeom>
        </p:spPr>
        <p:txBody>
          <a:bodyPr vert="horz" wrap="square" lIns="0" tIns="12700" rIns="0" bIns="0" rtlCol="0">
            <a:spAutoFit/>
          </a:bodyPr>
          <a:lstStyle/>
          <a:p>
            <a:pPr marL="12700">
              <a:lnSpc>
                <a:spcPct val="100000"/>
              </a:lnSpc>
              <a:spcBef>
                <a:spcPts val="100"/>
              </a:spcBef>
            </a:pPr>
            <a:r>
              <a:rPr lang="pt-PT" sz="3000" dirty="0"/>
              <a:t>Plataforma de parceiros da OMS para a </a:t>
            </a:r>
            <a:r>
              <a:rPr sz="3000" spc="-5" dirty="0"/>
              <a:t>COVID-19</a:t>
            </a:r>
            <a:endParaRPr sz="3000" dirty="0"/>
          </a:p>
        </p:txBody>
      </p:sp>
      <p:sp>
        <p:nvSpPr>
          <p:cNvPr id="3" name="object 3"/>
          <p:cNvSpPr txBox="1"/>
          <p:nvPr/>
        </p:nvSpPr>
        <p:spPr>
          <a:xfrm>
            <a:off x="916924" y="1128267"/>
            <a:ext cx="10589275" cy="5526131"/>
          </a:xfrm>
          <a:prstGeom prst="rect">
            <a:avLst/>
          </a:prstGeom>
        </p:spPr>
        <p:txBody>
          <a:bodyPr vert="horz" wrap="square" lIns="0" tIns="12700" rIns="0" bIns="0" rtlCol="0">
            <a:spAutoFit/>
          </a:bodyPr>
          <a:lstStyle/>
          <a:p>
            <a:pPr marL="12700">
              <a:lnSpc>
                <a:spcPct val="100000"/>
              </a:lnSpc>
              <a:spcBef>
                <a:spcPts val="100"/>
              </a:spcBef>
            </a:pPr>
            <a:r>
              <a:rPr lang="pt-PT" sz="2800" spc="-5" dirty="0">
                <a:latin typeface="Arial"/>
                <a:cs typeface="Arial"/>
              </a:rPr>
              <a:t>Plataforma de Parceiros para a </a:t>
            </a:r>
            <a:r>
              <a:rPr sz="2800" spc="-5" dirty="0">
                <a:latin typeface="Arial"/>
                <a:cs typeface="Arial"/>
              </a:rPr>
              <a:t>COVID-19 </a:t>
            </a:r>
            <a:r>
              <a:rPr lang="pt-PT" sz="2800" dirty="0">
                <a:latin typeface="Arial"/>
                <a:cs typeface="Arial"/>
              </a:rPr>
              <a:t>e Público do </a:t>
            </a:r>
            <a:r>
              <a:rPr sz="2800" dirty="0">
                <a:latin typeface="Arial"/>
                <a:cs typeface="Arial"/>
              </a:rPr>
              <a:t>Portal</a:t>
            </a:r>
            <a:r>
              <a:rPr sz="2800" spc="-175" dirty="0">
                <a:latin typeface="Arial"/>
                <a:cs typeface="Arial"/>
              </a:rPr>
              <a:t> </a:t>
            </a:r>
            <a:r>
              <a:rPr lang="pt-PT" sz="2800" dirty="0">
                <a:latin typeface="Arial"/>
                <a:cs typeface="Arial"/>
              </a:rPr>
              <a:t>de Abastecimento</a:t>
            </a:r>
            <a:endParaRPr sz="2800" dirty="0">
              <a:latin typeface="Arial"/>
              <a:cs typeface="Arial"/>
            </a:endParaRPr>
          </a:p>
          <a:p>
            <a:pPr>
              <a:lnSpc>
                <a:spcPct val="100000"/>
              </a:lnSpc>
              <a:spcBef>
                <a:spcPts val="55"/>
              </a:spcBef>
            </a:pPr>
            <a:endParaRPr sz="4250" dirty="0">
              <a:latin typeface="Arial"/>
              <a:cs typeface="Arial"/>
            </a:endParaRPr>
          </a:p>
          <a:p>
            <a:pPr marL="241300" marR="5080" indent="-228600">
              <a:lnSpc>
                <a:spcPct val="90700"/>
              </a:lnSpc>
              <a:buChar char="•"/>
              <a:tabLst>
                <a:tab pos="241300" algn="l"/>
              </a:tabLst>
            </a:pPr>
            <a:r>
              <a:rPr lang="pt-PT" sz="2800" dirty="0">
                <a:latin typeface="Arial"/>
                <a:cs typeface="Arial"/>
              </a:rPr>
              <a:t>A Plataforma de Parceiros da</a:t>
            </a:r>
            <a:r>
              <a:rPr sz="2800" dirty="0">
                <a:latin typeface="Arial"/>
                <a:cs typeface="Arial"/>
              </a:rPr>
              <a:t> </a:t>
            </a:r>
            <a:r>
              <a:rPr sz="2800" spc="-5" dirty="0">
                <a:latin typeface="Arial"/>
                <a:cs typeface="Arial"/>
              </a:rPr>
              <a:t>COVID-19 </a:t>
            </a:r>
            <a:r>
              <a:rPr lang="pt-PT" sz="2800" dirty="0">
                <a:latin typeface="Arial"/>
                <a:cs typeface="Arial"/>
              </a:rPr>
              <a:t>apoia a transparência, a colaboração e a eficiência dos países, agências da ONU, parceiros da implementação e doadores na sua resposta à </a:t>
            </a:r>
            <a:r>
              <a:rPr sz="2800" dirty="0">
                <a:latin typeface="Arial"/>
                <a:cs typeface="Arial"/>
              </a:rPr>
              <a:t>COVID-19.</a:t>
            </a:r>
          </a:p>
          <a:p>
            <a:pPr>
              <a:lnSpc>
                <a:spcPct val="100000"/>
              </a:lnSpc>
              <a:spcBef>
                <a:spcPts val="40"/>
              </a:spcBef>
            </a:pPr>
            <a:endParaRPr sz="3700" dirty="0">
              <a:latin typeface="Arial"/>
              <a:cs typeface="Arial"/>
            </a:endParaRPr>
          </a:p>
          <a:p>
            <a:pPr marL="241300" marR="316865" indent="-228600">
              <a:lnSpc>
                <a:spcPts val="2300"/>
              </a:lnSpc>
            </a:pPr>
            <a:r>
              <a:rPr lang="pt-PT" sz="2400" spc="-5" dirty="0">
                <a:latin typeface="Arial"/>
                <a:cs typeface="Arial"/>
              </a:rPr>
              <a:t>	Na lista de verificação do país, poderá querer atualizar o indicador relacionado com o pilar dos PE </a:t>
            </a:r>
            <a:r>
              <a:rPr lang="pt-PT" sz="2400" dirty="0">
                <a:latin typeface="Arial"/>
                <a:cs typeface="Arial"/>
              </a:rPr>
              <a:t>sobre a condução deste Exercício de Simulação</a:t>
            </a:r>
            <a:r>
              <a:rPr sz="2400" spc="-5" dirty="0">
                <a:latin typeface="Arial"/>
                <a:cs typeface="Arial"/>
              </a:rPr>
              <a:t>.</a:t>
            </a:r>
            <a:endParaRPr sz="2400" dirty="0">
              <a:latin typeface="Arial"/>
              <a:cs typeface="Arial"/>
            </a:endParaRPr>
          </a:p>
          <a:p>
            <a:pPr>
              <a:lnSpc>
                <a:spcPct val="100000"/>
              </a:lnSpc>
              <a:spcBef>
                <a:spcPts val="35"/>
              </a:spcBef>
            </a:pPr>
            <a:endParaRPr sz="800" dirty="0">
              <a:latin typeface="Arial"/>
              <a:cs typeface="Arial"/>
            </a:endParaRPr>
          </a:p>
          <a:p>
            <a:pPr marL="12700" marR="4992370">
              <a:lnSpc>
                <a:spcPct val="114999"/>
              </a:lnSpc>
            </a:pPr>
            <a:r>
              <a:rPr lang="pt-PT" sz="2000" spc="-5" dirty="0">
                <a:latin typeface="Arial"/>
                <a:cs typeface="Arial"/>
              </a:rPr>
              <a:t>Para mais informações, consultar</a:t>
            </a:r>
            <a:r>
              <a:rPr sz="2000" spc="-5" dirty="0">
                <a:latin typeface="Arial"/>
                <a:cs typeface="Arial"/>
              </a:rPr>
              <a:t>:  </a:t>
            </a:r>
            <a:r>
              <a:rPr sz="2400" u="heavy" spc="-5" dirty="0">
                <a:solidFill>
                  <a:srgbClr val="0563C1"/>
                </a:solidFill>
                <a:uFill>
                  <a:solidFill>
                    <a:srgbClr val="0563C1"/>
                  </a:solidFill>
                </a:uFill>
                <a:latin typeface="Arial"/>
                <a:cs typeface="Arial"/>
              </a:rPr>
              <a:t>https://covid19partnersplatform.who.int/</a:t>
            </a:r>
            <a:endParaRPr sz="2400" dirty="0">
              <a:latin typeface="Arial"/>
              <a:cs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125" y="0"/>
            <a:ext cx="10436875" cy="505267"/>
          </a:xfrm>
          <a:prstGeom prst="rect">
            <a:avLst/>
          </a:prstGeom>
        </p:spPr>
        <p:txBody>
          <a:bodyPr vert="horz" wrap="square" lIns="0" tIns="12700" rIns="0" bIns="0" rtlCol="0">
            <a:spAutoFit/>
          </a:bodyPr>
          <a:lstStyle/>
          <a:p>
            <a:pPr marL="12700">
              <a:lnSpc>
                <a:spcPct val="100000"/>
              </a:lnSpc>
              <a:spcBef>
                <a:spcPts val="100"/>
              </a:spcBef>
            </a:pPr>
            <a:r>
              <a:rPr lang="en-US" sz="3200" dirty="0" err="1"/>
              <a:t>Cursos</a:t>
            </a:r>
            <a:r>
              <a:rPr lang="en-US" sz="3200" dirty="0"/>
              <a:t> de </a:t>
            </a:r>
            <a:r>
              <a:rPr lang="en-US" sz="3200" dirty="0" err="1"/>
              <a:t>aprendizagem</a:t>
            </a:r>
            <a:r>
              <a:rPr lang="en-US" sz="3200" dirty="0"/>
              <a:t> </a:t>
            </a:r>
            <a:r>
              <a:rPr lang="en-US" sz="3200" dirty="0" err="1"/>
              <a:t>electrónica</a:t>
            </a:r>
            <a:endParaRPr sz="3200" dirty="0"/>
          </a:p>
        </p:txBody>
      </p:sp>
      <p:sp>
        <p:nvSpPr>
          <p:cNvPr id="4" name="Rectangle 3">
            <a:extLst>
              <a:ext uri="{FF2B5EF4-FFF2-40B4-BE49-F238E27FC236}">
                <a16:creationId xmlns:a16="http://schemas.microsoft.com/office/drawing/2014/main" id="{E5850D97-F7B6-40D4-8E9E-C93A38B44EB4}"/>
              </a:ext>
            </a:extLst>
          </p:cNvPr>
          <p:cNvSpPr/>
          <p:nvPr/>
        </p:nvSpPr>
        <p:spPr>
          <a:xfrm>
            <a:off x="231125" y="1166843"/>
            <a:ext cx="11960875" cy="5262980"/>
          </a:xfrm>
          <a:prstGeom prst="rect">
            <a:avLst/>
          </a:prstGeom>
        </p:spPr>
        <p:txBody>
          <a:bodyPr wrap="square">
            <a:spAutoFit/>
          </a:bodyPr>
          <a:lstStyle/>
          <a:p>
            <a:r>
              <a:rPr lang="en-US" sz="2800" dirty="0" err="1">
                <a:latin typeface="Arial"/>
                <a:cs typeface="Arial"/>
              </a:rPr>
              <a:t>Os</a:t>
            </a:r>
            <a:r>
              <a:rPr lang="en-US" sz="2800" dirty="0">
                <a:latin typeface="Arial"/>
                <a:cs typeface="Arial"/>
              </a:rPr>
              <a:t> </a:t>
            </a:r>
            <a:r>
              <a:rPr lang="en-US" sz="2800" dirty="0" err="1">
                <a:latin typeface="Arial"/>
                <a:cs typeface="Arial"/>
              </a:rPr>
              <a:t>seguintes</a:t>
            </a:r>
            <a:r>
              <a:rPr lang="en-US" sz="2800" dirty="0">
                <a:latin typeface="Arial"/>
                <a:cs typeface="Arial"/>
              </a:rPr>
              <a:t> </a:t>
            </a:r>
            <a:r>
              <a:rPr lang="en-US" sz="2800" dirty="0" err="1">
                <a:latin typeface="Arial"/>
                <a:cs typeface="Arial"/>
              </a:rPr>
              <a:t>cursos</a:t>
            </a:r>
            <a:r>
              <a:rPr lang="en-US" sz="2800" dirty="0">
                <a:latin typeface="Arial"/>
                <a:cs typeface="Arial"/>
              </a:rPr>
              <a:t> de </a:t>
            </a:r>
            <a:r>
              <a:rPr lang="en-US" sz="2800" dirty="0" err="1">
                <a:latin typeface="Arial"/>
                <a:cs typeface="Arial"/>
              </a:rPr>
              <a:t>aprendizagem</a:t>
            </a:r>
            <a:r>
              <a:rPr lang="en-US" sz="2800" dirty="0">
                <a:latin typeface="Arial"/>
                <a:cs typeface="Arial"/>
              </a:rPr>
              <a:t> </a:t>
            </a:r>
            <a:r>
              <a:rPr lang="en-US" sz="2800" dirty="0" err="1">
                <a:latin typeface="Arial"/>
                <a:cs typeface="Arial"/>
              </a:rPr>
              <a:t>electrónica</a:t>
            </a:r>
            <a:r>
              <a:rPr lang="en-US" sz="2800" dirty="0">
                <a:latin typeface="Arial"/>
                <a:cs typeface="Arial"/>
              </a:rPr>
              <a:t> </a:t>
            </a:r>
            <a:r>
              <a:rPr lang="en-US" sz="2800" dirty="0" err="1">
                <a:latin typeface="Arial"/>
                <a:cs typeface="Arial"/>
              </a:rPr>
              <a:t>estão</a:t>
            </a:r>
            <a:r>
              <a:rPr lang="en-US" sz="2800" dirty="0">
                <a:latin typeface="Arial"/>
                <a:cs typeface="Arial"/>
              </a:rPr>
              <a:t> </a:t>
            </a:r>
            <a:r>
              <a:rPr lang="en-US" sz="2800" dirty="0" err="1">
                <a:latin typeface="Arial"/>
                <a:cs typeface="Arial"/>
              </a:rPr>
              <a:t>disponíveis</a:t>
            </a:r>
            <a:r>
              <a:rPr lang="en-US" sz="2800" dirty="0">
                <a:latin typeface="Arial"/>
                <a:cs typeface="Arial"/>
              </a:rPr>
              <a:t> </a:t>
            </a:r>
            <a:r>
              <a:rPr lang="en-US" sz="2800" dirty="0" err="1">
                <a:latin typeface="Arial"/>
                <a:cs typeface="Arial"/>
              </a:rPr>
              <a:t>aqui</a:t>
            </a:r>
            <a:r>
              <a:rPr lang="en-US" sz="2800" dirty="0">
                <a:latin typeface="Arial"/>
                <a:cs typeface="Arial"/>
              </a:rPr>
              <a:t>:</a:t>
            </a:r>
          </a:p>
          <a:p>
            <a:endParaRPr lang="en-US" sz="2800" dirty="0">
              <a:latin typeface="Arial"/>
              <a:cs typeface="Arial"/>
            </a:endParaRPr>
          </a:p>
          <a:p>
            <a:pPr marL="457200" indent="-457200">
              <a:buFont typeface="Arial" panose="020B0604020202020204" pitchFamily="34" charset="0"/>
              <a:buChar char="•"/>
            </a:pPr>
            <a:r>
              <a:rPr lang="en-US" sz="2800" dirty="0">
                <a:latin typeface="Arial"/>
                <a:cs typeface="Arial"/>
                <a:hlinkClick r:id="rId2"/>
              </a:rPr>
              <a:t>Considerações operacionais para gerir os casos de COVID-19 e os surtos a bordo de navios</a:t>
            </a:r>
            <a:endParaRPr lang="en-US" sz="2800" dirty="0">
              <a:latin typeface="Arial"/>
              <a:cs typeface="Arial"/>
            </a:endParaRPr>
          </a:p>
          <a:p>
            <a:pPr marL="457200" indent="-457200">
              <a:buFont typeface="Arial" panose="020B0604020202020204" pitchFamily="34" charset="0"/>
              <a:buChar char="•"/>
            </a:pPr>
            <a:endParaRPr lang="en-US" sz="2800" dirty="0">
              <a:latin typeface="Arial"/>
              <a:cs typeface="Arial"/>
            </a:endParaRPr>
          </a:p>
          <a:p>
            <a:pPr marL="457200" indent="-457200">
              <a:buFont typeface="Arial" panose="020B0604020202020204" pitchFamily="34" charset="0"/>
              <a:buChar char="•"/>
            </a:pPr>
            <a:r>
              <a:rPr lang="en-US" sz="2800" dirty="0">
                <a:latin typeface="Arial"/>
                <a:cs typeface="Arial"/>
                <a:hlinkClick r:id="rId2"/>
              </a:rPr>
              <a:t>Gestão dos passageiros doentes nos pontos de entrada no contexto de surtos de COVID-19</a:t>
            </a:r>
            <a:endParaRPr lang="en-US" sz="2800" dirty="0">
              <a:latin typeface="Arial"/>
              <a:cs typeface="Arial"/>
            </a:endParaRPr>
          </a:p>
          <a:p>
            <a:pPr marL="457200" indent="-457200">
              <a:buFont typeface="Arial" panose="020B0604020202020204" pitchFamily="34" charset="0"/>
              <a:buChar char="•"/>
            </a:pPr>
            <a:endParaRPr lang="en-US" sz="2800" dirty="0">
              <a:latin typeface="Arial"/>
              <a:cs typeface="Arial"/>
            </a:endParaRPr>
          </a:p>
          <a:p>
            <a:pPr marL="457200" indent="-457200">
              <a:buFont typeface="Arial" panose="020B0604020202020204" pitchFamily="34" charset="0"/>
              <a:buChar char="•"/>
            </a:pPr>
            <a:r>
              <a:rPr lang="en-US" sz="2800" dirty="0">
                <a:latin typeface="Arial"/>
                <a:cs typeface="Arial"/>
                <a:hlinkClick r:id="rId2"/>
              </a:rPr>
              <a:t>Considerações operacionais para gerir os casos de COVID-19 e os surtos em aviões</a:t>
            </a:r>
            <a:endParaRPr lang="en-US" sz="2800" dirty="0">
              <a:latin typeface="Arial"/>
              <a:cs typeface="Arial"/>
            </a:endParaRPr>
          </a:p>
          <a:p>
            <a:pPr marL="457200" indent="-457200">
              <a:buFont typeface="Arial" panose="020B0604020202020204" pitchFamily="34" charset="0"/>
              <a:buChar char="•"/>
            </a:pPr>
            <a:endParaRPr lang="en-US" sz="2800" dirty="0">
              <a:latin typeface="Arial"/>
              <a:cs typeface="Arial"/>
            </a:endParaRPr>
          </a:p>
          <a:p>
            <a:pPr marL="457200" indent="-457200">
              <a:buFont typeface="Arial" panose="020B0604020202020204" pitchFamily="34" charset="0"/>
              <a:buChar char="•"/>
            </a:pPr>
            <a:r>
              <a:rPr lang="en-US" sz="2800" dirty="0">
                <a:latin typeface="Arial"/>
                <a:cs typeface="Arial"/>
                <a:hlinkClick r:id="rId3"/>
              </a:rPr>
              <a:t>Controlo da propagação da COVID-19 nas fronteiras terrestres</a:t>
            </a:r>
            <a:endParaRPr lang="en-US" sz="2800" dirty="0">
              <a:solidFill>
                <a:schemeClr val="tx2">
                  <a:lumMod val="60000"/>
                  <a:lumOff val="40000"/>
                </a:schemeClr>
              </a:solidFill>
              <a:latin typeface="Arial"/>
              <a:cs typeface="Arial"/>
            </a:endParaRPr>
          </a:p>
        </p:txBody>
      </p:sp>
    </p:spTree>
    <p:extLst>
      <p:ext uri="{BB962C8B-B14F-4D97-AF65-F5344CB8AC3E}">
        <p14:creationId xmlns:p14="http://schemas.microsoft.com/office/powerpoint/2010/main" val="2069207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505" y="0"/>
            <a:ext cx="8153400" cy="566822"/>
          </a:xfrm>
          <a:prstGeom prst="rect">
            <a:avLst/>
          </a:prstGeom>
        </p:spPr>
        <p:txBody>
          <a:bodyPr vert="horz" wrap="square" lIns="0" tIns="12700" rIns="0" bIns="0" rtlCol="0">
            <a:spAutoFit/>
          </a:bodyPr>
          <a:lstStyle/>
          <a:p>
            <a:pPr marL="12700">
              <a:lnSpc>
                <a:spcPct val="100000"/>
              </a:lnSpc>
              <a:spcBef>
                <a:spcPts val="100"/>
              </a:spcBef>
            </a:pPr>
            <a:r>
              <a:rPr lang="en-US" sz="3600" dirty="0" err="1"/>
              <a:t>Orientar</a:t>
            </a:r>
            <a:r>
              <a:rPr lang="en-US" sz="3600" dirty="0"/>
              <a:t> a </a:t>
            </a:r>
            <a:r>
              <a:rPr lang="en-US" sz="3600" dirty="0" err="1"/>
              <a:t>preparação</a:t>
            </a:r>
            <a:r>
              <a:rPr lang="en-US" sz="3600" dirty="0"/>
              <a:t> e </a:t>
            </a:r>
            <a:r>
              <a:rPr lang="en-US" sz="3600" dirty="0" err="1"/>
              <a:t>resposta</a:t>
            </a:r>
            <a:endParaRPr sz="3600" dirty="0"/>
          </a:p>
        </p:txBody>
      </p:sp>
      <p:sp>
        <p:nvSpPr>
          <p:cNvPr id="3" name="object 3"/>
          <p:cNvSpPr txBox="1"/>
          <p:nvPr/>
        </p:nvSpPr>
        <p:spPr>
          <a:xfrm>
            <a:off x="5560608" y="6638035"/>
            <a:ext cx="1200150" cy="197490"/>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20 </a:t>
            </a:r>
            <a:r>
              <a:rPr lang="en-US" sz="1200" b="1" spc="-5" dirty="0">
                <a:solidFill>
                  <a:srgbClr val="FFFFFF"/>
                </a:solidFill>
                <a:latin typeface="Arial"/>
                <a:cs typeface="Arial"/>
              </a:rPr>
              <a:t>Outubro</a:t>
            </a:r>
            <a:r>
              <a:rPr sz="1200" b="1" spc="-65" dirty="0">
                <a:solidFill>
                  <a:srgbClr val="FFFFFF"/>
                </a:solidFill>
                <a:latin typeface="Arial"/>
                <a:cs typeface="Arial"/>
              </a:rPr>
              <a:t> </a:t>
            </a:r>
            <a:r>
              <a:rPr sz="1200" b="1" spc="-5" dirty="0">
                <a:solidFill>
                  <a:srgbClr val="FFFFFF"/>
                </a:solidFill>
                <a:latin typeface="Arial"/>
                <a:cs typeface="Arial"/>
              </a:rPr>
              <a:t>2020</a:t>
            </a:r>
            <a:endParaRPr sz="1200" dirty="0">
              <a:latin typeface="Arial"/>
              <a:cs typeface="Arial"/>
            </a:endParaRPr>
          </a:p>
        </p:txBody>
      </p:sp>
      <p:sp>
        <p:nvSpPr>
          <p:cNvPr id="4" name="object 4"/>
          <p:cNvSpPr txBox="1"/>
          <p:nvPr/>
        </p:nvSpPr>
        <p:spPr>
          <a:xfrm>
            <a:off x="533401" y="2773043"/>
            <a:ext cx="5181600" cy="3706143"/>
          </a:xfrm>
          <a:prstGeom prst="rect">
            <a:avLst/>
          </a:prstGeom>
        </p:spPr>
        <p:txBody>
          <a:bodyPr vert="horz" wrap="square" lIns="0" tIns="12700" rIns="0" bIns="0" rtlCol="0">
            <a:spAutoFit/>
          </a:bodyPr>
          <a:lstStyle/>
          <a:p>
            <a:pPr marL="12700" marR="5080" algn="just">
              <a:lnSpc>
                <a:spcPct val="100000"/>
              </a:lnSpc>
            </a:pPr>
            <a:r>
              <a:rPr lang="pt-PT" sz="2000" i="1" dirty="0">
                <a:cs typeface="Arial"/>
              </a:rPr>
              <a:t>Desde Janeiro de 2020</a:t>
            </a:r>
            <a:r>
              <a:rPr lang="pt-PT" sz="2000" i="1" spc="-5" dirty="0">
                <a:cs typeface="Arial"/>
              </a:rPr>
              <a:t>, </a:t>
            </a:r>
            <a:r>
              <a:rPr lang="pt-PT" sz="2000" i="1" dirty="0">
                <a:cs typeface="Arial"/>
              </a:rPr>
              <a:t>a OMS publicou mais de 100 </a:t>
            </a:r>
            <a:r>
              <a:rPr lang="pt-PT" sz="2000" i="1" spc="-5" dirty="0">
                <a:cs typeface="Arial"/>
              </a:rPr>
              <a:t>documentos s</a:t>
            </a:r>
            <a:r>
              <a:rPr lang="pt-PT" sz="2000" i="1" dirty="0">
                <a:cs typeface="Arial"/>
              </a:rPr>
              <a:t>obre a </a:t>
            </a:r>
            <a:r>
              <a:rPr lang="pt-PT" sz="2000" i="1" spc="-5" dirty="0">
                <a:cs typeface="Arial"/>
              </a:rPr>
              <a:t>COVID-19. Destes, mais de metade contêm orientações técnicas pormenorizadas sobre a forma de encontrar e testar casos</a:t>
            </a:r>
            <a:r>
              <a:rPr lang="pt-PT" sz="2000" i="1" dirty="0">
                <a:cs typeface="Arial"/>
              </a:rPr>
              <a:t>, a  forma de prestar cuidados seguros e apropriados aos doentes, consoante o grau de gravidade da doença, como rastrear os contactos e colocá-los de quarentena, como evitar a transmissão de pessoa a pessoa</a:t>
            </a:r>
            <a:r>
              <a:rPr lang="pt-PT" sz="2000" i="1" spc="-20" dirty="0">
                <a:cs typeface="Arial"/>
              </a:rPr>
              <a:t>, </a:t>
            </a:r>
            <a:r>
              <a:rPr lang="pt-PT" sz="2000" i="1" dirty="0">
                <a:cs typeface="Arial"/>
              </a:rPr>
              <a:t>como proteger os profissionais de saúde </a:t>
            </a:r>
            <a:r>
              <a:rPr lang="pt-PT" sz="2000" i="1" spc="-5" dirty="0">
                <a:cs typeface="Arial"/>
              </a:rPr>
              <a:t>e como ajudar as comunidades a darem uma resposta apropriada</a:t>
            </a:r>
            <a:r>
              <a:rPr sz="2000" i="1" spc="-5" dirty="0">
                <a:latin typeface="Arial"/>
                <a:cs typeface="Arial"/>
              </a:rPr>
              <a:t>.</a:t>
            </a:r>
            <a:endParaRPr lang="en-US" sz="2000" i="1" spc="-5" dirty="0">
              <a:latin typeface="Arial"/>
              <a:cs typeface="Arial"/>
            </a:endParaRPr>
          </a:p>
          <a:p>
            <a:pPr marL="12700" marR="5080" algn="just">
              <a:lnSpc>
                <a:spcPct val="100000"/>
              </a:lnSpc>
            </a:pPr>
            <a:endParaRPr sz="2000" dirty="0">
              <a:latin typeface="Arial"/>
              <a:cs typeface="Arial"/>
            </a:endParaRPr>
          </a:p>
        </p:txBody>
      </p:sp>
      <p:pic>
        <p:nvPicPr>
          <p:cNvPr id="5" name="Picture 4">
            <a:extLst>
              <a:ext uri="{FF2B5EF4-FFF2-40B4-BE49-F238E27FC236}">
                <a16:creationId xmlns:a16="http://schemas.microsoft.com/office/drawing/2014/main" id="{67F4174D-B483-4056-8D4C-B4319788D2BD}"/>
              </a:ext>
            </a:extLst>
          </p:cNvPr>
          <p:cNvPicPr>
            <a:picLocks noChangeAspect="1"/>
          </p:cNvPicPr>
          <p:nvPr/>
        </p:nvPicPr>
        <p:blipFill rotWithShape="1">
          <a:blip r:embed="rId3"/>
          <a:srcRect l="7654" r="10013"/>
          <a:stretch/>
        </p:blipFill>
        <p:spPr>
          <a:xfrm>
            <a:off x="6097202" y="2511335"/>
            <a:ext cx="5863279" cy="3604178"/>
          </a:xfrm>
          <a:prstGeom prst="rect">
            <a:avLst/>
          </a:prstGeom>
        </p:spPr>
      </p:pic>
      <p:sp>
        <p:nvSpPr>
          <p:cNvPr id="6" name="Rectangle 5">
            <a:extLst>
              <a:ext uri="{FF2B5EF4-FFF2-40B4-BE49-F238E27FC236}">
                <a16:creationId xmlns:a16="http://schemas.microsoft.com/office/drawing/2014/main" id="{C2468288-ECC5-41C3-B8A8-71B4F041AD70}"/>
              </a:ext>
            </a:extLst>
          </p:cNvPr>
          <p:cNvSpPr/>
          <p:nvPr/>
        </p:nvSpPr>
        <p:spPr>
          <a:xfrm>
            <a:off x="381000" y="1371600"/>
            <a:ext cx="11429999" cy="1015663"/>
          </a:xfrm>
          <a:prstGeom prst="rect">
            <a:avLst/>
          </a:prstGeom>
        </p:spPr>
        <p:txBody>
          <a:bodyPr wrap="square">
            <a:spAutoFit/>
          </a:bodyPr>
          <a:lstStyle/>
          <a:p>
            <a:pPr marL="12700" marR="5080" algn="just">
              <a:lnSpc>
                <a:spcPct val="100000"/>
              </a:lnSpc>
            </a:pPr>
            <a:r>
              <a:rPr lang="pt-PT" sz="2000" i="1" spc="-5" dirty="0">
                <a:cs typeface="Arial"/>
              </a:rPr>
              <a:t>Durante emergências sanitárias como a pandemia da COVID-19</a:t>
            </a:r>
            <a:r>
              <a:rPr lang="pt-PT" sz="2000" i="1" dirty="0">
                <a:cs typeface="Arial"/>
              </a:rPr>
              <a:t>, um dos papéis mais importantes da OMS é recolher dados e investigação </a:t>
            </a:r>
            <a:r>
              <a:rPr lang="pt-PT" sz="2000" i="1" spc="-5" dirty="0">
                <a:cs typeface="Arial"/>
              </a:rPr>
              <a:t>de todo o mundo, avaliá-los e depois aconselhar os países sobre o modo de responder</a:t>
            </a:r>
            <a:r>
              <a:rPr lang="en-US" sz="2000" i="1" spc="-5" dirty="0">
                <a:solidFill>
                  <a:prstClr val="black"/>
                </a:solidFill>
                <a:latin typeface="Arial"/>
                <a:cs typeface="Arial"/>
              </a:rPr>
              <a:t>.</a:t>
            </a:r>
            <a:endParaRPr lang="en-US" sz="2000" dirty="0">
              <a:solidFill>
                <a:prstClr val="black"/>
              </a:solidFill>
              <a:latin typeface="Arial"/>
              <a:cs typeface="Arial"/>
            </a:endParaRPr>
          </a:p>
        </p:txBody>
      </p:sp>
      <p:sp>
        <p:nvSpPr>
          <p:cNvPr id="7" name="Rectangle 6">
            <a:extLst>
              <a:ext uri="{FF2B5EF4-FFF2-40B4-BE49-F238E27FC236}">
                <a16:creationId xmlns:a16="http://schemas.microsoft.com/office/drawing/2014/main" id="{2F1501F3-15E2-42C1-A8A4-BCC3789D981B}"/>
              </a:ext>
            </a:extLst>
          </p:cNvPr>
          <p:cNvSpPr/>
          <p:nvPr/>
        </p:nvSpPr>
        <p:spPr>
          <a:xfrm>
            <a:off x="1676400" y="721331"/>
            <a:ext cx="8686800" cy="954107"/>
          </a:xfrm>
          <a:prstGeom prst="rect">
            <a:avLst/>
          </a:prstGeom>
        </p:spPr>
        <p:txBody>
          <a:bodyPr wrap="square">
            <a:spAutoFit/>
          </a:bodyPr>
          <a:lstStyle/>
          <a:p>
            <a:pPr marL="12700" algn="just">
              <a:lnSpc>
                <a:spcPct val="100000"/>
              </a:lnSpc>
              <a:spcBef>
                <a:spcPts val="100"/>
              </a:spcBef>
            </a:pPr>
            <a:r>
              <a:rPr lang="pt-PT" sz="2800" b="1" spc="-5" dirty="0">
                <a:solidFill>
                  <a:srgbClr val="005D85"/>
                </a:solidFill>
                <a:cs typeface="Arial"/>
              </a:rPr>
              <a:t>A OMS presta aconselhamento atualizado </a:t>
            </a:r>
            <a:r>
              <a:rPr lang="pt-PT" sz="2800" b="1" dirty="0">
                <a:solidFill>
                  <a:srgbClr val="005D85"/>
                </a:solidFill>
                <a:cs typeface="Arial"/>
              </a:rPr>
              <a:t>e rigoroso</a:t>
            </a:r>
            <a:endParaRPr lang="pt-PT" sz="2800" dirty="0">
              <a:cs typeface="Arial"/>
            </a:endParaRPr>
          </a:p>
          <a:p>
            <a:endParaRPr lang="pt-PT" sz="2800" b="1"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772BCF9-0B8D-4074-9436-701BDD2B6BFF}"/>
              </a:ext>
            </a:extLst>
          </p:cNvPr>
          <p:cNvSpPr/>
          <p:nvPr/>
        </p:nvSpPr>
        <p:spPr>
          <a:xfrm>
            <a:off x="0" y="3773606"/>
            <a:ext cx="12192000" cy="289332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lnSpc>
                <a:spcPct val="150000"/>
              </a:lnSpc>
            </a:pPr>
            <a:r>
              <a:rPr lang="pt-PT" sz="2400" b="1">
                <a:solidFill>
                  <a:schemeClr val="bg1"/>
                </a:solidFill>
              </a:rPr>
              <a:t>RECURSOS DA OMS</a:t>
            </a:r>
          </a:p>
        </p:txBody>
      </p:sp>
      <p:sp>
        <p:nvSpPr>
          <p:cNvPr id="10" name="TextBox 9">
            <a:extLst>
              <a:ext uri="{FF2B5EF4-FFF2-40B4-BE49-F238E27FC236}">
                <a16:creationId xmlns:a16="http://schemas.microsoft.com/office/drawing/2014/main" id="{04F2AF43-6C07-4B87-BFC4-B1B98FDD4CAF}"/>
              </a:ext>
            </a:extLst>
          </p:cNvPr>
          <p:cNvSpPr txBox="1"/>
          <p:nvPr/>
        </p:nvSpPr>
        <p:spPr>
          <a:xfrm>
            <a:off x="0" y="-101525"/>
            <a:ext cx="12192000" cy="830997"/>
          </a:xfrm>
          <a:prstGeom prst="rect">
            <a:avLst/>
          </a:prstGeom>
          <a:noFill/>
        </p:spPr>
        <p:txBody>
          <a:bodyPr wrap="square" rtlCol="0">
            <a:spAutoFit/>
          </a:bodyPr>
          <a:lstStyle/>
          <a:p>
            <a:pPr algn="ctr">
              <a:spcBef>
                <a:spcPts val="700"/>
              </a:spcBef>
              <a:buClr>
                <a:srgbClr val="DD8047"/>
              </a:buClr>
              <a:buSzPct val="60000"/>
            </a:pPr>
            <a:r>
              <a:rPr lang="pt-PT" sz="4800" b="1">
                <a:solidFill>
                  <a:schemeClr val="bg1"/>
                </a:solidFill>
                <a:latin typeface="+mj-lt"/>
                <a:cs typeface="Calibri" panose="020F0502020204030204" pitchFamily="34" charset="0"/>
              </a:rPr>
              <a:t>MUITO  OBRIGADO!</a:t>
            </a:r>
          </a:p>
        </p:txBody>
      </p:sp>
      <p:sp>
        <p:nvSpPr>
          <p:cNvPr id="13" name="Rectangle: Rounded Corners 12">
            <a:extLst>
              <a:ext uri="{FF2B5EF4-FFF2-40B4-BE49-F238E27FC236}">
                <a16:creationId xmlns:a16="http://schemas.microsoft.com/office/drawing/2014/main" id="{C11B9C60-02FC-41E8-B2BE-53DD780C3CA3}"/>
              </a:ext>
            </a:extLst>
          </p:cNvPr>
          <p:cNvSpPr/>
          <p:nvPr/>
        </p:nvSpPr>
        <p:spPr>
          <a:xfrm>
            <a:off x="1239598" y="4381796"/>
            <a:ext cx="2951402" cy="2153780"/>
          </a:xfrm>
          <a:prstGeom prst="roundRect">
            <a:avLst/>
          </a:prstGeom>
          <a:solidFill>
            <a:schemeClr val="bg1"/>
          </a:solidFill>
          <a:effectLst>
            <a:innerShdw blurRad="63500" dist="50800" dir="18900000">
              <a:prstClr val="black">
                <a:alpha val="50000"/>
              </a:prstClr>
            </a:innerShdw>
          </a:effectLst>
        </p:spPr>
        <p:txBody>
          <a:bodyPr wrap="square">
            <a:noAutofit/>
          </a:bodyPr>
          <a:lstStyle/>
          <a:p>
            <a:pPr algn="ctr"/>
            <a:r>
              <a:rPr lang="pt-PT" b="1"/>
              <a:t>Página web da OMS para emergências de COVID-19</a:t>
            </a:r>
          </a:p>
        </p:txBody>
      </p:sp>
      <p:pic>
        <p:nvPicPr>
          <p:cNvPr id="9" name="Picture 8">
            <a:hlinkClick r:id="rId3"/>
            <a:extLst>
              <a:ext uri="{FF2B5EF4-FFF2-40B4-BE49-F238E27FC236}">
                <a16:creationId xmlns:a16="http://schemas.microsoft.com/office/drawing/2014/main" id="{73E02E2C-30C2-49FA-8399-05DC2B895B5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5181600"/>
            <a:ext cx="1043875" cy="1063135"/>
          </a:xfrm>
          <a:prstGeom prst="rect">
            <a:avLst/>
          </a:prstGeom>
        </p:spPr>
      </p:pic>
      <p:sp>
        <p:nvSpPr>
          <p:cNvPr id="18" name="TextBox 17">
            <a:extLst>
              <a:ext uri="{FF2B5EF4-FFF2-40B4-BE49-F238E27FC236}">
                <a16:creationId xmlns:a16="http://schemas.microsoft.com/office/drawing/2014/main" id="{E23129EC-78FD-42DC-A2CC-588997984439}"/>
              </a:ext>
            </a:extLst>
          </p:cNvPr>
          <p:cNvSpPr txBox="1"/>
          <p:nvPr/>
        </p:nvSpPr>
        <p:spPr>
          <a:xfrm>
            <a:off x="1773272" y="6227799"/>
            <a:ext cx="1398895" cy="307777"/>
          </a:xfrm>
          <a:prstGeom prst="rect">
            <a:avLst/>
          </a:prstGeom>
          <a:noFill/>
        </p:spPr>
        <p:txBody>
          <a:bodyPr wrap="square" rtlCol="0">
            <a:spAutoFit/>
          </a:bodyPr>
          <a:lstStyle/>
          <a:p>
            <a:pPr algn="ctr">
              <a:spcBef>
                <a:spcPts val="700"/>
              </a:spcBef>
              <a:buClr>
                <a:srgbClr val="DD8047"/>
              </a:buClr>
              <a:buSzPct val="60000"/>
            </a:pPr>
            <a:r>
              <a:rPr lang="en-US" sz="1400" b="1" dirty="0" err="1">
                <a:solidFill>
                  <a:srgbClr val="0070C0"/>
                </a:solidFill>
                <a:latin typeface="+mj-lt"/>
                <a:cs typeface="Calibri" panose="020F0502020204030204" pitchFamily="34" charset="0"/>
              </a:rPr>
              <a:t>Ler</a:t>
            </a:r>
            <a:r>
              <a:rPr lang="en-US" sz="1400" b="1" dirty="0">
                <a:solidFill>
                  <a:srgbClr val="0070C0"/>
                </a:solidFill>
                <a:latin typeface="+mj-lt"/>
                <a:cs typeface="Calibri" panose="020F0502020204030204" pitchFamily="34" charset="0"/>
              </a:rPr>
              <a:t> </a:t>
            </a:r>
            <a:r>
              <a:rPr lang="en-US" sz="1400" b="1" dirty="0" err="1">
                <a:solidFill>
                  <a:srgbClr val="0070C0"/>
                </a:solidFill>
                <a:latin typeface="+mj-lt"/>
                <a:cs typeface="Calibri" panose="020F0502020204030204" pitchFamily="34" charset="0"/>
              </a:rPr>
              <a:t>ou</a:t>
            </a:r>
            <a:r>
              <a:rPr lang="en-US" sz="1400" b="1" dirty="0">
                <a:solidFill>
                  <a:srgbClr val="0070C0"/>
                </a:solidFill>
                <a:latin typeface="+mj-lt"/>
                <a:cs typeface="Calibri" panose="020F0502020204030204" pitchFamily="34" charset="0"/>
              </a:rPr>
              <a:t> </a:t>
            </a:r>
            <a:r>
              <a:rPr lang="en-US" sz="1400" b="1" dirty="0" err="1">
                <a:solidFill>
                  <a:srgbClr val="0070C0"/>
                </a:solidFill>
                <a:latin typeface="+mj-lt"/>
                <a:cs typeface="Calibri" panose="020F0502020204030204" pitchFamily="34" charset="0"/>
              </a:rPr>
              <a:t>clicar</a:t>
            </a:r>
            <a:endParaRPr lang="en-US" sz="1400" b="1" dirty="0">
              <a:solidFill>
                <a:srgbClr val="0070C0"/>
              </a:solidFill>
              <a:latin typeface="+mj-lt"/>
              <a:cs typeface="Calibri" panose="020F0502020204030204" pitchFamily="34" charset="0"/>
            </a:endParaRPr>
          </a:p>
        </p:txBody>
      </p:sp>
      <p:sp>
        <p:nvSpPr>
          <p:cNvPr id="2" name="TextBox 1">
            <a:extLst>
              <a:ext uri="{FF2B5EF4-FFF2-40B4-BE49-F238E27FC236}">
                <a16:creationId xmlns:a16="http://schemas.microsoft.com/office/drawing/2014/main" id="{792C72D7-0DB3-47B6-ACCD-3268695FBC1A}"/>
              </a:ext>
            </a:extLst>
          </p:cNvPr>
          <p:cNvSpPr txBox="1"/>
          <p:nvPr/>
        </p:nvSpPr>
        <p:spPr>
          <a:xfrm>
            <a:off x="0" y="733317"/>
            <a:ext cx="12192000" cy="3029035"/>
          </a:xfrm>
          <a:prstGeom prst="rect">
            <a:avLst/>
          </a:prstGeom>
          <a:noFill/>
        </p:spPr>
        <p:txBody>
          <a:bodyPr wrap="square" lIns="91440" tIns="45720" rIns="91440" bIns="45720" rtlCol="0" anchor="t">
            <a:spAutoFit/>
          </a:bodyPr>
          <a:lstStyle/>
          <a:p>
            <a:pPr algn="ctr">
              <a:spcBef>
                <a:spcPts val="700"/>
              </a:spcBef>
              <a:buClr>
                <a:srgbClr val="DD8047"/>
              </a:buClr>
              <a:buSzPct val="60000"/>
            </a:pPr>
            <a:r>
              <a:rPr lang="pt-PT" sz="2000" b="1" dirty="0">
                <a:solidFill>
                  <a:srgbClr val="0070C0"/>
                </a:solidFill>
                <a:latin typeface="+mj-lt"/>
                <a:cs typeface="Calibri"/>
              </a:rPr>
              <a:t>Para apoio técnico do </a:t>
            </a:r>
            <a:r>
              <a:rPr lang="pt-PT" sz="2000" b="1" dirty="0" err="1">
                <a:solidFill>
                  <a:srgbClr val="0070C0"/>
                </a:solidFill>
                <a:latin typeface="+mj-lt"/>
                <a:cs typeface="Calibri"/>
              </a:rPr>
              <a:t>SimEx</a:t>
            </a:r>
            <a:r>
              <a:rPr lang="pt-PT" sz="2000" b="1" dirty="0">
                <a:solidFill>
                  <a:srgbClr val="0070C0"/>
                </a:solidFill>
                <a:latin typeface="+mj-lt"/>
                <a:cs typeface="Calibri"/>
              </a:rPr>
              <a:t>,</a:t>
            </a:r>
          </a:p>
          <a:p>
            <a:pPr algn="ctr">
              <a:spcBef>
                <a:spcPts val="700"/>
              </a:spcBef>
              <a:buClr>
                <a:srgbClr val="DD8047"/>
              </a:buClr>
              <a:buSzPct val="60000"/>
            </a:pPr>
            <a:r>
              <a:rPr lang="pt-PT" sz="2000" b="1" dirty="0">
                <a:solidFill>
                  <a:srgbClr val="0070C0"/>
                </a:solidFill>
                <a:latin typeface="+mj-lt"/>
                <a:cs typeface="Calibri"/>
              </a:rPr>
              <a:t>queira contactar o seu escritório nacional da OMS ou o ponto focal do escritório regional:</a:t>
            </a:r>
          </a:p>
          <a:p>
            <a:pPr>
              <a:spcBef>
                <a:spcPts val="700"/>
              </a:spcBef>
              <a:buClr>
                <a:srgbClr val="DD8047"/>
              </a:buClr>
              <a:buSzPct val="60000"/>
            </a:pPr>
            <a:r>
              <a:rPr lang="en-US" sz="2000" b="1" dirty="0">
                <a:solidFill>
                  <a:srgbClr val="0070C0"/>
                </a:solidFill>
                <a:latin typeface="+mj-lt"/>
                <a:cs typeface="Calibri"/>
              </a:rPr>
              <a:t>					</a:t>
            </a:r>
            <a:r>
              <a:rPr lang="en-US" b="1" dirty="0">
                <a:solidFill>
                  <a:srgbClr val="0070C0"/>
                </a:solidFill>
                <a:latin typeface="+mj-lt"/>
                <a:cs typeface="Calibri"/>
              </a:rPr>
              <a:t>AFRO: 	</a:t>
            </a:r>
            <a:r>
              <a:rPr lang="en-US" b="1" dirty="0">
                <a:solidFill>
                  <a:srgbClr val="0070C0"/>
                </a:solidFill>
                <a:latin typeface="+mj-lt"/>
                <a:cs typeface="Calibri"/>
                <a:hlinkClick r:id="rId5"/>
              </a:rPr>
              <a:t>stephenm@who.int</a:t>
            </a:r>
            <a:r>
              <a:rPr lang="en-US" b="1" dirty="0">
                <a:solidFill>
                  <a:srgbClr val="0070C0"/>
                </a:solidFill>
                <a:latin typeface="+mj-lt"/>
                <a:cs typeface="Calibri"/>
              </a:rPr>
              <a:t>  </a:t>
            </a:r>
          </a:p>
          <a:p>
            <a:pPr>
              <a:spcBef>
                <a:spcPts val="700"/>
              </a:spcBef>
              <a:buClr>
                <a:srgbClr val="DD8047"/>
              </a:buClr>
              <a:buSzPct val="60000"/>
            </a:pPr>
            <a:r>
              <a:rPr lang="en-US" b="1" dirty="0">
                <a:solidFill>
                  <a:srgbClr val="0070C0"/>
                </a:solidFill>
                <a:latin typeface="+mj-lt"/>
                <a:cs typeface="Calibri"/>
              </a:rPr>
              <a:t>					EMRO: 	</a:t>
            </a:r>
            <a:r>
              <a:rPr lang="en-US" b="1" dirty="0">
                <a:solidFill>
                  <a:srgbClr val="0070C0"/>
                </a:solidFill>
                <a:latin typeface="+mj-lt"/>
                <a:cs typeface="Calibri"/>
                <a:hlinkClick r:id="rId6"/>
              </a:rPr>
              <a:t>samhourid@who.int</a:t>
            </a:r>
            <a:r>
              <a:rPr lang="en-US" b="1" dirty="0">
                <a:solidFill>
                  <a:srgbClr val="0070C0"/>
                </a:solidFill>
                <a:latin typeface="+mj-lt"/>
                <a:cs typeface="Calibri"/>
              </a:rPr>
              <a:t>  </a:t>
            </a:r>
            <a:endParaRPr lang="en-US" b="1" dirty="0">
              <a:solidFill>
                <a:srgbClr val="0070C0"/>
              </a:solidFill>
              <a:latin typeface="+mj-lt"/>
              <a:cs typeface="Calibri" panose="020F0502020204030204" pitchFamily="34" charset="0"/>
            </a:endParaRPr>
          </a:p>
          <a:p>
            <a:pPr>
              <a:spcBef>
                <a:spcPts val="700"/>
              </a:spcBef>
              <a:buClr>
                <a:srgbClr val="DD8047"/>
              </a:buClr>
              <a:buSzPct val="60000"/>
            </a:pPr>
            <a:r>
              <a:rPr lang="en-US" b="1" dirty="0">
                <a:solidFill>
                  <a:srgbClr val="0070C0"/>
                </a:solidFill>
                <a:latin typeface="+mj-lt"/>
                <a:cs typeface="Calibri"/>
              </a:rPr>
              <a:t>					EURO: 	</a:t>
            </a:r>
            <a:r>
              <a:rPr lang="en-US" b="1" dirty="0">
                <a:solidFill>
                  <a:srgbClr val="0070C0"/>
                </a:solidFill>
                <a:latin typeface="+mj-lt"/>
                <a:cs typeface="Calibri"/>
                <a:hlinkClick r:id="rId7"/>
              </a:rPr>
              <a:t>schmidtt@who.int</a:t>
            </a:r>
            <a:r>
              <a:rPr lang="en-US" b="1" dirty="0">
                <a:solidFill>
                  <a:srgbClr val="0070C0"/>
                </a:solidFill>
                <a:latin typeface="+mj-lt"/>
                <a:cs typeface="Calibri"/>
              </a:rPr>
              <a:t>; </a:t>
            </a:r>
            <a:r>
              <a:rPr lang="en-US" b="1" dirty="0">
                <a:solidFill>
                  <a:srgbClr val="0070C0"/>
                </a:solidFill>
                <a:latin typeface="+mj-lt"/>
                <a:cs typeface="Calibri"/>
                <a:hlinkClick r:id="rId8"/>
              </a:rPr>
              <a:t>rashforda@who.int</a:t>
            </a:r>
            <a:r>
              <a:rPr lang="en-US" b="1" dirty="0">
                <a:solidFill>
                  <a:srgbClr val="0070C0"/>
                </a:solidFill>
                <a:latin typeface="+mj-lt"/>
                <a:cs typeface="Calibri"/>
              </a:rPr>
              <a:t> </a:t>
            </a:r>
            <a:endParaRPr lang="en-US" b="1" dirty="0">
              <a:solidFill>
                <a:srgbClr val="0070C0"/>
              </a:solidFill>
              <a:latin typeface="+mj-lt"/>
              <a:cs typeface="Calibri" panose="020F0502020204030204" pitchFamily="34" charset="0"/>
            </a:endParaRPr>
          </a:p>
          <a:p>
            <a:pPr>
              <a:spcBef>
                <a:spcPts val="700"/>
              </a:spcBef>
              <a:buClr>
                <a:srgbClr val="DD8047"/>
              </a:buClr>
              <a:buSzPct val="60000"/>
            </a:pPr>
            <a:r>
              <a:rPr lang="en-US" b="1" dirty="0">
                <a:solidFill>
                  <a:srgbClr val="0070C0"/>
                </a:solidFill>
                <a:latin typeface="+mj-lt"/>
                <a:cs typeface="Calibri"/>
              </a:rPr>
              <a:t>					PAHO: 	</a:t>
            </a:r>
            <a:r>
              <a:rPr lang="en-US" b="1" dirty="0">
                <a:solidFill>
                  <a:srgbClr val="0070C0"/>
                </a:solidFill>
                <a:latin typeface="+mj-lt"/>
                <a:cs typeface="Calibri"/>
                <a:hlinkClick r:id="rId9"/>
              </a:rPr>
              <a:t>andragro@paho.org</a:t>
            </a:r>
            <a:r>
              <a:rPr lang="en-US" b="1" dirty="0">
                <a:solidFill>
                  <a:srgbClr val="0070C0"/>
                </a:solidFill>
                <a:latin typeface="+mj-lt"/>
                <a:cs typeface="Calibri"/>
              </a:rPr>
              <a:t> </a:t>
            </a:r>
            <a:endParaRPr lang="en-US" b="1" dirty="0">
              <a:solidFill>
                <a:srgbClr val="0070C0"/>
              </a:solidFill>
              <a:latin typeface="+mj-lt"/>
              <a:cs typeface="Calibri" panose="020F0502020204030204" pitchFamily="34" charset="0"/>
            </a:endParaRPr>
          </a:p>
          <a:p>
            <a:pPr>
              <a:spcBef>
                <a:spcPts val="700"/>
              </a:spcBef>
              <a:buClr>
                <a:srgbClr val="DD8047"/>
              </a:buClr>
              <a:buSzPct val="60000"/>
            </a:pPr>
            <a:r>
              <a:rPr lang="en-US" b="1" dirty="0">
                <a:solidFill>
                  <a:srgbClr val="0070C0"/>
                </a:solidFill>
                <a:latin typeface="+mj-lt"/>
                <a:cs typeface="Calibri"/>
              </a:rPr>
              <a:t>					SEARO: </a:t>
            </a:r>
            <a:r>
              <a:rPr lang="en-US" b="1">
                <a:solidFill>
                  <a:srgbClr val="0070C0"/>
                </a:solidFill>
                <a:latin typeface="+mj-lt"/>
                <a:cs typeface="Calibri"/>
              </a:rPr>
              <a:t>	</a:t>
            </a:r>
            <a:r>
              <a:rPr lang="en-US" b="1">
                <a:ea typeface="+mn-lt"/>
                <a:cs typeface="+mn-lt"/>
                <a:hlinkClick r:id="rId10"/>
              </a:rPr>
              <a:t>katom</a:t>
            </a:r>
            <a:r>
              <a:rPr lang="en-US" b="1" dirty="0">
                <a:ea typeface="+mn-lt"/>
                <a:cs typeface="+mn-lt"/>
                <a:hlinkClick r:id="rId10"/>
              </a:rPr>
              <a:t>@who.int</a:t>
            </a:r>
            <a:r>
              <a:rPr lang="en-US" b="1" dirty="0">
                <a:ea typeface="+mn-lt"/>
                <a:cs typeface="+mn-lt"/>
              </a:rPr>
              <a:t>; </a:t>
            </a:r>
            <a:r>
              <a:rPr lang="en-US" b="1" dirty="0">
                <a:solidFill>
                  <a:srgbClr val="0070C0"/>
                </a:solidFill>
                <a:ea typeface="+mn-lt"/>
                <a:cs typeface="Calibri"/>
                <a:hlinkClick r:id="rId11"/>
              </a:rPr>
              <a:t>htikem</a:t>
            </a:r>
            <a:r>
              <a:rPr lang="en-US" b="1" dirty="0">
                <a:solidFill>
                  <a:srgbClr val="0070C0"/>
                </a:solidFill>
                <a:latin typeface="+mj-lt"/>
                <a:cs typeface="Calibri"/>
                <a:hlinkClick r:id="rId11"/>
              </a:rPr>
              <a:t>@who.int</a:t>
            </a:r>
            <a:r>
              <a:rPr lang="en-US" b="1" dirty="0">
                <a:solidFill>
                  <a:srgbClr val="0070C0"/>
                </a:solidFill>
                <a:latin typeface="+mj-lt"/>
                <a:cs typeface="Calibri"/>
              </a:rPr>
              <a:t>  </a:t>
            </a:r>
            <a:endParaRPr lang="en-US" b="1" dirty="0">
              <a:solidFill>
                <a:srgbClr val="0070C0"/>
              </a:solidFill>
              <a:latin typeface="+mj-lt"/>
              <a:cs typeface="Calibri" panose="020F0502020204030204" pitchFamily="34" charset="0"/>
            </a:endParaRPr>
          </a:p>
          <a:p>
            <a:pPr>
              <a:spcBef>
                <a:spcPts val="700"/>
              </a:spcBef>
              <a:buClr>
                <a:srgbClr val="DD8047"/>
              </a:buClr>
              <a:buSzPct val="60000"/>
            </a:pPr>
            <a:r>
              <a:rPr lang="en-US" b="1" dirty="0">
                <a:solidFill>
                  <a:srgbClr val="0070C0"/>
                </a:solidFill>
                <a:latin typeface="+mj-lt"/>
                <a:cs typeface="Calibri"/>
              </a:rPr>
              <a:t>					WPRO: 	</a:t>
            </a:r>
            <a:r>
              <a:rPr lang="en-US" b="1" dirty="0">
                <a:solidFill>
                  <a:srgbClr val="0070C0"/>
                </a:solidFill>
                <a:latin typeface="+mj-lt"/>
                <a:cs typeface="Calibri"/>
                <a:hlinkClick r:id="rId12"/>
              </a:rPr>
              <a:t>eshofoniea@who.int</a:t>
            </a:r>
            <a:r>
              <a:rPr lang="en-US" b="1" dirty="0">
                <a:solidFill>
                  <a:srgbClr val="0070C0"/>
                </a:solidFill>
                <a:latin typeface="+mj-lt"/>
                <a:cs typeface="Calibri"/>
              </a:rPr>
              <a:t>;  </a:t>
            </a:r>
            <a:endParaRPr lang="en-GB" b="1" dirty="0">
              <a:solidFill>
                <a:srgbClr val="0070C0"/>
              </a:solidFill>
              <a:latin typeface="+mj-lt"/>
              <a:cs typeface="Calibri" panose="020F0502020204030204" pitchFamily="34" charset="0"/>
            </a:endParaRPr>
          </a:p>
        </p:txBody>
      </p:sp>
      <p:sp>
        <p:nvSpPr>
          <p:cNvPr id="15" name="Rectangle: Rounded Corners 14">
            <a:extLst>
              <a:ext uri="{FF2B5EF4-FFF2-40B4-BE49-F238E27FC236}">
                <a16:creationId xmlns:a16="http://schemas.microsoft.com/office/drawing/2014/main" id="{8C6D610C-26D0-4FA3-8062-200749C0C412}"/>
              </a:ext>
            </a:extLst>
          </p:cNvPr>
          <p:cNvSpPr/>
          <p:nvPr/>
        </p:nvSpPr>
        <p:spPr>
          <a:xfrm>
            <a:off x="4918924" y="4381796"/>
            <a:ext cx="2466240" cy="2153780"/>
          </a:xfrm>
          <a:prstGeom prst="roundRect">
            <a:avLst/>
          </a:prstGeom>
          <a:solidFill>
            <a:schemeClr val="bg1"/>
          </a:solidFill>
          <a:effectLst>
            <a:innerShdw blurRad="63500" dist="50800" dir="18900000">
              <a:prstClr val="black">
                <a:alpha val="50000"/>
              </a:prstClr>
            </a:innerShdw>
          </a:effectLst>
        </p:spPr>
        <p:txBody>
          <a:bodyPr wrap="square">
            <a:noAutofit/>
          </a:bodyPr>
          <a:lstStyle/>
          <a:p>
            <a:pPr algn="ctr"/>
            <a:r>
              <a:rPr lang="pt-PT" b="1"/>
              <a:t>Mais informações sobre o coronavírus</a:t>
            </a:r>
          </a:p>
        </p:txBody>
      </p:sp>
      <p:pic>
        <p:nvPicPr>
          <p:cNvPr id="16" name="Picture 15">
            <a:hlinkClick r:id="rId13"/>
            <a:extLst>
              <a:ext uri="{FF2B5EF4-FFF2-40B4-BE49-F238E27FC236}">
                <a16:creationId xmlns:a16="http://schemas.microsoft.com/office/drawing/2014/main" id="{BD923BB1-F5AD-406F-BBD9-A8E464A1FDE4}"/>
              </a:ext>
            </a:extLst>
          </p:cNvPr>
          <p:cNvPicPr>
            <a:picLocks noChangeAspect="1"/>
          </p:cNvPicPr>
          <p:nvPr/>
        </p:nvPicPr>
        <p:blipFill>
          <a:blip r:embed="rId14" cstate="email">
            <a:alphaModFix/>
            <a:extLst>
              <a:ext uri="{28A0092B-C50C-407E-A947-70E740481C1C}">
                <a14:useLocalDpi xmlns:a14="http://schemas.microsoft.com/office/drawing/2010/main"/>
              </a:ext>
            </a:extLst>
          </a:blip>
          <a:stretch>
            <a:fillRect/>
          </a:stretch>
        </p:blipFill>
        <p:spPr>
          <a:xfrm>
            <a:off x="5633959" y="5090038"/>
            <a:ext cx="1036171" cy="1063135"/>
          </a:xfrm>
          <a:prstGeom prst="rect">
            <a:avLst/>
          </a:prstGeom>
        </p:spPr>
      </p:pic>
      <p:sp>
        <p:nvSpPr>
          <p:cNvPr id="17" name="TextBox 16">
            <a:extLst>
              <a:ext uri="{FF2B5EF4-FFF2-40B4-BE49-F238E27FC236}">
                <a16:creationId xmlns:a16="http://schemas.microsoft.com/office/drawing/2014/main" id="{CC06E5A8-EA35-4F91-A6BE-270512AABBE5}"/>
              </a:ext>
            </a:extLst>
          </p:cNvPr>
          <p:cNvSpPr txBox="1"/>
          <p:nvPr/>
        </p:nvSpPr>
        <p:spPr>
          <a:xfrm>
            <a:off x="5452597" y="6227798"/>
            <a:ext cx="1398895" cy="307777"/>
          </a:xfrm>
          <a:prstGeom prst="rect">
            <a:avLst/>
          </a:prstGeom>
          <a:noFill/>
        </p:spPr>
        <p:txBody>
          <a:bodyPr wrap="square" rtlCol="0">
            <a:spAutoFit/>
          </a:bodyPr>
          <a:lstStyle/>
          <a:p>
            <a:pPr algn="ctr">
              <a:spcBef>
                <a:spcPts val="700"/>
              </a:spcBef>
              <a:buClr>
                <a:srgbClr val="DD8047"/>
              </a:buClr>
              <a:buSzPct val="60000"/>
            </a:pPr>
            <a:r>
              <a:rPr lang="en-US" sz="1400" b="1" dirty="0" err="1">
                <a:solidFill>
                  <a:srgbClr val="0070C0"/>
                </a:solidFill>
                <a:latin typeface="+mj-lt"/>
                <a:cs typeface="Calibri" panose="020F0502020204030204" pitchFamily="34" charset="0"/>
              </a:rPr>
              <a:t>Ler</a:t>
            </a:r>
            <a:r>
              <a:rPr lang="en-US" sz="1400" b="1" dirty="0">
                <a:solidFill>
                  <a:srgbClr val="0070C0"/>
                </a:solidFill>
                <a:latin typeface="+mj-lt"/>
                <a:cs typeface="Calibri" panose="020F0502020204030204" pitchFamily="34" charset="0"/>
              </a:rPr>
              <a:t> u </a:t>
            </a:r>
            <a:r>
              <a:rPr lang="en-US" sz="1400" b="1" dirty="0" err="1">
                <a:solidFill>
                  <a:srgbClr val="0070C0"/>
                </a:solidFill>
                <a:latin typeface="+mj-lt"/>
                <a:cs typeface="Calibri" panose="020F0502020204030204" pitchFamily="34" charset="0"/>
              </a:rPr>
              <a:t>clicar</a:t>
            </a:r>
            <a:endParaRPr lang="en-US" sz="1400" b="1" dirty="0">
              <a:solidFill>
                <a:srgbClr val="0070C0"/>
              </a:solidFill>
              <a:latin typeface="+mj-lt"/>
              <a:cs typeface="Calibri" panose="020F0502020204030204" pitchFamily="34" charset="0"/>
            </a:endParaRPr>
          </a:p>
        </p:txBody>
      </p:sp>
      <p:sp>
        <p:nvSpPr>
          <p:cNvPr id="19" name="Rectangle: Rounded Corners 18">
            <a:extLst>
              <a:ext uri="{FF2B5EF4-FFF2-40B4-BE49-F238E27FC236}">
                <a16:creationId xmlns:a16="http://schemas.microsoft.com/office/drawing/2014/main" id="{143DD285-C321-4EA7-9111-A30C5465E894}"/>
              </a:ext>
            </a:extLst>
          </p:cNvPr>
          <p:cNvSpPr/>
          <p:nvPr/>
        </p:nvSpPr>
        <p:spPr>
          <a:xfrm>
            <a:off x="8598248" y="4381795"/>
            <a:ext cx="3136552" cy="2153780"/>
          </a:xfrm>
          <a:prstGeom prst="roundRect">
            <a:avLst/>
          </a:prstGeom>
          <a:solidFill>
            <a:schemeClr val="bg1"/>
          </a:solidFill>
          <a:effectLst>
            <a:innerShdw blurRad="63500" dist="50800" dir="18900000">
              <a:prstClr val="black">
                <a:alpha val="50000"/>
              </a:prstClr>
            </a:innerShdw>
          </a:effectLst>
        </p:spPr>
        <p:txBody>
          <a:bodyPr wrap="square">
            <a:noAutofit/>
          </a:bodyPr>
          <a:lstStyle/>
          <a:p>
            <a:pPr algn="ctr">
              <a:tabLst>
                <a:tab pos="1882775" algn="r"/>
              </a:tabLst>
            </a:pPr>
            <a:r>
              <a:rPr lang="pt-PT" b="1"/>
              <a:t>Recursos da OMS para os</a:t>
            </a:r>
          </a:p>
          <a:p>
            <a:pPr algn="ctr">
              <a:tabLst>
                <a:tab pos="1882775" algn="r"/>
              </a:tabLst>
            </a:pPr>
            <a:r>
              <a:rPr lang="pt-PT" b="1"/>
              <a:t>               	EXERCÍCIOS DE                                		SIMULAÇÃO</a:t>
            </a:r>
          </a:p>
        </p:txBody>
      </p:sp>
      <p:pic>
        <p:nvPicPr>
          <p:cNvPr id="4" name="Picture 3">
            <a:hlinkClick r:id="rId15"/>
            <a:extLst>
              <a:ext uri="{FF2B5EF4-FFF2-40B4-BE49-F238E27FC236}">
                <a16:creationId xmlns:a16="http://schemas.microsoft.com/office/drawing/2014/main" id="{8D4128EA-2D55-489B-A288-BCFD7174DEE5}"/>
              </a:ext>
            </a:extLst>
          </p:cNvPr>
          <p:cNvPicPr>
            <a:picLocks noChangeAspect="1"/>
          </p:cNvPicPr>
          <p:nvPr/>
        </p:nvPicPr>
        <p:blipFill>
          <a:blip r:embed="rId16"/>
          <a:stretch>
            <a:fillRect/>
          </a:stretch>
        </p:blipFill>
        <p:spPr>
          <a:xfrm>
            <a:off x="8686800" y="5029200"/>
            <a:ext cx="1119866" cy="1113974"/>
          </a:xfrm>
          <a:prstGeom prst="rect">
            <a:avLst/>
          </a:prstGeom>
        </p:spPr>
      </p:pic>
      <p:sp>
        <p:nvSpPr>
          <p:cNvPr id="20" name="TextBox 19">
            <a:extLst>
              <a:ext uri="{FF2B5EF4-FFF2-40B4-BE49-F238E27FC236}">
                <a16:creationId xmlns:a16="http://schemas.microsoft.com/office/drawing/2014/main" id="{8C6E2D8B-9E90-47C9-847D-B1B528939382}"/>
              </a:ext>
            </a:extLst>
          </p:cNvPr>
          <p:cNvSpPr txBox="1"/>
          <p:nvPr/>
        </p:nvSpPr>
        <p:spPr>
          <a:xfrm>
            <a:off x="9131922" y="6227798"/>
            <a:ext cx="1398895" cy="307777"/>
          </a:xfrm>
          <a:prstGeom prst="rect">
            <a:avLst/>
          </a:prstGeom>
          <a:noFill/>
        </p:spPr>
        <p:txBody>
          <a:bodyPr wrap="square" rtlCol="0">
            <a:spAutoFit/>
          </a:bodyPr>
          <a:lstStyle/>
          <a:p>
            <a:pPr algn="ctr">
              <a:spcBef>
                <a:spcPts val="700"/>
              </a:spcBef>
              <a:buClr>
                <a:srgbClr val="DD8047"/>
              </a:buClr>
              <a:buSzPct val="60000"/>
            </a:pPr>
            <a:r>
              <a:rPr lang="en-US" sz="1400" b="1" dirty="0" err="1">
                <a:solidFill>
                  <a:srgbClr val="0070C0"/>
                </a:solidFill>
                <a:latin typeface="+mj-lt"/>
                <a:cs typeface="Calibri" panose="020F0502020204030204" pitchFamily="34" charset="0"/>
              </a:rPr>
              <a:t>Ler</a:t>
            </a:r>
            <a:r>
              <a:rPr lang="en-US" sz="1400" b="1" dirty="0">
                <a:solidFill>
                  <a:srgbClr val="0070C0"/>
                </a:solidFill>
                <a:latin typeface="+mj-lt"/>
                <a:cs typeface="Calibri" panose="020F0502020204030204" pitchFamily="34" charset="0"/>
              </a:rPr>
              <a:t> </a:t>
            </a:r>
            <a:r>
              <a:rPr lang="en-US" sz="1400" b="1" dirty="0" err="1">
                <a:solidFill>
                  <a:srgbClr val="0070C0"/>
                </a:solidFill>
                <a:latin typeface="+mj-lt"/>
                <a:cs typeface="Calibri" panose="020F0502020204030204" pitchFamily="34" charset="0"/>
              </a:rPr>
              <a:t>ou</a:t>
            </a:r>
            <a:r>
              <a:rPr lang="en-US" sz="1400" b="1" dirty="0">
                <a:solidFill>
                  <a:srgbClr val="0070C0"/>
                </a:solidFill>
                <a:latin typeface="+mj-lt"/>
                <a:cs typeface="Calibri" panose="020F0502020204030204" pitchFamily="34" charset="0"/>
              </a:rPr>
              <a:t> </a:t>
            </a:r>
            <a:r>
              <a:rPr lang="en-US" sz="1400" b="1" dirty="0" err="1">
                <a:solidFill>
                  <a:srgbClr val="0070C0"/>
                </a:solidFill>
                <a:latin typeface="+mj-lt"/>
                <a:cs typeface="Calibri" panose="020F0502020204030204" pitchFamily="34" charset="0"/>
              </a:rPr>
              <a:t>clicar</a:t>
            </a:r>
            <a:endParaRPr lang="en-US" sz="1400" b="1" dirty="0">
              <a:solidFill>
                <a:srgbClr val="0070C0"/>
              </a:solidFill>
              <a:latin typeface="+mj-lt"/>
              <a:cs typeface="Calibri" panose="020F0502020204030204" pitchFamily="34" charset="0"/>
            </a:endParaRPr>
          </a:p>
        </p:txBody>
      </p:sp>
    </p:spTree>
    <p:extLst>
      <p:ext uri="{BB962C8B-B14F-4D97-AF65-F5344CB8AC3E}">
        <p14:creationId xmlns:p14="http://schemas.microsoft.com/office/powerpoint/2010/main" val="308803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546B6-1766-4618-AB37-69C62D8F1E64}"/>
              </a:ext>
            </a:extLst>
          </p:cNvPr>
          <p:cNvSpPr>
            <a:spLocks noGrp="1"/>
          </p:cNvSpPr>
          <p:nvPr>
            <p:ph type="title"/>
          </p:nvPr>
        </p:nvSpPr>
        <p:spPr/>
        <p:txBody>
          <a:bodyPr>
            <a:noAutofit/>
          </a:bodyPr>
          <a:lstStyle/>
          <a:p>
            <a:r>
              <a:rPr lang="pt-PT" sz="3600" spc="-5" dirty="0"/>
              <a:t>O que é um exercício teórico</a:t>
            </a:r>
            <a:r>
              <a:rPr lang="pt-PT" sz="3600" spc="40" dirty="0"/>
              <a:t> </a:t>
            </a:r>
            <a:r>
              <a:rPr lang="en-US" sz="3600" dirty="0"/>
              <a:t>(TTX)?</a:t>
            </a:r>
          </a:p>
        </p:txBody>
      </p:sp>
      <p:sp>
        <p:nvSpPr>
          <p:cNvPr id="3" name="Content Placeholder 2">
            <a:extLst>
              <a:ext uri="{FF2B5EF4-FFF2-40B4-BE49-F238E27FC236}">
                <a16:creationId xmlns:a16="http://schemas.microsoft.com/office/drawing/2014/main" id="{449D7005-D0A1-4AC3-9669-670EA17DF11F}"/>
              </a:ext>
            </a:extLst>
          </p:cNvPr>
          <p:cNvSpPr>
            <a:spLocks noGrp="1"/>
          </p:cNvSpPr>
          <p:nvPr>
            <p:ph idx="1"/>
          </p:nvPr>
        </p:nvSpPr>
        <p:spPr>
          <a:xfrm>
            <a:off x="1066800" y="914400"/>
            <a:ext cx="8458200" cy="5651937"/>
          </a:xfrm>
        </p:spPr>
        <p:txBody>
          <a:bodyPr/>
          <a:lstStyle/>
          <a:p>
            <a:pPr marL="12700" marR="5080" indent="-635" algn="ctr">
              <a:lnSpc>
                <a:spcPct val="90200"/>
              </a:lnSpc>
              <a:spcBef>
                <a:spcPts val="430"/>
              </a:spcBef>
            </a:pPr>
            <a:r>
              <a:rPr lang="pt-PT" sz="2800" dirty="0">
                <a:latin typeface="Calibri"/>
                <a:cs typeface="Calibri"/>
              </a:rPr>
              <a:t>Um </a:t>
            </a:r>
            <a:r>
              <a:rPr lang="pt-PT" sz="2800" b="1" spc="-15" dirty="0">
                <a:solidFill>
                  <a:srgbClr val="005D85"/>
                </a:solidFill>
                <a:latin typeface="Calibri"/>
                <a:cs typeface="Calibri"/>
              </a:rPr>
              <a:t>exercício teórico </a:t>
            </a:r>
            <a:r>
              <a:rPr lang="pt-PT" sz="2800" b="1" spc="5" dirty="0">
                <a:solidFill>
                  <a:srgbClr val="005D85"/>
                </a:solidFill>
                <a:latin typeface="Calibri"/>
                <a:cs typeface="Calibri"/>
              </a:rPr>
              <a:t>(TTX) </a:t>
            </a:r>
            <a:r>
              <a:rPr lang="pt-PT" sz="2800" spc="-5" dirty="0">
                <a:latin typeface="Calibri"/>
                <a:cs typeface="Calibri"/>
              </a:rPr>
              <a:t>consiste numa discussão baseada num cenário simulado</a:t>
            </a:r>
            <a:r>
              <a:rPr lang="pt-PT" sz="2800" spc="-20" dirty="0">
                <a:latin typeface="Calibri"/>
                <a:cs typeface="Calibri"/>
              </a:rPr>
              <a:t> e </a:t>
            </a:r>
            <a:r>
              <a:rPr lang="pt-PT" sz="2800" spc="-5" dirty="0">
                <a:cs typeface="Calibri"/>
              </a:rPr>
              <a:t>progressivo</a:t>
            </a:r>
            <a:r>
              <a:rPr lang="pt-PT" sz="2800" spc="-10" dirty="0">
                <a:latin typeface="Calibri"/>
                <a:cs typeface="Calibri"/>
              </a:rPr>
              <a:t>, </a:t>
            </a:r>
            <a:r>
              <a:rPr lang="pt-PT" sz="2800" spc="-15" dirty="0">
                <a:latin typeface="Calibri"/>
                <a:cs typeface="Calibri"/>
              </a:rPr>
              <a:t>juntamente com uma série de inserções planeadas</a:t>
            </a:r>
            <a:r>
              <a:rPr lang="pt-PT" sz="2800" spc="-5" dirty="0">
                <a:latin typeface="Calibri"/>
                <a:cs typeface="Calibri"/>
              </a:rPr>
              <a:t> para que os participantes possam considerar o impacto de uma eventual emergência sanitária </a:t>
            </a:r>
            <a:r>
              <a:rPr lang="pt-PT" sz="2800" spc="-10" dirty="0">
                <a:latin typeface="Calibri"/>
                <a:cs typeface="Calibri"/>
              </a:rPr>
              <a:t>sobre os planos, procedimentos e capacidades existentes</a:t>
            </a:r>
            <a:r>
              <a:rPr lang="pt-PT" sz="2800" spc="-5" dirty="0">
                <a:latin typeface="Calibri"/>
                <a:cs typeface="Calibri"/>
              </a:rPr>
              <a:t>.</a:t>
            </a:r>
            <a:endParaRPr lang="pt-PT" sz="2800" dirty="0">
              <a:latin typeface="Calibri"/>
              <a:cs typeface="Calibri"/>
            </a:endParaRPr>
          </a:p>
          <a:p>
            <a:pPr>
              <a:lnSpc>
                <a:spcPct val="100000"/>
              </a:lnSpc>
              <a:spcBef>
                <a:spcPts val="10"/>
              </a:spcBef>
            </a:pPr>
            <a:endParaRPr lang="pt-PT" sz="2800" dirty="0">
              <a:latin typeface="Calibri"/>
              <a:cs typeface="Calibri"/>
            </a:endParaRPr>
          </a:p>
          <a:p>
            <a:pPr marL="254635" marR="246379" algn="ctr">
              <a:lnSpc>
                <a:spcPts val="3000"/>
              </a:lnSpc>
            </a:pPr>
            <a:r>
              <a:rPr lang="pt-PT" sz="2800" spc="-120" dirty="0">
                <a:latin typeface="Calibri"/>
                <a:cs typeface="Calibri"/>
              </a:rPr>
              <a:t>“Um </a:t>
            </a:r>
            <a:r>
              <a:rPr lang="pt-PT" sz="2800" spc="10" dirty="0">
                <a:latin typeface="Calibri"/>
                <a:cs typeface="Calibri"/>
              </a:rPr>
              <a:t>TTX </a:t>
            </a:r>
            <a:r>
              <a:rPr lang="pt-PT" sz="2800" b="1" spc="-10" dirty="0">
                <a:solidFill>
                  <a:srgbClr val="005D85"/>
                </a:solidFill>
                <a:latin typeface="Calibri"/>
                <a:cs typeface="Calibri"/>
              </a:rPr>
              <a:t>simula uma situação de emergência </a:t>
            </a:r>
            <a:r>
              <a:rPr lang="pt-PT" sz="2800" spc="-5" dirty="0">
                <a:latin typeface="Calibri"/>
                <a:cs typeface="Calibri"/>
              </a:rPr>
              <a:t>num ambiente </a:t>
            </a:r>
            <a:r>
              <a:rPr lang="pt-PT" sz="2800" spc="-15" dirty="0">
                <a:latin typeface="Calibri"/>
                <a:cs typeface="Calibri"/>
              </a:rPr>
              <a:t>informal e descontraído</a:t>
            </a:r>
            <a:r>
              <a:rPr lang="pt-PT" sz="2800" spc="-30" dirty="0">
                <a:latin typeface="Calibri"/>
                <a:cs typeface="Calibri"/>
              </a:rPr>
              <a:t>”</a:t>
            </a:r>
            <a:r>
              <a:rPr lang="pt-PT" sz="2800" spc="-30" dirty="0">
                <a:cs typeface="Calibri"/>
              </a:rPr>
              <a:t>.</a:t>
            </a:r>
            <a:endParaRPr lang="pt-PT" sz="2800" dirty="0">
              <a:latin typeface="Calibri"/>
              <a:cs typeface="Calibri"/>
            </a:endParaRPr>
          </a:p>
          <a:p>
            <a:pPr marL="0" indent="0">
              <a:lnSpc>
                <a:spcPct val="115000"/>
              </a:lnSpc>
              <a:spcAft>
                <a:spcPts val="1200"/>
              </a:spcAft>
              <a:buNone/>
            </a:pPr>
            <a:endParaRPr lang="en-GB" sz="2800" i="1" u="sng" dirty="0">
              <a:solidFill>
                <a:srgbClr val="0070C0"/>
              </a:solidFill>
              <a:latin typeface="Calibri" charset="0"/>
              <a:ea typeface="Arial" charset="0"/>
            </a:endParaRPr>
          </a:p>
          <a:p>
            <a:pPr marL="0" indent="0">
              <a:lnSpc>
                <a:spcPct val="115000"/>
              </a:lnSpc>
              <a:spcAft>
                <a:spcPts val="1200"/>
              </a:spcAft>
              <a:buNone/>
            </a:pPr>
            <a:endParaRPr lang="en-GB" sz="2800" i="1" u="sng" dirty="0">
              <a:solidFill>
                <a:srgbClr val="0070C0"/>
              </a:solidFill>
              <a:latin typeface="Arial" charset="0"/>
              <a:ea typeface="Arial" charset="0"/>
            </a:endParaRPr>
          </a:p>
          <a:p>
            <a:pPr marL="0" indent="0">
              <a:buNone/>
            </a:pPr>
            <a:endParaRPr lang="en-US" sz="2800" dirty="0"/>
          </a:p>
        </p:txBody>
      </p:sp>
      <p:sp>
        <p:nvSpPr>
          <p:cNvPr id="5" name="object 4"/>
          <p:cNvSpPr txBox="1"/>
          <p:nvPr/>
        </p:nvSpPr>
        <p:spPr>
          <a:xfrm>
            <a:off x="4267200" y="4691664"/>
            <a:ext cx="3429000" cy="259045"/>
          </a:xfrm>
          <a:prstGeom prst="rect">
            <a:avLst/>
          </a:prstGeom>
        </p:spPr>
        <p:txBody>
          <a:bodyPr vert="horz" wrap="square" lIns="0" tIns="12700" rIns="0" bIns="0" rtlCol="0">
            <a:spAutoFit/>
          </a:bodyPr>
          <a:lstStyle/>
          <a:p>
            <a:pPr marL="12700">
              <a:lnSpc>
                <a:spcPct val="100000"/>
              </a:lnSpc>
              <a:spcBef>
                <a:spcPts val="100"/>
              </a:spcBef>
            </a:pPr>
            <a:r>
              <a:rPr sz="1600" spc="-5" dirty="0">
                <a:latin typeface="Arial"/>
                <a:cs typeface="Arial"/>
              </a:rPr>
              <a:t>-</a:t>
            </a:r>
            <a:r>
              <a:rPr lang="pt-PT" sz="1600" spc="-5" dirty="0">
                <a:latin typeface="Arial"/>
                <a:cs typeface="Arial"/>
              </a:rPr>
              <a:t>Manual de Exercícios da OMS</a:t>
            </a:r>
            <a:r>
              <a:rPr sz="1600" spc="-5" dirty="0">
                <a:latin typeface="Arial"/>
                <a:cs typeface="Arial"/>
              </a:rPr>
              <a:t>,</a:t>
            </a:r>
            <a:r>
              <a:rPr sz="1600" spc="-25" dirty="0">
                <a:latin typeface="Arial"/>
                <a:cs typeface="Arial"/>
              </a:rPr>
              <a:t> </a:t>
            </a:r>
            <a:r>
              <a:rPr sz="1600" spc="-5" dirty="0">
                <a:latin typeface="Arial"/>
                <a:cs typeface="Arial"/>
              </a:rPr>
              <a:t>2017</a:t>
            </a:r>
            <a:endParaRPr sz="1600" dirty="0">
              <a:latin typeface="Arial"/>
              <a:cs typeface="Arial"/>
            </a:endParaRPr>
          </a:p>
        </p:txBody>
      </p:sp>
      <p:sp>
        <p:nvSpPr>
          <p:cNvPr id="6" name="Date Placeholder 3">
            <a:extLst>
              <a:ext uri="{FF2B5EF4-FFF2-40B4-BE49-F238E27FC236}">
                <a16:creationId xmlns:a16="http://schemas.microsoft.com/office/drawing/2014/main" id="{A3B10564-5E44-4E45-905F-4B41B230E036}"/>
              </a:ext>
            </a:extLst>
          </p:cNvPr>
          <p:cNvSpPr>
            <a:spLocks noGrp="1"/>
          </p:cNvSpPr>
          <p:nvPr>
            <p:ph type="dt" sz="half" idx="4294967295"/>
          </p:nvPr>
        </p:nvSpPr>
        <p:spPr>
          <a:xfrm>
            <a:off x="5481868" y="6560893"/>
            <a:ext cx="2671532" cy="365125"/>
          </a:xfrm>
          <a:prstGeom prst="rect">
            <a:avLst/>
          </a:prstGeom>
        </p:spPr>
        <p:txBody>
          <a:bodyPr/>
          <a:lstStyle/>
          <a:p>
            <a:r>
              <a:rPr lang="en-US" dirty="0"/>
              <a:t>27 de </a:t>
            </a:r>
            <a:r>
              <a:rPr lang="en-US" dirty="0" err="1"/>
              <a:t>Outubro</a:t>
            </a:r>
            <a:r>
              <a:rPr lang="en-US" dirty="0"/>
              <a:t> de 2020</a:t>
            </a:r>
          </a:p>
        </p:txBody>
      </p:sp>
    </p:spTree>
    <p:extLst>
      <p:ext uri="{BB962C8B-B14F-4D97-AF65-F5344CB8AC3E}">
        <p14:creationId xmlns:p14="http://schemas.microsoft.com/office/powerpoint/2010/main" val="194896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91F0BFF-49B0-4F86-8F11-7044571E1719}"/>
              </a:ext>
            </a:extLst>
          </p:cNvPr>
          <p:cNvPicPr>
            <a:picLocks noChangeAspect="1"/>
          </p:cNvPicPr>
          <p:nvPr/>
        </p:nvPicPr>
        <p:blipFill>
          <a:blip r:embed="rId3"/>
          <a:stretch>
            <a:fillRect/>
          </a:stretch>
        </p:blipFill>
        <p:spPr>
          <a:xfrm>
            <a:off x="8534400" y="609600"/>
            <a:ext cx="2868478" cy="3633406"/>
          </a:xfrm>
          <a:prstGeom prst="rect">
            <a:avLst/>
          </a:prstGeom>
        </p:spPr>
      </p:pic>
      <p:sp>
        <p:nvSpPr>
          <p:cNvPr id="2" name="object 2"/>
          <p:cNvSpPr txBox="1">
            <a:spLocks noGrp="1"/>
          </p:cNvSpPr>
          <p:nvPr>
            <p:ph type="title"/>
          </p:nvPr>
        </p:nvSpPr>
        <p:spPr>
          <a:xfrm>
            <a:off x="152400" y="0"/>
            <a:ext cx="7772400" cy="566822"/>
          </a:xfrm>
          <a:prstGeom prst="rect">
            <a:avLst/>
          </a:prstGeom>
        </p:spPr>
        <p:txBody>
          <a:bodyPr vert="horz" wrap="square" lIns="0" tIns="12700" rIns="0" bIns="0" rtlCol="0">
            <a:spAutoFit/>
          </a:bodyPr>
          <a:lstStyle/>
          <a:p>
            <a:pPr marL="12700">
              <a:lnSpc>
                <a:spcPct val="100000"/>
              </a:lnSpc>
              <a:spcBef>
                <a:spcPts val="100"/>
              </a:spcBef>
            </a:pPr>
            <a:r>
              <a:rPr lang="pt-PT" sz="3600" spc="-5" dirty="0"/>
              <a:t>Estrutura e finalidade</a:t>
            </a:r>
            <a:endParaRPr sz="3600" dirty="0"/>
          </a:p>
        </p:txBody>
      </p:sp>
      <p:sp>
        <p:nvSpPr>
          <p:cNvPr id="3" name="object 3"/>
          <p:cNvSpPr txBox="1"/>
          <p:nvPr/>
        </p:nvSpPr>
        <p:spPr>
          <a:xfrm>
            <a:off x="5560608" y="6638035"/>
            <a:ext cx="1200150" cy="197490"/>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20 </a:t>
            </a:r>
            <a:r>
              <a:rPr lang="en-US" sz="1200" b="1" spc="-5" dirty="0">
                <a:solidFill>
                  <a:srgbClr val="FFFFFF"/>
                </a:solidFill>
                <a:latin typeface="Arial"/>
                <a:cs typeface="Arial"/>
              </a:rPr>
              <a:t>Outubro</a:t>
            </a:r>
            <a:r>
              <a:rPr sz="1200" b="1" spc="-65" dirty="0">
                <a:solidFill>
                  <a:srgbClr val="FFFFFF"/>
                </a:solidFill>
                <a:latin typeface="Arial"/>
                <a:cs typeface="Arial"/>
              </a:rPr>
              <a:t> </a:t>
            </a:r>
            <a:r>
              <a:rPr sz="1200" b="1" spc="-5" dirty="0">
                <a:solidFill>
                  <a:srgbClr val="FFFFFF"/>
                </a:solidFill>
                <a:latin typeface="Arial"/>
                <a:cs typeface="Arial"/>
              </a:rPr>
              <a:t>2020</a:t>
            </a:r>
            <a:endParaRPr sz="1200" dirty="0">
              <a:latin typeface="Arial"/>
              <a:cs typeface="Arial"/>
            </a:endParaRPr>
          </a:p>
        </p:txBody>
      </p:sp>
      <p:sp>
        <p:nvSpPr>
          <p:cNvPr id="4" name="object 4"/>
          <p:cNvSpPr txBox="1"/>
          <p:nvPr/>
        </p:nvSpPr>
        <p:spPr>
          <a:xfrm>
            <a:off x="231519" y="733044"/>
            <a:ext cx="8226681" cy="5260246"/>
          </a:xfrm>
          <a:prstGeom prst="rect">
            <a:avLst/>
          </a:prstGeom>
        </p:spPr>
        <p:txBody>
          <a:bodyPr vert="horz" wrap="square" lIns="0" tIns="12700" rIns="0" bIns="0" rtlCol="0">
            <a:spAutoFit/>
          </a:bodyPr>
          <a:lstStyle/>
          <a:p>
            <a:pPr marL="12700">
              <a:lnSpc>
                <a:spcPct val="100000"/>
              </a:lnSpc>
              <a:spcBef>
                <a:spcPts val="100"/>
              </a:spcBef>
            </a:pPr>
            <a:r>
              <a:rPr lang="pt-PT" sz="1600" b="1" spc="-5" dirty="0">
                <a:solidFill>
                  <a:srgbClr val="005D85"/>
                </a:solidFill>
                <a:latin typeface="Arial"/>
                <a:cs typeface="Arial"/>
              </a:rPr>
              <a:t>Estrutura do exercício</a:t>
            </a:r>
            <a:endParaRPr sz="1600" dirty="0">
              <a:latin typeface="Arial"/>
              <a:cs typeface="Arial"/>
            </a:endParaRPr>
          </a:p>
          <a:p>
            <a:pPr>
              <a:lnSpc>
                <a:spcPct val="100000"/>
              </a:lnSpc>
              <a:spcBef>
                <a:spcPts val="30"/>
              </a:spcBef>
            </a:pPr>
            <a:endParaRPr sz="1400" dirty="0">
              <a:latin typeface="Arial"/>
              <a:cs typeface="Arial"/>
            </a:endParaRPr>
          </a:p>
          <a:p>
            <a:pPr marL="12700" marR="5080" algn="just">
              <a:lnSpc>
                <a:spcPct val="101400"/>
              </a:lnSpc>
            </a:pPr>
            <a:r>
              <a:rPr lang="pt-PT" sz="1600" spc="-5" dirty="0">
                <a:latin typeface="Arial"/>
                <a:cs typeface="Arial"/>
              </a:rPr>
              <a:t>Este exercício desafia os países e os agentes da saúde pública a avaliarem os planos e as estruturas da saúde pública necessários nos principais pontos de entrada para o rastreio e gestão de casos suspeitos de </a:t>
            </a:r>
            <a:r>
              <a:rPr sz="1600" spc="-5" dirty="0">
                <a:latin typeface="Arial"/>
                <a:cs typeface="Arial"/>
              </a:rPr>
              <a:t>COVID-19. </a:t>
            </a:r>
            <a:r>
              <a:rPr lang="pt-PT" sz="1600" spc="-5" dirty="0">
                <a:latin typeface="Arial"/>
                <a:cs typeface="Arial"/>
              </a:rPr>
              <a:t>O exercício baseia-se </a:t>
            </a:r>
            <a:r>
              <a:rPr lang="pt-PT" sz="1600" dirty="0">
                <a:latin typeface="Arial"/>
                <a:cs typeface="Arial"/>
              </a:rPr>
              <a:t>nos documentos publicados sobre Orientações para os Pontos de Entrada sobre a </a:t>
            </a:r>
            <a:r>
              <a:rPr sz="1600" spc="-5" dirty="0">
                <a:latin typeface="Arial"/>
                <a:cs typeface="Arial"/>
              </a:rPr>
              <a:t>COVID-19,</a:t>
            </a:r>
            <a:r>
              <a:rPr sz="1600" spc="-10" dirty="0">
                <a:latin typeface="Arial"/>
                <a:cs typeface="Arial"/>
              </a:rPr>
              <a:t> </a:t>
            </a:r>
            <a:r>
              <a:rPr sz="1600" spc="-5" dirty="0">
                <a:latin typeface="Arial"/>
                <a:cs typeface="Arial"/>
              </a:rPr>
              <a:t>inclu</a:t>
            </a:r>
            <a:r>
              <a:rPr lang="pt-PT" sz="1600" spc="-5" dirty="0">
                <a:latin typeface="Arial"/>
                <a:cs typeface="Arial"/>
              </a:rPr>
              <a:t>indo</a:t>
            </a:r>
            <a:r>
              <a:rPr sz="1600" spc="-5" dirty="0">
                <a:latin typeface="Arial"/>
                <a:cs typeface="Arial"/>
              </a:rPr>
              <a:t>;</a:t>
            </a:r>
            <a:endParaRPr sz="1600" dirty="0">
              <a:latin typeface="Arial"/>
              <a:cs typeface="Arial"/>
            </a:endParaRPr>
          </a:p>
          <a:p>
            <a:pPr>
              <a:lnSpc>
                <a:spcPct val="100000"/>
              </a:lnSpc>
            </a:pPr>
            <a:endParaRPr sz="1600" dirty="0">
              <a:latin typeface="Arial"/>
              <a:cs typeface="Arial"/>
            </a:endParaRPr>
          </a:p>
          <a:p>
            <a:pPr marL="355600" indent="-342900">
              <a:lnSpc>
                <a:spcPct val="100000"/>
              </a:lnSpc>
              <a:buAutoNum type="arabicPeriod"/>
              <a:tabLst>
                <a:tab pos="354965" algn="l"/>
                <a:tab pos="355600" algn="l"/>
              </a:tabLst>
            </a:pPr>
            <a:r>
              <a:rPr sz="1600" spc="-5" dirty="0">
                <a:latin typeface="Arial"/>
                <a:cs typeface="Arial"/>
                <a:hlinkClick r:id="rId4"/>
              </a:rPr>
              <a:t>Considera</a:t>
            </a:r>
            <a:r>
              <a:rPr lang="pt-PT" sz="1600" spc="-5" dirty="0">
                <a:latin typeface="Arial"/>
                <a:cs typeface="Arial"/>
                <a:hlinkClick r:id="rId4"/>
              </a:rPr>
              <a:t>çõe</a:t>
            </a:r>
            <a:r>
              <a:rPr sz="1600" spc="-5" dirty="0">
                <a:latin typeface="Arial"/>
                <a:cs typeface="Arial"/>
                <a:hlinkClick r:id="rId4"/>
              </a:rPr>
              <a:t>s </a:t>
            </a:r>
            <a:r>
              <a:rPr lang="pt-PT" sz="1600" spc="-5" dirty="0">
                <a:latin typeface="Arial"/>
                <a:cs typeface="Arial"/>
                <a:hlinkClick r:id="rId4"/>
              </a:rPr>
              <a:t>para a quarentena de contactos de casos de </a:t>
            </a:r>
            <a:r>
              <a:rPr sz="1600" spc="-5" dirty="0">
                <a:latin typeface="Arial"/>
                <a:cs typeface="Arial"/>
                <a:hlinkClick r:id="rId4"/>
              </a:rPr>
              <a:t>COVID-19 </a:t>
            </a:r>
            <a:r>
              <a:rPr sz="1600" spc="-5" dirty="0">
                <a:latin typeface="Arial"/>
                <a:cs typeface="Arial"/>
              </a:rPr>
              <a:t>(A</a:t>
            </a:r>
            <a:r>
              <a:rPr lang="pt-PT" sz="1600" spc="-5" dirty="0">
                <a:latin typeface="Arial"/>
                <a:cs typeface="Arial"/>
              </a:rPr>
              <a:t>gosto</a:t>
            </a:r>
            <a:r>
              <a:rPr sz="1600" spc="-20" dirty="0">
                <a:latin typeface="Arial"/>
                <a:cs typeface="Arial"/>
              </a:rPr>
              <a:t> </a:t>
            </a:r>
            <a:r>
              <a:rPr sz="1600" spc="-5" dirty="0">
                <a:latin typeface="Arial"/>
                <a:cs typeface="Arial"/>
              </a:rPr>
              <a:t>2020)</a:t>
            </a:r>
            <a:endParaRPr sz="1600" dirty="0">
              <a:latin typeface="Arial"/>
              <a:cs typeface="Arial"/>
            </a:endParaRPr>
          </a:p>
          <a:p>
            <a:pPr marL="355600" indent="-342900">
              <a:lnSpc>
                <a:spcPct val="100000"/>
              </a:lnSpc>
              <a:spcBef>
                <a:spcPts val="25"/>
              </a:spcBef>
              <a:buAutoNum type="arabicPeriod"/>
              <a:tabLst>
                <a:tab pos="354965" algn="l"/>
                <a:tab pos="355600" algn="l"/>
              </a:tabLst>
            </a:pPr>
            <a:r>
              <a:rPr sz="1600" spc="-5" dirty="0">
                <a:latin typeface="Arial"/>
                <a:cs typeface="Arial"/>
                <a:hlinkClick r:id="rId5"/>
              </a:rPr>
              <a:t>Control</a:t>
            </a:r>
            <a:r>
              <a:rPr lang="pt-PT" sz="1600" spc="-5" dirty="0">
                <a:latin typeface="Arial"/>
                <a:cs typeface="Arial"/>
                <a:hlinkClick r:id="rId5"/>
              </a:rPr>
              <a:t>o da propagação da </a:t>
            </a:r>
            <a:r>
              <a:rPr sz="1600" spc="-5" dirty="0">
                <a:latin typeface="Arial"/>
                <a:cs typeface="Arial"/>
                <a:hlinkClick r:id="rId5"/>
              </a:rPr>
              <a:t>COVID-1</a:t>
            </a:r>
            <a:r>
              <a:rPr lang="pt-PT" sz="1600" spc="-5" dirty="0">
                <a:latin typeface="Arial"/>
                <a:cs typeface="Arial"/>
                <a:hlinkClick r:id="rId5"/>
              </a:rPr>
              <a:t>9 em fronteiras terrestres </a:t>
            </a:r>
            <a:r>
              <a:rPr sz="1600" spc="-5" dirty="0">
                <a:latin typeface="Arial"/>
                <a:cs typeface="Arial"/>
              </a:rPr>
              <a:t>(Ma</a:t>
            </a:r>
            <a:r>
              <a:rPr lang="pt-PT" sz="1600" spc="-5" dirty="0" err="1">
                <a:latin typeface="Arial"/>
                <a:cs typeface="Arial"/>
              </a:rPr>
              <a:t>io</a:t>
            </a:r>
            <a:r>
              <a:rPr sz="1600" spc="-25" dirty="0">
                <a:latin typeface="Arial"/>
                <a:cs typeface="Arial"/>
              </a:rPr>
              <a:t> </a:t>
            </a:r>
            <a:r>
              <a:rPr sz="1600" spc="-5" dirty="0">
                <a:latin typeface="Arial"/>
                <a:cs typeface="Arial"/>
              </a:rPr>
              <a:t>2020)</a:t>
            </a:r>
            <a:endParaRPr sz="1600" dirty="0">
              <a:latin typeface="Arial"/>
              <a:cs typeface="Arial"/>
            </a:endParaRPr>
          </a:p>
          <a:p>
            <a:pPr marL="355600" indent="-342900">
              <a:lnSpc>
                <a:spcPct val="100000"/>
              </a:lnSpc>
              <a:spcBef>
                <a:spcPts val="20"/>
              </a:spcBef>
              <a:buAutoNum type="arabicPeriod"/>
              <a:tabLst>
                <a:tab pos="354965" algn="l"/>
                <a:tab pos="355600" algn="l"/>
              </a:tabLst>
            </a:pPr>
            <a:r>
              <a:rPr lang="pt-PT" sz="1600" spc="-5" dirty="0">
                <a:latin typeface="Arial"/>
                <a:cs typeface="Arial"/>
                <a:hlinkClick r:id="rId6"/>
              </a:rPr>
              <a:t>Gestão dos viajantes doentes nos pontos de entrada</a:t>
            </a:r>
            <a:r>
              <a:rPr lang="pt-PT" sz="1600" spc="-5" dirty="0">
                <a:latin typeface="Arial"/>
                <a:cs typeface="Arial"/>
              </a:rPr>
              <a:t> </a:t>
            </a:r>
            <a:r>
              <a:rPr sz="1600" spc="-5" dirty="0">
                <a:latin typeface="Arial"/>
                <a:cs typeface="Arial"/>
              </a:rPr>
              <a:t>(Mar</a:t>
            </a:r>
            <a:r>
              <a:rPr lang="pt-PT" sz="1600" spc="-5" dirty="0" err="1">
                <a:latin typeface="Arial"/>
                <a:cs typeface="Arial"/>
              </a:rPr>
              <a:t>ço</a:t>
            </a:r>
            <a:r>
              <a:rPr sz="1600" spc="-15" dirty="0">
                <a:latin typeface="Arial"/>
                <a:cs typeface="Arial"/>
              </a:rPr>
              <a:t> </a:t>
            </a:r>
            <a:r>
              <a:rPr sz="1600" spc="-5" dirty="0">
                <a:latin typeface="Arial"/>
                <a:cs typeface="Arial"/>
              </a:rPr>
              <a:t>2020)</a:t>
            </a:r>
            <a:endParaRPr lang="en-US" sz="1600" spc="-5" dirty="0">
              <a:latin typeface="Arial"/>
              <a:cs typeface="Arial"/>
            </a:endParaRPr>
          </a:p>
          <a:p>
            <a:pPr marL="355600" indent="-342900">
              <a:lnSpc>
                <a:spcPct val="100000"/>
              </a:lnSpc>
              <a:spcBef>
                <a:spcPts val="20"/>
              </a:spcBef>
              <a:buAutoNum type="arabicPeriod"/>
              <a:tabLst>
                <a:tab pos="354965" algn="l"/>
                <a:tab pos="355600" algn="l"/>
              </a:tabLst>
            </a:pPr>
            <a:r>
              <a:rPr lang="en-US" sz="1600" spc="-5" dirty="0">
                <a:latin typeface="Arial"/>
                <a:cs typeface="Arial"/>
                <a:hlinkClick r:id="rId7"/>
              </a:rPr>
              <a:t>Promoção de medidas de saúde pública em resposta à COVID-19 em navios de carga e barcos de pesca </a:t>
            </a:r>
            <a:r>
              <a:rPr lang="en-US" sz="1600" spc="-5" dirty="0">
                <a:latin typeface="Arial"/>
                <a:cs typeface="Arial"/>
              </a:rPr>
              <a:t>(</a:t>
            </a:r>
            <a:r>
              <a:rPr lang="en-US" sz="1600" spc="-5" dirty="0" err="1">
                <a:latin typeface="Arial"/>
                <a:cs typeface="Arial"/>
              </a:rPr>
              <a:t>Agosto</a:t>
            </a:r>
            <a:r>
              <a:rPr lang="en-US" sz="1600" spc="-5" dirty="0">
                <a:latin typeface="Arial"/>
                <a:cs typeface="Arial"/>
              </a:rPr>
              <a:t> 2020)</a:t>
            </a:r>
          </a:p>
          <a:p>
            <a:pPr marL="355600" indent="-342900">
              <a:lnSpc>
                <a:spcPct val="100000"/>
              </a:lnSpc>
              <a:spcBef>
                <a:spcPts val="20"/>
              </a:spcBef>
              <a:buAutoNum type="arabicPeriod"/>
              <a:tabLst>
                <a:tab pos="354965" algn="l"/>
                <a:tab pos="355600" algn="l"/>
              </a:tabLst>
            </a:pPr>
            <a:r>
              <a:rPr lang="en-US" sz="1600" dirty="0">
                <a:latin typeface="Arial"/>
                <a:cs typeface="Arial"/>
                <a:hlinkClick r:id="rId8"/>
              </a:rPr>
              <a:t>Considerações operacionais para a gestão dos casos de COVID-19 e surtos em aviões</a:t>
            </a:r>
            <a:r>
              <a:rPr lang="en-US" sz="1600" dirty="0">
                <a:latin typeface="Arial"/>
                <a:cs typeface="Arial"/>
              </a:rPr>
              <a:t> (</a:t>
            </a:r>
            <a:r>
              <a:rPr lang="en-US" sz="1600" dirty="0" err="1">
                <a:latin typeface="Arial"/>
                <a:cs typeface="Arial"/>
              </a:rPr>
              <a:t>Março</a:t>
            </a:r>
            <a:r>
              <a:rPr lang="en-US" sz="1600" dirty="0">
                <a:latin typeface="Arial"/>
                <a:cs typeface="Arial"/>
              </a:rPr>
              <a:t> 2020)</a:t>
            </a:r>
          </a:p>
          <a:p>
            <a:pPr marL="355600" indent="-342900">
              <a:lnSpc>
                <a:spcPct val="100000"/>
              </a:lnSpc>
              <a:spcBef>
                <a:spcPts val="20"/>
              </a:spcBef>
              <a:buAutoNum type="arabicPeriod"/>
              <a:tabLst>
                <a:tab pos="354965" algn="l"/>
                <a:tab pos="355600" algn="l"/>
              </a:tabLst>
            </a:pPr>
            <a:r>
              <a:rPr lang="en-US" sz="1600" dirty="0">
                <a:latin typeface="Arial"/>
                <a:cs typeface="Arial"/>
                <a:hlinkClick r:id="rId8"/>
              </a:rPr>
              <a:t>Considerações operacionais para a gestão dos casos de COVID-19 e surtos </a:t>
            </a:r>
            <a:r>
              <a:rPr lang="en-US" sz="1600" dirty="0">
                <a:latin typeface="Arial"/>
                <a:cs typeface="Arial"/>
                <a:hlinkClick r:id="rId9"/>
              </a:rPr>
              <a:t>a bordo de navios </a:t>
            </a:r>
            <a:r>
              <a:rPr lang="en-US" sz="1600" dirty="0">
                <a:latin typeface="Arial"/>
                <a:cs typeface="Arial"/>
              </a:rPr>
              <a:t>(March 2020)</a:t>
            </a:r>
            <a:endParaRPr sz="1600" dirty="0">
              <a:latin typeface="Arial"/>
              <a:cs typeface="Arial"/>
            </a:endParaRPr>
          </a:p>
          <a:p>
            <a:pPr>
              <a:lnSpc>
                <a:spcPct val="100000"/>
              </a:lnSpc>
              <a:spcBef>
                <a:spcPts val="15"/>
              </a:spcBef>
            </a:pPr>
            <a:endParaRPr sz="800" dirty="0">
              <a:latin typeface="Arial"/>
              <a:cs typeface="Arial"/>
            </a:endParaRPr>
          </a:p>
          <a:p>
            <a:pPr marL="12700">
              <a:lnSpc>
                <a:spcPct val="100000"/>
              </a:lnSpc>
              <a:spcBef>
                <a:spcPts val="5"/>
              </a:spcBef>
            </a:pPr>
            <a:r>
              <a:rPr lang="pt-PT" sz="1600" b="1" spc="-5" dirty="0">
                <a:solidFill>
                  <a:srgbClr val="005D85"/>
                </a:solidFill>
                <a:latin typeface="Arial"/>
                <a:cs typeface="Arial"/>
              </a:rPr>
              <a:t>Finalidade</a:t>
            </a:r>
            <a:endParaRPr sz="1600" dirty="0">
              <a:latin typeface="Arial"/>
              <a:cs typeface="Arial"/>
            </a:endParaRPr>
          </a:p>
          <a:p>
            <a:pPr>
              <a:lnSpc>
                <a:spcPct val="100000"/>
              </a:lnSpc>
              <a:spcBef>
                <a:spcPts val="20"/>
              </a:spcBef>
            </a:pPr>
            <a:endParaRPr sz="1200" dirty="0">
              <a:latin typeface="Arial"/>
              <a:cs typeface="Arial"/>
            </a:endParaRPr>
          </a:p>
          <a:p>
            <a:pPr marL="12700" marR="5080" algn="just">
              <a:lnSpc>
                <a:spcPct val="101400"/>
              </a:lnSpc>
            </a:pPr>
            <a:r>
              <a:rPr lang="pt-PT" sz="1600" spc="-5" dirty="0">
                <a:latin typeface="Arial"/>
                <a:cs typeface="Arial"/>
              </a:rPr>
              <a:t>Através de discussões em grupo facilitadas</a:t>
            </a:r>
            <a:r>
              <a:rPr sz="1600" spc="-5" dirty="0">
                <a:latin typeface="Arial"/>
                <a:cs typeface="Arial"/>
              </a:rPr>
              <a:t>, </a:t>
            </a:r>
            <a:r>
              <a:rPr lang="pt-PT" sz="1600" spc="-5" dirty="0">
                <a:latin typeface="Arial"/>
                <a:cs typeface="Arial"/>
              </a:rPr>
              <a:t>este exercício destina-se a examinar e reforçar os planos, procedimentos e capacidades existentes para gerir os casos de </a:t>
            </a:r>
            <a:r>
              <a:rPr sz="1600" spc="-5" dirty="0">
                <a:latin typeface="Arial"/>
                <a:cs typeface="Arial"/>
              </a:rPr>
              <a:t>COVID-19 </a:t>
            </a:r>
            <a:r>
              <a:rPr lang="pt-PT" sz="1600" spc="-5" dirty="0">
                <a:latin typeface="Arial"/>
                <a:cs typeface="Arial"/>
              </a:rPr>
              <a:t>em viagens internacionais, </a:t>
            </a:r>
            <a:r>
              <a:rPr sz="1600" spc="-5" dirty="0">
                <a:latin typeface="Arial"/>
                <a:cs typeface="Arial"/>
              </a:rPr>
              <a:t>inclu</a:t>
            </a:r>
            <a:r>
              <a:rPr lang="pt-PT" sz="1600" spc="-5" dirty="0">
                <a:latin typeface="Arial"/>
                <a:cs typeface="Arial"/>
              </a:rPr>
              <a:t>indo em aeroportos e fronteiras terrestres</a:t>
            </a:r>
            <a:r>
              <a:rPr sz="1600" spc="-5" dirty="0">
                <a:latin typeface="Arial"/>
                <a:cs typeface="Arial"/>
              </a:rPr>
              <a:t>.</a:t>
            </a:r>
            <a:endParaRPr sz="1600" dirty="0">
              <a:latin typeface="Arial"/>
              <a:cs typeface="Arial"/>
            </a:endParaRPr>
          </a:p>
        </p:txBody>
      </p:sp>
      <p:sp>
        <p:nvSpPr>
          <p:cNvPr id="7" name="object 7"/>
          <p:cNvSpPr/>
          <p:nvPr/>
        </p:nvSpPr>
        <p:spPr>
          <a:xfrm>
            <a:off x="8915400" y="1429579"/>
            <a:ext cx="2966759" cy="3998842"/>
          </a:xfrm>
          <a:prstGeom prst="rect">
            <a:avLst/>
          </a:prstGeom>
          <a:blipFill>
            <a:blip r:embed="rId10" cstate="email">
              <a:extLst>
                <a:ext uri="{28A0092B-C50C-407E-A947-70E740481C1C}">
                  <a14:useLocalDpi xmlns:a14="http://schemas.microsoft.com/office/drawing/2010/main"/>
                </a:ext>
              </a:extLst>
            </a:blip>
            <a:stretch>
              <a:fillRect t="-4911"/>
            </a:stretch>
          </a:blipFill>
        </p:spPr>
        <p:txBody>
          <a:bodyPr wrap="square" lIns="0" tIns="0" rIns="0" bIns="0" rtlCol="0"/>
          <a:lstStyle/>
          <a:p>
            <a:endParaRPr dirty="0"/>
          </a:p>
        </p:txBody>
      </p:sp>
      <p:pic>
        <p:nvPicPr>
          <p:cNvPr id="11" name="Picture 10">
            <a:extLst>
              <a:ext uri="{FF2B5EF4-FFF2-40B4-BE49-F238E27FC236}">
                <a16:creationId xmlns:a16="http://schemas.microsoft.com/office/drawing/2014/main" id="{4045A676-B64B-4FFB-8FF0-CFC2B3AB53FB}"/>
              </a:ext>
            </a:extLst>
          </p:cNvPr>
          <p:cNvPicPr>
            <a:picLocks noChangeAspect="1"/>
          </p:cNvPicPr>
          <p:nvPr/>
        </p:nvPicPr>
        <p:blipFill>
          <a:blip r:embed="rId11"/>
          <a:stretch>
            <a:fillRect/>
          </a:stretch>
        </p:blipFill>
        <p:spPr>
          <a:xfrm>
            <a:off x="9249709" y="2286000"/>
            <a:ext cx="2738159" cy="3296424"/>
          </a:xfrm>
          <a:prstGeom prst="rect">
            <a:avLst/>
          </a:prstGeom>
        </p:spPr>
      </p:pic>
      <p:pic>
        <p:nvPicPr>
          <p:cNvPr id="9" name="Picture 8">
            <a:extLst>
              <a:ext uri="{FF2B5EF4-FFF2-40B4-BE49-F238E27FC236}">
                <a16:creationId xmlns:a16="http://schemas.microsoft.com/office/drawing/2014/main" id="{47A84FB8-9B8C-446F-A280-B4D2383F4D65}"/>
              </a:ext>
            </a:extLst>
          </p:cNvPr>
          <p:cNvPicPr>
            <a:picLocks noChangeAspect="1"/>
          </p:cNvPicPr>
          <p:nvPr/>
        </p:nvPicPr>
        <p:blipFill rotWithShape="1">
          <a:blip r:embed="rId12"/>
          <a:srcRect r="2214"/>
          <a:stretch/>
        </p:blipFill>
        <p:spPr>
          <a:xfrm>
            <a:off x="9453841" y="3307416"/>
            <a:ext cx="2738159" cy="343475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125" y="0"/>
            <a:ext cx="8227075" cy="505267"/>
          </a:xfrm>
          <a:prstGeom prst="rect">
            <a:avLst/>
          </a:prstGeom>
        </p:spPr>
        <p:txBody>
          <a:bodyPr vert="horz" wrap="square" lIns="0" tIns="12700" rIns="0" bIns="0" rtlCol="0">
            <a:spAutoFit/>
          </a:bodyPr>
          <a:lstStyle/>
          <a:p>
            <a:pPr marL="12700">
              <a:lnSpc>
                <a:spcPct val="100000"/>
              </a:lnSpc>
              <a:spcBef>
                <a:spcPts val="100"/>
              </a:spcBef>
            </a:pPr>
            <a:r>
              <a:rPr lang="pt-PT" sz="3200" spc="-5" dirty="0"/>
              <a:t>Equipa de gestão do exercício</a:t>
            </a:r>
            <a:endParaRPr sz="3200" dirty="0"/>
          </a:p>
        </p:txBody>
      </p:sp>
      <p:sp>
        <p:nvSpPr>
          <p:cNvPr id="3" name="object 3"/>
          <p:cNvSpPr txBox="1"/>
          <p:nvPr/>
        </p:nvSpPr>
        <p:spPr>
          <a:xfrm>
            <a:off x="231125" y="1239011"/>
            <a:ext cx="6703075" cy="1985800"/>
          </a:xfrm>
          <a:prstGeom prst="rect">
            <a:avLst/>
          </a:prstGeom>
        </p:spPr>
        <p:txBody>
          <a:bodyPr vert="horz" wrap="square" lIns="0" tIns="109855" rIns="0" bIns="0" rtlCol="0">
            <a:spAutoFit/>
          </a:bodyPr>
          <a:lstStyle/>
          <a:p>
            <a:pPr marL="12700">
              <a:lnSpc>
                <a:spcPct val="100000"/>
              </a:lnSpc>
              <a:spcBef>
                <a:spcPts val="865"/>
              </a:spcBef>
            </a:pPr>
            <a:r>
              <a:rPr lang="pt-PT" sz="2600" b="1" spc="-5" dirty="0">
                <a:solidFill>
                  <a:srgbClr val="005D85"/>
                </a:solidFill>
                <a:latin typeface="Arial"/>
                <a:cs typeface="Arial"/>
              </a:rPr>
              <a:t>Papéis</a:t>
            </a:r>
            <a:endParaRPr sz="2600" dirty="0">
              <a:latin typeface="Arial"/>
              <a:cs typeface="Arial"/>
            </a:endParaRPr>
          </a:p>
          <a:p>
            <a:pPr marL="469900" indent="-457200">
              <a:lnSpc>
                <a:spcPct val="100000"/>
              </a:lnSpc>
              <a:spcBef>
                <a:spcPts val="770"/>
              </a:spcBef>
              <a:buChar char="•"/>
              <a:tabLst>
                <a:tab pos="469265" algn="l"/>
                <a:tab pos="469900" algn="l"/>
              </a:tabLst>
            </a:pPr>
            <a:r>
              <a:rPr sz="2600" spc="-5" dirty="0">
                <a:latin typeface="Arial"/>
                <a:cs typeface="Arial"/>
              </a:rPr>
              <a:t>Facilita</a:t>
            </a:r>
            <a:r>
              <a:rPr lang="pt-PT" sz="2600" spc="-5" dirty="0" err="1">
                <a:latin typeface="Arial"/>
                <a:cs typeface="Arial"/>
              </a:rPr>
              <a:t>ção</a:t>
            </a:r>
            <a:r>
              <a:rPr sz="2600" spc="-5" dirty="0">
                <a:latin typeface="Arial"/>
                <a:cs typeface="Arial"/>
              </a:rPr>
              <a:t>:</a:t>
            </a:r>
            <a:r>
              <a:rPr sz="2600" dirty="0">
                <a:latin typeface="Arial"/>
                <a:cs typeface="Arial"/>
              </a:rPr>
              <a:t> </a:t>
            </a:r>
            <a:r>
              <a:rPr sz="2600" spc="-5" dirty="0">
                <a:latin typeface="Arial"/>
                <a:cs typeface="Arial"/>
              </a:rPr>
              <a:t>(xxxxx)</a:t>
            </a:r>
            <a:endParaRPr sz="2600" dirty="0">
              <a:latin typeface="Arial"/>
              <a:cs typeface="Arial"/>
            </a:endParaRPr>
          </a:p>
          <a:p>
            <a:pPr marL="469900" indent="-457200">
              <a:lnSpc>
                <a:spcPct val="100000"/>
              </a:lnSpc>
              <a:spcBef>
                <a:spcPts val="695"/>
              </a:spcBef>
              <a:buChar char="•"/>
              <a:tabLst>
                <a:tab pos="469265" algn="l"/>
                <a:tab pos="469900" algn="l"/>
              </a:tabLst>
            </a:pPr>
            <a:r>
              <a:rPr lang="pt-PT" sz="2600" spc="-5" dirty="0" err="1">
                <a:latin typeface="Arial"/>
                <a:cs typeface="Arial"/>
              </a:rPr>
              <a:t>Relatore</a:t>
            </a:r>
            <a:r>
              <a:rPr sz="2600" spc="-5" dirty="0">
                <a:latin typeface="Arial"/>
                <a:cs typeface="Arial"/>
              </a:rPr>
              <a:t>s: (</a:t>
            </a:r>
            <a:r>
              <a:rPr lang="pt-PT" sz="2600" spc="-5" dirty="0">
                <a:latin typeface="Arial"/>
                <a:cs typeface="Arial"/>
              </a:rPr>
              <a:t>Anotadores dos grupos</a:t>
            </a:r>
            <a:r>
              <a:rPr sz="2600" spc="-5" dirty="0">
                <a:latin typeface="Arial"/>
                <a:cs typeface="Arial"/>
              </a:rPr>
              <a:t>)</a:t>
            </a:r>
            <a:endParaRPr sz="2600" dirty="0">
              <a:latin typeface="Arial"/>
              <a:cs typeface="Arial"/>
            </a:endParaRPr>
          </a:p>
          <a:p>
            <a:pPr marL="469900" indent="-457200">
              <a:lnSpc>
                <a:spcPct val="100000"/>
              </a:lnSpc>
              <a:spcBef>
                <a:spcPts val="675"/>
              </a:spcBef>
              <a:buChar char="•"/>
              <a:tabLst>
                <a:tab pos="469265" algn="l"/>
                <a:tab pos="469900" algn="l"/>
              </a:tabLst>
            </a:pPr>
            <a:r>
              <a:rPr sz="2600" spc="-5" dirty="0">
                <a:latin typeface="Arial"/>
                <a:cs typeface="Arial"/>
              </a:rPr>
              <a:t>Observ</a:t>
            </a:r>
            <a:r>
              <a:rPr lang="pt-PT" sz="2600" spc="-5" dirty="0">
                <a:latin typeface="Arial"/>
                <a:cs typeface="Arial"/>
              </a:rPr>
              <a:t>adores</a:t>
            </a:r>
            <a:r>
              <a:rPr sz="2600" spc="-5" dirty="0">
                <a:latin typeface="Arial"/>
                <a:cs typeface="Arial"/>
              </a:rPr>
              <a:t>: (</a:t>
            </a:r>
            <a:r>
              <a:rPr lang="pt-PT" sz="2600" spc="-5" dirty="0">
                <a:latin typeface="Arial"/>
                <a:cs typeface="Arial"/>
              </a:rPr>
              <a:t>Todos os parceiros</a:t>
            </a:r>
            <a:r>
              <a:rPr sz="2600" spc="-5" dirty="0">
                <a:latin typeface="Arial"/>
                <a:cs typeface="Arial"/>
              </a:rPr>
              <a:t>)</a:t>
            </a:r>
            <a:endParaRPr sz="2600" dirty="0">
              <a:latin typeface="Arial"/>
              <a:cs typeface="Arial"/>
            </a:endParaRPr>
          </a:p>
        </p:txBody>
      </p:sp>
    </p:spTree>
    <p:extLst>
      <p:ext uri="{BB962C8B-B14F-4D97-AF65-F5344CB8AC3E}">
        <p14:creationId xmlns:p14="http://schemas.microsoft.com/office/powerpoint/2010/main" val="1460594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125" y="0"/>
            <a:ext cx="3677920" cy="513080"/>
          </a:xfrm>
          <a:prstGeom prst="rect">
            <a:avLst/>
          </a:prstGeom>
        </p:spPr>
        <p:txBody>
          <a:bodyPr vert="horz" wrap="square" lIns="0" tIns="12700" rIns="0" bIns="0" rtlCol="0">
            <a:spAutoFit/>
          </a:bodyPr>
          <a:lstStyle/>
          <a:p>
            <a:pPr marL="12700">
              <a:lnSpc>
                <a:spcPct val="100000"/>
              </a:lnSpc>
              <a:spcBef>
                <a:spcPts val="100"/>
              </a:spcBef>
            </a:pPr>
            <a:r>
              <a:rPr lang="pt-PT" sz="3200" spc="-5" dirty="0"/>
              <a:t>Participantes-alvo</a:t>
            </a:r>
            <a:endParaRPr sz="3200" dirty="0"/>
          </a:p>
        </p:txBody>
      </p:sp>
      <p:sp>
        <p:nvSpPr>
          <p:cNvPr id="3" name="object 3"/>
          <p:cNvSpPr txBox="1"/>
          <p:nvPr/>
        </p:nvSpPr>
        <p:spPr>
          <a:xfrm>
            <a:off x="1031225" y="1128267"/>
            <a:ext cx="9807575" cy="3956853"/>
          </a:xfrm>
          <a:prstGeom prst="rect">
            <a:avLst/>
          </a:prstGeom>
        </p:spPr>
        <p:txBody>
          <a:bodyPr vert="horz" wrap="square" lIns="0" tIns="63500" rIns="0" bIns="0" rtlCol="0">
            <a:spAutoFit/>
          </a:bodyPr>
          <a:lstStyle/>
          <a:p>
            <a:pPr marL="354965" marR="5080" indent="-342900">
              <a:lnSpc>
                <a:spcPts val="3000"/>
              </a:lnSpc>
              <a:spcBef>
                <a:spcPts val="500"/>
              </a:spcBef>
              <a:buSzPts val="200"/>
              <a:buChar char="•"/>
              <a:tabLst>
                <a:tab pos="354965" algn="l"/>
                <a:tab pos="355600" algn="l"/>
              </a:tabLst>
            </a:pPr>
            <a:r>
              <a:rPr lang="pt-PT" sz="2800" dirty="0">
                <a:latin typeface="Arial"/>
                <a:cs typeface="Arial"/>
              </a:rPr>
              <a:t>Os participantes-alvo para o </a:t>
            </a:r>
            <a:r>
              <a:rPr sz="2800" dirty="0">
                <a:latin typeface="Arial"/>
                <a:cs typeface="Arial"/>
              </a:rPr>
              <a:t>TTX </a:t>
            </a:r>
            <a:r>
              <a:rPr lang="pt-PT" sz="2800" dirty="0">
                <a:latin typeface="Arial"/>
                <a:cs typeface="Arial"/>
              </a:rPr>
              <a:t>são todas as partes interessadas nos </a:t>
            </a:r>
            <a:r>
              <a:rPr sz="2800" spc="-5" dirty="0">
                <a:latin typeface="Arial"/>
                <a:cs typeface="Arial"/>
              </a:rPr>
              <a:t>PE</a:t>
            </a:r>
            <a:r>
              <a:rPr lang="pt-PT" sz="2800" spc="-5" dirty="0">
                <a:latin typeface="Arial"/>
                <a:cs typeface="Arial"/>
              </a:rPr>
              <a:t>, principalmente:</a:t>
            </a:r>
            <a:endParaRPr sz="2800" dirty="0">
              <a:latin typeface="Arial"/>
              <a:cs typeface="Arial"/>
            </a:endParaRPr>
          </a:p>
          <a:p>
            <a:pPr>
              <a:lnSpc>
                <a:spcPct val="100000"/>
              </a:lnSpc>
              <a:spcBef>
                <a:spcPts val="30"/>
              </a:spcBef>
              <a:buFont typeface="Arial"/>
              <a:buChar char="•"/>
            </a:pPr>
            <a:endParaRPr sz="4050" dirty="0">
              <a:latin typeface="Arial"/>
              <a:cs typeface="Arial"/>
            </a:endParaRPr>
          </a:p>
          <a:p>
            <a:pPr marL="1071880" lvl="1" indent="-673735">
              <a:lnSpc>
                <a:spcPct val="100000"/>
              </a:lnSpc>
              <a:buChar char="•"/>
              <a:tabLst>
                <a:tab pos="1071245" algn="l"/>
                <a:tab pos="1071880" algn="l"/>
              </a:tabLst>
            </a:pPr>
            <a:r>
              <a:rPr sz="2800" dirty="0">
                <a:latin typeface="Arial"/>
                <a:cs typeface="Arial"/>
              </a:rPr>
              <a:t>Representa</a:t>
            </a:r>
            <a:r>
              <a:rPr lang="pt-PT" sz="2800" dirty="0">
                <a:latin typeface="Arial"/>
                <a:cs typeface="Arial"/>
              </a:rPr>
              <a:t>nt</a:t>
            </a:r>
            <a:r>
              <a:rPr sz="2800" dirty="0">
                <a:latin typeface="Arial"/>
                <a:cs typeface="Arial"/>
              </a:rPr>
              <a:t>es </a:t>
            </a:r>
            <a:r>
              <a:rPr lang="pt-PT" sz="2800" dirty="0">
                <a:latin typeface="Arial"/>
                <a:cs typeface="Arial"/>
              </a:rPr>
              <a:t>da saúde nos portos</a:t>
            </a:r>
            <a:r>
              <a:rPr sz="2800" dirty="0">
                <a:latin typeface="Arial"/>
                <a:cs typeface="Arial"/>
              </a:rPr>
              <a:t>,</a:t>
            </a:r>
          </a:p>
          <a:p>
            <a:pPr marL="1071880" lvl="1" indent="-673735">
              <a:lnSpc>
                <a:spcPct val="100000"/>
              </a:lnSpc>
              <a:spcBef>
                <a:spcPts val="645"/>
              </a:spcBef>
              <a:buChar char="•"/>
              <a:tabLst>
                <a:tab pos="1071245" algn="l"/>
                <a:tab pos="1071880" algn="l"/>
              </a:tabLst>
            </a:pPr>
            <a:r>
              <a:rPr lang="pt-PT" sz="2800" dirty="0">
                <a:latin typeface="Arial"/>
                <a:cs typeface="Arial"/>
              </a:rPr>
              <a:t>Responsáveis pela vigilância</a:t>
            </a:r>
            <a:r>
              <a:rPr sz="2800" dirty="0">
                <a:latin typeface="Arial"/>
                <a:cs typeface="Arial"/>
              </a:rPr>
              <a:t>,</a:t>
            </a:r>
          </a:p>
          <a:p>
            <a:pPr marL="1071880" lvl="1" indent="-673735">
              <a:lnSpc>
                <a:spcPct val="100000"/>
              </a:lnSpc>
              <a:spcBef>
                <a:spcPts val="625"/>
              </a:spcBef>
              <a:buChar char="•"/>
              <a:tabLst>
                <a:tab pos="1071245" algn="l"/>
                <a:tab pos="1071880" algn="l"/>
              </a:tabLst>
            </a:pPr>
            <a:r>
              <a:rPr lang="pt-PT" sz="2800" dirty="0">
                <a:latin typeface="Arial"/>
                <a:cs typeface="Arial"/>
              </a:rPr>
              <a:t>Companhias aéreas ou de transportes</a:t>
            </a:r>
            <a:r>
              <a:rPr sz="2800" dirty="0">
                <a:latin typeface="Arial"/>
                <a:cs typeface="Arial"/>
              </a:rPr>
              <a:t>,</a:t>
            </a:r>
          </a:p>
          <a:p>
            <a:pPr marL="1071880" lvl="1" indent="-673735">
              <a:lnSpc>
                <a:spcPct val="100000"/>
              </a:lnSpc>
              <a:spcBef>
                <a:spcPts val="650"/>
              </a:spcBef>
              <a:buChar char="•"/>
              <a:tabLst>
                <a:tab pos="1071245" algn="l"/>
                <a:tab pos="1071880" algn="l"/>
              </a:tabLst>
            </a:pPr>
            <a:r>
              <a:rPr lang="pt-PT" sz="2800" dirty="0">
                <a:latin typeface="Arial"/>
                <a:cs typeface="Arial"/>
              </a:rPr>
              <a:t>Autoridades aeroportuárias,</a:t>
            </a:r>
            <a:r>
              <a:rPr sz="2800" spc="-20" dirty="0">
                <a:latin typeface="Arial"/>
                <a:cs typeface="Arial"/>
              </a:rPr>
              <a:t> </a:t>
            </a:r>
            <a:r>
              <a:rPr sz="2800" dirty="0">
                <a:latin typeface="Arial"/>
                <a:cs typeface="Arial"/>
              </a:rPr>
              <a:t>etc.</a:t>
            </a:r>
          </a:p>
          <a:p>
            <a:pPr marL="1071880" lvl="1" indent="-673735">
              <a:lnSpc>
                <a:spcPct val="100000"/>
              </a:lnSpc>
              <a:spcBef>
                <a:spcPts val="745"/>
              </a:spcBef>
              <a:buChar char="•"/>
              <a:tabLst>
                <a:tab pos="1071245" algn="l"/>
                <a:tab pos="1071880" algn="l"/>
              </a:tabLst>
            </a:pPr>
            <a:r>
              <a:rPr lang="pt-PT" sz="2800" spc="-5" dirty="0">
                <a:latin typeface="Arial"/>
                <a:cs typeface="Arial"/>
              </a:rPr>
              <a:t>Pessoal envolvido na gestão das unidades de saúde</a:t>
            </a:r>
            <a:endParaRPr sz="2800" dirty="0">
              <a:latin typeface="Arial"/>
              <a:cs typeface="Arial"/>
            </a:endParaRPr>
          </a:p>
        </p:txBody>
      </p:sp>
    </p:spTree>
    <p:extLst>
      <p:ext uri="{BB962C8B-B14F-4D97-AF65-F5344CB8AC3E}">
        <p14:creationId xmlns:p14="http://schemas.microsoft.com/office/powerpoint/2010/main" val="2641308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49287"/>
            <a:ext cx="9171305" cy="5951855"/>
          </a:xfrm>
          <a:custGeom>
            <a:avLst/>
            <a:gdLst/>
            <a:ahLst/>
            <a:cxnLst/>
            <a:rect l="l" t="t" r="r" b="b"/>
            <a:pathLst>
              <a:path w="9171305" h="5951855">
                <a:moveTo>
                  <a:pt x="2267601" y="0"/>
                </a:moveTo>
                <a:lnTo>
                  <a:pt x="0" y="0"/>
                </a:lnTo>
                <a:lnTo>
                  <a:pt x="0" y="5951536"/>
                </a:lnTo>
                <a:lnTo>
                  <a:pt x="2267601" y="5951536"/>
                </a:lnTo>
                <a:lnTo>
                  <a:pt x="2267601" y="0"/>
                </a:lnTo>
                <a:close/>
              </a:path>
              <a:path w="9171305" h="5951855">
                <a:moveTo>
                  <a:pt x="2276745" y="0"/>
                </a:moveTo>
                <a:lnTo>
                  <a:pt x="2276745" y="5951536"/>
                </a:lnTo>
                <a:lnTo>
                  <a:pt x="9170986" y="5951536"/>
                </a:lnTo>
                <a:lnTo>
                  <a:pt x="2276745" y="0"/>
                </a:lnTo>
                <a:close/>
              </a:path>
            </a:pathLst>
          </a:custGeom>
          <a:solidFill>
            <a:srgbClr val="FFFFFF"/>
          </a:solidFill>
        </p:spPr>
        <p:txBody>
          <a:bodyPr wrap="square" lIns="0" tIns="0" rIns="0" bIns="0" rtlCol="0"/>
          <a:lstStyle/>
          <a:p>
            <a:endParaRPr/>
          </a:p>
        </p:txBody>
      </p:sp>
      <p:sp>
        <p:nvSpPr>
          <p:cNvPr id="3" name="object 3"/>
          <p:cNvSpPr txBox="1">
            <a:spLocks noGrp="1"/>
          </p:cNvSpPr>
          <p:nvPr>
            <p:ph type="title"/>
          </p:nvPr>
        </p:nvSpPr>
        <p:spPr>
          <a:xfrm>
            <a:off x="231125" y="0"/>
            <a:ext cx="3226435" cy="513080"/>
          </a:xfrm>
          <a:prstGeom prst="rect">
            <a:avLst/>
          </a:prstGeom>
        </p:spPr>
        <p:txBody>
          <a:bodyPr vert="horz" wrap="square" lIns="0" tIns="12700" rIns="0" bIns="0" rtlCol="0">
            <a:spAutoFit/>
          </a:bodyPr>
          <a:lstStyle/>
          <a:p>
            <a:pPr marL="12700">
              <a:lnSpc>
                <a:spcPct val="100000"/>
              </a:lnSpc>
              <a:spcBef>
                <a:spcPts val="100"/>
              </a:spcBef>
            </a:pPr>
            <a:r>
              <a:rPr lang="pt-PT" sz="3200" spc="-5" dirty="0"/>
              <a:t>Regras do</a:t>
            </a:r>
            <a:r>
              <a:rPr sz="3200" spc="-90" dirty="0"/>
              <a:t> </a:t>
            </a:r>
            <a:r>
              <a:rPr sz="3200" spc="-5" dirty="0"/>
              <a:t>TTX</a:t>
            </a:r>
            <a:endParaRPr sz="3200" dirty="0"/>
          </a:p>
        </p:txBody>
      </p:sp>
      <p:sp>
        <p:nvSpPr>
          <p:cNvPr id="4" name="object 4"/>
          <p:cNvSpPr txBox="1"/>
          <p:nvPr/>
        </p:nvSpPr>
        <p:spPr>
          <a:xfrm>
            <a:off x="170800" y="1006347"/>
            <a:ext cx="9888220" cy="5415829"/>
          </a:xfrm>
          <a:prstGeom prst="rect">
            <a:avLst/>
          </a:prstGeom>
        </p:spPr>
        <p:txBody>
          <a:bodyPr vert="horz" wrap="square" lIns="0" tIns="6350" rIns="0" bIns="0" rtlCol="0">
            <a:spAutoFit/>
          </a:bodyPr>
          <a:lstStyle/>
          <a:p>
            <a:pPr marL="457200" marR="4595495" indent="-355600">
              <a:lnSpc>
                <a:spcPct val="101400"/>
              </a:lnSpc>
              <a:spcBef>
                <a:spcPts val="50"/>
              </a:spcBef>
              <a:buClr>
                <a:srgbClr val="A24B19"/>
              </a:buClr>
              <a:buSzPts val="500"/>
              <a:buChar char="•"/>
              <a:tabLst>
                <a:tab pos="456565" algn="l"/>
                <a:tab pos="457200" algn="l"/>
              </a:tabLst>
            </a:pPr>
            <a:r>
              <a:rPr lang="pt-PT" sz="2800" dirty="0">
                <a:latin typeface="Arial"/>
                <a:cs typeface="Arial"/>
              </a:rPr>
              <a:t>Este NÃO é </a:t>
            </a:r>
            <a:r>
              <a:rPr lang="pt-PT" sz="2800" spc="-5" dirty="0">
                <a:latin typeface="Arial"/>
                <a:cs typeface="Arial"/>
              </a:rPr>
              <a:t>um </a:t>
            </a:r>
            <a:r>
              <a:rPr sz="2800" dirty="0">
                <a:latin typeface="Arial"/>
                <a:cs typeface="Arial"/>
              </a:rPr>
              <a:t>test</a:t>
            </a:r>
            <a:r>
              <a:rPr lang="pt-PT" sz="2800" dirty="0">
                <a:latin typeface="Arial"/>
                <a:cs typeface="Arial"/>
              </a:rPr>
              <a:t>e</a:t>
            </a:r>
            <a:r>
              <a:rPr sz="2800" dirty="0">
                <a:latin typeface="Arial"/>
                <a:cs typeface="Arial"/>
              </a:rPr>
              <a:t> </a:t>
            </a:r>
            <a:r>
              <a:rPr lang="pt-PT" sz="2800" dirty="0">
                <a:latin typeface="Arial"/>
                <a:cs typeface="Arial"/>
              </a:rPr>
              <a:t>às competências</a:t>
            </a:r>
            <a:r>
              <a:rPr sz="2800" spc="-85" dirty="0">
                <a:latin typeface="Arial"/>
                <a:cs typeface="Arial"/>
              </a:rPr>
              <a:t> </a:t>
            </a:r>
            <a:r>
              <a:rPr sz="2800" dirty="0">
                <a:latin typeface="Arial"/>
                <a:cs typeface="Arial"/>
              </a:rPr>
              <a:t>individua</a:t>
            </a:r>
            <a:r>
              <a:rPr lang="pt-PT" sz="2800" dirty="0" err="1">
                <a:latin typeface="Arial"/>
                <a:cs typeface="Arial"/>
              </a:rPr>
              <a:t>is</a:t>
            </a:r>
            <a:r>
              <a:rPr lang="pt-PT" sz="2800" dirty="0">
                <a:latin typeface="Arial"/>
                <a:cs typeface="Arial"/>
              </a:rPr>
              <a:t> do pessoal</a:t>
            </a:r>
            <a:endParaRPr sz="2800" dirty="0">
              <a:latin typeface="Arial"/>
              <a:cs typeface="Arial"/>
            </a:endParaRPr>
          </a:p>
          <a:p>
            <a:pPr>
              <a:lnSpc>
                <a:spcPct val="100000"/>
              </a:lnSpc>
              <a:buClr>
                <a:srgbClr val="A24B19"/>
              </a:buClr>
              <a:buFont typeface="Arial"/>
              <a:buChar char="•"/>
            </a:pPr>
            <a:endParaRPr dirty="0">
              <a:latin typeface="Arial"/>
              <a:cs typeface="Arial"/>
            </a:endParaRPr>
          </a:p>
          <a:p>
            <a:pPr marL="447675" indent="-355600">
              <a:lnSpc>
                <a:spcPct val="100000"/>
              </a:lnSpc>
              <a:spcBef>
                <a:spcPts val="700"/>
              </a:spcBef>
              <a:buClr>
                <a:schemeClr val="accent1"/>
              </a:buClr>
              <a:buSzPct val="150000"/>
              <a:tabLst>
                <a:tab pos="447675" algn="l"/>
              </a:tabLst>
            </a:pPr>
            <a:r>
              <a:rPr lang="pt-PT" sz="2800" dirty="0">
                <a:latin typeface="Arial"/>
                <a:cs typeface="Arial"/>
              </a:rPr>
              <a:t>	Respeitar as opiniões dos outros</a:t>
            </a:r>
          </a:p>
          <a:p>
            <a:pPr marL="165100" marR="4735195" lvl="1">
              <a:lnSpc>
                <a:spcPct val="101099"/>
              </a:lnSpc>
              <a:spcBef>
                <a:spcPts val="1910"/>
              </a:spcBef>
              <a:buClr>
                <a:srgbClr val="A24B19"/>
              </a:buClr>
              <a:buSzPts val="500"/>
              <a:tabLst>
                <a:tab pos="469265" algn="l"/>
                <a:tab pos="469900" algn="l"/>
              </a:tabLst>
            </a:pPr>
            <a:r>
              <a:rPr lang="pt-PT" sz="2600" dirty="0">
                <a:cs typeface="Calibri" panose="020F0502020204030204" pitchFamily="34" charset="0"/>
              </a:rPr>
              <a:t>	</a:t>
            </a:r>
            <a:r>
              <a:rPr lang="pt-PT" sz="2800" dirty="0">
                <a:latin typeface="Arial"/>
                <a:cs typeface="Arial"/>
              </a:rPr>
              <a:t>Responder como faria na vida 	real e permitir que os outros 	façam o mesmo</a:t>
            </a:r>
            <a:endParaRPr sz="2800" dirty="0">
              <a:latin typeface="Arial"/>
              <a:cs typeface="Arial"/>
            </a:endParaRPr>
          </a:p>
          <a:p>
            <a:pPr marL="92075">
              <a:lnSpc>
                <a:spcPct val="100000"/>
              </a:lnSpc>
              <a:spcBef>
                <a:spcPts val="700"/>
              </a:spcBef>
              <a:buClr>
                <a:schemeClr val="accent1"/>
              </a:buClr>
              <a:buSzPct val="150000"/>
              <a:tabLst>
                <a:tab pos="447675" algn="l"/>
              </a:tabLst>
            </a:pPr>
            <a:r>
              <a:rPr lang="pt-PT" sz="2800" dirty="0">
                <a:latin typeface="Arial"/>
                <a:cs typeface="Arial"/>
              </a:rPr>
              <a:t>	Usar os seus planos, orientações e regras para informar as 	suas respostas</a:t>
            </a:r>
          </a:p>
          <a:p>
            <a:pPr>
              <a:lnSpc>
                <a:spcPct val="100000"/>
              </a:lnSpc>
              <a:buClr>
                <a:srgbClr val="A24B19"/>
              </a:buClr>
              <a:buFont typeface="Arial"/>
              <a:buChar char="•"/>
            </a:pPr>
            <a:endParaRPr dirty="0">
              <a:latin typeface="Arial"/>
              <a:cs typeface="Arial"/>
            </a:endParaRPr>
          </a:p>
          <a:p>
            <a:pPr marL="92075">
              <a:lnSpc>
                <a:spcPct val="100000"/>
              </a:lnSpc>
              <a:spcBef>
                <a:spcPts val="700"/>
              </a:spcBef>
              <a:buClr>
                <a:schemeClr val="accent1"/>
              </a:buClr>
              <a:buSzPct val="150000"/>
              <a:tabLst>
                <a:tab pos="447675" algn="l"/>
              </a:tabLst>
            </a:pPr>
            <a:r>
              <a:rPr lang="pt-PT" sz="2800" dirty="0">
                <a:cs typeface="Calibri" panose="020F0502020204030204" pitchFamily="34" charset="0"/>
              </a:rPr>
              <a:t>	</a:t>
            </a:r>
            <a:r>
              <a:rPr lang="pt-PT" sz="2800" dirty="0">
                <a:latin typeface="Arial"/>
                <a:cs typeface="Arial"/>
              </a:rPr>
              <a:t>Concentrar-se nas soluções</a:t>
            </a:r>
          </a:p>
        </p:txBody>
      </p:sp>
      <p:sp>
        <p:nvSpPr>
          <p:cNvPr id="5" name="object 5"/>
          <p:cNvSpPr/>
          <p:nvPr/>
        </p:nvSpPr>
        <p:spPr>
          <a:xfrm>
            <a:off x="5905319" y="825500"/>
            <a:ext cx="5884332" cy="35306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563C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1">
      <a:dk1>
        <a:sysClr val="windowText" lastClr="000000"/>
      </a:dk1>
      <a:lt1>
        <a:sysClr val="window" lastClr="FFFFFF"/>
      </a:lt1>
      <a:dk2>
        <a:srgbClr val="595959"/>
      </a:dk2>
      <a:lt2>
        <a:srgbClr val="E7E6E6"/>
      </a:lt2>
      <a:accent1>
        <a:srgbClr val="A24B19"/>
      </a:accent1>
      <a:accent2>
        <a:srgbClr val="D86422"/>
      </a:accent2>
      <a:accent3>
        <a:srgbClr val="005D85"/>
      </a:accent3>
      <a:accent4>
        <a:srgbClr val="006A97"/>
      </a:accent4>
      <a:accent5>
        <a:srgbClr val="008FCE"/>
      </a:accent5>
      <a:accent6>
        <a:srgbClr val="9DC3CB"/>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l">
          <a:spcBef>
            <a:spcPts val="700"/>
          </a:spcBef>
          <a:buClr>
            <a:srgbClr val="DD8047"/>
          </a:buClr>
          <a:buSzPct val="60000"/>
          <a:defRPr sz="2000" b="1" dirty="0" smtClean="0">
            <a:solidFill>
              <a:srgbClr val="0070C0"/>
            </a:solidFill>
            <a:latin typeface="+mj-lt"/>
            <a:cs typeface="Calibri" panose="020F050202020403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B8C5FCD04D76B4F9E83E1FFDAAD0434" ma:contentTypeVersion="12" ma:contentTypeDescription="Create a new document." ma:contentTypeScope="" ma:versionID="bf8e85f3622c27d67cc3cbd27cc3a127">
  <xsd:schema xmlns:xsd="http://www.w3.org/2001/XMLSchema" xmlns:xs="http://www.w3.org/2001/XMLSchema" xmlns:p="http://schemas.microsoft.com/office/2006/metadata/properties" xmlns:ns2="a1d858d0-9300-440e-863b-088bced39a33" xmlns:ns3="537a4c0a-028d-41b0-9193-6635ca5775f6" targetNamespace="http://schemas.microsoft.com/office/2006/metadata/properties" ma:root="true" ma:fieldsID="dff9a7b1e994b620ba838fd5a29bea04" ns2:_="" ns3:_="">
    <xsd:import namespace="a1d858d0-9300-440e-863b-088bced39a33"/>
    <xsd:import namespace="537a4c0a-028d-41b0-9193-6635ca5775f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d858d0-9300-440e-863b-088bced39a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37a4c0a-028d-41b0-9193-6635ca5775f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AE7E171-1D3A-41BF-B6DE-247968968854}">
  <ds:schemaRefs>
    <ds:schemaRef ds:uri="http://schemas.microsoft.com/sharepoint/v3/contenttype/forms"/>
  </ds:schemaRefs>
</ds:datastoreItem>
</file>

<file path=customXml/itemProps2.xml><?xml version="1.0" encoding="utf-8"?>
<ds:datastoreItem xmlns:ds="http://schemas.openxmlformats.org/officeDocument/2006/customXml" ds:itemID="{B98C56FF-3B45-4F9A-AD8F-595410FA4E9D}">
  <ds:schemaRefs>
    <ds:schemaRef ds:uri="http://purl.org/dc/elements/1.1/"/>
    <ds:schemaRef ds:uri="http://schemas.microsoft.com/office/2006/metadata/properties"/>
    <ds:schemaRef ds:uri="http://purl.org/dc/terms/"/>
    <ds:schemaRef ds:uri="a1d858d0-9300-440e-863b-088bced39a33"/>
    <ds:schemaRef ds:uri="http://schemas.microsoft.com/office/2006/documentManagement/types"/>
    <ds:schemaRef ds:uri="http://schemas.microsoft.com/office/infopath/2007/PartnerControls"/>
    <ds:schemaRef ds:uri="http://schemas.openxmlformats.org/package/2006/metadata/core-properties"/>
    <ds:schemaRef ds:uri="537a4c0a-028d-41b0-9193-6635ca5775f6"/>
    <ds:schemaRef ds:uri="http://www.w3.org/XML/1998/namespace"/>
    <ds:schemaRef ds:uri="http://purl.org/dc/dcmitype/"/>
  </ds:schemaRefs>
</ds:datastoreItem>
</file>

<file path=customXml/itemProps3.xml><?xml version="1.0" encoding="utf-8"?>
<ds:datastoreItem xmlns:ds="http://schemas.openxmlformats.org/officeDocument/2006/customXml" ds:itemID="{26968C60-D3A0-4EAD-9A97-EE65ECDE6A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d858d0-9300-440e-863b-088bced39a33"/>
    <ds:schemaRef ds:uri="537a4c0a-028d-41b0-9193-6635ca5775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1001</TotalTime>
  <Words>3768</Words>
  <Application>Microsoft Office PowerPoint</Application>
  <PresentationFormat>Widescreen</PresentationFormat>
  <Paragraphs>392</Paragraphs>
  <Slides>40</Slides>
  <Notes>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40</vt:i4>
      </vt:variant>
    </vt:vector>
  </HeadingPairs>
  <TitlesOfParts>
    <vt:vector size="46" baseType="lpstr">
      <vt:lpstr>Arial</vt:lpstr>
      <vt:lpstr>Arial Black</vt:lpstr>
      <vt:lpstr>Calibri</vt:lpstr>
      <vt:lpstr>Roboto</vt:lpstr>
      <vt:lpstr>Office Theme</vt:lpstr>
      <vt:lpstr>1_Office Theme</vt:lpstr>
      <vt:lpstr>PowerPoint Presentation</vt:lpstr>
      <vt:lpstr>Ordem do dia</vt:lpstr>
      <vt:lpstr>Último relatório de situação da OMS</vt:lpstr>
      <vt:lpstr>Orientar a preparação e resposta</vt:lpstr>
      <vt:lpstr>O que é um exercício teórico (TTX)?</vt:lpstr>
      <vt:lpstr>Estrutura e finalidade</vt:lpstr>
      <vt:lpstr>Equipa de gestão do exercício</vt:lpstr>
      <vt:lpstr>Participantes-alvo</vt:lpstr>
      <vt:lpstr>Regras do TTX</vt:lpstr>
      <vt:lpstr>Regras do TTX (cont.)</vt:lpstr>
      <vt:lpstr>Exercício teórico: como proceder</vt:lpstr>
      <vt:lpstr>Perguntas</vt:lpstr>
      <vt:lpstr>PowerPoint Presentation</vt:lpstr>
      <vt:lpstr>1.ª sessão - Cenário</vt:lpstr>
      <vt:lpstr>1ª sessão – Perguntas para discussão</vt:lpstr>
      <vt:lpstr>2ª sessão – Nota para os facilitadores</vt:lpstr>
      <vt:lpstr>2ª sessão Opção 1 – Países sem quarentena</vt:lpstr>
      <vt:lpstr>2ª sessão - Opção 1 Perguntas para discussão</vt:lpstr>
      <vt:lpstr>2ª sessão Opção 2 – Países com ato-quarentena</vt:lpstr>
      <vt:lpstr>2ª sessão – Opção 2 Perguntas para discussão</vt:lpstr>
      <vt:lpstr>PowerPoint Presentation</vt:lpstr>
      <vt:lpstr>3ª sessão – Navios de carga</vt:lpstr>
      <vt:lpstr>3ª sessão</vt:lpstr>
      <vt:lpstr>4ª sessão – Fronteiras terrestres</vt:lpstr>
      <vt:lpstr>4ª sessão</vt:lpstr>
      <vt:lpstr>5ª sessão – Comunicação de riscos</vt:lpstr>
      <vt:lpstr>5ª sessão</vt:lpstr>
      <vt:lpstr>ENDEX</vt:lpstr>
      <vt:lpstr>PowerPoint Presentation</vt:lpstr>
      <vt:lpstr>Resumo e passos seguintes</vt:lpstr>
      <vt:lpstr>Parte 2 da ordem do dia</vt:lpstr>
      <vt:lpstr>Análise dos pontos fortes e das lacunas</vt:lpstr>
      <vt:lpstr>PowerPoint Presentation</vt:lpstr>
      <vt:lpstr>Plano de ação</vt:lpstr>
      <vt:lpstr>Consolidação</vt:lpstr>
      <vt:lpstr>Formulário de feedback do participante</vt:lpstr>
      <vt:lpstr>PowerPoint Presentation</vt:lpstr>
      <vt:lpstr>Plataforma de parceiros da OMS para a COVID-19</vt:lpstr>
      <vt:lpstr>Cursos de aprendizagem electrónica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PORTORICO, Mariaisabella</dc:creator>
  <cp:lastModifiedBy>COPPER, Frederik Anton</cp:lastModifiedBy>
  <cp:revision>59</cp:revision>
  <dcterms:created xsi:type="dcterms:W3CDTF">2020-10-20T10:36:26Z</dcterms:created>
  <dcterms:modified xsi:type="dcterms:W3CDTF">2020-11-03T11:39:19Z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2020-10-20T00:00:00Z</vt:filetime>
  </property>
  <property fmtid="{D5CDD505-2E9C-101B-9397-08002B2CF9AE}" pid="3" name="LastSaved">
    <vt:filetime>2020-10-20T00:00:00Z</vt:filetime>
  </property>
  <property fmtid="{D5CDD505-2E9C-101B-9397-08002B2CF9AE}" pid="4" name="ContentTypeId">
    <vt:lpwstr>0x0101004B8C5FCD04D76B4F9E83E1FFDAAD0434</vt:lpwstr>
  </property>
</Properties>
</file>