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36.jpg" ContentType="image/jpeg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78" r:id="rId5"/>
  </p:sldMasterIdLst>
  <p:notesMasterIdLst>
    <p:notesMasterId r:id="rId47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96" r:id="rId16"/>
    <p:sldId id="298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94" r:id="rId40"/>
    <p:sldId id="290" r:id="rId41"/>
    <p:sldId id="291" r:id="rId42"/>
    <p:sldId id="292" r:id="rId43"/>
    <p:sldId id="293" r:id="rId44"/>
    <p:sldId id="297" r:id="rId45"/>
    <p:sldId id="295" r:id="rId46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376D42-E242-4DB6-879A-A016FE1867F5}" v="2" dt="2020-11-03T10:25:32.003"/>
    <p1510:client id="{5AD652E1-03DD-4571-920C-C4A3CC2DBBD3}" v="1" dt="2020-11-03T11:40:09.68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30384" autoAdjust="0"/>
    <p:restoredTop sz="83991" autoAdjust="0"/>
  </p:normalViewPr>
  <p:slideViewPr>
    <p:cSldViewPr>
      <p:cViewPr varScale="1">
        <p:scale>
          <a:sx n="96" d="100"/>
          <a:sy n="96" d="100"/>
        </p:scale>
        <p:origin x="1746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PPER, Frederik Anton" userId="0f901088-783c-438a-8209-1f3e953b174f" providerId="ADAL" clId="{5AD652E1-03DD-4571-920C-C4A3CC2DBBD3}"/>
    <pc:docChg chg="modSld">
      <pc:chgData name="COPPER, Frederik Anton" userId="0f901088-783c-438a-8209-1f3e953b174f" providerId="ADAL" clId="{5AD652E1-03DD-4571-920C-C4A3CC2DBBD3}" dt="2020-11-03T11:40:07.922" v="0" actId="20577"/>
      <pc:docMkLst>
        <pc:docMk/>
      </pc:docMkLst>
      <pc:sldChg chg="modSp">
        <pc:chgData name="COPPER, Frederik Anton" userId="0f901088-783c-438a-8209-1f3e953b174f" providerId="ADAL" clId="{5AD652E1-03DD-4571-920C-C4A3CC2DBBD3}" dt="2020-11-03T11:40:07.922" v="0" actId="20577"/>
        <pc:sldMkLst>
          <pc:docMk/>
          <pc:sldMk cId="308803726" sldId="295"/>
        </pc:sldMkLst>
        <pc:spChg chg="mod">
          <ac:chgData name="COPPER, Frederik Anton" userId="0f901088-783c-438a-8209-1f3e953b174f" providerId="ADAL" clId="{5AD652E1-03DD-4571-920C-C4A3CC2DBBD3}" dt="2020-11-03T11:40:07.922" v="0" actId="20577"/>
          <ac:spMkLst>
            <pc:docMk/>
            <pc:sldMk cId="308803726" sldId="295"/>
            <ac:spMk id="2" creationId="{792C72D7-0DB3-47B6-ACCD-3268695FBC1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CCAB3B-8C68-4670-834E-672C869FCAA7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FF109-5F8C-46C5-B013-3B4098F5F7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907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 разработке этих руководящих указаний наряду с сотрудниками ВОЗ принимают участие эксперты со всего мира. Специалисты совместно изучают доклады, исследования и презентации стран, анализируют тенденции, консультируются с другими группами экспертов и затем согласовывают наилучший подход. Методические материалы предназначены для руководителей и организаторов здравоохранения, которые адаптируют информацию к условиям своих стран. По мере появления новых научных знаний документы обновляются.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FF109-5F8C-46C5-B013-3B4098F5F7E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952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Учения построены на основе имеющихся на сегодняшний день сведений о вирусе, и участникам предлагается оценить свою готовность и меры реагирования.</a:t>
            </a:r>
          </a:p>
          <a:p>
            <a:endParaRPr lang="en-US" dirty="0"/>
          </a:p>
          <a:p>
            <a:r>
              <a:rPr lang="ru-RU"/>
              <a:t>Полученные результаты будут воплощены в стратегические действия, которые определят усилия всех национальных и международных партнеров при разработке и совершенствовании конкретных национальных и региональных оперативных планов.</a:t>
            </a:r>
          </a:p>
          <a:p>
            <a:endParaRPr lang="en-GB" dirty="0"/>
          </a:p>
          <a:p>
            <a:r>
              <a:rPr lang="ru-RU"/>
              <a:t>https://www.who.int/ru/emergencies/diseases/novel-coronavirus-2019/technical-guidance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FF109-5F8C-46C5-B013-3B4098F5F7E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172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1" indent="-342900">
              <a:spcBef>
                <a:spcPct val="20000"/>
              </a:spcBef>
              <a:buFontTx/>
              <a:buChar char="•"/>
              <a:defRPr/>
            </a:pPr>
            <a:r>
              <a:rPr lang="ru-RU" sz="3500">
                <a:latin typeface="Calibri" pitchFamily="34" charset="0"/>
                <a:cs typeface="Courier New" pitchFamily="49" charset="0"/>
              </a:rPr>
              <a:t>Разбивка на группы</a:t>
            </a:r>
          </a:p>
          <a:p>
            <a:pPr marL="342900" lvl="1" indent="-342900">
              <a:spcBef>
                <a:spcPct val="20000"/>
              </a:spcBef>
              <a:buFontTx/>
              <a:buChar char="•"/>
              <a:defRPr/>
            </a:pPr>
            <a:r>
              <a:rPr lang="ru-RU" sz="3500">
                <a:latin typeface="Calibri" pitchFamily="34" charset="0"/>
                <a:cs typeface="Courier New" pitchFamily="49" charset="0"/>
              </a:rPr>
              <a:t>Планирование действий на основе полученных результатов</a:t>
            </a:r>
          </a:p>
          <a:p>
            <a:pPr marL="800100" lvl="2" indent="-342900">
              <a:spcBef>
                <a:spcPct val="20000"/>
              </a:spcBef>
              <a:buFont typeface="Calibri" pitchFamily="34" charset="0"/>
              <a:buChar char="–"/>
              <a:defRPr/>
            </a:pPr>
            <a:r>
              <a:rPr lang="ru-RU" sz="2400">
                <a:latin typeface="Calibri" pitchFamily="34" charset="0"/>
                <a:cs typeface="Courier New" pitchFamily="49" charset="0"/>
              </a:rPr>
              <a:t>Действие</a:t>
            </a:r>
          </a:p>
          <a:p>
            <a:pPr marL="800100" lvl="2" indent="-342900">
              <a:spcBef>
                <a:spcPct val="20000"/>
              </a:spcBef>
              <a:buFont typeface="Calibri" pitchFamily="34" charset="0"/>
              <a:buChar char="–"/>
              <a:defRPr/>
            </a:pPr>
            <a:r>
              <a:rPr lang="ru-RU" sz="2400">
                <a:latin typeface="Calibri" pitchFamily="34" charset="0"/>
                <a:cs typeface="Courier New" pitchFamily="49" charset="0"/>
              </a:rPr>
              <a:t>Обоснование приоритетов</a:t>
            </a:r>
          </a:p>
          <a:p>
            <a:pPr marL="800100" lvl="2" indent="-342900">
              <a:spcBef>
                <a:spcPct val="20000"/>
              </a:spcBef>
              <a:buFont typeface="Calibri" pitchFamily="34" charset="0"/>
              <a:buChar char="–"/>
              <a:defRPr/>
            </a:pPr>
            <a:r>
              <a:rPr lang="ru-RU" sz="2400">
                <a:latin typeface="Calibri" pitchFamily="34" charset="0"/>
                <a:cs typeface="Courier New" pitchFamily="49" charset="0"/>
              </a:rPr>
              <a:t>Кто отвечает за осуществление действий?</a:t>
            </a:r>
          </a:p>
          <a:p>
            <a:pPr marL="800100" lvl="2" indent="-342900">
              <a:spcBef>
                <a:spcPct val="20000"/>
              </a:spcBef>
              <a:buFont typeface="Calibri" pitchFamily="34" charset="0"/>
              <a:buChar char="–"/>
              <a:defRPr/>
            </a:pPr>
            <a:r>
              <a:rPr lang="ru-RU" sz="2400">
                <a:latin typeface="Calibri" pitchFamily="34" charset="0"/>
                <a:cs typeface="Courier New" pitchFamily="49" charset="0"/>
              </a:rPr>
              <a:t>Какие ресурсы требуются?</a:t>
            </a:r>
          </a:p>
          <a:p>
            <a:pPr marL="800100" lvl="2" indent="-342900">
              <a:spcBef>
                <a:spcPct val="20000"/>
              </a:spcBef>
              <a:buFont typeface="Calibri" pitchFamily="34" charset="0"/>
              <a:buChar char="–"/>
              <a:defRPr/>
            </a:pPr>
            <a:r>
              <a:rPr lang="ru-RU" sz="2400">
                <a:latin typeface="Calibri" pitchFamily="34" charset="0"/>
                <a:cs typeface="Courier New" pitchFamily="49" charset="0"/>
              </a:rPr>
              <a:t>К какому сроку?</a:t>
            </a:r>
          </a:p>
          <a:p>
            <a:pPr marL="342900" lvl="1" indent="-342900">
              <a:spcBef>
                <a:spcPct val="20000"/>
              </a:spcBef>
              <a:buFontTx/>
              <a:buChar char="•"/>
              <a:defRPr/>
            </a:pPr>
            <a:r>
              <a:rPr lang="ru-RU" sz="3500">
                <a:latin typeface="Calibri" pitchFamily="34" charset="0"/>
                <a:cs typeface="Courier New" pitchFamily="49" charset="0"/>
              </a:rPr>
              <a:t>Докладчики от каждой группы в 5-минутных выступлениях представляют сформулированные в группе выводы.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E61A72-6C7D-49E1-A69D-B1543F4FDA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5082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1" indent="-342900">
              <a:spcBef>
                <a:spcPct val="20000"/>
              </a:spcBef>
              <a:buFontTx/>
              <a:buChar char="•"/>
              <a:defRPr/>
            </a:pPr>
            <a:r>
              <a:rPr lang="ru-RU" sz="3500">
                <a:latin typeface="Calibri" pitchFamily="34" charset="0"/>
                <a:cs typeface="Courier New" pitchFamily="49" charset="0"/>
              </a:rPr>
              <a:t>Разбивка на группы</a:t>
            </a:r>
          </a:p>
          <a:p>
            <a:pPr marL="342900" lvl="1" indent="-342900">
              <a:spcBef>
                <a:spcPct val="20000"/>
              </a:spcBef>
              <a:buFontTx/>
              <a:buChar char="•"/>
              <a:defRPr/>
            </a:pPr>
            <a:r>
              <a:rPr lang="ru-RU" sz="3500">
                <a:latin typeface="Calibri" pitchFamily="34" charset="0"/>
                <a:cs typeface="Courier New" pitchFamily="49" charset="0"/>
              </a:rPr>
              <a:t>Планирование действий на основе полученных результатов</a:t>
            </a:r>
          </a:p>
          <a:p>
            <a:pPr marL="800100" lvl="2" indent="-342900">
              <a:spcBef>
                <a:spcPct val="20000"/>
              </a:spcBef>
              <a:buFont typeface="Calibri" pitchFamily="34" charset="0"/>
              <a:buChar char="–"/>
              <a:defRPr/>
            </a:pPr>
            <a:r>
              <a:rPr lang="ru-RU" sz="2400">
                <a:latin typeface="Calibri" pitchFamily="34" charset="0"/>
                <a:cs typeface="Courier New" pitchFamily="49" charset="0"/>
              </a:rPr>
              <a:t>Действие</a:t>
            </a:r>
          </a:p>
          <a:p>
            <a:pPr marL="800100" lvl="2" indent="-342900">
              <a:spcBef>
                <a:spcPct val="20000"/>
              </a:spcBef>
              <a:buFont typeface="Calibri" pitchFamily="34" charset="0"/>
              <a:buChar char="–"/>
              <a:defRPr/>
            </a:pPr>
            <a:r>
              <a:rPr lang="ru-RU" sz="2400">
                <a:latin typeface="Calibri" pitchFamily="34" charset="0"/>
                <a:cs typeface="Courier New" pitchFamily="49" charset="0"/>
              </a:rPr>
              <a:t>Обоснование приоритетов</a:t>
            </a:r>
          </a:p>
          <a:p>
            <a:pPr marL="800100" lvl="2" indent="-342900">
              <a:spcBef>
                <a:spcPct val="20000"/>
              </a:spcBef>
              <a:buFont typeface="Calibri" pitchFamily="34" charset="0"/>
              <a:buChar char="–"/>
              <a:defRPr/>
            </a:pPr>
            <a:r>
              <a:rPr lang="ru-RU" sz="2400">
                <a:latin typeface="Calibri" pitchFamily="34" charset="0"/>
                <a:cs typeface="Courier New" pitchFamily="49" charset="0"/>
              </a:rPr>
              <a:t>Кто отвечает за осуществление действий?</a:t>
            </a:r>
          </a:p>
          <a:p>
            <a:pPr marL="800100" lvl="2" indent="-342900">
              <a:spcBef>
                <a:spcPct val="20000"/>
              </a:spcBef>
              <a:buFont typeface="Calibri" pitchFamily="34" charset="0"/>
              <a:buChar char="–"/>
              <a:defRPr/>
            </a:pPr>
            <a:r>
              <a:rPr lang="ru-RU" sz="2400">
                <a:latin typeface="Calibri" pitchFamily="34" charset="0"/>
                <a:cs typeface="Courier New" pitchFamily="49" charset="0"/>
              </a:rPr>
              <a:t>Какие ресурсы требуются?</a:t>
            </a:r>
          </a:p>
          <a:p>
            <a:pPr marL="800100" lvl="2" indent="-342900">
              <a:spcBef>
                <a:spcPct val="20000"/>
              </a:spcBef>
              <a:buFont typeface="Calibri" pitchFamily="34" charset="0"/>
              <a:buChar char="–"/>
              <a:defRPr/>
            </a:pPr>
            <a:r>
              <a:rPr lang="ru-RU" sz="2400">
                <a:latin typeface="Calibri" pitchFamily="34" charset="0"/>
                <a:cs typeface="Courier New" pitchFamily="49" charset="0"/>
              </a:rPr>
              <a:t>К какому сроку?</a:t>
            </a:r>
          </a:p>
          <a:p>
            <a:pPr marL="342900" lvl="1" indent="-342900">
              <a:spcBef>
                <a:spcPct val="20000"/>
              </a:spcBef>
              <a:buFontTx/>
              <a:buChar char="•"/>
              <a:defRPr/>
            </a:pPr>
            <a:r>
              <a:rPr lang="ru-RU" sz="3500">
                <a:latin typeface="Calibri" pitchFamily="34" charset="0"/>
                <a:cs typeface="Courier New" pitchFamily="49" charset="0"/>
              </a:rPr>
              <a:t>Докладчики от каждой группы в 5-минутных выступлениях представляют сформулированные в группе выводы.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E61A72-6C7D-49E1-A69D-B1543F4FDA0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700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31125" y="-13716"/>
            <a:ext cx="11729749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073F5-5FFB-4329-90E5-0F80C0243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A007E4-94DA-4DE8-94C5-1D2AE3566B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A8DBF6-6815-44F5-9AB5-EFBD9BD8C4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83C279-CBF6-45A6-B38D-A29F5D8B6B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568A65-D072-4DD1-ABA3-9D1342A556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1B7829-95ED-4775-A08D-ADEDA493B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9B768-7658-4655-820F-3897DDDA8584}" type="datetime3">
              <a:rPr lang="en-US" smtClean="0"/>
              <a:t>3 November 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4B4AEC-971D-4C2D-8DBF-4EF591819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2E6BDF-5653-4655-9DDB-832FE3245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ACBD7-AED4-4E2D-B1A1-CD42AAD87E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243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13C95-0A9C-4615-BBA7-78ED8056E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BCF8EF-14C3-4629-A249-780DA30D5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FAB82-4D19-4318-9416-B30A9028B204}" type="datetime3">
              <a:rPr lang="en-US" smtClean="0"/>
              <a:t>3 November 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8FAFF5-1A8E-47AC-AA75-0298062DE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4A9C6F-E290-4CAC-84F0-AE7CB05C3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ACBD7-AED4-4E2D-B1A1-CD42AAD87E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464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6C9CA1-2206-4D7C-9F5B-CF5DE2007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CEB09-67DE-4AC4-8F82-A9E2C7346857}" type="datetime3">
              <a:rPr lang="en-US" smtClean="0"/>
              <a:t>3 November 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149297-0B1C-4FD7-8F9F-96B7CEEAC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745379-5467-4F83-9BD1-EAD174612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ACBD7-AED4-4E2D-B1A1-CD42AAD87E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5879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493B6-58EF-4180-946B-7037CEAD8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62CD4-177E-4A98-AC6C-8CF24AEAF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017428-D72F-4322-B37C-55735F18C2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483F8E-EC06-4A66-A8C3-B04063754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72935-E33C-46C3-B289-962BF46A36D4}" type="datetime3">
              <a:rPr lang="en-US" smtClean="0"/>
              <a:t>3 November 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7F416E-E946-489D-A444-253E37CCA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BD18C1-8457-4348-ABE5-FB2E235DA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ACBD7-AED4-4E2D-B1A1-CD42AAD87E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5428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B81F8-0E58-48D6-8BC1-8F89D08FF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C2B21C-C1D1-4D5F-9765-6C691BDFAE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9F01DE-4FFD-4524-845D-A2F9C01542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395215-3CDC-4608-BE45-8BDA626BC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F73E5-582A-4E6D-9C75-775D62104A61}" type="datetime3">
              <a:rPr lang="en-US" smtClean="0"/>
              <a:t>3 November 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F12398-BF67-46AA-A3C9-FDC363BB0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AD748A-4E4A-48D7-B7D8-77B9BBA4C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ACBD7-AED4-4E2D-B1A1-CD42AAD87E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9414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88C50-6BD8-41F4-B352-615D6C144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BDDDED-85B9-4AD5-AEA5-DC859B4BA1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FC637-3C0D-4960-9B58-6FCC0D301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8AA-65C9-46C6-81D3-B520C07EBF23}" type="datetime3">
              <a:rPr lang="en-US" smtClean="0"/>
              <a:t>3 November 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2CB05-E59E-4005-A8C5-D8F349044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26D4C0-835F-4E57-9895-83314FE21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ACBD7-AED4-4E2D-B1A1-CD42AAD87E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997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8F5D2A-2BA4-4485-9428-AB7EFB9F80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43BF92-762A-4CC0-9D0C-6845FF1574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5B7C5B-2D8B-4F54-ADF4-BBB947AB9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69414-5020-4E9C-A6BC-434BEC69E2A8}" type="datetime3">
              <a:rPr lang="en-US" smtClean="0"/>
              <a:t>3 November 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8DEDE-C0D3-45EF-99FE-31C059130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849294-C607-4695-9BC8-2E40986C0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ACBD7-AED4-4E2D-B1A1-CD42AAD87E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876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86294-37B3-4995-BE91-9C6C464A62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E595DE-3A16-4932-BC4D-DDDDD9C409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882F3-6972-445A-9156-1830E66EE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EF9FF-5787-4BB9-B379-3E1AF82053C2}" type="datetime3">
              <a:rPr lang="en-US" smtClean="0"/>
              <a:t>3 November 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BB8E0-078A-42F4-BFBA-CB463A3F3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DD6604-E921-479A-B4F0-97043653B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ACBD7-AED4-4E2D-B1A1-CD42AAD87E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866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68DF22B-4087-446B-9436-FCFDC545A396}"/>
              </a:ext>
            </a:extLst>
          </p:cNvPr>
          <p:cNvSpPr/>
          <p:nvPr userDrawn="1"/>
        </p:nvSpPr>
        <p:spPr>
          <a:xfrm>
            <a:off x="-7612" y="-1466"/>
            <a:ext cx="12199612" cy="601967"/>
          </a:xfrm>
          <a:prstGeom prst="rect">
            <a:avLst/>
          </a:prstGeom>
          <a:solidFill>
            <a:srgbClr val="008FC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3106D7-96EC-4E2E-A5CA-6B984281F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668" y="32677"/>
            <a:ext cx="10515600" cy="581340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DC5F9-76DC-45B5-AC33-CF52E93A7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17346"/>
            <a:ext cx="10515600" cy="51596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332FB2-0AB8-45F4-B706-F0A1C2E86402}"/>
              </a:ext>
            </a:extLst>
          </p:cNvPr>
          <p:cNvSpPr/>
          <p:nvPr userDrawn="1"/>
        </p:nvSpPr>
        <p:spPr>
          <a:xfrm>
            <a:off x="882309" y="6605265"/>
            <a:ext cx="11309691" cy="26613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: Single Corner Snipped 16">
            <a:extLst>
              <a:ext uri="{FF2B5EF4-FFF2-40B4-BE49-F238E27FC236}">
                <a16:creationId xmlns:a16="http://schemas.microsoft.com/office/drawing/2014/main" id="{E103C554-2422-4905-9D17-03B3D8E1D52A}"/>
              </a:ext>
            </a:extLst>
          </p:cNvPr>
          <p:cNvSpPr/>
          <p:nvPr userDrawn="1"/>
        </p:nvSpPr>
        <p:spPr>
          <a:xfrm>
            <a:off x="3093983" y="6605265"/>
            <a:ext cx="4087982" cy="248596"/>
          </a:xfrm>
          <a:prstGeom prst="snip1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0" rtlCol="0" anchor="ctr"/>
          <a:lstStyle/>
          <a:p>
            <a:pPr algn="l"/>
            <a:endParaRPr lang="en-US" sz="1200" b="1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: Single Corner Snipped 14">
            <a:extLst>
              <a:ext uri="{FF2B5EF4-FFF2-40B4-BE49-F238E27FC236}">
                <a16:creationId xmlns:a16="http://schemas.microsoft.com/office/drawing/2014/main" id="{14CC0BFA-DE7B-4499-829A-6B71AD36FF35}"/>
              </a:ext>
            </a:extLst>
          </p:cNvPr>
          <p:cNvSpPr/>
          <p:nvPr userDrawn="1"/>
        </p:nvSpPr>
        <p:spPr>
          <a:xfrm>
            <a:off x="2890327" y="6605265"/>
            <a:ext cx="4087982" cy="248596"/>
          </a:xfrm>
          <a:prstGeom prst="snip1Rect">
            <a:avLst>
              <a:gd name="adj" fmla="val 50000"/>
            </a:avLst>
          </a:prstGeom>
          <a:solidFill>
            <a:srgbClr val="008FC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0" rtlCol="0" anchor="ctr"/>
          <a:lstStyle/>
          <a:p>
            <a:pPr algn="l"/>
            <a:endParaRPr lang="en-US" sz="1200" b="1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: Single Corner Snipped 13">
            <a:extLst>
              <a:ext uri="{FF2B5EF4-FFF2-40B4-BE49-F238E27FC236}">
                <a16:creationId xmlns:a16="http://schemas.microsoft.com/office/drawing/2014/main" id="{047D5B3D-F74C-4020-B7F9-DB80540E35DA}"/>
              </a:ext>
            </a:extLst>
          </p:cNvPr>
          <p:cNvSpPr/>
          <p:nvPr userDrawn="1"/>
        </p:nvSpPr>
        <p:spPr>
          <a:xfrm>
            <a:off x="1232707" y="6599209"/>
            <a:ext cx="4177873" cy="258506"/>
          </a:xfrm>
          <a:prstGeom prst="snip1Rect">
            <a:avLst>
              <a:gd name="adj" fmla="val 50000"/>
            </a:avLst>
          </a:prstGeom>
          <a:solidFill>
            <a:srgbClr val="006A9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0" rtlCol="0" anchor="ctr"/>
          <a:lstStyle/>
          <a:p>
            <a:pPr algn="l"/>
            <a:endParaRPr lang="en-US" sz="1200" b="1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: Single Corner Snipped 11">
            <a:extLst>
              <a:ext uri="{FF2B5EF4-FFF2-40B4-BE49-F238E27FC236}">
                <a16:creationId xmlns:a16="http://schemas.microsoft.com/office/drawing/2014/main" id="{0214AEB6-3194-4940-93D4-8D2575863847}"/>
              </a:ext>
            </a:extLst>
          </p:cNvPr>
          <p:cNvSpPr/>
          <p:nvPr userDrawn="1"/>
        </p:nvSpPr>
        <p:spPr>
          <a:xfrm>
            <a:off x="1011795" y="6599209"/>
            <a:ext cx="4177873" cy="248879"/>
          </a:xfrm>
          <a:prstGeom prst="snip1Rect">
            <a:avLst>
              <a:gd name="adj" fmla="val 50000"/>
            </a:avLst>
          </a:prstGeom>
          <a:solidFill>
            <a:srgbClr val="005D8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0" rtlCol="0" anchor="ctr"/>
          <a:lstStyle/>
          <a:p>
            <a:pPr algn="l"/>
            <a:endParaRPr lang="en-US" sz="1200" b="1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Single Corner Snipped 10">
            <a:extLst>
              <a:ext uri="{FF2B5EF4-FFF2-40B4-BE49-F238E27FC236}">
                <a16:creationId xmlns:a16="http://schemas.microsoft.com/office/drawing/2014/main" id="{D21FAAE0-36C9-4D28-BF79-478A2708E0A5}"/>
              </a:ext>
            </a:extLst>
          </p:cNvPr>
          <p:cNvSpPr/>
          <p:nvPr userDrawn="1"/>
        </p:nvSpPr>
        <p:spPr>
          <a:xfrm>
            <a:off x="205387" y="6599209"/>
            <a:ext cx="2004413" cy="266132"/>
          </a:xfrm>
          <a:prstGeom prst="snip1Rect">
            <a:avLst>
              <a:gd name="adj" fmla="val 50000"/>
            </a:avLst>
          </a:prstGeom>
          <a:solidFill>
            <a:srgbClr val="D8642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0" rtlCol="0" anchor="ctr"/>
          <a:lstStyle/>
          <a:p>
            <a:pPr algn="l"/>
            <a:endParaRPr lang="en-US" sz="1200" b="1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Single Corner Snipped 7">
            <a:extLst>
              <a:ext uri="{FF2B5EF4-FFF2-40B4-BE49-F238E27FC236}">
                <a16:creationId xmlns:a16="http://schemas.microsoft.com/office/drawing/2014/main" id="{BA1D2115-0E25-422E-9023-B51F9C211431}"/>
              </a:ext>
            </a:extLst>
          </p:cNvPr>
          <p:cNvSpPr/>
          <p:nvPr userDrawn="1"/>
        </p:nvSpPr>
        <p:spPr>
          <a:xfrm>
            <a:off x="-7612" y="6599208"/>
            <a:ext cx="2134857" cy="282747"/>
          </a:xfrm>
          <a:prstGeom prst="snip1Rect">
            <a:avLst>
              <a:gd name="adj" fmla="val 50000"/>
            </a:avLst>
          </a:prstGeom>
          <a:solidFill>
            <a:srgbClr val="A24B1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0" rtlCol="0" anchor="ctr"/>
          <a:lstStyle/>
          <a:p>
            <a:pPr algn="l"/>
            <a:endParaRPr lang="en-US" sz="1200" b="1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E844BC-5D7B-41E7-A4E3-BAF42FC8DDD6}"/>
              </a:ext>
            </a:extLst>
          </p:cNvPr>
          <p:cNvSpPr/>
          <p:nvPr userDrawn="1"/>
        </p:nvSpPr>
        <p:spPr>
          <a:xfrm>
            <a:off x="-2471" y="6604956"/>
            <a:ext cx="22284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ru-RU" sz="12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ИМИТАЦИОННЫЕ</a:t>
            </a:r>
            <a:r>
              <a:rPr lang="ru-RU" sz="1200" b="1" i="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УЧЕНИЯ</a:t>
            </a:r>
            <a:endParaRPr lang="en-US" sz="1200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A2952AD-10AE-4031-9F83-57256D9173D3}"/>
              </a:ext>
            </a:extLst>
          </p:cNvPr>
          <p:cNvSpPr/>
          <p:nvPr userDrawn="1"/>
        </p:nvSpPr>
        <p:spPr>
          <a:xfrm>
            <a:off x="2296187" y="6604957"/>
            <a:ext cx="38437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2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НОВЫЙ КОРОНАВИРУС</a:t>
            </a:r>
            <a:r>
              <a:rPr lang="en-US" sz="12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(COVID-19)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1B491A0-70AF-46B2-AEC7-03AEA54B4139}"/>
              </a:ext>
            </a:extLst>
          </p:cNvPr>
          <p:cNvSpPr txBox="1"/>
          <p:nvPr userDrawn="1"/>
        </p:nvSpPr>
        <p:spPr>
          <a:xfrm>
            <a:off x="10431711" y="6587799"/>
            <a:ext cx="16412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Стр.</a:t>
            </a:r>
            <a:r>
              <a:rPr lang="ru-RU" sz="1200" b="1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1B4E33A6-6130-4A49-BBD8-DE9BC3CBE6A3}" type="slidenum">
              <a:rPr lang="en-US" sz="1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5449217" y="6604955"/>
            <a:ext cx="15297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44B642-92D9-4654-97CE-873B6D709338}" type="datetime4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 ноября 2020 г.</a:t>
            </a:fld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9206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922A2-79C3-4E46-8D84-3C5BE975A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1037BA-145B-4F48-A7D5-AD8A8A8EED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80594E-1554-441A-A730-7F11E9AAE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388E3-2E99-4010-9005-3AE6BE90366B}" type="datetime3">
              <a:rPr lang="en-US" smtClean="0"/>
              <a:t>3 November 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A56ACD-1C77-409E-8D05-0D230C938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FF11F2-DA08-47AD-B578-270D119B6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ACBD7-AED4-4E2D-B1A1-CD42AAD87E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25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1D49C-B98F-4AD9-A980-354EFFAD7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315BA-D0A4-426E-8A1A-83DF48EA24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ACC8B4-5613-43B0-A1F5-FE7A49416B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AFE513-79F0-4D34-96E8-B4CBBAA3C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CAB1E-4CFE-4ED8-8F44-E87A048AF566}" type="datetime3">
              <a:rPr lang="en-US" smtClean="0"/>
              <a:t>3 November 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7380DF-4624-49EB-AD45-B01ACC360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9EC5F0-237C-44B3-A759-155F42DD8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ACBD7-AED4-4E2D-B1A1-CD42AAD87E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229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11505"/>
          </a:xfrm>
          <a:custGeom>
            <a:avLst/>
            <a:gdLst/>
            <a:ahLst/>
            <a:cxnLst/>
            <a:rect l="l" t="t" r="r" b="b"/>
            <a:pathLst>
              <a:path w="12192000" h="611505">
                <a:moveTo>
                  <a:pt x="0" y="611187"/>
                </a:moveTo>
                <a:lnTo>
                  <a:pt x="0" y="0"/>
                </a:lnTo>
                <a:lnTo>
                  <a:pt x="12192000" y="0"/>
                </a:lnTo>
                <a:lnTo>
                  <a:pt x="12192000" y="611187"/>
                </a:lnTo>
                <a:lnTo>
                  <a:pt x="0" y="611187"/>
                </a:lnTo>
                <a:close/>
              </a:path>
            </a:pathLst>
          </a:custGeom>
          <a:solidFill>
            <a:srgbClr val="008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568440"/>
            <a:ext cx="12188952" cy="289560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6350" y="6605586"/>
            <a:ext cx="12185650" cy="252729"/>
          </a:xfrm>
          <a:custGeom>
            <a:avLst/>
            <a:gdLst/>
            <a:ahLst/>
            <a:cxnLst/>
            <a:rect l="l" t="t" r="r" b="b"/>
            <a:pathLst>
              <a:path w="12185650" h="252729">
                <a:moveTo>
                  <a:pt x="0" y="0"/>
                </a:moveTo>
                <a:lnTo>
                  <a:pt x="12185650" y="0"/>
                </a:lnTo>
                <a:lnTo>
                  <a:pt x="12185650" y="252413"/>
                </a:lnTo>
                <a:lnTo>
                  <a:pt x="0" y="252413"/>
                </a:lnTo>
                <a:lnTo>
                  <a:pt x="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0" y="1587"/>
            <a:ext cx="7771130" cy="609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1125" y="1151635"/>
            <a:ext cx="7583805" cy="1671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0DD77B-566F-448A-9CAD-E164B7BEE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83DE5-5AD1-42FA-94DC-665554C018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B85C32-7B69-4DA5-88E8-C04252DD12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58ADE-BA35-494E-BE53-3C61C716429B}" type="datetime3">
              <a:rPr lang="en-US" smtClean="0"/>
              <a:t>3 November 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E2A2D0-8FE2-4491-B917-DEF4DA1ACE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2A525B-CEDB-4ACB-8BB8-53AE292224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ACBD7-AED4-4E2D-B1A1-CD42AAD87E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851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jp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extranet.who.int/hslp/training/course/view.php?id=333" TargetMode="External"/><Relationship Id="rId2" Type="http://schemas.openxmlformats.org/officeDocument/2006/relationships/hyperlink" Target="https://www.who.int/emergencies/diseases/novel-coronavirus-2019/training/online-training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mailto:rashforda@who.int" TargetMode="External"/><Relationship Id="rId13" Type="http://schemas.openxmlformats.org/officeDocument/2006/relationships/hyperlink" Target="https://www.who.int/ru/health-topics/coronavirus" TargetMode="External"/><Relationship Id="rId3" Type="http://schemas.openxmlformats.org/officeDocument/2006/relationships/hyperlink" Target="https://www.who.int/ru/emergencies/diseases/novel-coronavirus-2019" TargetMode="External"/><Relationship Id="rId7" Type="http://schemas.openxmlformats.org/officeDocument/2006/relationships/hyperlink" Target="mailto:schmidtt@who.int" TargetMode="External"/><Relationship Id="rId12" Type="http://schemas.openxmlformats.org/officeDocument/2006/relationships/hyperlink" Target="mailto:eshofoniea@who.int" TargetMode="Externa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amhourid@who.int" TargetMode="External"/><Relationship Id="rId11" Type="http://schemas.openxmlformats.org/officeDocument/2006/relationships/hyperlink" Target="mailto:htikem@who.int" TargetMode="External"/><Relationship Id="rId5" Type="http://schemas.openxmlformats.org/officeDocument/2006/relationships/hyperlink" Target="mailto:stephenm@who.int" TargetMode="External"/><Relationship Id="rId15" Type="http://schemas.openxmlformats.org/officeDocument/2006/relationships/hyperlink" Target="https://www.who.int/ihr/procedures/simulation-exercise/en/" TargetMode="External"/><Relationship Id="rId10" Type="http://schemas.openxmlformats.org/officeDocument/2006/relationships/hyperlink" Target="mailto:katom@who.int" TargetMode="External"/><Relationship Id="rId4" Type="http://schemas.openxmlformats.org/officeDocument/2006/relationships/image" Target="../media/image41.png"/><Relationship Id="rId9" Type="http://schemas.openxmlformats.org/officeDocument/2006/relationships/hyperlink" Target="mailto:andragro@paho.org" TargetMode="External"/><Relationship Id="rId1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apps.who.int/iris/bitstream/handle/10665/333901/WHO-2019-nCoV-IHR_Quarantine-2020.3-rus.pdf" TargetMode="External"/><Relationship Id="rId7" Type="http://schemas.openxmlformats.org/officeDocument/2006/relationships/hyperlink" Target="https://apps.who.int/iris/handle/10665/331755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pps.who.int/iris/bitstream/handle/10665/333978/WHO-2019-nCoV-Non-passenger_ships-2020.1-rus.pdf" TargetMode="External"/><Relationship Id="rId11" Type="http://schemas.openxmlformats.org/officeDocument/2006/relationships/image" Target="../media/image11.png"/><Relationship Id="rId5" Type="http://schemas.openxmlformats.org/officeDocument/2006/relationships/hyperlink" Target="https://www.who.int/publications/i/item/10665-331512" TargetMode="External"/><Relationship Id="rId10" Type="http://schemas.openxmlformats.org/officeDocument/2006/relationships/image" Target="../media/image10.png"/><Relationship Id="rId4" Type="http://schemas.openxmlformats.org/officeDocument/2006/relationships/hyperlink" Target="https://www.who.int/publications/i/item/controlling-the-spread-of-covid-19-at-ground-crossings" TargetMode="External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25352" y="2809747"/>
            <a:ext cx="4452247" cy="1821180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 marR="5080">
              <a:lnSpc>
                <a:spcPct val="90200"/>
              </a:lnSpc>
              <a:spcBef>
                <a:spcPts val="590"/>
              </a:spcBef>
            </a:pPr>
            <a:r>
              <a:rPr lang="ru-RU" sz="4200" b="1">
                <a:solidFill>
                  <a:srgbClr val="FFFFFF"/>
                </a:solidFill>
                <a:latin typeface="Arial"/>
                <a:cs typeface="Arial"/>
              </a:rPr>
              <a:t>НОВЫЙ КОРОНАВИРУС (COVID-2019)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6172835" cy="6858000"/>
            <a:chOff x="0" y="0"/>
            <a:chExt cx="6172835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6172835" cy="6858000"/>
            </a:xfrm>
            <a:custGeom>
              <a:avLst/>
              <a:gdLst/>
              <a:ahLst/>
              <a:cxnLst/>
              <a:rect l="l" t="t" r="r" b="b"/>
              <a:pathLst>
                <a:path w="6172835" h="6858000">
                  <a:moveTo>
                    <a:pt x="6103706" y="0"/>
                  </a:moveTo>
                  <a:lnTo>
                    <a:pt x="0" y="0"/>
                  </a:lnTo>
                  <a:lnTo>
                    <a:pt x="0" y="6857999"/>
                  </a:lnTo>
                  <a:lnTo>
                    <a:pt x="2764858" y="6857999"/>
                  </a:lnTo>
                  <a:lnTo>
                    <a:pt x="2896679" y="6782204"/>
                  </a:lnTo>
                  <a:lnTo>
                    <a:pt x="2937503" y="6757202"/>
                  </a:lnTo>
                  <a:lnTo>
                    <a:pt x="2978137" y="6731921"/>
                  </a:lnTo>
                  <a:lnTo>
                    <a:pt x="3018580" y="6706364"/>
                  </a:lnTo>
                  <a:lnTo>
                    <a:pt x="3058830" y="6680530"/>
                  </a:lnTo>
                  <a:lnTo>
                    <a:pt x="3098887" y="6654423"/>
                  </a:lnTo>
                  <a:lnTo>
                    <a:pt x="3138748" y="6628042"/>
                  </a:lnTo>
                  <a:lnTo>
                    <a:pt x="3178412" y="6601390"/>
                  </a:lnTo>
                  <a:lnTo>
                    <a:pt x="3217878" y="6574467"/>
                  </a:lnTo>
                  <a:lnTo>
                    <a:pt x="3257145" y="6547276"/>
                  </a:lnTo>
                  <a:lnTo>
                    <a:pt x="3296211" y="6519816"/>
                  </a:lnTo>
                  <a:lnTo>
                    <a:pt x="3335076" y="6492091"/>
                  </a:lnTo>
                  <a:lnTo>
                    <a:pt x="3373737" y="6464100"/>
                  </a:lnTo>
                  <a:lnTo>
                    <a:pt x="3412193" y="6435846"/>
                  </a:lnTo>
                  <a:lnTo>
                    <a:pt x="3450444" y="6407329"/>
                  </a:lnTo>
                  <a:lnTo>
                    <a:pt x="3488487" y="6378551"/>
                  </a:lnTo>
                  <a:lnTo>
                    <a:pt x="3526322" y="6349514"/>
                  </a:lnTo>
                  <a:lnTo>
                    <a:pt x="3563947" y="6320218"/>
                  </a:lnTo>
                  <a:lnTo>
                    <a:pt x="3601361" y="6290665"/>
                  </a:lnTo>
                  <a:lnTo>
                    <a:pt x="3638562" y="6260856"/>
                  </a:lnTo>
                  <a:lnTo>
                    <a:pt x="3675549" y="6230793"/>
                  </a:lnTo>
                  <a:lnTo>
                    <a:pt x="3712321" y="6200477"/>
                  </a:lnTo>
                  <a:lnTo>
                    <a:pt x="3748877" y="6169909"/>
                  </a:lnTo>
                  <a:lnTo>
                    <a:pt x="3785214" y="6139091"/>
                  </a:lnTo>
                  <a:lnTo>
                    <a:pt x="3821333" y="6108023"/>
                  </a:lnTo>
                  <a:lnTo>
                    <a:pt x="3857231" y="6076708"/>
                  </a:lnTo>
                  <a:lnTo>
                    <a:pt x="3892907" y="6045146"/>
                  </a:lnTo>
                  <a:lnTo>
                    <a:pt x="3928360" y="6013339"/>
                  </a:lnTo>
                  <a:lnTo>
                    <a:pt x="3963588" y="5981289"/>
                  </a:lnTo>
                  <a:lnTo>
                    <a:pt x="3998591" y="5948995"/>
                  </a:lnTo>
                  <a:lnTo>
                    <a:pt x="4033366" y="5916461"/>
                  </a:lnTo>
                  <a:lnTo>
                    <a:pt x="4067913" y="5883687"/>
                  </a:lnTo>
                  <a:lnTo>
                    <a:pt x="4102231" y="5850674"/>
                  </a:lnTo>
                  <a:lnTo>
                    <a:pt x="4136317" y="5817424"/>
                  </a:lnTo>
                  <a:lnTo>
                    <a:pt x="4170170" y="5783939"/>
                  </a:lnTo>
                  <a:lnTo>
                    <a:pt x="4203790" y="5750218"/>
                  </a:lnTo>
                  <a:lnTo>
                    <a:pt x="4237175" y="5716265"/>
                  </a:lnTo>
                  <a:lnTo>
                    <a:pt x="4270323" y="5682080"/>
                  </a:lnTo>
                  <a:lnTo>
                    <a:pt x="4303234" y="5647664"/>
                  </a:lnTo>
                  <a:lnTo>
                    <a:pt x="4335906" y="5613019"/>
                  </a:lnTo>
                  <a:lnTo>
                    <a:pt x="4368337" y="5578146"/>
                  </a:lnTo>
                  <a:lnTo>
                    <a:pt x="4400526" y="5543046"/>
                  </a:lnTo>
                  <a:lnTo>
                    <a:pt x="4432473" y="5507721"/>
                  </a:lnTo>
                  <a:lnTo>
                    <a:pt x="4464175" y="5472172"/>
                  </a:lnTo>
                  <a:lnTo>
                    <a:pt x="4495631" y="5436401"/>
                  </a:lnTo>
                  <a:lnTo>
                    <a:pt x="4526840" y="5400408"/>
                  </a:lnTo>
                  <a:lnTo>
                    <a:pt x="4557801" y="5364196"/>
                  </a:lnTo>
                  <a:lnTo>
                    <a:pt x="4588512" y="5327765"/>
                  </a:lnTo>
                  <a:lnTo>
                    <a:pt x="4618973" y="5291116"/>
                  </a:lnTo>
                  <a:lnTo>
                    <a:pt x="4649180" y="5254252"/>
                  </a:lnTo>
                  <a:lnTo>
                    <a:pt x="4679135" y="5217173"/>
                  </a:lnTo>
                  <a:lnTo>
                    <a:pt x="4708834" y="5179881"/>
                  </a:lnTo>
                  <a:lnTo>
                    <a:pt x="4738277" y="5142376"/>
                  </a:lnTo>
                  <a:lnTo>
                    <a:pt x="4767462" y="5104661"/>
                  </a:lnTo>
                  <a:lnTo>
                    <a:pt x="4796388" y="5066737"/>
                  </a:lnTo>
                  <a:lnTo>
                    <a:pt x="4825054" y="5028605"/>
                  </a:lnTo>
                  <a:lnTo>
                    <a:pt x="4853459" y="4990266"/>
                  </a:lnTo>
                  <a:lnTo>
                    <a:pt x="4881600" y="4951721"/>
                  </a:lnTo>
                  <a:lnTo>
                    <a:pt x="4909478" y="4912973"/>
                  </a:lnTo>
                  <a:lnTo>
                    <a:pt x="4937089" y="4874022"/>
                  </a:lnTo>
                  <a:lnTo>
                    <a:pt x="4964434" y="4834869"/>
                  </a:lnTo>
                  <a:lnTo>
                    <a:pt x="4991510" y="4795517"/>
                  </a:lnTo>
                  <a:lnTo>
                    <a:pt x="5018317" y="4755965"/>
                  </a:lnTo>
                  <a:lnTo>
                    <a:pt x="5044853" y="4716217"/>
                  </a:lnTo>
                  <a:lnTo>
                    <a:pt x="5071117" y="4676272"/>
                  </a:lnTo>
                  <a:lnTo>
                    <a:pt x="5097107" y="4636132"/>
                  </a:lnTo>
                  <a:lnTo>
                    <a:pt x="5122823" y="4595799"/>
                  </a:lnTo>
                  <a:lnTo>
                    <a:pt x="5148262" y="4555274"/>
                  </a:lnTo>
                  <a:lnTo>
                    <a:pt x="5173423" y="4514559"/>
                  </a:lnTo>
                  <a:lnTo>
                    <a:pt x="5198306" y="4473653"/>
                  </a:lnTo>
                  <a:lnTo>
                    <a:pt x="5222909" y="4432560"/>
                  </a:lnTo>
                  <a:lnTo>
                    <a:pt x="5247230" y="4391280"/>
                  </a:lnTo>
                  <a:lnTo>
                    <a:pt x="5271268" y="4349814"/>
                  </a:lnTo>
                  <a:lnTo>
                    <a:pt x="5295022" y="4308165"/>
                  </a:lnTo>
                  <a:lnTo>
                    <a:pt x="5318491" y="4266332"/>
                  </a:lnTo>
                  <a:lnTo>
                    <a:pt x="5341672" y="4224318"/>
                  </a:lnTo>
                  <a:lnTo>
                    <a:pt x="5364566" y="4182124"/>
                  </a:lnTo>
                  <a:lnTo>
                    <a:pt x="5387170" y="4139751"/>
                  </a:lnTo>
                  <a:lnTo>
                    <a:pt x="5409484" y="4097200"/>
                  </a:lnTo>
                  <a:lnTo>
                    <a:pt x="5431505" y="4054474"/>
                  </a:lnTo>
                  <a:lnTo>
                    <a:pt x="5453233" y="4011572"/>
                  </a:lnTo>
                  <a:lnTo>
                    <a:pt x="5474666" y="3968497"/>
                  </a:lnTo>
                  <a:lnTo>
                    <a:pt x="5495803" y="3925250"/>
                  </a:lnTo>
                  <a:lnTo>
                    <a:pt x="5516642" y="3881831"/>
                  </a:lnTo>
                  <a:lnTo>
                    <a:pt x="5537183" y="3838244"/>
                  </a:lnTo>
                  <a:lnTo>
                    <a:pt x="5557424" y="3794488"/>
                  </a:lnTo>
                  <a:lnTo>
                    <a:pt x="5577363" y="3750565"/>
                  </a:lnTo>
                  <a:lnTo>
                    <a:pt x="5597000" y="3706476"/>
                  </a:lnTo>
                  <a:lnTo>
                    <a:pt x="5616332" y="3662224"/>
                  </a:lnTo>
                  <a:lnTo>
                    <a:pt x="5635360" y="3617808"/>
                  </a:lnTo>
                  <a:lnTo>
                    <a:pt x="5654080" y="3573231"/>
                  </a:lnTo>
                  <a:lnTo>
                    <a:pt x="5672493" y="3528493"/>
                  </a:lnTo>
                  <a:lnTo>
                    <a:pt x="5690596" y="3483597"/>
                  </a:lnTo>
                  <a:lnTo>
                    <a:pt x="5708388" y="3438543"/>
                  </a:lnTo>
                  <a:lnTo>
                    <a:pt x="5725869" y="3393332"/>
                  </a:lnTo>
                  <a:lnTo>
                    <a:pt x="5743036" y="3347967"/>
                  </a:lnTo>
                  <a:lnTo>
                    <a:pt x="5759888" y="3302448"/>
                  </a:lnTo>
                  <a:lnTo>
                    <a:pt x="5776425" y="3256777"/>
                  </a:lnTo>
                  <a:lnTo>
                    <a:pt x="5792644" y="3210955"/>
                  </a:lnTo>
                  <a:lnTo>
                    <a:pt x="5808544" y="3164983"/>
                  </a:lnTo>
                  <a:lnTo>
                    <a:pt x="5824125" y="3118862"/>
                  </a:lnTo>
                  <a:lnTo>
                    <a:pt x="5839384" y="3072595"/>
                  </a:lnTo>
                  <a:lnTo>
                    <a:pt x="5854321" y="3026182"/>
                  </a:lnTo>
                  <a:lnTo>
                    <a:pt x="5868934" y="2979625"/>
                  </a:lnTo>
                  <a:lnTo>
                    <a:pt x="5883221" y="2932924"/>
                  </a:lnTo>
                  <a:lnTo>
                    <a:pt x="5897182" y="2886082"/>
                  </a:lnTo>
                  <a:lnTo>
                    <a:pt x="5910815" y="2839100"/>
                  </a:lnTo>
                  <a:lnTo>
                    <a:pt x="5924119" y="2791978"/>
                  </a:lnTo>
                  <a:lnTo>
                    <a:pt x="5937092" y="2744719"/>
                  </a:lnTo>
                  <a:lnTo>
                    <a:pt x="5949733" y="2697323"/>
                  </a:lnTo>
                  <a:lnTo>
                    <a:pt x="5962041" y="2649793"/>
                  </a:lnTo>
                  <a:lnTo>
                    <a:pt x="5974015" y="2602128"/>
                  </a:lnTo>
                  <a:lnTo>
                    <a:pt x="5985652" y="2554331"/>
                  </a:lnTo>
                  <a:lnTo>
                    <a:pt x="5996953" y="2506403"/>
                  </a:lnTo>
                  <a:lnTo>
                    <a:pt x="6007915" y="2458346"/>
                  </a:lnTo>
                  <a:lnTo>
                    <a:pt x="6018537" y="2410159"/>
                  </a:lnTo>
                  <a:lnTo>
                    <a:pt x="6028818" y="2361846"/>
                  </a:lnTo>
                  <a:lnTo>
                    <a:pt x="6038756" y="2313407"/>
                  </a:lnTo>
                  <a:lnTo>
                    <a:pt x="6048351" y="2264843"/>
                  </a:lnTo>
                  <a:lnTo>
                    <a:pt x="6057600" y="2216157"/>
                  </a:lnTo>
                  <a:lnTo>
                    <a:pt x="6066503" y="2167348"/>
                  </a:lnTo>
                  <a:lnTo>
                    <a:pt x="6075058" y="2118419"/>
                  </a:lnTo>
                  <a:lnTo>
                    <a:pt x="6083264" y="2069371"/>
                  </a:lnTo>
                  <a:lnTo>
                    <a:pt x="6091119" y="2020205"/>
                  </a:lnTo>
                  <a:lnTo>
                    <a:pt x="6098623" y="1970922"/>
                  </a:lnTo>
                  <a:lnTo>
                    <a:pt x="6105774" y="1921524"/>
                  </a:lnTo>
                  <a:lnTo>
                    <a:pt x="6112570" y="1872013"/>
                  </a:lnTo>
                  <a:lnTo>
                    <a:pt x="6119010" y="1822389"/>
                  </a:lnTo>
                  <a:lnTo>
                    <a:pt x="6125094" y="1772653"/>
                  </a:lnTo>
                  <a:lnTo>
                    <a:pt x="6130819" y="1722808"/>
                  </a:lnTo>
                  <a:lnTo>
                    <a:pt x="6136184" y="1672854"/>
                  </a:lnTo>
                  <a:lnTo>
                    <a:pt x="6141188" y="1622793"/>
                  </a:lnTo>
                  <a:lnTo>
                    <a:pt x="6145830" y="1572626"/>
                  </a:lnTo>
                  <a:lnTo>
                    <a:pt x="6150108" y="1522355"/>
                  </a:lnTo>
                  <a:lnTo>
                    <a:pt x="6154021" y="1471980"/>
                  </a:lnTo>
                  <a:lnTo>
                    <a:pt x="6157567" y="1421503"/>
                  </a:lnTo>
                  <a:lnTo>
                    <a:pt x="6160746" y="1370926"/>
                  </a:lnTo>
                  <a:lnTo>
                    <a:pt x="6163556" y="1320249"/>
                  </a:lnTo>
                  <a:lnTo>
                    <a:pt x="6165996" y="1269475"/>
                  </a:lnTo>
                  <a:lnTo>
                    <a:pt x="6168063" y="1218604"/>
                  </a:lnTo>
                  <a:lnTo>
                    <a:pt x="6169758" y="1167637"/>
                  </a:lnTo>
                  <a:lnTo>
                    <a:pt x="6171079" y="1116577"/>
                  </a:lnTo>
                  <a:lnTo>
                    <a:pt x="6172024" y="1065424"/>
                  </a:lnTo>
                  <a:lnTo>
                    <a:pt x="6172592" y="1014179"/>
                  </a:lnTo>
                  <a:lnTo>
                    <a:pt x="6172781" y="962845"/>
                  </a:lnTo>
                  <a:lnTo>
                    <a:pt x="6172599" y="912557"/>
                  </a:lnTo>
                  <a:lnTo>
                    <a:pt x="6172054" y="862356"/>
                  </a:lnTo>
                  <a:lnTo>
                    <a:pt x="6171147" y="812242"/>
                  </a:lnTo>
                  <a:lnTo>
                    <a:pt x="6169880" y="762217"/>
                  </a:lnTo>
                  <a:lnTo>
                    <a:pt x="6168253" y="712282"/>
                  </a:lnTo>
                  <a:lnTo>
                    <a:pt x="6166269" y="662439"/>
                  </a:lnTo>
                  <a:lnTo>
                    <a:pt x="6163927" y="612688"/>
                  </a:lnTo>
                  <a:lnTo>
                    <a:pt x="6161230" y="563031"/>
                  </a:lnTo>
                  <a:lnTo>
                    <a:pt x="6158178" y="513468"/>
                  </a:lnTo>
                  <a:lnTo>
                    <a:pt x="6154774" y="464003"/>
                  </a:lnTo>
                  <a:lnTo>
                    <a:pt x="6151018" y="414634"/>
                  </a:lnTo>
                  <a:lnTo>
                    <a:pt x="6146911" y="365365"/>
                  </a:lnTo>
                  <a:lnTo>
                    <a:pt x="6142455" y="316196"/>
                  </a:lnTo>
                  <a:lnTo>
                    <a:pt x="6137650" y="267127"/>
                  </a:lnTo>
                  <a:lnTo>
                    <a:pt x="6103706" y="0"/>
                  </a:lnTo>
                  <a:close/>
                </a:path>
              </a:pathLst>
            </a:custGeom>
            <a:solidFill>
              <a:srgbClr val="FFFFFF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6024245" cy="6858000"/>
            </a:xfrm>
            <a:custGeom>
              <a:avLst/>
              <a:gdLst/>
              <a:ahLst/>
              <a:cxnLst/>
              <a:rect l="l" t="t" r="r" b="b"/>
              <a:pathLst>
                <a:path w="6024245" h="6858000">
                  <a:moveTo>
                    <a:pt x="5953780" y="0"/>
                  </a:moveTo>
                  <a:lnTo>
                    <a:pt x="0" y="0"/>
                  </a:lnTo>
                  <a:lnTo>
                    <a:pt x="0" y="6857999"/>
                  </a:lnTo>
                  <a:lnTo>
                    <a:pt x="2436986" y="6857999"/>
                  </a:lnTo>
                  <a:lnTo>
                    <a:pt x="2549933" y="6800151"/>
                  </a:lnTo>
                  <a:lnTo>
                    <a:pt x="2592074" y="6777061"/>
                  </a:lnTo>
                  <a:lnTo>
                    <a:pt x="2634028" y="6753676"/>
                  </a:lnTo>
                  <a:lnTo>
                    <a:pt x="2675795" y="6729996"/>
                  </a:lnTo>
                  <a:lnTo>
                    <a:pt x="2717373" y="6706024"/>
                  </a:lnTo>
                  <a:lnTo>
                    <a:pt x="2758761" y="6681762"/>
                  </a:lnTo>
                  <a:lnTo>
                    <a:pt x="2799958" y="6657209"/>
                  </a:lnTo>
                  <a:lnTo>
                    <a:pt x="2840961" y="6632368"/>
                  </a:lnTo>
                  <a:lnTo>
                    <a:pt x="2881771" y="6607241"/>
                  </a:lnTo>
                  <a:lnTo>
                    <a:pt x="2922384" y="6581828"/>
                  </a:lnTo>
                  <a:lnTo>
                    <a:pt x="2962801" y="6556131"/>
                  </a:lnTo>
                  <a:lnTo>
                    <a:pt x="3003019" y="6530151"/>
                  </a:lnTo>
                  <a:lnTo>
                    <a:pt x="3043037" y="6503890"/>
                  </a:lnTo>
                  <a:lnTo>
                    <a:pt x="3082854" y="6477349"/>
                  </a:lnTo>
                  <a:lnTo>
                    <a:pt x="3122468" y="6450530"/>
                  </a:lnTo>
                  <a:lnTo>
                    <a:pt x="3161878" y="6423433"/>
                  </a:lnTo>
                  <a:lnTo>
                    <a:pt x="3201082" y="6396061"/>
                  </a:lnTo>
                  <a:lnTo>
                    <a:pt x="3240080" y="6368415"/>
                  </a:lnTo>
                  <a:lnTo>
                    <a:pt x="3278869" y="6340496"/>
                  </a:lnTo>
                  <a:lnTo>
                    <a:pt x="3317448" y="6312305"/>
                  </a:lnTo>
                  <a:lnTo>
                    <a:pt x="3355817" y="6283844"/>
                  </a:lnTo>
                  <a:lnTo>
                    <a:pt x="3393973" y="6255115"/>
                  </a:lnTo>
                  <a:lnTo>
                    <a:pt x="3431915" y="6226118"/>
                  </a:lnTo>
                  <a:lnTo>
                    <a:pt x="3469642" y="6196856"/>
                  </a:lnTo>
                  <a:lnTo>
                    <a:pt x="3507152" y="6167329"/>
                  </a:lnTo>
                  <a:lnTo>
                    <a:pt x="3544444" y="6137538"/>
                  </a:lnTo>
                  <a:lnTo>
                    <a:pt x="3581516" y="6107487"/>
                  </a:lnTo>
                  <a:lnTo>
                    <a:pt x="3618368" y="6077175"/>
                  </a:lnTo>
                  <a:lnTo>
                    <a:pt x="3654997" y="6046604"/>
                  </a:lnTo>
                  <a:lnTo>
                    <a:pt x="3691403" y="6015775"/>
                  </a:lnTo>
                  <a:lnTo>
                    <a:pt x="3727584" y="5984690"/>
                  </a:lnTo>
                  <a:lnTo>
                    <a:pt x="3763538" y="5953351"/>
                  </a:lnTo>
                  <a:lnTo>
                    <a:pt x="3799264" y="5921759"/>
                  </a:lnTo>
                  <a:lnTo>
                    <a:pt x="3834761" y="5889914"/>
                  </a:lnTo>
                  <a:lnTo>
                    <a:pt x="3870027" y="5857819"/>
                  </a:lnTo>
                  <a:lnTo>
                    <a:pt x="3905062" y="5825475"/>
                  </a:lnTo>
                  <a:lnTo>
                    <a:pt x="3939862" y="5792883"/>
                  </a:lnTo>
                  <a:lnTo>
                    <a:pt x="3974428" y="5760045"/>
                  </a:lnTo>
                  <a:lnTo>
                    <a:pt x="4008758" y="5726962"/>
                  </a:lnTo>
                  <a:lnTo>
                    <a:pt x="4042850" y="5693636"/>
                  </a:lnTo>
                  <a:lnTo>
                    <a:pt x="4076703" y="5660067"/>
                  </a:lnTo>
                  <a:lnTo>
                    <a:pt x="4110315" y="5626258"/>
                  </a:lnTo>
                  <a:lnTo>
                    <a:pt x="4143686" y="5592209"/>
                  </a:lnTo>
                  <a:lnTo>
                    <a:pt x="4176813" y="5557923"/>
                  </a:lnTo>
                  <a:lnTo>
                    <a:pt x="4209696" y="5523400"/>
                  </a:lnTo>
                  <a:lnTo>
                    <a:pt x="4242333" y="5488641"/>
                  </a:lnTo>
                  <a:lnTo>
                    <a:pt x="4274722" y="5453649"/>
                  </a:lnTo>
                  <a:lnTo>
                    <a:pt x="4306862" y="5418425"/>
                  </a:lnTo>
                  <a:lnTo>
                    <a:pt x="4338753" y="5382970"/>
                  </a:lnTo>
                  <a:lnTo>
                    <a:pt x="4370391" y="5347285"/>
                  </a:lnTo>
                  <a:lnTo>
                    <a:pt x="4401776" y="5311373"/>
                  </a:lnTo>
                  <a:lnTo>
                    <a:pt x="4432907" y="5275233"/>
                  </a:lnTo>
                  <a:lnTo>
                    <a:pt x="4463783" y="5238868"/>
                  </a:lnTo>
                  <a:lnTo>
                    <a:pt x="4494401" y="5202279"/>
                  </a:lnTo>
                  <a:lnTo>
                    <a:pt x="4524760" y="5165468"/>
                  </a:lnTo>
                  <a:lnTo>
                    <a:pt x="4554859" y="5128436"/>
                  </a:lnTo>
                  <a:lnTo>
                    <a:pt x="4584697" y="5091183"/>
                  </a:lnTo>
                  <a:lnTo>
                    <a:pt x="4614272" y="5053713"/>
                  </a:lnTo>
                  <a:lnTo>
                    <a:pt x="4643583" y="5016025"/>
                  </a:lnTo>
                  <a:lnTo>
                    <a:pt x="4672628" y="4978122"/>
                  </a:lnTo>
                  <a:lnTo>
                    <a:pt x="4701406" y="4940005"/>
                  </a:lnTo>
                  <a:lnTo>
                    <a:pt x="4729916" y="4901675"/>
                  </a:lnTo>
                  <a:lnTo>
                    <a:pt x="4758156" y="4863134"/>
                  </a:lnTo>
                  <a:lnTo>
                    <a:pt x="4786124" y="4824383"/>
                  </a:lnTo>
                  <a:lnTo>
                    <a:pt x="4813820" y="4785423"/>
                  </a:lnTo>
                  <a:lnTo>
                    <a:pt x="4841242" y="4746256"/>
                  </a:lnTo>
                  <a:lnTo>
                    <a:pt x="4868389" y="4706883"/>
                  </a:lnTo>
                  <a:lnTo>
                    <a:pt x="4895259" y="4667306"/>
                  </a:lnTo>
                  <a:lnTo>
                    <a:pt x="4921850" y="4627526"/>
                  </a:lnTo>
                  <a:lnTo>
                    <a:pt x="4948162" y="4587544"/>
                  </a:lnTo>
                  <a:lnTo>
                    <a:pt x="4974193" y="4547363"/>
                  </a:lnTo>
                  <a:lnTo>
                    <a:pt x="4999942" y="4506982"/>
                  </a:lnTo>
                  <a:lnTo>
                    <a:pt x="5025407" y="4466404"/>
                  </a:lnTo>
                  <a:lnTo>
                    <a:pt x="5050586" y="4425631"/>
                  </a:lnTo>
                  <a:lnTo>
                    <a:pt x="5075479" y="4384662"/>
                  </a:lnTo>
                  <a:lnTo>
                    <a:pt x="5100084" y="4343500"/>
                  </a:lnTo>
                  <a:lnTo>
                    <a:pt x="5124400" y="4302147"/>
                  </a:lnTo>
                  <a:lnTo>
                    <a:pt x="5148425" y="4260603"/>
                  </a:lnTo>
                  <a:lnTo>
                    <a:pt x="5172157" y="4218871"/>
                  </a:lnTo>
                  <a:lnTo>
                    <a:pt x="5195596" y="4176950"/>
                  </a:lnTo>
                  <a:lnTo>
                    <a:pt x="5218740" y="4134844"/>
                  </a:lnTo>
                  <a:lnTo>
                    <a:pt x="5241588" y="4092553"/>
                  </a:lnTo>
                  <a:lnTo>
                    <a:pt x="5264138" y="4050078"/>
                  </a:lnTo>
                  <a:lnTo>
                    <a:pt x="5286389" y="4007421"/>
                  </a:lnTo>
                  <a:lnTo>
                    <a:pt x="5308339" y="3964584"/>
                  </a:lnTo>
                  <a:lnTo>
                    <a:pt x="5329987" y="3921568"/>
                  </a:lnTo>
                  <a:lnTo>
                    <a:pt x="5351332" y="3878373"/>
                  </a:lnTo>
                  <a:lnTo>
                    <a:pt x="5372372" y="3835003"/>
                  </a:lnTo>
                  <a:lnTo>
                    <a:pt x="5393105" y="3791457"/>
                  </a:lnTo>
                  <a:lnTo>
                    <a:pt x="5413532" y="3747738"/>
                  </a:lnTo>
                  <a:lnTo>
                    <a:pt x="5433649" y="3703847"/>
                  </a:lnTo>
                  <a:lnTo>
                    <a:pt x="5453456" y="3659784"/>
                  </a:lnTo>
                  <a:lnTo>
                    <a:pt x="5472951" y="3615553"/>
                  </a:lnTo>
                  <a:lnTo>
                    <a:pt x="5492133" y="3571153"/>
                  </a:lnTo>
                  <a:lnTo>
                    <a:pt x="5511000" y="3526587"/>
                  </a:lnTo>
                  <a:lnTo>
                    <a:pt x="5529552" y="3481855"/>
                  </a:lnTo>
                  <a:lnTo>
                    <a:pt x="5547786" y="3436960"/>
                  </a:lnTo>
                  <a:lnTo>
                    <a:pt x="5565701" y="3391903"/>
                  </a:lnTo>
                  <a:lnTo>
                    <a:pt x="5583296" y="3346684"/>
                  </a:lnTo>
                  <a:lnTo>
                    <a:pt x="5600570" y="3301306"/>
                  </a:lnTo>
                  <a:lnTo>
                    <a:pt x="5617521" y="3255769"/>
                  </a:lnTo>
                  <a:lnTo>
                    <a:pt x="5634147" y="3210076"/>
                  </a:lnTo>
                  <a:lnTo>
                    <a:pt x="5650448" y="3164227"/>
                  </a:lnTo>
                  <a:lnTo>
                    <a:pt x="5666421" y="3118224"/>
                  </a:lnTo>
                  <a:lnTo>
                    <a:pt x="5682066" y="3072069"/>
                  </a:lnTo>
                  <a:lnTo>
                    <a:pt x="5697381" y="3025762"/>
                  </a:lnTo>
                  <a:lnTo>
                    <a:pt x="5712365" y="2979306"/>
                  </a:lnTo>
                  <a:lnTo>
                    <a:pt x="5727015" y="2932701"/>
                  </a:lnTo>
                  <a:lnTo>
                    <a:pt x="5741332" y="2885949"/>
                  </a:lnTo>
                  <a:lnTo>
                    <a:pt x="5755313" y="2839051"/>
                  </a:lnTo>
                  <a:lnTo>
                    <a:pt x="5768958" y="2792010"/>
                  </a:lnTo>
                  <a:lnTo>
                    <a:pt x="5782264" y="2744825"/>
                  </a:lnTo>
                  <a:lnTo>
                    <a:pt x="5795230" y="2697499"/>
                  </a:lnTo>
                  <a:lnTo>
                    <a:pt x="5807855" y="2650033"/>
                  </a:lnTo>
                  <a:lnTo>
                    <a:pt x="5820137" y="2602428"/>
                  </a:lnTo>
                  <a:lnTo>
                    <a:pt x="5832076" y="2554686"/>
                  </a:lnTo>
                  <a:lnTo>
                    <a:pt x="5843669" y="2506808"/>
                  </a:lnTo>
                  <a:lnTo>
                    <a:pt x="5854916" y="2458796"/>
                  </a:lnTo>
                  <a:lnTo>
                    <a:pt x="5865814" y="2410651"/>
                  </a:lnTo>
                  <a:lnTo>
                    <a:pt x="5876363" y="2362374"/>
                  </a:lnTo>
                  <a:lnTo>
                    <a:pt x="5886561" y="2313966"/>
                  </a:lnTo>
                  <a:lnTo>
                    <a:pt x="5896407" y="2265430"/>
                  </a:lnTo>
                  <a:lnTo>
                    <a:pt x="5905899" y="2216767"/>
                  </a:lnTo>
                  <a:lnTo>
                    <a:pt x="5915036" y="2167977"/>
                  </a:lnTo>
                  <a:lnTo>
                    <a:pt x="5923816" y="2119063"/>
                  </a:lnTo>
                  <a:lnTo>
                    <a:pt x="5932239" y="2070025"/>
                  </a:lnTo>
                  <a:lnTo>
                    <a:pt x="5940302" y="2020866"/>
                  </a:lnTo>
                  <a:lnTo>
                    <a:pt x="5948004" y="1971586"/>
                  </a:lnTo>
                  <a:lnTo>
                    <a:pt x="5955345" y="1922187"/>
                  </a:lnTo>
                  <a:lnTo>
                    <a:pt x="5962322" y="1872670"/>
                  </a:lnTo>
                  <a:lnTo>
                    <a:pt x="5968934" y="1823038"/>
                  </a:lnTo>
                  <a:lnTo>
                    <a:pt x="5975179" y="1773290"/>
                  </a:lnTo>
                  <a:lnTo>
                    <a:pt x="5981057" y="1723429"/>
                  </a:lnTo>
                  <a:lnTo>
                    <a:pt x="5986566" y="1673455"/>
                  </a:lnTo>
                  <a:lnTo>
                    <a:pt x="5991705" y="1623371"/>
                  </a:lnTo>
                  <a:lnTo>
                    <a:pt x="5996471" y="1573178"/>
                  </a:lnTo>
                  <a:lnTo>
                    <a:pt x="6000864" y="1522877"/>
                  </a:lnTo>
                  <a:lnTo>
                    <a:pt x="6004883" y="1472469"/>
                  </a:lnTo>
                  <a:lnTo>
                    <a:pt x="6008525" y="1421956"/>
                  </a:lnTo>
                  <a:lnTo>
                    <a:pt x="6011790" y="1371340"/>
                  </a:lnTo>
                  <a:lnTo>
                    <a:pt x="6014676" y="1320621"/>
                  </a:lnTo>
                  <a:lnTo>
                    <a:pt x="6017182" y="1269802"/>
                  </a:lnTo>
                  <a:lnTo>
                    <a:pt x="6019306" y="1218883"/>
                  </a:lnTo>
                  <a:lnTo>
                    <a:pt x="6021047" y="1167865"/>
                  </a:lnTo>
                  <a:lnTo>
                    <a:pt x="6022404" y="1116752"/>
                  </a:lnTo>
                  <a:lnTo>
                    <a:pt x="6023375" y="1065542"/>
                  </a:lnTo>
                  <a:lnTo>
                    <a:pt x="6023958" y="1014239"/>
                  </a:lnTo>
                  <a:lnTo>
                    <a:pt x="6024153" y="962844"/>
                  </a:lnTo>
                  <a:lnTo>
                    <a:pt x="6023947" y="910012"/>
                  </a:lnTo>
                  <a:lnTo>
                    <a:pt x="6023331" y="857277"/>
                  </a:lnTo>
                  <a:lnTo>
                    <a:pt x="6022305" y="804642"/>
                  </a:lnTo>
                  <a:lnTo>
                    <a:pt x="6020872" y="752108"/>
                  </a:lnTo>
                  <a:lnTo>
                    <a:pt x="6019032" y="699677"/>
                  </a:lnTo>
                  <a:lnTo>
                    <a:pt x="6016788" y="647349"/>
                  </a:lnTo>
                  <a:lnTo>
                    <a:pt x="6014141" y="595127"/>
                  </a:lnTo>
                  <a:lnTo>
                    <a:pt x="6011093" y="543011"/>
                  </a:lnTo>
                  <a:lnTo>
                    <a:pt x="6007644" y="491004"/>
                  </a:lnTo>
                  <a:lnTo>
                    <a:pt x="6003797" y="439107"/>
                  </a:lnTo>
                  <a:lnTo>
                    <a:pt x="5999553" y="387322"/>
                  </a:lnTo>
                  <a:lnTo>
                    <a:pt x="5994913" y="335649"/>
                  </a:lnTo>
                  <a:lnTo>
                    <a:pt x="5989880" y="284091"/>
                  </a:lnTo>
                  <a:lnTo>
                    <a:pt x="59537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9381" y="1607799"/>
              <a:ext cx="4047843" cy="227422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46132" y="4269740"/>
            <a:ext cx="4530668" cy="11415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R="5080" indent="11113">
              <a:lnSpc>
                <a:spcPct val="100800"/>
              </a:lnSpc>
              <a:spcBef>
                <a:spcPts val="75"/>
              </a:spcBef>
              <a:tabLst>
                <a:tab pos="2937510" algn="l"/>
              </a:tabLst>
            </a:pPr>
            <a:r>
              <a:rPr lang="ru-RU" sz="2400" b="1">
                <a:solidFill>
                  <a:srgbClr val="D86422"/>
                </a:solidFill>
                <a:latin typeface="Arial"/>
                <a:cs typeface="Arial"/>
              </a:rPr>
              <a:t>ИМИТАЦИОННЫЕ УЧЕНИЯ</a:t>
            </a:r>
            <a:endParaRPr lang="en-US" sz="2400" b="1">
              <a:solidFill>
                <a:srgbClr val="D86422"/>
              </a:solidFill>
              <a:latin typeface="Arial"/>
              <a:cs typeface="Arial"/>
            </a:endParaRPr>
          </a:p>
          <a:p>
            <a:pPr marR="5080" indent="11113">
              <a:lnSpc>
                <a:spcPct val="100800"/>
              </a:lnSpc>
              <a:spcBef>
                <a:spcPts val="75"/>
              </a:spcBef>
              <a:tabLst>
                <a:tab pos="2937510" algn="l"/>
              </a:tabLst>
            </a:pPr>
            <a:r>
              <a:rPr lang="ru-RU" sz="2400" b="1">
                <a:solidFill>
                  <a:srgbClr val="D86422"/>
                </a:solidFill>
                <a:latin typeface="Arial"/>
                <a:cs typeface="Arial"/>
              </a:rPr>
              <a:t>ПО ПУНКТАМ ВЪЕЗДА (ПВ)</a:t>
            </a:r>
            <a:br>
              <a:rPr lang="ru-RU" sz="2400" b="1">
                <a:solidFill>
                  <a:srgbClr val="D86422"/>
                </a:solidFill>
                <a:latin typeface="Arial"/>
                <a:cs typeface="Arial"/>
              </a:rPr>
            </a:br>
            <a:endParaRPr lang="ru-RU" sz="2400" b="1">
              <a:solidFill>
                <a:srgbClr val="D86422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917935" y="6327647"/>
            <a:ext cx="1267968" cy="390144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06" y="6164567"/>
            <a:ext cx="1897346" cy="48326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9287"/>
            <a:ext cx="9171305" cy="5951855"/>
          </a:xfrm>
          <a:custGeom>
            <a:avLst/>
            <a:gdLst/>
            <a:ahLst/>
            <a:cxnLst/>
            <a:rect l="l" t="t" r="r" b="b"/>
            <a:pathLst>
              <a:path w="9171305" h="5951855">
                <a:moveTo>
                  <a:pt x="2267601" y="0"/>
                </a:moveTo>
                <a:lnTo>
                  <a:pt x="0" y="0"/>
                </a:lnTo>
                <a:lnTo>
                  <a:pt x="0" y="5951536"/>
                </a:lnTo>
                <a:lnTo>
                  <a:pt x="2267601" y="5951536"/>
                </a:lnTo>
                <a:lnTo>
                  <a:pt x="2267601" y="0"/>
                </a:lnTo>
                <a:close/>
              </a:path>
              <a:path w="9171305" h="5951855">
                <a:moveTo>
                  <a:pt x="2276745" y="0"/>
                </a:moveTo>
                <a:lnTo>
                  <a:pt x="2276745" y="5951536"/>
                </a:lnTo>
                <a:lnTo>
                  <a:pt x="9170986" y="5951536"/>
                </a:lnTo>
                <a:lnTo>
                  <a:pt x="22767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1125" y="0"/>
            <a:ext cx="68554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200"/>
              <a:t>	Правила проведения ТТХ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0800" y="1143000"/>
            <a:ext cx="9888220" cy="4737194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457200" marR="4595495" indent="-355600">
              <a:lnSpc>
                <a:spcPct val="101400"/>
              </a:lnSpc>
              <a:spcBef>
                <a:spcPts val="50"/>
              </a:spcBef>
              <a:buClr>
                <a:srgbClr val="A24B19"/>
              </a:buClr>
              <a:buSzPts val="500"/>
              <a:buChar char="•"/>
              <a:tabLst>
                <a:tab pos="456565" algn="l"/>
                <a:tab pos="457200" algn="l"/>
              </a:tabLst>
            </a:pPr>
            <a:r>
              <a:rPr lang="ru-RU" sz="2400">
                <a:latin typeface="Arial"/>
                <a:cs typeface="Arial"/>
              </a:rPr>
              <a:t>Это НЕ ПРОВЕРКА индивидуальных компетенций работников</a:t>
            </a:r>
            <a:endParaRPr sz="2400" dirty="0">
              <a:latin typeface="Arial"/>
              <a:cs typeface="Arial"/>
            </a:endParaRPr>
          </a:p>
          <a:p>
            <a:pPr marL="469900" marR="4735195" lvl="1" indent="-304800">
              <a:lnSpc>
                <a:spcPct val="101099"/>
              </a:lnSpc>
              <a:spcBef>
                <a:spcPts val="1910"/>
              </a:spcBef>
              <a:buClr>
                <a:srgbClr val="A24B19"/>
              </a:buClr>
              <a:buSzPts val="500"/>
              <a:buChar char="•"/>
              <a:tabLst>
                <a:tab pos="469265" algn="l"/>
                <a:tab pos="469900" algn="l"/>
              </a:tabLst>
            </a:pPr>
            <a:r>
              <a:rPr lang="ru-RU" sz="2400">
                <a:latin typeface="Arial"/>
                <a:cs typeface="Arial"/>
              </a:rPr>
              <a:t>Уважайте чужое мнение</a:t>
            </a:r>
          </a:p>
          <a:p>
            <a:pPr marL="469900" marR="4735195" lvl="1" indent="-304800">
              <a:lnSpc>
                <a:spcPct val="101099"/>
              </a:lnSpc>
              <a:spcBef>
                <a:spcPts val="1910"/>
              </a:spcBef>
              <a:buClr>
                <a:srgbClr val="A24B19"/>
              </a:buClr>
              <a:buSzPts val="500"/>
              <a:buChar char="•"/>
              <a:tabLst>
                <a:tab pos="469265" algn="l"/>
                <a:tab pos="469900" algn="l"/>
              </a:tabLst>
            </a:pPr>
            <a:r>
              <a:rPr lang="ru-RU" sz="2400">
                <a:latin typeface="Arial"/>
                <a:cs typeface="Arial"/>
              </a:rPr>
              <a:t>Реагируйте так же, как и в реальной жизни, и позволяйте другим делать то же самое</a:t>
            </a:r>
          </a:p>
          <a:p>
            <a:pPr marL="450850" marR="5080" indent="-355600">
              <a:lnSpc>
                <a:spcPct val="101400"/>
              </a:lnSpc>
              <a:spcBef>
                <a:spcPts val="1989"/>
              </a:spcBef>
              <a:buClr>
                <a:srgbClr val="A24B19"/>
              </a:buClr>
              <a:buSzPts val="500"/>
              <a:buChar char="•"/>
              <a:tabLst>
                <a:tab pos="2060575" algn="l"/>
                <a:tab pos="2511425" algn="l"/>
              </a:tabLst>
            </a:pPr>
            <a:r>
              <a:rPr lang="ru-RU" sz="2400">
                <a:latin typeface="Arial"/>
                <a:cs typeface="Arial"/>
              </a:rPr>
              <a:t>Формулируйте свои предложения на основе имеющихся </a:t>
            </a:r>
            <a:br>
              <a:rPr lang="ru-RU" sz="2400">
                <a:latin typeface="Arial"/>
                <a:cs typeface="Arial"/>
              </a:rPr>
            </a:br>
            <a:r>
              <a:rPr lang="ru-RU" sz="2400">
                <a:latin typeface="Arial"/>
                <a:cs typeface="Arial"/>
              </a:rPr>
              <a:t>у вас планов, руководящих принципов и правовых норм</a:t>
            </a:r>
            <a:endParaRPr sz="2400" dirty="0">
              <a:latin typeface="Arial"/>
              <a:cs typeface="Arial"/>
            </a:endParaRPr>
          </a:p>
          <a:p>
            <a:pPr marL="450850" marR="5080" lvl="1" indent="-355600">
              <a:lnSpc>
                <a:spcPct val="101400"/>
              </a:lnSpc>
              <a:spcBef>
                <a:spcPts val="1989"/>
              </a:spcBef>
              <a:buClr>
                <a:srgbClr val="A24B19"/>
              </a:buClr>
              <a:buSzPts val="500"/>
              <a:buChar char="•"/>
              <a:tabLst>
                <a:tab pos="2060575" algn="l"/>
                <a:tab pos="2511425" algn="l"/>
              </a:tabLst>
            </a:pPr>
            <a:r>
              <a:rPr lang="ru-RU" sz="2400">
                <a:latin typeface="Arial"/>
                <a:cs typeface="Arial"/>
              </a:rPr>
              <a:t>Основной упор </a:t>
            </a:r>
            <a:r>
              <a:rPr lang="en-US" sz="2400">
                <a:latin typeface="Arial"/>
                <a:cs typeface="Arial"/>
              </a:rPr>
              <a:t>– </a:t>
            </a:r>
            <a:r>
              <a:rPr lang="ru-RU" sz="2400">
                <a:latin typeface="Arial"/>
                <a:cs typeface="Arial"/>
              </a:rPr>
              <a:t>на выработку</a:t>
            </a:r>
            <a:r>
              <a:rPr lang="en-US" sz="2400">
                <a:latin typeface="Arial"/>
                <a:cs typeface="Arial"/>
              </a:rPr>
              <a:t> </a:t>
            </a:r>
            <a:r>
              <a:rPr lang="ru-RU" sz="2400">
                <a:latin typeface="Arial"/>
                <a:cs typeface="Arial"/>
              </a:rPr>
              <a:t>конкретных решений</a:t>
            </a:r>
          </a:p>
        </p:txBody>
      </p:sp>
      <p:sp>
        <p:nvSpPr>
          <p:cNvPr id="5" name="object 5"/>
          <p:cNvSpPr/>
          <p:nvPr/>
        </p:nvSpPr>
        <p:spPr>
          <a:xfrm>
            <a:off x="5905319" y="825500"/>
            <a:ext cx="5884332" cy="353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85800"/>
            <a:ext cx="9171305" cy="5951855"/>
          </a:xfrm>
          <a:custGeom>
            <a:avLst/>
            <a:gdLst/>
            <a:ahLst/>
            <a:cxnLst/>
            <a:rect l="l" t="t" r="r" b="b"/>
            <a:pathLst>
              <a:path w="9171305" h="5951855">
                <a:moveTo>
                  <a:pt x="2267601" y="0"/>
                </a:moveTo>
                <a:lnTo>
                  <a:pt x="0" y="0"/>
                </a:lnTo>
                <a:lnTo>
                  <a:pt x="0" y="5951536"/>
                </a:lnTo>
                <a:lnTo>
                  <a:pt x="2267601" y="5951536"/>
                </a:lnTo>
                <a:lnTo>
                  <a:pt x="2267601" y="0"/>
                </a:lnTo>
                <a:close/>
              </a:path>
              <a:path w="9171305" h="5951855">
                <a:moveTo>
                  <a:pt x="2276745" y="0"/>
                </a:moveTo>
                <a:lnTo>
                  <a:pt x="2276745" y="5951536"/>
                </a:lnTo>
                <a:lnTo>
                  <a:pt x="9170986" y="5951536"/>
                </a:lnTo>
                <a:lnTo>
                  <a:pt x="22767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1125" y="0"/>
            <a:ext cx="1081787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/>
              <a:t>	</a:t>
            </a:r>
            <a:r>
              <a:rPr lang="ru-RU" sz="3200"/>
              <a:t>Правила проведения ТТХ </a:t>
            </a:r>
            <a:r>
              <a:rPr lang="ru-RU" sz="3200" i="1"/>
              <a:t>(продолжение)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D134AA-6801-4648-8042-FCAA3CCE1C15}"/>
              </a:ext>
            </a:extLst>
          </p:cNvPr>
          <p:cNvSpPr/>
          <p:nvPr/>
        </p:nvSpPr>
        <p:spPr>
          <a:xfrm>
            <a:off x="249540" y="685800"/>
            <a:ext cx="11960875" cy="5370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>
                <a:solidFill>
                  <a:srgbClr val="FF0000"/>
                </a:solidFill>
                <a:latin typeface="Arial"/>
                <a:cs typeface="Arial"/>
              </a:rPr>
              <a:t>Примите сценарий, не выдвигайте возражений!</a:t>
            </a:r>
          </a:p>
          <a:p>
            <a:endParaRPr lang="en-US" sz="1400" dirty="0">
              <a:latin typeface="Arial"/>
              <a:cs typeface="Arial"/>
            </a:endParaRPr>
          </a:p>
          <a:p>
            <a:r>
              <a:rPr lang="ru-RU" sz="2400">
                <a:latin typeface="Arial"/>
                <a:cs typeface="Arial"/>
              </a:rPr>
              <a:t>Термины «изоляция» и «карантин» нередко используются как синонимы, </a:t>
            </a:r>
            <a:br>
              <a:rPr lang="da-DK" sz="2400">
                <a:latin typeface="Arial"/>
                <a:cs typeface="Arial"/>
              </a:rPr>
            </a:br>
            <a:r>
              <a:rPr lang="ru-RU" sz="2400">
                <a:latin typeface="Arial"/>
                <a:cs typeface="Arial"/>
              </a:rPr>
              <a:t>однако согласно ММСП (2005 г.) их значения различаются:</a:t>
            </a:r>
          </a:p>
          <a:p>
            <a:r>
              <a:rPr lang="ru-RU" sz="2400">
                <a:latin typeface="Arial"/>
                <a:cs typeface="Arial"/>
              </a:rPr>
              <a:t> </a:t>
            </a:r>
          </a:p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b="1" i="1">
                <a:latin typeface="Arial"/>
                <a:cs typeface="Arial"/>
              </a:rPr>
              <a:t>«изоляция»</a:t>
            </a:r>
            <a:r>
              <a:rPr lang="ru-RU" sz="2000" i="1">
                <a:latin typeface="Arial"/>
                <a:cs typeface="Arial"/>
              </a:rPr>
              <a:t> означает отделение </a:t>
            </a:r>
            <a:r>
              <a:rPr lang="ru-RU" sz="2000" i="1" u="sng">
                <a:latin typeface="Arial"/>
                <a:cs typeface="Arial"/>
              </a:rPr>
              <a:t>больных или зараженных лиц</a:t>
            </a:r>
            <a:r>
              <a:rPr lang="ru-RU" sz="2000" i="1">
                <a:latin typeface="Arial"/>
                <a:cs typeface="Arial"/>
              </a:rPr>
              <a:t> или зараженных контейнеров, перевозочных средств, багажа, товаров или почтовых посылок от других таким образом, чтобы предотвратить распространение инфекции или контаминации;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b="1" i="1">
                <a:latin typeface="Arial"/>
                <a:cs typeface="Arial"/>
              </a:rPr>
              <a:t>«карантин»</a:t>
            </a:r>
            <a:r>
              <a:rPr lang="ru-RU" sz="2000" i="1">
                <a:latin typeface="Arial"/>
                <a:cs typeface="Arial"/>
              </a:rPr>
              <a:t> означает ограничение деятельности и/или отделение от других </a:t>
            </a:r>
            <a:r>
              <a:rPr lang="ru-RU" sz="2000" i="1" u="sng">
                <a:latin typeface="Arial"/>
                <a:cs typeface="Arial"/>
              </a:rPr>
              <a:t>подозрительных на заражение лиц, которые не больны</a:t>
            </a:r>
            <a:r>
              <a:rPr lang="ru-RU" sz="2000" i="1">
                <a:latin typeface="Arial"/>
                <a:cs typeface="Arial"/>
              </a:rPr>
              <a:t>, или подозрительных на заражение багажа, контейнеров, перевозочных средств или товаров таким образом, чтобы предотвратить возможное распространение инфекции или контаминации;</a:t>
            </a:r>
          </a:p>
          <a:p>
            <a:endParaRPr lang="en-US" sz="1200" dirty="0">
              <a:latin typeface="Arial"/>
              <a:cs typeface="Arial"/>
            </a:endParaRPr>
          </a:p>
          <a:p>
            <a:r>
              <a:rPr lang="ru-RU" sz="2400">
                <a:latin typeface="Arial"/>
                <a:cs typeface="Arial"/>
              </a:rPr>
              <a:t>В контексте данных учений термин «карантин» трактуется в широком, принятом </a:t>
            </a:r>
            <a:br>
              <a:rPr lang="en-US" sz="2400">
                <a:latin typeface="Arial"/>
                <a:cs typeface="Arial"/>
              </a:rPr>
            </a:br>
            <a:r>
              <a:rPr lang="ru-RU" sz="2400">
                <a:latin typeface="Arial"/>
                <a:cs typeface="Arial"/>
              </a:rPr>
              <a:t>в публичной сфере, значении – как любой тип ограничений на передвижение или иных запретов применительно к людям или товарам в связи с COVID-19.  </a:t>
            </a:r>
          </a:p>
        </p:txBody>
      </p:sp>
    </p:spTree>
    <p:extLst>
      <p:ext uri="{BB962C8B-B14F-4D97-AF65-F5344CB8AC3E}">
        <p14:creationId xmlns:p14="http://schemas.microsoft.com/office/powerpoint/2010/main" val="3990631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B04F7-B0B1-4F91-B549-742A70893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472" y="10041"/>
            <a:ext cx="10515600" cy="581340"/>
          </a:xfrm>
        </p:spPr>
        <p:txBody>
          <a:bodyPr>
            <a:normAutofit/>
          </a:bodyPr>
          <a:lstStyle/>
          <a:p>
            <a:pPr marL="12700">
              <a:spcBef>
                <a:spcPts val="100"/>
              </a:spcBef>
            </a:pPr>
            <a:r>
              <a:rPr lang="ru-RU" sz="3200"/>
              <a:t>	Кабинетные учения: «правила игры»</a:t>
            </a: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67744F97-E788-4F04-8EA4-6A6ED13C2739}"/>
              </a:ext>
            </a:extLst>
          </p:cNvPr>
          <p:cNvSpPr/>
          <p:nvPr/>
        </p:nvSpPr>
        <p:spPr>
          <a:xfrm>
            <a:off x="8480494" y="591381"/>
            <a:ext cx="3728243" cy="6049957"/>
          </a:xfrm>
          <a:prstGeom prst="rect">
            <a:avLst/>
          </a:prstGeom>
          <a:solidFill>
            <a:srgbClr val="4D4D4D"/>
          </a:solidFill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cap="none" normalizeH="0" baseline="0" noProof="0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  <a:t>Это </a:t>
            </a:r>
            <a:r>
              <a:rPr lang="ru-RU" sz="2400">
                <a:solidFill>
                  <a:prstClr val="white"/>
                </a:solidFill>
                <a:latin typeface="Arial" panose="020B0604020202020204"/>
              </a:rPr>
              <a:t>«</a:t>
            </a:r>
            <a:r>
              <a:rPr kumimoji="0" lang="ru-RU" sz="2400" b="0" i="0" u="none" strike="noStrike" cap="none" normalizeH="0" baseline="0" noProof="0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  <a:t>закрытые» учения, которые спланированы специально для вас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cap="none" normalizeH="0" baseline="0" noProof="0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  <a:t>Ведущие помогут вам провести серию обсуждений по проблеме завозного случая COVID-19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cap="none" normalizeH="0" baseline="0" noProof="0">
              <a:ln>
                <a:noFill/>
              </a:ln>
              <a:solidFill>
                <a:prstClr val="white"/>
              </a:solidFill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cap="none" normalizeH="0" baseline="0" noProof="0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  <a:t>Мы все здесь для того, чтобы учиться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cap="none" normalizeH="0" baseline="0" noProof="0">
              <a:ln>
                <a:noFill/>
              </a:ln>
              <a:solidFill>
                <a:prstClr val="white"/>
              </a:solidFill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6" name="Freeform: Shape 59">
            <a:extLst>
              <a:ext uri="{FF2B5EF4-FFF2-40B4-BE49-F238E27FC236}">
                <a16:creationId xmlns:a16="http://schemas.microsoft.com/office/drawing/2014/main" id="{6F6CF754-9C2F-4DDB-863E-42EA03BD8012}"/>
              </a:ext>
            </a:extLst>
          </p:cNvPr>
          <p:cNvSpPr/>
          <p:nvPr/>
        </p:nvSpPr>
        <p:spPr>
          <a:xfrm>
            <a:off x="2393798" y="4621698"/>
            <a:ext cx="2950712" cy="1112814"/>
          </a:xfrm>
          <a:custGeom>
            <a:avLst/>
            <a:gdLst>
              <a:gd name="connsiteX0" fmla="*/ 0 w 2747451"/>
              <a:gd name="connsiteY0" fmla="*/ 0 h 1098980"/>
              <a:gd name="connsiteX1" fmla="*/ 2197961 w 2747451"/>
              <a:gd name="connsiteY1" fmla="*/ 0 h 1098980"/>
              <a:gd name="connsiteX2" fmla="*/ 2747451 w 2747451"/>
              <a:gd name="connsiteY2" fmla="*/ 549490 h 1098980"/>
              <a:gd name="connsiteX3" fmla="*/ 2197961 w 2747451"/>
              <a:gd name="connsiteY3" fmla="*/ 1098980 h 1098980"/>
              <a:gd name="connsiteX4" fmla="*/ 0 w 2747451"/>
              <a:gd name="connsiteY4" fmla="*/ 1098980 h 1098980"/>
              <a:gd name="connsiteX5" fmla="*/ 549490 w 2747451"/>
              <a:gd name="connsiteY5" fmla="*/ 549490 h 1098980"/>
              <a:gd name="connsiteX6" fmla="*/ 0 w 2747451"/>
              <a:gd name="connsiteY6" fmla="*/ 0 h 1098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7451" h="1098980">
                <a:moveTo>
                  <a:pt x="0" y="0"/>
                </a:moveTo>
                <a:lnTo>
                  <a:pt x="2197961" y="0"/>
                </a:lnTo>
                <a:lnTo>
                  <a:pt x="2747451" y="549490"/>
                </a:lnTo>
                <a:lnTo>
                  <a:pt x="2197961" y="1098980"/>
                </a:lnTo>
                <a:lnTo>
                  <a:pt x="0" y="1098980"/>
                </a:lnTo>
                <a:lnTo>
                  <a:pt x="549490" y="549490"/>
                </a:lnTo>
                <a:lnTo>
                  <a:pt x="0" y="0"/>
                </a:lnTo>
                <a:close/>
              </a:path>
            </a:pathLst>
          </a:custGeom>
          <a:solidFill>
            <a:srgbClr val="D86422"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txBody>
          <a:bodyPr spcFirstLastPara="0" vert="horz" wrap="square" lIns="645502" tIns="64008" rIns="581494" bIns="64008" numCol="1" spcCol="1270" anchor="ctr" anchorCtr="0">
            <a:noAutofit/>
          </a:bodyPr>
          <a:lstStyle/>
          <a:p>
            <a:pPr marL="0" marR="0" lvl="0" indent="0" algn="ctr" defTabSz="10668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Детальный разбор 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 участием ведущего</a:t>
            </a:r>
          </a:p>
        </p:txBody>
      </p:sp>
      <p:sp>
        <p:nvSpPr>
          <p:cNvPr id="77" name="Freeform: Shape 60">
            <a:extLst>
              <a:ext uri="{FF2B5EF4-FFF2-40B4-BE49-F238E27FC236}">
                <a16:creationId xmlns:a16="http://schemas.microsoft.com/office/drawing/2014/main" id="{7E665A72-E742-4104-801A-6D2B417DBC36}"/>
              </a:ext>
            </a:extLst>
          </p:cNvPr>
          <p:cNvSpPr/>
          <p:nvPr/>
        </p:nvSpPr>
        <p:spPr>
          <a:xfrm>
            <a:off x="4873318" y="4621698"/>
            <a:ext cx="2772957" cy="1112814"/>
          </a:xfrm>
          <a:custGeom>
            <a:avLst/>
            <a:gdLst>
              <a:gd name="connsiteX0" fmla="*/ 0 w 2747451"/>
              <a:gd name="connsiteY0" fmla="*/ 0 h 1098980"/>
              <a:gd name="connsiteX1" fmla="*/ 2197961 w 2747451"/>
              <a:gd name="connsiteY1" fmla="*/ 0 h 1098980"/>
              <a:gd name="connsiteX2" fmla="*/ 2747451 w 2747451"/>
              <a:gd name="connsiteY2" fmla="*/ 549490 h 1098980"/>
              <a:gd name="connsiteX3" fmla="*/ 2197961 w 2747451"/>
              <a:gd name="connsiteY3" fmla="*/ 1098980 h 1098980"/>
              <a:gd name="connsiteX4" fmla="*/ 0 w 2747451"/>
              <a:gd name="connsiteY4" fmla="*/ 1098980 h 1098980"/>
              <a:gd name="connsiteX5" fmla="*/ 549490 w 2747451"/>
              <a:gd name="connsiteY5" fmla="*/ 549490 h 1098980"/>
              <a:gd name="connsiteX6" fmla="*/ 0 w 2747451"/>
              <a:gd name="connsiteY6" fmla="*/ 0 h 1098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7451" h="1098980">
                <a:moveTo>
                  <a:pt x="0" y="0"/>
                </a:moveTo>
                <a:lnTo>
                  <a:pt x="2197961" y="0"/>
                </a:lnTo>
                <a:lnTo>
                  <a:pt x="2747451" y="549490"/>
                </a:lnTo>
                <a:lnTo>
                  <a:pt x="2197961" y="1098980"/>
                </a:lnTo>
                <a:lnTo>
                  <a:pt x="0" y="1098980"/>
                </a:lnTo>
                <a:lnTo>
                  <a:pt x="549490" y="549490"/>
                </a:lnTo>
                <a:lnTo>
                  <a:pt x="0" y="0"/>
                </a:lnTo>
                <a:close/>
              </a:path>
            </a:pathLst>
          </a:custGeom>
          <a:solidFill>
            <a:srgbClr val="D86422"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txBody>
          <a:bodyPr spcFirstLastPara="0" vert="horz" wrap="square" lIns="645502" tIns="64008" rIns="581494" bIns="64008" numCol="1" spcCol="1270" anchor="ctr" anchorCtr="0">
            <a:noAutofit/>
          </a:bodyPr>
          <a:lstStyle/>
          <a:p>
            <a:pPr marL="0" marR="0" lvl="0" indent="0" algn="ctr" defTabSz="10668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Планирование действий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55D5F51E-A7D0-402E-9FAA-1C8F36F0E831}"/>
              </a:ext>
            </a:extLst>
          </p:cNvPr>
          <p:cNvGrpSpPr/>
          <p:nvPr/>
        </p:nvGrpSpPr>
        <p:grpSpPr>
          <a:xfrm>
            <a:off x="408547" y="2809085"/>
            <a:ext cx="1644635" cy="1644635"/>
            <a:chOff x="244141" y="2669930"/>
            <a:chExt cx="1644635" cy="1644635"/>
          </a:xfrm>
        </p:grpSpPr>
        <p:sp>
          <p:nvSpPr>
            <p:cNvPr id="79" name="Teardrop 78">
              <a:extLst>
                <a:ext uri="{FF2B5EF4-FFF2-40B4-BE49-F238E27FC236}">
                  <a16:creationId xmlns:a16="http://schemas.microsoft.com/office/drawing/2014/main" id="{101CDCCF-5116-4E6F-95DD-2418243E0017}"/>
                </a:ext>
              </a:extLst>
            </p:cNvPr>
            <p:cNvSpPr/>
            <p:nvPr/>
          </p:nvSpPr>
          <p:spPr>
            <a:xfrm rot="8317880">
              <a:off x="244141" y="2669930"/>
              <a:ext cx="1644635" cy="1644635"/>
            </a:xfrm>
            <a:prstGeom prst="teardrop">
              <a:avLst>
                <a:gd name="adj" fmla="val 100000"/>
              </a:avLst>
            </a:prstGeom>
            <a:solidFill>
              <a:srgbClr val="595959">
                <a:lumMod val="40000"/>
                <a:lumOff val="6000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</p:sp>
        <p:sp>
          <p:nvSpPr>
            <p:cNvPr id="80" name="Freeform: Shape 13">
              <a:extLst>
                <a:ext uri="{FF2B5EF4-FFF2-40B4-BE49-F238E27FC236}">
                  <a16:creationId xmlns:a16="http://schemas.microsoft.com/office/drawing/2014/main" id="{2A9E292F-4C7B-49DC-95CD-AC95A9BABAC8}"/>
                </a:ext>
              </a:extLst>
            </p:cNvPr>
            <p:cNvSpPr/>
            <p:nvPr/>
          </p:nvSpPr>
          <p:spPr>
            <a:xfrm>
              <a:off x="299112" y="2730618"/>
              <a:ext cx="1534696" cy="1534898"/>
            </a:xfrm>
            <a:custGeom>
              <a:avLst/>
              <a:gdLst>
                <a:gd name="connsiteX0" fmla="*/ 0 w 645166"/>
                <a:gd name="connsiteY0" fmla="*/ 322626 h 645251"/>
                <a:gd name="connsiteX1" fmla="*/ 322583 w 645166"/>
                <a:gd name="connsiteY1" fmla="*/ 0 h 645251"/>
                <a:gd name="connsiteX2" fmla="*/ 645166 w 645166"/>
                <a:gd name="connsiteY2" fmla="*/ 322626 h 645251"/>
                <a:gd name="connsiteX3" fmla="*/ 322583 w 645166"/>
                <a:gd name="connsiteY3" fmla="*/ 645252 h 645251"/>
                <a:gd name="connsiteX4" fmla="*/ 0 w 645166"/>
                <a:gd name="connsiteY4" fmla="*/ 322626 h 645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5166" h="645251">
                  <a:moveTo>
                    <a:pt x="0" y="322626"/>
                  </a:moveTo>
                  <a:cubicBezTo>
                    <a:pt x="0" y="144445"/>
                    <a:pt x="144425" y="0"/>
                    <a:pt x="322583" y="0"/>
                  </a:cubicBezTo>
                  <a:cubicBezTo>
                    <a:pt x="500741" y="0"/>
                    <a:pt x="645166" y="144445"/>
                    <a:pt x="645166" y="322626"/>
                  </a:cubicBezTo>
                  <a:cubicBezTo>
                    <a:pt x="645166" y="500807"/>
                    <a:pt x="500741" y="645252"/>
                    <a:pt x="322583" y="645252"/>
                  </a:cubicBezTo>
                  <a:cubicBezTo>
                    <a:pt x="144425" y="645252"/>
                    <a:pt x="0" y="500807"/>
                    <a:pt x="0" y="322626"/>
                  </a:cubicBezTo>
                  <a:close/>
                </a:path>
              </a:pathLst>
            </a:cu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12700" cap="flat" cmpd="sng" algn="ctr">
              <a:solidFill>
                <a:srgbClr val="005D85"/>
              </a:solidFill>
              <a:prstDash val="solid"/>
              <a:miter lim="800000"/>
            </a:ln>
            <a:effectLst/>
          </p:spPr>
          <p:txBody>
            <a:bodyPr spcFirstLastPara="0" vert="horz" wrap="square" lIns="101284" tIns="101086" rIns="100488" bIns="101086" numCol="1" spcCol="1270" anchor="ctr" anchorCtr="0">
              <a:noAutofit/>
            </a:bodyPr>
            <a:lstStyle/>
            <a:p>
              <a:pPr marL="0" marR="0" lvl="0" indent="0" algn="ctr" defTabSz="3111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Вопросы </a:t>
              </a:r>
              <a:b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</a:br>
              <a:r>
                <a:rPr kumimoji="0" lang="ru-RU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и </a:t>
              </a:r>
              <a:r>
                <a: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обсуждение (5)</a:t>
              </a:r>
              <a:endPara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C9CB93EB-8723-4B79-B8F7-ACC5EFC463F6}"/>
              </a:ext>
            </a:extLst>
          </p:cNvPr>
          <p:cNvGrpSpPr/>
          <p:nvPr/>
        </p:nvGrpSpPr>
        <p:grpSpPr>
          <a:xfrm>
            <a:off x="4123348" y="2794041"/>
            <a:ext cx="1644635" cy="1644635"/>
            <a:chOff x="3629642" y="2681200"/>
            <a:chExt cx="1644635" cy="1644635"/>
          </a:xfrm>
        </p:grpSpPr>
        <p:sp>
          <p:nvSpPr>
            <p:cNvPr id="82" name="Teardrop 81">
              <a:extLst>
                <a:ext uri="{FF2B5EF4-FFF2-40B4-BE49-F238E27FC236}">
                  <a16:creationId xmlns:a16="http://schemas.microsoft.com/office/drawing/2014/main" id="{F9E9B369-377F-4C08-AC21-907816BF0C84}"/>
                </a:ext>
              </a:extLst>
            </p:cNvPr>
            <p:cNvSpPr/>
            <p:nvPr/>
          </p:nvSpPr>
          <p:spPr>
            <a:xfrm rot="13405948">
              <a:off x="3629642" y="2681200"/>
              <a:ext cx="1644635" cy="1644635"/>
            </a:xfrm>
            <a:prstGeom prst="teardrop">
              <a:avLst>
                <a:gd name="adj" fmla="val 100000"/>
              </a:avLst>
            </a:prstGeom>
            <a:solidFill>
              <a:srgbClr val="005D85"/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</p:sp>
        <p:sp>
          <p:nvSpPr>
            <p:cNvPr id="83" name="Freeform: Shape 15">
              <a:extLst>
                <a:ext uri="{FF2B5EF4-FFF2-40B4-BE49-F238E27FC236}">
                  <a16:creationId xmlns:a16="http://schemas.microsoft.com/office/drawing/2014/main" id="{69F57A01-8584-4F50-9F80-0B8E3E1C08EF}"/>
                </a:ext>
              </a:extLst>
            </p:cNvPr>
            <p:cNvSpPr/>
            <p:nvPr/>
          </p:nvSpPr>
          <p:spPr>
            <a:xfrm>
              <a:off x="3679100" y="2730618"/>
              <a:ext cx="1534696" cy="1534898"/>
            </a:xfrm>
            <a:custGeom>
              <a:avLst/>
              <a:gdLst>
                <a:gd name="connsiteX0" fmla="*/ 0 w 645166"/>
                <a:gd name="connsiteY0" fmla="*/ 322626 h 645251"/>
                <a:gd name="connsiteX1" fmla="*/ 322583 w 645166"/>
                <a:gd name="connsiteY1" fmla="*/ 0 h 645251"/>
                <a:gd name="connsiteX2" fmla="*/ 645166 w 645166"/>
                <a:gd name="connsiteY2" fmla="*/ 322626 h 645251"/>
                <a:gd name="connsiteX3" fmla="*/ 322583 w 645166"/>
                <a:gd name="connsiteY3" fmla="*/ 645252 h 645251"/>
                <a:gd name="connsiteX4" fmla="*/ 0 w 645166"/>
                <a:gd name="connsiteY4" fmla="*/ 322626 h 645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5166" h="645251">
                  <a:moveTo>
                    <a:pt x="0" y="322626"/>
                  </a:moveTo>
                  <a:cubicBezTo>
                    <a:pt x="0" y="144445"/>
                    <a:pt x="144425" y="0"/>
                    <a:pt x="322583" y="0"/>
                  </a:cubicBezTo>
                  <a:cubicBezTo>
                    <a:pt x="500741" y="0"/>
                    <a:pt x="645166" y="144445"/>
                    <a:pt x="645166" y="322626"/>
                  </a:cubicBezTo>
                  <a:cubicBezTo>
                    <a:pt x="645166" y="500807"/>
                    <a:pt x="500741" y="645252"/>
                    <a:pt x="322583" y="645252"/>
                  </a:cubicBezTo>
                  <a:cubicBezTo>
                    <a:pt x="144425" y="645252"/>
                    <a:pt x="0" y="500807"/>
                    <a:pt x="0" y="322626"/>
                  </a:cubicBezTo>
                  <a:close/>
                </a:path>
              </a:pathLst>
            </a:cu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spcFirstLastPara="0" vert="horz" wrap="square" lIns="100487" tIns="101086" rIns="101285" bIns="101086" numCol="1" spcCol="1270" anchor="ctr" anchorCtr="0">
              <a:noAutofit/>
            </a:bodyPr>
            <a:lstStyle/>
            <a:p>
              <a:pPr marL="0" marR="0" lvl="0" indent="0" algn="ctr" defTabSz="3111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Обновление сценария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28F0EAE8-5908-42F3-8B9B-A5F7E1BCC822}"/>
              </a:ext>
            </a:extLst>
          </p:cNvPr>
          <p:cNvGrpSpPr/>
          <p:nvPr/>
        </p:nvGrpSpPr>
        <p:grpSpPr>
          <a:xfrm>
            <a:off x="2344108" y="2911612"/>
            <a:ext cx="5120156" cy="1650164"/>
            <a:chOff x="1715771" y="2675750"/>
            <a:chExt cx="5120156" cy="1650164"/>
          </a:xfrm>
        </p:grpSpPr>
        <p:sp>
          <p:nvSpPr>
            <p:cNvPr id="85" name="Teardrop 84">
              <a:extLst>
                <a:ext uri="{FF2B5EF4-FFF2-40B4-BE49-F238E27FC236}">
                  <a16:creationId xmlns:a16="http://schemas.microsoft.com/office/drawing/2014/main" id="{C4A84362-E961-4DF7-B683-E279362436FA}"/>
                </a:ext>
              </a:extLst>
            </p:cNvPr>
            <p:cNvSpPr/>
            <p:nvPr/>
          </p:nvSpPr>
          <p:spPr>
            <a:xfrm rot="13592100">
              <a:off x="5191292" y="2681279"/>
              <a:ext cx="1644635" cy="1644635"/>
            </a:xfrm>
            <a:prstGeom prst="teardrop">
              <a:avLst>
                <a:gd name="adj" fmla="val 100000"/>
              </a:avLst>
            </a:prstGeom>
            <a:solidFill>
              <a:srgbClr val="595959">
                <a:lumMod val="40000"/>
                <a:lumOff val="6000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</p:sp>
        <p:sp>
          <p:nvSpPr>
            <p:cNvPr id="86" name="Freeform: Shape 29">
              <a:extLst>
                <a:ext uri="{FF2B5EF4-FFF2-40B4-BE49-F238E27FC236}">
                  <a16:creationId xmlns:a16="http://schemas.microsoft.com/office/drawing/2014/main" id="{209E8E62-C187-414D-963A-97C19A56DB3B}"/>
                </a:ext>
              </a:extLst>
            </p:cNvPr>
            <p:cNvSpPr/>
            <p:nvPr/>
          </p:nvSpPr>
          <p:spPr>
            <a:xfrm>
              <a:off x="5246263" y="2730618"/>
              <a:ext cx="1534696" cy="1534898"/>
            </a:xfrm>
            <a:custGeom>
              <a:avLst/>
              <a:gdLst>
                <a:gd name="connsiteX0" fmla="*/ 0 w 645166"/>
                <a:gd name="connsiteY0" fmla="*/ 322626 h 645251"/>
                <a:gd name="connsiteX1" fmla="*/ 322583 w 645166"/>
                <a:gd name="connsiteY1" fmla="*/ 0 h 645251"/>
                <a:gd name="connsiteX2" fmla="*/ 645166 w 645166"/>
                <a:gd name="connsiteY2" fmla="*/ 322626 h 645251"/>
                <a:gd name="connsiteX3" fmla="*/ 322583 w 645166"/>
                <a:gd name="connsiteY3" fmla="*/ 645252 h 645251"/>
                <a:gd name="connsiteX4" fmla="*/ 0 w 645166"/>
                <a:gd name="connsiteY4" fmla="*/ 322626 h 645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5166" h="645251">
                  <a:moveTo>
                    <a:pt x="0" y="322626"/>
                  </a:moveTo>
                  <a:cubicBezTo>
                    <a:pt x="0" y="144445"/>
                    <a:pt x="144425" y="0"/>
                    <a:pt x="322583" y="0"/>
                  </a:cubicBezTo>
                  <a:cubicBezTo>
                    <a:pt x="500741" y="0"/>
                    <a:pt x="645166" y="144445"/>
                    <a:pt x="645166" y="322626"/>
                  </a:cubicBezTo>
                  <a:cubicBezTo>
                    <a:pt x="645166" y="500807"/>
                    <a:pt x="500741" y="645252"/>
                    <a:pt x="322583" y="645252"/>
                  </a:cubicBezTo>
                  <a:cubicBezTo>
                    <a:pt x="144425" y="645252"/>
                    <a:pt x="0" y="500807"/>
                    <a:pt x="0" y="322626"/>
                  </a:cubicBezTo>
                  <a:close/>
                </a:path>
              </a:pathLst>
            </a:cu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12700" cap="flat" cmpd="sng" algn="ctr">
              <a:solidFill>
                <a:srgbClr val="005D85"/>
              </a:solidFill>
              <a:prstDash val="solid"/>
              <a:miter lim="800000"/>
            </a:ln>
            <a:effectLst/>
          </p:spPr>
          <p:txBody>
            <a:bodyPr spcFirstLastPara="0" vert="horz" wrap="square" lIns="100488" tIns="101086" rIns="101284" bIns="101086" numCol="1" spcCol="1270" anchor="ctr" anchorCtr="0">
              <a:noAutofit/>
            </a:bodyPr>
            <a:lstStyle/>
            <a:p>
              <a:pPr marL="0" marR="0" lvl="0" indent="0" algn="ctr" defTabSz="3111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Вопросы </a:t>
              </a:r>
              <a:b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</a:br>
              <a:r>
                <a:rPr kumimoji="0" lang="ru-RU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и обсуждение (3)</a:t>
              </a:r>
            </a:p>
          </p:txBody>
        </p:sp>
        <p:sp>
          <p:nvSpPr>
            <p:cNvPr id="105" name="Teardrop 104">
              <a:extLst>
                <a:ext uri="{FF2B5EF4-FFF2-40B4-BE49-F238E27FC236}">
                  <a16:creationId xmlns:a16="http://schemas.microsoft.com/office/drawing/2014/main" id="{C4A84362-E961-4DF7-B683-E279362436FA}"/>
                </a:ext>
              </a:extLst>
            </p:cNvPr>
            <p:cNvSpPr/>
            <p:nvPr/>
          </p:nvSpPr>
          <p:spPr>
            <a:xfrm rot="13592100">
              <a:off x="1715771" y="2675750"/>
              <a:ext cx="1644635" cy="1644635"/>
            </a:xfrm>
            <a:prstGeom prst="teardrop">
              <a:avLst>
                <a:gd name="adj" fmla="val 100000"/>
              </a:avLst>
            </a:prstGeom>
            <a:solidFill>
              <a:srgbClr val="595959">
                <a:lumMod val="40000"/>
                <a:lumOff val="6000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</p:sp>
        <p:sp>
          <p:nvSpPr>
            <p:cNvPr id="106" name="Freeform: Shape 29">
              <a:extLst>
                <a:ext uri="{FF2B5EF4-FFF2-40B4-BE49-F238E27FC236}">
                  <a16:creationId xmlns:a16="http://schemas.microsoft.com/office/drawing/2014/main" id="{209E8E62-C187-414D-963A-97C19A56DB3B}"/>
                </a:ext>
              </a:extLst>
            </p:cNvPr>
            <p:cNvSpPr/>
            <p:nvPr/>
          </p:nvSpPr>
          <p:spPr>
            <a:xfrm>
              <a:off x="1770742" y="2725089"/>
              <a:ext cx="1534696" cy="1534898"/>
            </a:xfrm>
            <a:custGeom>
              <a:avLst/>
              <a:gdLst>
                <a:gd name="connsiteX0" fmla="*/ 0 w 645166"/>
                <a:gd name="connsiteY0" fmla="*/ 322626 h 645251"/>
                <a:gd name="connsiteX1" fmla="*/ 322583 w 645166"/>
                <a:gd name="connsiteY1" fmla="*/ 0 h 645251"/>
                <a:gd name="connsiteX2" fmla="*/ 645166 w 645166"/>
                <a:gd name="connsiteY2" fmla="*/ 322626 h 645251"/>
                <a:gd name="connsiteX3" fmla="*/ 322583 w 645166"/>
                <a:gd name="connsiteY3" fmla="*/ 645252 h 645251"/>
                <a:gd name="connsiteX4" fmla="*/ 0 w 645166"/>
                <a:gd name="connsiteY4" fmla="*/ 322626 h 645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5166" h="645251">
                  <a:moveTo>
                    <a:pt x="0" y="322626"/>
                  </a:moveTo>
                  <a:cubicBezTo>
                    <a:pt x="0" y="144445"/>
                    <a:pt x="144425" y="0"/>
                    <a:pt x="322583" y="0"/>
                  </a:cubicBezTo>
                  <a:cubicBezTo>
                    <a:pt x="500741" y="0"/>
                    <a:pt x="645166" y="144445"/>
                    <a:pt x="645166" y="322626"/>
                  </a:cubicBezTo>
                  <a:cubicBezTo>
                    <a:pt x="645166" y="500807"/>
                    <a:pt x="500741" y="645252"/>
                    <a:pt x="322583" y="645252"/>
                  </a:cubicBezTo>
                  <a:cubicBezTo>
                    <a:pt x="144425" y="645252"/>
                    <a:pt x="0" y="500807"/>
                    <a:pt x="0" y="322626"/>
                  </a:cubicBezTo>
                  <a:close/>
                </a:path>
              </a:pathLst>
            </a:cu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12700" cap="flat" cmpd="sng" algn="ctr">
              <a:solidFill>
                <a:srgbClr val="005D85"/>
              </a:solidFill>
              <a:prstDash val="solid"/>
              <a:miter lim="800000"/>
            </a:ln>
            <a:effectLst/>
          </p:spPr>
          <p:txBody>
            <a:bodyPr spcFirstLastPara="0" vert="horz" wrap="square" lIns="100488" tIns="101086" rIns="101284" bIns="101086" numCol="1" spcCol="1270" anchor="ctr" anchorCtr="0">
              <a:noAutofit/>
            </a:bodyPr>
            <a:lstStyle/>
            <a:p>
              <a:pPr marL="0" marR="0" lvl="0" indent="0" algn="ctr" defTabSz="3111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Вопросы </a:t>
              </a:r>
              <a:b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</a:br>
              <a:r>
                <a:rPr kumimoji="0" lang="ru-RU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и </a:t>
              </a:r>
              <a:r>
                <a: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обсуждение (4)</a:t>
              </a:r>
              <a:endPara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DC18AF09-D764-4484-A0FB-2EDC11745EF4}"/>
              </a:ext>
            </a:extLst>
          </p:cNvPr>
          <p:cNvGrpSpPr/>
          <p:nvPr/>
        </p:nvGrpSpPr>
        <p:grpSpPr>
          <a:xfrm>
            <a:off x="5819630" y="926360"/>
            <a:ext cx="1644635" cy="1644635"/>
            <a:chOff x="5248729" y="787205"/>
            <a:chExt cx="1644635" cy="1644635"/>
          </a:xfrm>
        </p:grpSpPr>
        <p:sp>
          <p:nvSpPr>
            <p:cNvPr id="88" name="Teardrop 87">
              <a:extLst>
                <a:ext uri="{FF2B5EF4-FFF2-40B4-BE49-F238E27FC236}">
                  <a16:creationId xmlns:a16="http://schemas.microsoft.com/office/drawing/2014/main" id="{45AAFB87-6D6A-4F12-9F79-6C1271FF2795}"/>
                </a:ext>
              </a:extLst>
            </p:cNvPr>
            <p:cNvSpPr/>
            <p:nvPr/>
          </p:nvSpPr>
          <p:spPr>
            <a:xfrm rot="8156363">
              <a:off x="5248729" y="787205"/>
              <a:ext cx="1644635" cy="1644635"/>
            </a:xfrm>
            <a:prstGeom prst="teardrop">
              <a:avLst>
                <a:gd name="adj" fmla="val 100000"/>
              </a:avLst>
            </a:prstGeom>
            <a:solidFill>
              <a:srgbClr val="595959">
                <a:lumMod val="40000"/>
                <a:lumOff val="6000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</p:sp>
        <p:sp>
          <p:nvSpPr>
            <p:cNvPr id="89" name="Freeform: Shape 31">
              <a:extLst>
                <a:ext uri="{FF2B5EF4-FFF2-40B4-BE49-F238E27FC236}">
                  <a16:creationId xmlns:a16="http://schemas.microsoft.com/office/drawing/2014/main" id="{1BE2D36A-AC85-4DCD-BE83-40DB27AB963A}"/>
                </a:ext>
              </a:extLst>
            </p:cNvPr>
            <p:cNvSpPr/>
            <p:nvPr/>
          </p:nvSpPr>
          <p:spPr>
            <a:xfrm>
              <a:off x="5303700" y="842219"/>
              <a:ext cx="1534696" cy="1534898"/>
            </a:xfrm>
            <a:custGeom>
              <a:avLst/>
              <a:gdLst>
                <a:gd name="connsiteX0" fmla="*/ 0 w 645166"/>
                <a:gd name="connsiteY0" fmla="*/ 322626 h 645251"/>
                <a:gd name="connsiteX1" fmla="*/ 322583 w 645166"/>
                <a:gd name="connsiteY1" fmla="*/ 0 h 645251"/>
                <a:gd name="connsiteX2" fmla="*/ 645166 w 645166"/>
                <a:gd name="connsiteY2" fmla="*/ 322626 h 645251"/>
                <a:gd name="connsiteX3" fmla="*/ 322583 w 645166"/>
                <a:gd name="connsiteY3" fmla="*/ 645252 h 645251"/>
                <a:gd name="connsiteX4" fmla="*/ 0 w 645166"/>
                <a:gd name="connsiteY4" fmla="*/ 322626 h 645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5166" h="645251">
                  <a:moveTo>
                    <a:pt x="0" y="322626"/>
                  </a:moveTo>
                  <a:cubicBezTo>
                    <a:pt x="0" y="144445"/>
                    <a:pt x="144425" y="0"/>
                    <a:pt x="322583" y="0"/>
                  </a:cubicBezTo>
                  <a:cubicBezTo>
                    <a:pt x="500741" y="0"/>
                    <a:pt x="645166" y="144445"/>
                    <a:pt x="645166" y="322626"/>
                  </a:cubicBezTo>
                  <a:cubicBezTo>
                    <a:pt x="645166" y="500807"/>
                    <a:pt x="500741" y="645252"/>
                    <a:pt x="322583" y="645252"/>
                  </a:cubicBezTo>
                  <a:cubicBezTo>
                    <a:pt x="144425" y="645252"/>
                    <a:pt x="0" y="500807"/>
                    <a:pt x="0" y="322626"/>
                  </a:cubicBezTo>
                  <a:close/>
                </a:path>
              </a:pathLst>
            </a:cu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12700" cap="flat" cmpd="sng" algn="ctr">
              <a:solidFill>
                <a:srgbClr val="005D85"/>
              </a:solidFill>
              <a:prstDash val="solid"/>
              <a:miter lim="800000"/>
            </a:ln>
            <a:effectLst/>
          </p:spPr>
          <p:txBody>
            <a:bodyPr spcFirstLastPara="0" vert="horz" wrap="square" lIns="101284" tIns="101086" rIns="100488" bIns="101086" numCol="1" spcCol="1270" anchor="ctr" anchorCtr="0">
              <a:noAutofit/>
            </a:bodyPr>
            <a:lstStyle/>
            <a:p>
              <a:pPr marL="0" marR="0" lvl="0" indent="0" algn="ctr" defTabSz="3111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Вопросы </a:t>
              </a:r>
              <a:b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</a:br>
              <a:r>
                <a:rPr kumimoji="0" lang="ru-RU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и обсуждение (2)</a:t>
              </a: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C096AE6C-DD09-4B55-A977-8700A309FE90}"/>
              </a:ext>
            </a:extLst>
          </p:cNvPr>
          <p:cNvGrpSpPr/>
          <p:nvPr/>
        </p:nvGrpSpPr>
        <p:grpSpPr>
          <a:xfrm>
            <a:off x="4025263" y="926360"/>
            <a:ext cx="1644635" cy="1644635"/>
            <a:chOff x="3549197" y="787205"/>
            <a:chExt cx="1644635" cy="1644635"/>
          </a:xfrm>
        </p:grpSpPr>
        <p:sp>
          <p:nvSpPr>
            <p:cNvPr id="91" name="Teardrop 90">
              <a:extLst>
                <a:ext uri="{FF2B5EF4-FFF2-40B4-BE49-F238E27FC236}">
                  <a16:creationId xmlns:a16="http://schemas.microsoft.com/office/drawing/2014/main" id="{DE68B790-5CEE-4DBE-9D0D-829F3DA87CB9}"/>
                </a:ext>
              </a:extLst>
            </p:cNvPr>
            <p:cNvSpPr/>
            <p:nvPr/>
          </p:nvSpPr>
          <p:spPr>
            <a:xfrm rot="2700000">
              <a:off x="3549197" y="787205"/>
              <a:ext cx="1644635" cy="1644635"/>
            </a:xfrm>
            <a:prstGeom prst="teardrop">
              <a:avLst>
                <a:gd name="adj" fmla="val 100000"/>
              </a:avLst>
            </a:prstGeom>
            <a:solidFill>
              <a:srgbClr val="005D85"/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</p:sp>
        <p:sp>
          <p:nvSpPr>
            <p:cNvPr id="92" name="Freeform: Shape 33">
              <a:extLst>
                <a:ext uri="{FF2B5EF4-FFF2-40B4-BE49-F238E27FC236}">
                  <a16:creationId xmlns:a16="http://schemas.microsoft.com/office/drawing/2014/main" id="{17BCFC00-465F-4563-8CF6-87283EB3B709}"/>
                </a:ext>
              </a:extLst>
            </p:cNvPr>
            <p:cNvSpPr/>
            <p:nvPr/>
          </p:nvSpPr>
          <p:spPr>
            <a:xfrm>
              <a:off x="3604165" y="842219"/>
              <a:ext cx="1534696" cy="1534898"/>
            </a:xfrm>
            <a:custGeom>
              <a:avLst/>
              <a:gdLst>
                <a:gd name="connsiteX0" fmla="*/ 0 w 645166"/>
                <a:gd name="connsiteY0" fmla="*/ 322626 h 645251"/>
                <a:gd name="connsiteX1" fmla="*/ 322583 w 645166"/>
                <a:gd name="connsiteY1" fmla="*/ 0 h 645251"/>
                <a:gd name="connsiteX2" fmla="*/ 645166 w 645166"/>
                <a:gd name="connsiteY2" fmla="*/ 322626 h 645251"/>
                <a:gd name="connsiteX3" fmla="*/ 322583 w 645166"/>
                <a:gd name="connsiteY3" fmla="*/ 645252 h 645251"/>
                <a:gd name="connsiteX4" fmla="*/ 0 w 645166"/>
                <a:gd name="connsiteY4" fmla="*/ 322626 h 645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5166" h="645251">
                  <a:moveTo>
                    <a:pt x="0" y="322626"/>
                  </a:moveTo>
                  <a:cubicBezTo>
                    <a:pt x="0" y="144445"/>
                    <a:pt x="144425" y="0"/>
                    <a:pt x="322583" y="0"/>
                  </a:cubicBezTo>
                  <a:cubicBezTo>
                    <a:pt x="500741" y="0"/>
                    <a:pt x="645166" y="144445"/>
                    <a:pt x="645166" y="322626"/>
                  </a:cubicBezTo>
                  <a:cubicBezTo>
                    <a:pt x="645166" y="500807"/>
                    <a:pt x="500741" y="645252"/>
                    <a:pt x="322583" y="645252"/>
                  </a:cubicBezTo>
                  <a:cubicBezTo>
                    <a:pt x="144425" y="645252"/>
                    <a:pt x="0" y="500807"/>
                    <a:pt x="0" y="322626"/>
                  </a:cubicBezTo>
                  <a:close/>
                </a:path>
              </a:pathLst>
            </a:cu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spcFirstLastPara="0" vert="horz" wrap="square" lIns="101284" tIns="101086" rIns="100488" bIns="101086" numCol="1" spcCol="1270" anchor="ctr" anchorCtr="0">
              <a:noAutofit/>
            </a:bodyPr>
            <a:lstStyle/>
            <a:p>
              <a:pPr marL="0" marR="0" lvl="0" indent="0" algn="ctr" defTabSz="3111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Обновление сценария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CF4B0A48-ED99-4F0D-8713-BFA673B241D7}"/>
              </a:ext>
            </a:extLst>
          </p:cNvPr>
          <p:cNvGrpSpPr/>
          <p:nvPr/>
        </p:nvGrpSpPr>
        <p:grpSpPr>
          <a:xfrm>
            <a:off x="2223328" y="926360"/>
            <a:ext cx="1644635" cy="1644635"/>
            <a:chOff x="1849662" y="787205"/>
            <a:chExt cx="1644635" cy="1644635"/>
          </a:xfrm>
        </p:grpSpPr>
        <p:sp>
          <p:nvSpPr>
            <p:cNvPr id="94" name="Teardrop 93">
              <a:extLst>
                <a:ext uri="{FF2B5EF4-FFF2-40B4-BE49-F238E27FC236}">
                  <a16:creationId xmlns:a16="http://schemas.microsoft.com/office/drawing/2014/main" id="{6947DB99-EA11-4E44-B587-E8024A0EC571}"/>
                </a:ext>
              </a:extLst>
            </p:cNvPr>
            <p:cNvSpPr/>
            <p:nvPr/>
          </p:nvSpPr>
          <p:spPr>
            <a:xfrm rot="2700000">
              <a:off x="1849662" y="787205"/>
              <a:ext cx="1644635" cy="1644635"/>
            </a:xfrm>
            <a:prstGeom prst="teardrop">
              <a:avLst>
                <a:gd name="adj" fmla="val 100000"/>
              </a:avLst>
            </a:prstGeom>
            <a:solidFill>
              <a:srgbClr val="595959">
                <a:lumMod val="40000"/>
                <a:lumOff val="6000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</p:sp>
        <p:sp>
          <p:nvSpPr>
            <p:cNvPr id="95" name="Freeform: Shape 36">
              <a:extLst>
                <a:ext uri="{FF2B5EF4-FFF2-40B4-BE49-F238E27FC236}">
                  <a16:creationId xmlns:a16="http://schemas.microsoft.com/office/drawing/2014/main" id="{9BFFA74E-EDC4-4E32-AB45-C1114D5CA1D4}"/>
                </a:ext>
              </a:extLst>
            </p:cNvPr>
            <p:cNvSpPr/>
            <p:nvPr/>
          </p:nvSpPr>
          <p:spPr>
            <a:xfrm>
              <a:off x="1904631" y="842219"/>
              <a:ext cx="1534696" cy="1534898"/>
            </a:xfrm>
            <a:custGeom>
              <a:avLst/>
              <a:gdLst>
                <a:gd name="connsiteX0" fmla="*/ 0 w 645166"/>
                <a:gd name="connsiteY0" fmla="*/ 322626 h 645251"/>
                <a:gd name="connsiteX1" fmla="*/ 322583 w 645166"/>
                <a:gd name="connsiteY1" fmla="*/ 0 h 645251"/>
                <a:gd name="connsiteX2" fmla="*/ 645166 w 645166"/>
                <a:gd name="connsiteY2" fmla="*/ 322626 h 645251"/>
                <a:gd name="connsiteX3" fmla="*/ 322583 w 645166"/>
                <a:gd name="connsiteY3" fmla="*/ 645252 h 645251"/>
                <a:gd name="connsiteX4" fmla="*/ 0 w 645166"/>
                <a:gd name="connsiteY4" fmla="*/ 322626 h 645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5166" h="645251">
                  <a:moveTo>
                    <a:pt x="0" y="322626"/>
                  </a:moveTo>
                  <a:cubicBezTo>
                    <a:pt x="0" y="144445"/>
                    <a:pt x="144425" y="0"/>
                    <a:pt x="322583" y="0"/>
                  </a:cubicBezTo>
                  <a:cubicBezTo>
                    <a:pt x="500741" y="0"/>
                    <a:pt x="645166" y="144445"/>
                    <a:pt x="645166" y="322626"/>
                  </a:cubicBezTo>
                  <a:cubicBezTo>
                    <a:pt x="645166" y="500807"/>
                    <a:pt x="500741" y="645252"/>
                    <a:pt x="322583" y="645252"/>
                  </a:cubicBezTo>
                  <a:cubicBezTo>
                    <a:pt x="144425" y="645252"/>
                    <a:pt x="0" y="500807"/>
                    <a:pt x="0" y="322626"/>
                  </a:cubicBezTo>
                  <a:close/>
                </a:path>
              </a:pathLst>
            </a:cu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12700" cap="flat" cmpd="sng" algn="ctr">
              <a:solidFill>
                <a:srgbClr val="005D85"/>
              </a:solidFill>
              <a:prstDash val="solid"/>
              <a:miter lim="800000"/>
            </a:ln>
            <a:effectLst/>
          </p:spPr>
          <p:txBody>
            <a:bodyPr spcFirstLastPara="0" vert="horz" wrap="square" lIns="101285" tIns="101086" rIns="100487" bIns="101086" numCol="1" spcCol="1270" anchor="ctr" anchorCtr="0">
              <a:noAutofit/>
            </a:bodyPr>
            <a:lstStyle/>
            <a:p>
              <a:pPr marL="0" marR="0" lvl="0" indent="0" algn="ctr" defTabSz="3111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Вопросы </a:t>
              </a:r>
              <a:b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</a:br>
              <a:r>
                <a:rPr kumimoji="0" lang="ru-RU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и обсуждение (1)</a:t>
              </a: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9BECA5B2-5AF0-4A29-8467-C2BBF77228FB}"/>
              </a:ext>
            </a:extLst>
          </p:cNvPr>
          <p:cNvGrpSpPr/>
          <p:nvPr/>
        </p:nvGrpSpPr>
        <p:grpSpPr>
          <a:xfrm>
            <a:off x="408547" y="926360"/>
            <a:ext cx="1644635" cy="1644635"/>
            <a:chOff x="150128" y="787205"/>
            <a:chExt cx="1644635" cy="1644635"/>
          </a:xfrm>
        </p:grpSpPr>
        <p:sp>
          <p:nvSpPr>
            <p:cNvPr id="97" name="Teardrop 96">
              <a:extLst>
                <a:ext uri="{FF2B5EF4-FFF2-40B4-BE49-F238E27FC236}">
                  <a16:creationId xmlns:a16="http://schemas.microsoft.com/office/drawing/2014/main" id="{9E4E0C61-E82C-4133-929C-F1DB3258EE48}"/>
                </a:ext>
              </a:extLst>
            </p:cNvPr>
            <p:cNvSpPr/>
            <p:nvPr/>
          </p:nvSpPr>
          <p:spPr>
            <a:xfrm rot="2700000">
              <a:off x="150128" y="787205"/>
              <a:ext cx="1644635" cy="1644635"/>
            </a:xfrm>
            <a:prstGeom prst="teardrop">
              <a:avLst>
                <a:gd name="adj" fmla="val 100000"/>
              </a:avLst>
            </a:prstGeom>
            <a:solidFill>
              <a:srgbClr val="005D85"/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</p:sp>
        <p:sp>
          <p:nvSpPr>
            <p:cNvPr id="98" name="Freeform: Shape 38">
              <a:extLst>
                <a:ext uri="{FF2B5EF4-FFF2-40B4-BE49-F238E27FC236}">
                  <a16:creationId xmlns:a16="http://schemas.microsoft.com/office/drawing/2014/main" id="{D7F7F5B6-18EB-479B-80F2-BB5A9040ADB7}"/>
                </a:ext>
              </a:extLst>
            </p:cNvPr>
            <p:cNvSpPr/>
            <p:nvPr/>
          </p:nvSpPr>
          <p:spPr>
            <a:xfrm>
              <a:off x="205099" y="842219"/>
              <a:ext cx="1534696" cy="1534898"/>
            </a:xfrm>
            <a:custGeom>
              <a:avLst/>
              <a:gdLst>
                <a:gd name="connsiteX0" fmla="*/ 0 w 645166"/>
                <a:gd name="connsiteY0" fmla="*/ 322626 h 645251"/>
                <a:gd name="connsiteX1" fmla="*/ 322583 w 645166"/>
                <a:gd name="connsiteY1" fmla="*/ 0 h 645251"/>
                <a:gd name="connsiteX2" fmla="*/ 645166 w 645166"/>
                <a:gd name="connsiteY2" fmla="*/ 322626 h 645251"/>
                <a:gd name="connsiteX3" fmla="*/ 322583 w 645166"/>
                <a:gd name="connsiteY3" fmla="*/ 645252 h 645251"/>
                <a:gd name="connsiteX4" fmla="*/ 0 w 645166"/>
                <a:gd name="connsiteY4" fmla="*/ 322626 h 645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5166" h="645251">
                  <a:moveTo>
                    <a:pt x="0" y="322626"/>
                  </a:moveTo>
                  <a:cubicBezTo>
                    <a:pt x="0" y="144445"/>
                    <a:pt x="144425" y="0"/>
                    <a:pt x="322583" y="0"/>
                  </a:cubicBezTo>
                  <a:cubicBezTo>
                    <a:pt x="500741" y="0"/>
                    <a:pt x="645166" y="144445"/>
                    <a:pt x="645166" y="322626"/>
                  </a:cubicBezTo>
                  <a:cubicBezTo>
                    <a:pt x="645166" y="500807"/>
                    <a:pt x="500741" y="645252"/>
                    <a:pt x="322583" y="645252"/>
                  </a:cubicBezTo>
                  <a:cubicBezTo>
                    <a:pt x="144425" y="645252"/>
                    <a:pt x="0" y="500807"/>
                    <a:pt x="0" y="322626"/>
                  </a:cubicBezTo>
                  <a:close/>
                </a:path>
              </a:pathLst>
            </a:cu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spcFirstLastPara="0" vert="horz" wrap="square" lIns="101284" tIns="101086" rIns="100488" bIns="101086" numCol="1" spcCol="1270" anchor="ctr" anchorCtr="0">
              <a:noAutofit/>
            </a:bodyPr>
            <a:lstStyle/>
            <a:p>
              <a:pPr marL="0" marR="0" lvl="0" indent="0" algn="ctr" defTabSz="3111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Сценарий</a:t>
              </a:r>
            </a:p>
          </p:txBody>
        </p:sp>
      </p:grpSp>
      <p:sp>
        <p:nvSpPr>
          <p:cNvPr id="103" name="Freeform: Shape 58">
            <a:extLst>
              <a:ext uri="{FF2B5EF4-FFF2-40B4-BE49-F238E27FC236}">
                <a16:creationId xmlns:a16="http://schemas.microsoft.com/office/drawing/2014/main" id="{0643F411-9354-42D4-9C8D-FF309A8A038F}"/>
              </a:ext>
            </a:extLst>
          </p:cNvPr>
          <p:cNvSpPr/>
          <p:nvPr/>
        </p:nvSpPr>
        <p:spPr>
          <a:xfrm>
            <a:off x="477397" y="4621698"/>
            <a:ext cx="2344632" cy="1112814"/>
          </a:xfrm>
          <a:custGeom>
            <a:avLst/>
            <a:gdLst>
              <a:gd name="connsiteX0" fmla="*/ 0 w 2747451"/>
              <a:gd name="connsiteY0" fmla="*/ 0 h 1098980"/>
              <a:gd name="connsiteX1" fmla="*/ 2197961 w 2747451"/>
              <a:gd name="connsiteY1" fmla="*/ 0 h 1098980"/>
              <a:gd name="connsiteX2" fmla="*/ 2747451 w 2747451"/>
              <a:gd name="connsiteY2" fmla="*/ 549490 h 1098980"/>
              <a:gd name="connsiteX3" fmla="*/ 2197961 w 2747451"/>
              <a:gd name="connsiteY3" fmla="*/ 1098980 h 1098980"/>
              <a:gd name="connsiteX4" fmla="*/ 0 w 2747451"/>
              <a:gd name="connsiteY4" fmla="*/ 1098980 h 1098980"/>
              <a:gd name="connsiteX5" fmla="*/ 0 w 2747451"/>
              <a:gd name="connsiteY5" fmla="*/ 0 h 1098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47451" h="1098980">
                <a:moveTo>
                  <a:pt x="0" y="0"/>
                </a:moveTo>
                <a:lnTo>
                  <a:pt x="2197961" y="0"/>
                </a:lnTo>
                <a:lnTo>
                  <a:pt x="2747451" y="549490"/>
                </a:lnTo>
                <a:lnTo>
                  <a:pt x="2197961" y="1098980"/>
                </a:lnTo>
                <a:lnTo>
                  <a:pt x="0" y="1098980"/>
                </a:lnTo>
                <a:lnTo>
                  <a:pt x="0" y="0"/>
                </a:lnTo>
                <a:close/>
              </a:path>
            </a:pathLst>
          </a:custGeom>
          <a:solidFill>
            <a:srgbClr val="D86422"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txBody>
          <a:bodyPr spcFirstLastPara="0" vert="horz" wrap="square" lIns="128016" tIns="64008" rIns="306749" bIns="64008" numCol="1" spcCol="1270" anchor="ctr" anchorCtr="0">
            <a:noAutofit/>
          </a:bodyPr>
          <a:lstStyle/>
          <a:p>
            <a:pPr marL="0" marR="0" lvl="0" indent="0" algn="ctr" defTabSz="10668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Разбор </a:t>
            </a:r>
            <a:br>
              <a:rPr kumimoji="0" lang="da-DK" sz="2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ru-RU" sz="2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«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 горячим следам»</a:t>
            </a:r>
          </a:p>
        </p:txBody>
      </p:sp>
    </p:spTree>
    <p:extLst>
      <p:ext uri="{BB962C8B-B14F-4D97-AF65-F5344CB8AC3E}">
        <p14:creationId xmlns:p14="http://schemas.microsoft.com/office/powerpoint/2010/main" val="31352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25" y="0"/>
            <a:ext cx="533147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/>
              <a:t>	</a:t>
            </a:r>
            <a:r>
              <a:rPr lang="ru-RU" sz="3200"/>
              <a:t>Вопросы</a:t>
            </a:r>
          </a:p>
        </p:txBody>
      </p:sp>
      <p:sp>
        <p:nvSpPr>
          <p:cNvPr id="3" name="object 3"/>
          <p:cNvSpPr/>
          <p:nvPr/>
        </p:nvSpPr>
        <p:spPr>
          <a:xfrm>
            <a:off x="6553200" y="1414271"/>
            <a:ext cx="3136391" cy="4029455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6200" y="2103627"/>
            <a:ext cx="6096000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0" algn="r">
              <a:lnSpc>
                <a:spcPct val="100000"/>
              </a:lnSpc>
              <a:spcBef>
                <a:spcPts val="100"/>
              </a:spcBef>
            </a:pPr>
            <a:r>
              <a:rPr lang="ru-RU" sz="4000" b="1">
                <a:solidFill>
                  <a:srgbClr val="0070C0"/>
                </a:solidFill>
                <a:latin typeface="Arial"/>
                <a:cs typeface="Arial"/>
              </a:rPr>
              <a:t>ПРЕЖДЕ</a:t>
            </a:r>
            <a:r>
              <a:rPr lang="en-US" sz="4000" b="1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ru-RU" sz="4000" b="1">
                <a:solidFill>
                  <a:srgbClr val="0070C0"/>
                </a:solidFill>
                <a:latin typeface="Arial"/>
                <a:cs typeface="Arial"/>
              </a:rPr>
              <a:t>ЧЕМ</a:t>
            </a:r>
            <a:r>
              <a:rPr lang="en-US" sz="4000" b="1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ru-RU" sz="4000" b="1">
                <a:solidFill>
                  <a:srgbClr val="0070C0"/>
                </a:solidFill>
                <a:latin typeface="Arial"/>
                <a:cs typeface="Arial"/>
              </a:rPr>
              <a:t>МЫ </a:t>
            </a:r>
            <a:br>
              <a:rPr lang="en-US" sz="4000" b="1">
                <a:solidFill>
                  <a:srgbClr val="0070C0"/>
                </a:solidFill>
                <a:latin typeface="Arial"/>
                <a:cs typeface="Arial"/>
              </a:rPr>
            </a:br>
            <a:r>
              <a:rPr lang="ru-RU" sz="4000" b="1">
                <a:solidFill>
                  <a:srgbClr val="0070C0"/>
                </a:solidFill>
                <a:latin typeface="Arial"/>
                <a:cs typeface="Arial"/>
              </a:rPr>
              <a:t>НАЧНЕМ, ЕСТЬ ЛИ ВОПРОСЫ?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25353" y="2809747"/>
            <a:ext cx="4726566" cy="1821180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 marR="5080">
              <a:lnSpc>
                <a:spcPct val="90200"/>
              </a:lnSpc>
              <a:spcBef>
                <a:spcPts val="590"/>
              </a:spcBef>
            </a:pPr>
            <a:r>
              <a:rPr lang="ru-RU" sz="4200" b="1">
                <a:solidFill>
                  <a:srgbClr val="FFFFFF"/>
                </a:solidFill>
                <a:latin typeface="Arial"/>
                <a:cs typeface="Arial"/>
              </a:rPr>
              <a:t>НОВЫЙ КОРОНАВИРУС (COVID-2019)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25352" y="4747260"/>
            <a:ext cx="3766448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>
                <a:solidFill>
                  <a:srgbClr val="FFFFFF"/>
                </a:solidFill>
                <a:latin typeface="Arial"/>
                <a:cs typeface="Arial"/>
              </a:rPr>
              <a:t>Начало учений (STARTEX)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6172835" cy="6858000"/>
            <a:chOff x="0" y="0"/>
            <a:chExt cx="6172835" cy="68580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6172835" cy="6858000"/>
            </a:xfrm>
            <a:custGeom>
              <a:avLst/>
              <a:gdLst/>
              <a:ahLst/>
              <a:cxnLst/>
              <a:rect l="l" t="t" r="r" b="b"/>
              <a:pathLst>
                <a:path w="6172835" h="6858000">
                  <a:moveTo>
                    <a:pt x="6103706" y="0"/>
                  </a:moveTo>
                  <a:lnTo>
                    <a:pt x="0" y="0"/>
                  </a:lnTo>
                  <a:lnTo>
                    <a:pt x="0" y="6857999"/>
                  </a:lnTo>
                  <a:lnTo>
                    <a:pt x="2764858" y="6857999"/>
                  </a:lnTo>
                  <a:lnTo>
                    <a:pt x="2896679" y="6782204"/>
                  </a:lnTo>
                  <a:lnTo>
                    <a:pt x="2937503" y="6757202"/>
                  </a:lnTo>
                  <a:lnTo>
                    <a:pt x="2978137" y="6731921"/>
                  </a:lnTo>
                  <a:lnTo>
                    <a:pt x="3018580" y="6706364"/>
                  </a:lnTo>
                  <a:lnTo>
                    <a:pt x="3058830" y="6680530"/>
                  </a:lnTo>
                  <a:lnTo>
                    <a:pt x="3098887" y="6654423"/>
                  </a:lnTo>
                  <a:lnTo>
                    <a:pt x="3138748" y="6628042"/>
                  </a:lnTo>
                  <a:lnTo>
                    <a:pt x="3178412" y="6601390"/>
                  </a:lnTo>
                  <a:lnTo>
                    <a:pt x="3217878" y="6574467"/>
                  </a:lnTo>
                  <a:lnTo>
                    <a:pt x="3257145" y="6547276"/>
                  </a:lnTo>
                  <a:lnTo>
                    <a:pt x="3296211" y="6519816"/>
                  </a:lnTo>
                  <a:lnTo>
                    <a:pt x="3335076" y="6492091"/>
                  </a:lnTo>
                  <a:lnTo>
                    <a:pt x="3373737" y="6464100"/>
                  </a:lnTo>
                  <a:lnTo>
                    <a:pt x="3412193" y="6435846"/>
                  </a:lnTo>
                  <a:lnTo>
                    <a:pt x="3450444" y="6407329"/>
                  </a:lnTo>
                  <a:lnTo>
                    <a:pt x="3488487" y="6378551"/>
                  </a:lnTo>
                  <a:lnTo>
                    <a:pt x="3526322" y="6349514"/>
                  </a:lnTo>
                  <a:lnTo>
                    <a:pt x="3563947" y="6320218"/>
                  </a:lnTo>
                  <a:lnTo>
                    <a:pt x="3601361" y="6290665"/>
                  </a:lnTo>
                  <a:lnTo>
                    <a:pt x="3638562" y="6260856"/>
                  </a:lnTo>
                  <a:lnTo>
                    <a:pt x="3675549" y="6230793"/>
                  </a:lnTo>
                  <a:lnTo>
                    <a:pt x="3712321" y="6200477"/>
                  </a:lnTo>
                  <a:lnTo>
                    <a:pt x="3748877" y="6169909"/>
                  </a:lnTo>
                  <a:lnTo>
                    <a:pt x="3785214" y="6139091"/>
                  </a:lnTo>
                  <a:lnTo>
                    <a:pt x="3821333" y="6108023"/>
                  </a:lnTo>
                  <a:lnTo>
                    <a:pt x="3857231" y="6076708"/>
                  </a:lnTo>
                  <a:lnTo>
                    <a:pt x="3892907" y="6045146"/>
                  </a:lnTo>
                  <a:lnTo>
                    <a:pt x="3928360" y="6013339"/>
                  </a:lnTo>
                  <a:lnTo>
                    <a:pt x="3963588" y="5981289"/>
                  </a:lnTo>
                  <a:lnTo>
                    <a:pt x="3998591" y="5948995"/>
                  </a:lnTo>
                  <a:lnTo>
                    <a:pt x="4033366" y="5916461"/>
                  </a:lnTo>
                  <a:lnTo>
                    <a:pt x="4067913" y="5883687"/>
                  </a:lnTo>
                  <a:lnTo>
                    <a:pt x="4102231" y="5850674"/>
                  </a:lnTo>
                  <a:lnTo>
                    <a:pt x="4136317" y="5817424"/>
                  </a:lnTo>
                  <a:lnTo>
                    <a:pt x="4170170" y="5783939"/>
                  </a:lnTo>
                  <a:lnTo>
                    <a:pt x="4203790" y="5750218"/>
                  </a:lnTo>
                  <a:lnTo>
                    <a:pt x="4237175" y="5716265"/>
                  </a:lnTo>
                  <a:lnTo>
                    <a:pt x="4270323" y="5682080"/>
                  </a:lnTo>
                  <a:lnTo>
                    <a:pt x="4303234" y="5647664"/>
                  </a:lnTo>
                  <a:lnTo>
                    <a:pt x="4335906" y="5613019"/>
                  </a:lnTo>
                  <a:lnTo>
                    <a:pt x="4368337" y="5578146"/>
                  </a:lnTo>
                  <a:lnTo>
                    <a:pt x="4400526" y="5543046"/>
                  </a:lnTo>
                  <a:lnTo>
                    <a:pt x="4432473" y="5507721"/>
                  </a:lnTo>
                  <a:lnTo>
                    <a:pt x="4464175" y="5472172"/>
                  </a:lnTo>
                  <a:lnTo>
                    <a:pt x="4495631" y="5436401"/>
                  </a:lnTo>
                  <a:lnTo>
                    <a:pt x="4526840" y="5400408"/>
                  </a:lnTo>
                  <a:lnTo>
                    <a:pt x="4557801" y="5364196"/>
                  </a:lnTo>
                  <a:lnTo>
                    <a:pt x="4588512" y="5327765"/>
                  </a:lnTo>
                  <a:lnTo>
                    <a:pt x="4618973" y="5291116"/>
                  </a:lnTo>
                  <a:lnTo>
                    <a:pt x="4649180" y="5254252"/>
                  </a:lnTo>
                  <a:lnTo>
                    <a:pt x="4679135" y="5217173"/>
                  </a:lnTo>
                  <a:lnTo>
                    <a:pt x="4708834" y="5179881"/>
                  </a:lnTo>
                  <a:lnTo>
                    <a:pt x="4738277" y="5142376"/>
                  </a:lnTo>
                  <a:lnTo>
                    <a:pt x="4767462" y="5104661"/>
                  </a:lnTo>
                  <a:lnTo>
                    <a:pt x="4796388" y="5066737"/>
                  </a:lnTo>
                  <a:lnTo>
                    <a:pt x="4825054" y="5028605"/>
                  </a:lnTo>
                  <a:lnTo>
                    <a:pt x="4853459" y="4990266"/>
                  </a:lnTo>
                  <a:lnTo>
                    <a:pt x="4881600" y="4951721"/>
                  </a:lnTo>
                  <a:lnTo>
                    <a:pt x="4909478" y="4912973"/>
                  </a:lnTo>
                  <a:lnTo>
                    <a:pt x="4937089" y="4874022"/>
                  </a:lnTo>
                  <a:lnTo>
                    <a:pt x="4964434" y="4834869"/>
                  </a:lnTo>
                  <a:lnTo>
                    <a:pt x="4991510" y="4795517"/>
                  </a:lnTo>
                  <a:lnTo>
                    <a:pt x="5018317" y="4755965"/>
                  </a:lnTo>
                  <a:lnTo>
                    <a:pt x="5044853" y="4716217"/>
                  </a:lnTo>
                  <a:lnTo>
                    <a:pt x="5071117" y="4676272"/>
                  </a:lnTo>
                  <a:lnTo>
                    <a:pt x="5097107" y="4636132"/>
                  </a:lnTo>
                  <a:lnTo>
                    <a:pt x="5122823" y="4595799"/>
                  </a:lnTo>
                  <a:lnTo>
                    <a:pt x="5148262" y="4555274"/>
                  </a:lnTo>
                  <a:lnTo>
                    <a:pt x="5173423" y="4514559"/>
                  </a:lnTo>
                  <a:lnTo>
                    <a:pt x="5198306" y="4473653"/>
                  </a:lnTo>
                  <a:lnTo>
                    <a:pt x="5222909" y="4432560"/>
                  </a:lnTo>
                  <a:lnTo>
                    <a:pt x="5247230" y="4391280"/>
                  </a:lnTo>
                  <a:lnTo>
                    <a:pt x="5271268" y="4349814"/>
                  </a:lnTo>
                  <a:lnTo>
                    <a:pt x="5295022" y="4308165"/>
                  </a:lnTo>
                  <a:lnTo>
                    <a:pt x="5318491" y="4266332"/>
                  </a:lnTo>
                  <a:lnTo>
                    <a:pt x="5341672" y="4224318"/>
                  </a:lnTo>
                  <a:lnTo>
                    <a:pt x="5364566" y="4182124"/>
                  </a:lnTo>
                  <a:lnTo>
                    <a:pt x="5387170" y="4139751"/>
                  </a:lnTo>
                  <a:lnTo>
                    <a:pt x="5409484" y="4097200"/>
                  </a:lnTo>
                  <a:lnTo>
                    <a:pt x="5431505" y="4054474"/>
                  </a:lnTo>
                  <a:lnTo>
                    <a:pt x="5453233" y="4011572"/>
                  </a:lnTo>
                  <a:lnTo>
                    <a:pt x="5474666" y="3968497"/>
                  </a:lnTo>
                  <a:lnTo>
                    <a:pt x="5495803" y="3925250"/>
                  </a:lnTo>
                  <a:lnTo>
                    <a:pt x="5516642" y="3881831"/>
                  </a:lnTo>
                  <a:lnTo>
                    <a:pt x="5537183" y="3838244"/>
                  </a:lnTo>
                  <a:lnTo>
                    <a:pt x="5557424" y="3794488"/>
                  </a:lnTo>
                  <a:lnTo>
                    <a:pt x="5577363" y="3750565"/>
                  </a:lnTo>
                  <a:lnTo>
                    <a:pt x="5597000" y="3706476"/>
                  </a:lnTo>
                  <a:lnTo>
                    <a:pt x="5616332" y="3662224"/>
                  </a:lnTo>
                  <a:lnTo>
                    <a:pt x="5635360" y="3617808"/>
                  </a:lnTo>
                  <a:lnTo>
                    <a:pt x="5654080" y="3573231"/>
                  </a:lnTo>
                  <a:lnTo>
                    <a:pt x="5672493" y="3528493"/>
                  </a:lnTo>
                  <a:lnTo>
                    <a:pt x="5690596" y="3483597"/>
                  </a:lnTo>
                  <a:lnTo>
                    <a:pt x="5708388" y="3438543"/>
                  </a:lnTo>
                  <a:lnTo>
                    <a:pt x="5725869" y="3393332"/>
                  </a:lnTo>
                  <a:lnTo>
                    <a:pt x="5743036" y="3347967"/>
                  </a:lnTo>
                  <a:lnTo>
                    <a:pt x="5759888" y="3302448"/>
                  </a:lnTo>
                  <a:lnTo>
                    <a:pt x="5776425" y="3256777"/>
                  </a:lnTo>
                  <a:lnTo>
                    <a:pt x="5792644" y="3210955"/>
                  </a:lnTo>
                  <a:lnTo>
                    <a:pt x="5808544" y="3164983"/>
                  </a:lnTo>
                  <a:lnTo>
                    <a:pt x="5824125" y="3118862"/>
                  </a:lnTo>
                  <a:lnTo>
                    <a:pt x="5839384" y="3072595"/>
                  </a:lnTo>
                  <a:lnTo>
                    <a:pt x="5854321" y="3026182"/>
                  </a:lnTo>
                  <a:lnTo>
                    <a:pt x="5868934" y="2979625"/>
                  </a:lnTo>
                  <a:lnTo>
                    <a:pt x="5883221" y="2932924"/>
                  </a:lnTo>
                  <a:lnTo>
                    <a:pt x="5897182" y="2886082"/>
                  </a:lnTo>
                  <a:lnTo>
                    <a:pt x="5910815" y="2839100"/>
                  </a:lnTo>
                  <a:lnTo>
                    <a:pt x="5924119" y="2791978"/>
                  </a:lnTo>
                  <a:lnTo>
                    <a:pt x="5937092" y="2744719"/>
                  </a:lnTo>
                  <a:lnTo>
                    <a:pt x="5949733" y="2697323"/>
                  </a:lnTo>
                  <a:lnTo>
                    <a:pt x="5962041" y="2649793"/>
                  </a:lnTo>
                  <a:lnTo>
                    <a:pt x="5974015" y="2602128"/>
                  </a:lnTo>
                  <a:lnTo>
                    <a:pt x="5985652" y="2554331"/>
                  </a:lnTo>
                  <a:lnTo>
                    <a:pt x="5996953" y="2506403"/>
                  </a:lnTo>
                  <a:lnTo>
                    <a:pt x="6007915" y="2458346"/>
                  </a:lnTo>
                  <a:lnTo>
                    <a:pt x="6018537" y="2410159"/>
                  </a:lnTo>
                  <a:lnTo>
                    <a:pt x="6028818" y="2361846"/>
                  </a:lnTo>
                  <a:lnTo>
                    <a:pt x="6038756" y="2313407"/>
                  </a:lnTo>
                  <a:lnTo>
                    <a:pt x="6048351" y="2264843"/>
                  </a:lnTo>
                  <a:lnTo>
                    <a:pt x="6057600" y="2216157"/>
                  </a:lnTo>
                  <a:lnTo>
                    <a:pt x="6066503" y="2167348"/>
                  </a:lnTo>
                  <a:lnTo>
                    <a:pt x="6075058" y="2118419"/>
                  </a:lnTo>
                  <a:lnTo>
                    <a:pt x="6083264" y="2069371"/>
                  </a:lnTo>
                  <a:lnTo>
                    <a:pt x="6091119" y="2020205"/>
                  </a:lnTo>
                  <a:lnTo>
                    <a:pt x="6098623" y="1970922"/>
                  </a:lnTo>
                  <a:lnTo>
                    <a:pt x="6105774" y="1921524"/>
                  </a:lnTo>
                  <a:lnTo>
                    <a:pt x="6112570" y="1872013"/>
                  </a:lnTo>
                  <a:lnTo>
                    <a:pt x="6119010" y="1822389"/>
                  </a:lnTo>
                  <a:lnTo>
                    <a:pt x="6125094" y="1772653"/>
                  </a:lnTo>
                  <a:lnTo>
                    <a:pt x="6130819" y="1722808"/>
                  </a:lnTo>
                  <a:lnTo>
                    <a:pt x="6136184" y="1672854"/>
                  </a:lnTo>
                  <a:lnTo>
                    <a:pt x="6141188" y="1622793"/>
                  </a:lnTo>
                  <a:lnTo>
                    <a:pt x="6145830" y="1572626"/>
                  </a:lnTo>
                  <a:lnTo>
                    <a:pt x="6150108" y="1522355"/>
                  </a:lnTo>
                  <a:lnTo>
                    <a:pt x="6154021" y="1471980"/>
                  </a:lnTo>
                  <a:lnTo>
                    <a:pt x="6157567" y="1421503"/>
                  </a:lnTo>
                  <a:lnTo>
                    <a:pt x="6160746" y="1370926"/>
                  </a:lnTo>
                  <a:lnTo>
                    <a:pt x="6163556" y="1320249"/>
                  </a:lnTo>
                  <a:lnTo>
                    <a:pt x="6165996" y="1269475"/>
                  </a:lnTo>
                  <a:lnTo>
                    <a:pt x="6168063" y="1218604"/>
                  </a:lnTo>
                  <a:lnTo>
                    <a:pt x="6169758" y="1167637"/>
                  </a:lnTo>
                  <a:lnTo>
                    <a:pt x="6171079" y="1116577"/>
                  </a:lnTo>
                  <a:lnTo>
                    <a:pt x="6172024" y="1065424"/>
                  </a:lnTo>
                  <a:lnTo>
                    <a:pt x="6172592" y="1014179"/>
                  </a:lnTo>
                  <a:lnTo>
                    <a:pt x="6172781" y="962845"/>
                  </a:lnTo>
                  <a:lnTo>
                    <a:pt x="6172599" y="912557"/>
                  </a:lnTo>
                  <a:lnTo>
                    <a:pt x="6172054" y="862356"/>
                  </a:lnTo>
                  <a:lnTo>
                    <a:pt x="6171147" y="812242"/>
                  </a:lnTo>
                  <a:lnTo>
                    <a:pt x="6169880" y="762217"/>
                  </a:lnTo>
                  <a:lnTo>
                    <a:pt x="6168253" y="712282"/>
                  </a:lnTo>
                  <a:lnTo>
                    <a:pt x="6166269" y="662439"/>
                  </a:lnTo>
                  <a:lnTo>
                    <a:pt x="6163927" y="612688"/>
                  </a:lnTo>
                  <a:lnTo>
                    <a:pt x="6161230" y="563031"/>
                  </a:lnTo>
                  <a:lnTo>
                    <a:pt x="6158178" y="513468"/>
                  </a:lnTo>
                  <a:lnTo>
                    <a:pt x="6154774" y="464003"/>
                  </a:lnTo>
                  <a:lnTo>
                    <a:pt x="6151018" y="414634"/>
                  </a:lnTo>
                  <a:lnTo>
                    <a:pt x="6146911" y="365365"/>
                  </a:lnTo>
                  <a:lnTo>
                    <a:pt x="6142455" y="316196"/>
                  </a:lnTo>
                  <a:lnTo>
                    <a:pt x="6137650" y="267127"/>
                  </a:lnTo>
                  <a:lnTo>
                    <a:pt x="6103706" y="0"/>
                  </a:lnTo>
                  <a:close/>
                </a:path>
              </a:pathLst>
            </a:custGeom>
            <a:solidFill>
              <a:srgbClr val="FFFFFF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6024245" cy="6858000"/>
            </a:xfrm>
            <a:custGeom>
              <a:avLst/>
              <a:gdLst/>
              <a:ahLst/>
              <a:cxnLst/>
              <a:rect l="l" t="t" r="r" b="b"/>
              <a:pathLst>
                <a:path w="6024245" h="6858000">
                  <a:moveTo>
                    <a:pt x="5953780" y="0"/>
                  </a:moveTo>
                  <a:lnTo>
                    <a:pt x="0" y="0"/>
                  </a:lnTo>
                  <a:lnTo>
                    <a:pt x="0" y="6857999"/>
                  </a:lnTo>
                  <a:lnTo>
                    <a:pt x="2436986" y="6857999"/>
                  </a:lnTo>
                  <a:lnTo>
                    <a:pt x="2549933" y="6800151"/>
                  </a:lnTo>
                  <a:lnTo>
                    <a:pt x="2592074" y="6777061"/>
                  </a:lnTo>
                  <a:lnTo>
                    <a:pt x="2634028" y="6753676"/>
                  </a:lnTo>
                  <a:lnTo>
                    <a:pt x="2675795" y="6729996"/>
                  </a:lnTo>
                  <a:lnTo>
                    <a:pt x="2717373" y="6706024"/>
                  </a:lnTo>
                  <a:lnTo>
                    <a:pt x="2758761" y="6681762"/>
                  </a:lnTo>
                  <a:lnTo>
                    <a:pt x="2799958" y="6657209"/>
                  </a:lnTo>
                  <a:lnTo>
                    <a:pt x="2840961" y="6632368"/>
                  </a:lnTo>
                  <a:lnTo>
                    <a:pt x="2881771" y="6607241"/>
                  </a:lnTo>
                  <a:lnTo>
                    <a:pt x="2922384" y="6581828"/>
                  </a:lnTo>
                  <a:lnTo>
                    <a:pt x="2962801" y="6556131"/>
                  </a:lnTo>
                  <a:lnTo>
                    <a:pt x="3003019" y="6530151"/>
                  </a:lnTo>
                  <a:lnTo>
                    <a:pt x="3043037" y="6503890"/>
                  </a:lnTo>
                  <a:lnTo>
                    <a:pt x="3082854" y="6477349"/>
                  </a:lnTo>
                  <a:lnTo>
                    <a:pt x="3122468" y="6450530"/>
                  </a:lnTo>
                  <a:lnTo>
                    <a:pt x="3161878" y="6423433"/>
                  </a:lnTo>
                  <a:lnTo>
                    <a:pt x="3201082" y="6396061"/>
                  </a:lnTo>
                  <a:lnTo>
                    <a:pt x="3240080" y="6368415"/>
                  </a:lnTo>
                  <a:lnTo>
                    <a:pt x="3278869" y="6340496"/>
                  </a:lnTo>
                  <a:lnTo>
                    <a:pt x="3317448" y="6312305"/>
                  </a:lnTo>
                  <a:lnTo>
                    <a:pt x="3355817" y="6283844"/>
                  </a:lnTo>
                  <a:lnTo>
                    <a:pt x="3393973" y="6255115"/>
                  </a:lnTo>
                  <a:lnTo>
                    <a:pt x="3431915" y="6226118"/>
                  </a:lnTo>
                  <a:lnTo>
                    <a:pt x="3469642" y="6196856"/>
                  </a:lnTo>
                  <a:lnTo>
                    <a:pt x="3507152" y="6167329"/>
                  </a:lnTo>
                  <a:lnTo>
                    <a:pt x="3544444" y="6137538"/>
                  </a:lnTo>
                  <a:lnTo>
                    <a:pt x="3581516" y="6107487"/>
                  </a:lnTo>
                  <a:lnTo>
                    <a:pt x="3618368" y="6077175"/>
                  </a:lnTo>
                  <a:lnTo>
                    <a:pt x="3654997" y="6046604"/>
                  </a:lnTo>
                  <a:lnTo>
                    <a:pt x="3691403" y="6015775"/>
                  </a:lnTo>
                  <a:lnTo>
                    <a:pt x="3727584" y="5984690"/>
                  </a:lnTo>
                  <a:lnTo>
                    <a:pt x="3763538" y="5953351"/>
                  </a:lnTo>
                  <a:lnTo>
                    <a:pt x="3799264" y="5921759"/>
                  </a:lnTo>
                  <a:lnTo>
                    <a:pt x="3834761" y="5889914"/>
                  </a:lnTo>
                  <a:lnTo>
                    <a:pt x="3870027" y="5857819"/>
                  </a:lnTo>
                  <a:lnTo>
                    <a:pt x="3905062" y="5825475"/>
                  </a:lnTo>
                  <a:lnTo>
                    <a:pt x="3939862" y="5792883"/>
                  </a:lnTo>
                  <a:lnTo>
                    <a:pt x="3974428" y="5760045"/>
                  </a:lnTo>
                  <a:lnTo>
                    <a:pt x="4008758" y="5726962"/>
                  </a:lnTo>
                  <a:lnTo>
                    <a:pt x="4042850" y="5693636"/>
                  </a:lnTo>
                  <a:lnTo>
                    <a:pt x="4076703" y="5660067"/>
                  </a:lnTo>
                  <a:lnTo>
                    <a:pt x="4110315" y="5626258"/>
                  </a:lnTo>
                  <a:lnTo>
                    <a:pt x="4143686" y="5592209"/>
                  </a:lnTo>
                  <a:lnTo>
                    <a:pt x="4176813" y="5557923"/>
                  </a:lnTo>
                  <a:lnTo>
                    <a:pt x="4209696" y="5523400"/>
                  </a:lnTo>
                  <a:lnTo>
                    <a:pt x="4242333" y="5488641"/>
                  </a:lnTo>
                  <a:lnTo>
                    <a:pt x="4274722" y="5453649"/>
                  </a:lnTo>
                  <a:lnTo>
                    <a:pt x="4306862" y="5418425"/>
                  </a:lnTo>
                  <a:lnTo>
                    <a:pt x="4338753" y="5382970"/>
                  </a:lnTo>
                  <a:lnTo>
                    <a:pt x="4370391" y="5347285"/>
                  </a:lnTo>
                  <a:lnTo>
                    <a:pt x="4401776" y="5311373"/>
                  </a:lnTo>
                  <a:lnTo>
                    <a:pt x="4432907" y="5275233"/>
                  </a:lnTo>
                  <a:lnTo>
                    <a:pt x="4463783" y="5238868"/>
                  </a:lnTo>
                  <a:lnTo>
                    <a:pt x="4494401" y="5202279"/>
                  </a:lnTo>
                  <a:lnTo>
                    <a:pt x="4524760" y="5165468"/>
                  </a:lnTo>
                  <a:lnTo>
                    <a:pt x="4554859" y="5128436"/>
                  </a:lnTo>
                  <a:lnTo>
                    <a:pt x="4584697" y="5091183"/>
                  </a:lnTo>
                  <a:lnTo>
                    <a:pt x="4614272" y="5053713"/>
                  </a:lnTo>
                  <a:lnTo>
                    <a:pt x="4643583" y="5016025"/>
                  </a:lnTo>
                  <a:lnTo>
                    <a:pt x="4672628" y="4978122"/>
                  </a:lnTo>
                  <a:lnTo>
                    <a:pt x="4701406" y="4940005"/>
                  </a:lnTo>
                  <a:lnTo>
                    <a:pt x="4729916" y="4901675"/>
                  </a:lnTo>
                  <a:lnTo>
                    <a:pt x="4758156" y="4863134"/>
                  </a:lnTo>
                  <a:lnTo>
                    <a:pt x="4786124" y="4824383"/>
                  </a:lnTo>
                  <a:lnTo>
                    <a:pt x="4813820" y="4785423"/>
                  </a:lnTo>
                  <a:lnTo>
                    <a:pt x="4841242" y="4746256"/>
                  </a:lnTo>
                  <a:lnTo>
                    <a:pt x="4868389" y="4706883"/>
                  </a:lnTo>
                  <a:lnTo>
                    <a:pt x="4895259" y="4667306"/>
                  </a:lnTo>
                  <a:lnTo>
                    <a:pt x="4921850" y="4627526"/>
                  </a:lnTo>
                  <a:lnTo>
                    <a:pt x="4948162" y="4587544"/>
                  </a:lnTo>
                  <a:lnTo>
                    <a:pt x="4974193" y="4547363"/>
                  </a:lnTo>
                  <a:lnTo>
                    <a:pt x="4999942" y="4506982"/>
                  </a:lnTo>
                  <a:lnTo>
                    <a:pt x="5025407" y="4466404"/>
                  </a:lnTo>
                  <a:lnTo>
                    <a:pt x="5050586" y="4425631"/>
                  </a:lnTo>
                  <a:lnTo>
                    <a:pt x="5075479" y="4384662"/>
                  </a:lnTo>
                  <a:lnTo>
                    <a:pt x="5100084" y="4343500"/>
                  </a:lnTo>
                  <a:lnTo>
                    <a:pt x="5124400" y="4302147"/>
                  </a:lnTo>
                  <a:lnTo>
                    <a:pt x="5148425" y="4260603"/>
                  </a:lnTo>
                  <a:lnTo>
                    <a:pt x="5172157" y="4218871"/>
                  </a:lnTo>
                  <a:lnTo>
                    <a:pt x="5195596" y="4176950"/>
                  </a:lnTo>
                  <a:lnTo>
                    <a:pt x="5218740" y="4134844"/>
                  </a:lnTo>
                  <a:lnTo>
                    <a:pt x="5241588" y="4092553"/>
                  </a:lnTo>
                  <a:lnTo>
                    <a:pt x="5264138" y="4050078"/>
                  </a:lnTo>
                  <a:lnTo>
                    <a:pt x="5286389" y="4007421"/>
                  </a:lnTo>
                  <a:lnTo>
                    <a:pt x="5308339" y="3964584"/>
                  </a:lnTo>
                  <a:lnTo>
                    <a:pt x="5329987" y="3921568"/>
                  </a:lnTo>
                  <a:lnTo>
                    <a:pt x="5351332" y="3878373"/>
                  </a:lnTo>
                  <a:lnTo>
                    <a:pt x="5372372" y="3835003"/>
                  </a:lnTo>
                  <a:lnTo>
                    <a:pt x="5393105" y="3791457"/>
                  </a:lnTo>
                  <a:lnTo>
                    <a:pt x="5413532" y="3747738"/>
                  </a:lnTo>
                  <a:lnTo>
                    <a:pt x="5433649" y="3703847"/>
                  </a:lnTo>
                  <a:lnTo>
                    <a:pt x="5453456" y="3659784"/>
                  </a:lnTo>
                  <a:lnTo>
                    <a:pt x="5472951" y="3615553"/>
                  </a:lnTo>
                  <a:lnTo>
                    <a:pt x="5492133" y="3571153"/>
                  </a:lnTo>
                  <a:lnTo>
                    <a:pt x="5511000" y="3526587"/>
                  </a:lnTo>
                  <a:lnTo>
                    <a:pt x="5529552" y="3481855"/>
                  </a:lnTo>
                  <a:lnTo>
                    <a:pt x="5547786" y="3436960"/>
                  </a:lnTo>
                  <a:lnTo>
                    <a:pt x="5565701" y="3391903"/>
                  </a:lnTo>
                  <a:lnTo>
                    <a:pt x="5583296" y="3346684"/>
                  </a:lnTo>
                  <a:lnTo>
                    <a:pt x="5600570" y="3301306"/>
                  </a:lnTo>
                  <a:lnTo>
                    <a:pt x="5617521" y="3255769"/>
                  </a:lnTo>
                  <a:lnTo>
                    <a:pt x="5634147" y="3210076"/>
                  </a:lnTo>
                  <a:lnTo>
                    <a:pt x="5650448" y="3164227"/>
                  </a:lnTo>
                  <a:lnTo>
                    <a:pt x="5666421" y="3118224"/>
                  </a:lnTo>
                  <a:lnTo>
                    <a:pt x="5682066" y="3072069"/>
                  </a:lnTo>
                  <a:lnTo>
                    <a:pt x="5697381" y="3025762"/>
                  </a:lnTo>
                  <a:lnTo>
                    <a:pt x="5712365" y="2979306"/>
                  </a:lnTo>
                  <a:lnTo>
                    <a:pt x="5727015" y="2932701"/>
                  </a:lnTo>
                  <a:lnTo>
                    <a:pt x="5741332" y="2885949"/>
                  </a:lnTo>
                  <a:lnTo>
                    <a:pt x="5755313" y="2839051"/>
                  </a:lnTo>
                  <a:lnTo>
                    <a:pt x="5768958" y="2792010"/>
                  </a:lnTo>
                  <a:lnTo>
                    <a:pt x="5782264" y="2744825"/>
                  </a:lnTo>
                  <a:lnTo>
                    <a:pt x="5795230" y="2697499"/>
                  </a:lnTo>
                  <a:lnTo>
                    <a:pt x="5807855" y="2650033"/>
                  </a:lnTo>
                  <a:lnTo>
                    <a:pt x="5820137" y="2602428"/>
                  </a:lnTo>
                  <a:lnTo>
                    <a:pt x="5832076" y="2554686"/>
                  </a:lnTo>
                  <a:lnTo>
                    <a:pt x="5843669" y="2506808"/>
                  </a:lnTo>
                  <a:lnTo>
                    <a:pt x="5854916" y="2458796"/>
                  </a:lnTo>
                  <a:lnTo>
                    <a:pt x="5865814" y="2410651"/>
                  </a:lnTo>
                  <a:lnTo>
                    <a:pt x="5876363" y="2362374"/>
                  </a:lnTo>
                  <a:lnTo>
                    <a:pt x="5886561" y="2313966"/>
                  </a:lnTo>
                  <a:lnTo>
                    <a:pt x="5896407" y="2265430"/>
                  </a:lnTo>
                  <a:lnTo>
                    <a:pt x="5905899" y="2216767"/>
                  </a:lnTo>
                  <a:lnTo>
                    <a:pt x="5915036" y="2167977"/>
                  </a:lnTo>
                  <a:lnTo>
                    <a:pt x="5923816" y="2119063"/>
                  </a:lnTo>
                  <a:lnTo>
                    <a:pt x="5932239" y="2070025"/>
                  </a:lnTo>
                  <a:lnTo>
                    <a:pt x="5940302" y="2020866"/>
                  </a:lnTo>
                  <a:lnTo>
                    <a:pt x="5948004" y="1971586"/>
                  </a:lnTo>
                  <a:lnTo>
                    <a:pt x="5955345" y="1922187"/>
                  </a:lnTo>
                  <a:lnTo>
                    <a:pt x="5962322" y="1872670"/>
                  </a:lnTo>
                  <a:lnTo>
                    <a:pt x="5968934" y="1823038"/>
                  </a:lnTo>
                  <a:lnTo>
                    <a:pt x="5975179" y="1773290"/>
                  </a:lnTo>
                  <a:lnTo>
                    <a:pt x="5981057" y="1723429"/>
                  </a:lnTo>
                  <a:lnTo>
                    <a:pt x="5986566" y="1673455"/>
                  </a:lnTo>
                  <a:lnTo>
                    <a:pt x="5991705" y="1623371"/>
                  </a:lnTo>
                  <a:lnTo>
                    <a:pt x="5996471" y="1573178"/>
                  </a:lnTo>
                  <a:lnTo>
                    <a:pt x="6000864" y="1522877"/>
                  </a:lnTo>
                  <a:lnTo>
                    <a:pt x="6004883" y="1472469"/>
                  </a:lnTo>
                  <a:lnTo>
                    <a:pt x="6008525" y="1421956"/>
                  </a:lnTo>
                  <a:lnTo>
                    <a:pt x="6011790" y="1371340"/>
                  </a:lnTo>
                  <a:lnTo>
                    <a:pt x="6014676" y="1320621"/>
                  </a:lnTo>
                  <a:lnTo>
                    <a:pt x="6017182" y="1269802"/>
                  </a:lnTo>
                  <a:lnTo>
                    <a:pt x="6019306" y="1218883"/>
                  </a:lnTo>
                  <a:lnTo>
                    <a:pt x="6021047" y="1167865"/>
                  </a:lnTo>
                  <a:lnTo>
                    <a:pt x="6022404" y="1116752"/>
                  </a:lnTo>
                  <a:lnTo>
                    <a:pt x="6023375" y="1065542"/>
                  </a:lnTo>
                  <a:lnTo>
                    <a:pt x="6023958" y="1014239"/>
                  </a:lnTo>
                  <a:lnTo>
                    <a:pt x="6024153" y="962844"/>
                  </a:lnTo>
                  <a:lnTo>
                    <a:pt x="6023947" y="910012"/>
                  </a:lnTo>
                  <a:lnTo>
                    <a:pt x="6023331" y="857277"/>
                  </a:lnTo>
                  <a:lnTo>
                    <a:pt x="6022305" y="804642"/>
                  </a:lnTo>
                  <a:lnTo>
                    <a:pt x="6020872" y="752108"/>
                  </a:lnTo>
                  <a:lnTo>
                    <a:pt x="6019032" y="699677"/>
                  </a:lnTo>
                  <a:lnTo>
                    <a:pt x="6016788" y="647349"/>
                  </a:lnTo>
                  <a:lnTo>
                    <a:pt x="6014141" y="595127"/>
                  </a:lnTo>
                  <a:lnTo>
                    <a:pt x="6011093" y="543011"/>
                  </a:lnTo>
                  <a:lnTo>
                    <a:pt x="6007644" y="491004"/>
                  </a:lnTo>
                  <a:lnTo>
                    <a:pt x="6003797" y="439107"/>
                  </a:lnTo>
                  <a:lnTo>
                    <a:pt x="5999553" y="387322"/>
                  </a:lnTo>
                  <a:lnTo>
                    <a:pt x="5994913" y="335649"/>
                  </a:lnTo>
                  <a:lnTo>
                    <a:pt x="5989880" y="284091"/>
                  </a:lnTo>
                  <a:lnTo>
                    <a:pt x="59537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19381" y="1607799"/>
              <a:ext cx="4047843" cy="227422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64465" y="3505200"/>
            <a:ext cx="3797935" cy="23057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/>
            <a:r>
              <a:rPr lang="ru-RU" sz="2400" b="1">
                <a:solidFill>
                  <a:srgbClr val="D86422"/>
                </a:solidFill>
                <a:latin typeface="Arial"/>
                <a:cs typeface="Arial"/>
              </a:rPr>
              <a:t>ЧРЕЗВЫЧАЙНЫЕ</a:t>
            </a:r>
            <a:br>
              <a:rPr lang="en-US" sz="2400" b="1">
                <a:solidFill>
                  <a:srgbClr val="D86422"/>
                </a:solidFill>
                <a:latin typeface="Arial"/>
                <a:cs typeface="Arial"/>
              </a:rPr>
            </a:br>
            <a:r>
              <a:rPr lang="ru-RU" sz="2400" b="1">
                <a:solidFill>
                  <a:srgbClr val="D86422"/>
                </a:solidFill>
                <a:latin typeface="Arial"/>
                <a:cs typeface="Arial"/>
              </a:rPr>
              <a:t>СИТУАЦИИ В ОБЛАСТИ ЗДРАВООХРАНЕНИЯ </a:t>
            </a:r>
            <a:endParaRPr lang="en-US" sz="2400" b="1">
              <a:solidFill>
                <a:srgbClr val="D86422"/>
              </a:solidFill>
              <a:latin typeface="Arial"/>
              <a:cs typeface="Arial"/>
            </a:endParaRPr>
          </a:p>
          <a:p>
            <a:pPr marR="5080" algn="r"/>
            <a:endParaRPr lang="en-US" sz="2400" b="1">
              <a:solidFill>
                <a:srgbClr val="D86422"/>
              </a:solidFill>
              <a:latin typeface="Arial"/>
              <a:cs typeface="Arial"/>
            </a:endParaRPr>
          </a:p>
          <a:p>
            <a:pPr marR="5080" algn="r"/>
            <a:r>
              <a:rPr lang="ru-RU" sz="2400" b="1">
                <a:solidFill>
                  <a:srgbClr val="D86422"/>
                </a:solidFill>
                <a:latin typeface="Arial"/>
                <a:cs typeface="Arial"/>
              </a:rPr>
              <a:t>ПУНКТЫ ВЪЕЗДА (ПВ)</a:t>
            </a:r>
          </a:p>
          <a:p>
            <a:pPr algn="r">
              <a:spcBef>
                <a:spcPts val="620"/>
              </a:spcBef>
            </a:pPr>
            <a:r>
              <a:rPr lang="ru-RU" sz="2400" b="1">
                <a:solidFill>
                  <a:srgbClr val="D86422"/>
                </a:solidFill>
                <a:latin typeface="Arial"/>
                <a:cs typeface="Arial"/>
              </a:rPr>
              <a:t>Имитационные учения</a:t>
            </a:r>
          </a:p>
        </p:txBody>
      </p:sp>
      <p:sp>
        <p:nvSpPr>
          <p:cNvPr id="10" name="object 10"/>
          <p:cNvSpPr/>
          <p:nvPr/>
        </p:nvSpPr>
        <p:spPr>
          <a:xfrm>
            <a:off x="10917935" y="6327647"/>
            <a:ext cx="1267968" cy="390144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06" y="6164567"/>
            <a:ext cx="1897346" cy="48326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11505"/>
          </a:xfrm>
          <a:custGeom>
            <a:avLst/>
            <a:gdLst/>
            <a:ahLst/>
            <a:cxnLst/>
            <a:rect l="l" t="t" r="r" b="b"/>
            <a:pathLst>
              <a:path w="12192000" h="611505">
                <a:moveTo>
                  <a:pt x="0" y="611408"/>
                </a:moveTo>
                <a:lnTo>
                  <a:pt x="0" y="0"/>
                </a:lnTo>
                <a:lnTo>
                  <a:pt x="12192000" y="0"/>
                </a:lnTo>
                <a:lnTo>
                  <a:pt x="12192000" y="611408"/>
                </a:lnTo>
                <a:lnTo>
                  <a:pt x="0" y="611408"/>
                </a:lnTo>
                <a:close/>
              </a:path>
            </a:pathLst>
          </a:custGeom>
          <a:solidFill>
            <a:srgbClr val="008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6580631"/>
            <a:ext cx="12192340" cy="277368"/>
            <a:chOff x="0" y="6580631"/>
            <a:chExt cx="12192340" cy="277368"/>
          </a:xfrm>
        </p:grpSpPr>
        <p:sp>
          <p:nvSpPr>
            <p:cNvPr id="4" name="object 4"/>
            <p:cNvSpPr/>
            <p:nvPr/>
          </p:nvSpPr>
          <p:spPr>
            <a:xfrm>
              <a:off x="0" y="6580631"/>
              <a:ext cx="12188952" cy="277368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55" y="6605265"/>
              <a:ext cx="12186285" cy="252729"/>
            </a:xfrm>
            <a:custGeom>
              <a:avLst/>
              <a:gdLst/>
              <a:ahLst/>
              <a:cxnLst/>
              <a:rect l="l" t="t" r="r" b="b"/>
              <a:pathLst>
                <a:path w="12186285" h="252729">
                  <a:moveTo>
                    <a:pt x="0" y="0"/>
                  </a:moveTo>
                  <a:lnTo>
                    <a:pt x="12185943" y="0"/>
                  </a:lnTo>
                  <a:lnTo>
                    <a:pt x="12185943" y="252734"/>
                  </a:lnTo>
                  <a:lnTo>
                    <a:pt x="0" y="2527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1401037" y="6619747"/>
            <a:ext cx="5924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>
                <a:solidFill>
                  <a:srgbClr val="FFFFFF"/>
                </a:solidFill>
                <a:latin typeface="Arial"/>
                <a:cs typeface="Arial"/>
              </a:rPr>
              <a:t>Стр. 14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43840">
              <a:lnSpc>
                <a:spcPct val="100000"/>
              </a:lnSpc>
              <a:spcBef>
                <a:spcPts val="200"/>
              </a:spcBef>
            </a:pPr>
            <a:r>
              <a:rPr lang="ru-RU" sz="3200"/>
              <a:t>Сессия 1 – Сценарий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3" name="object 23"/>
          <p:cNvSpPr/>
          <p:nvPr/>
        </p:nvSpPr>
        <p:spPr>
          <a:xfrm>
            <a:off x="483895" y="740228"/>
            <a:ext cx="6385560" cy="5715000"/>
          </a:xfrm>
          <a:custGeom>
            <a:avLst/>
            <a:gdLst/>
            <a:ahLst/>
            <a:cxnLst/>
            <a:rect l="l" t="t" r="r" b="b"/>
            <a:pathLst>
              <a:path w="6385559" h="5715000">
                <a:moveTo>
                  <a:pt x="6384991" y="0"/>
                </a:moveTo>
                <a:lnTo>
                  <a:pt x="0" y="0"/>
                </a:lnTo>
                <a:lnTo>
                  <a:pt x="0" y="5715000"/>
                </a:lnTo>
                <a:lnTo>
                  <a:pt x="6384991" y="5715000"/>
                </a:lnTo>
                <a:lnTo>
                  <a:pt x="6384991" y="0"/>
                </a:lnTo>
                <a:close/>
              </a:path>
            </a:pathLst>
          </a:custGeom>
          <a:solidFill>
            <a:srgbClr val="FAFA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81000" y="1089371"/>
            <a:ext cx="6488455" cy="538762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97815" marR="144780" indent="-285750">
              <a:lnSpc>
                <a:spcPct val="98900"/>
              </a:lnSpc>
              <a:spcAft>
                <a:spcPts val="600"/>
              </a:spcAft>
              <a:buChar char="•"/>
              <a:tabLst>
                <a:tab pos="297815" algn="l"/>
                <a:tab pos="298450" algn="l"/>
              </a:tabLst>
            </a:pPr>
            <a:r>
              <a:rPr lang="ru-RU" sz="1600">
                <a:latin typeface="Arial"/>
                <a:cs typeface="Arial"/>
              </a:rPr>
              <a:t>В первой половине 2020 г., особенно в период с марта по май, число случаев COVID-19 резко возросло, и страны предпринимали неимоверные усилия, чтобы адаптироваться </a:t>
            </a:r>
            <a:br>
              <a:rPr lang="da-DK" sz="1600">
                <a:latin typeface="Arial"/>
                <a:cs typeface="Arial"/>
              </a:rPr>
            </a:br>
            <a:r>
              <a:rPr lang="ru-RU" sz="1600">
                <a:latin typeface="Arial"/>
                <a:cs typeface="Arial"/>
              </a:rPr>
              <a:t>к появлению нового пандемического вируса.</a:t>
            </a:r>
          </a:p>
          <a:p>
            <a:pPr marL="297815" marR="563245" indent="-285750">
              <a:lnSpc>
                <a:spcPct val="101099"/>
              </a:lnSpc>
              <a:spcAft>
                <a:spcPts val="600"/>
              </a:spcAft>
              <a:buChar char="•"/>
              <a:tabLst>
                <a:tab pos="297815" algn="l"/>
                <a:tab pos="298450" algn="l"/>
              </a:tabLst>
            </a:pPr>
            <a:r>
              <a:rPr lang="ru-RU" sz="1600">
                <a:latin typeface="Arial"/>
                <a:cs typeface="Arial"/>
              </a:rPr>
              <a:t>Резко пострадала туристическая индустрия: численность пассажиров и рейсов упала более чем на 50%.</a:t>
            </a:r>
          </a:p>
          <a:p>
            <a:pPr marL="298450" indent="-285750">
              <a:lnSpc>
                <a:spcPts val="2110"/>
              </a:lnSpc>
              <a:spcAft>
                <a:spcPts val="600"/>
              </a:spcAft>
              <a:buChar char="•"/>
              <a:tabLst>
                <a:tab pos="297815" algn="l"/>
                <a:tab pos="298450" algn="l"/>
              </a:tabLst>
            </a:pPr>
            <a:r>
              <a:rPr lang="ru-RU" sz="1600">
                <a:latin typeface="Arial"/>
                <a:cs typeface="Arial"/>
              </a:rPr>
              <a:t>В большинстве стран были введены строгие ограничения </a:t>
            </a:r>
            <a:br>
              <a:rPr lang="en-US" sz="1600">
                <a:latin typeface="Arial"/>
                <a:cs typeface="Arial"/>
              </a:rPr>
            </a:br>
            <a:r>
              <a:rPr lang="ru-RU" sz="1600">
                <a:latin typeface="Arial"/>
                <a:cs typeface="Arial"/>
              </a:rPr>
              <a:t>и почти везде лицам, прибывающим в страну</a:t>
            </a:r>
            <a:r>
              <a:rPr lang="en-US" sz="1600">
                <a:latin typeface="Arial"/>
                <a:cs typeface="Arial"/>
              </a:rPr>
              <a:t>,</a:t>
            </a:r>
            <a:r>
              <a:rPr lang="ru-RU" sz="1600">
                <a:latin typeface="Arial"/>
                <a:cs typeface="Arial"/>
              </a:rPr>
              <a:t> предписывалась та или иная форма карантина.</a:t>
            </a:r>
          </a:p>
          <a:p>
            <a:pPr marL="297815" marR="5080" indent="-285750">
              <a:lnSpc>
                <a:spcPct val="99400"/>
              </a:lnSpc>
              <a:spcAft>
                <a:spcPts val="600"/>
              </a:spcAft>
              <a:buChar char="•"/>
              <a:tabLst>
                <a:tab pos="298450" algn="l"/>
              </a:tabLst>
            </a:pPr>
            <a:r>
              <a:rPr lang="ru-RU" sz="1600">
                <a:latin typeface="Arial"/>
                <a:cs typeface="Arial"/>
              </a:rPr>
              <a:t>Правила по прибытии варьируются – от отсутствия карантина </a:t>
            </a:r>
            <a:br>
              <a:rPr lang="da-DK" sz="1600">
                <a:latin typeface="Arial"/>
                <a:cs typeface="Arial"/>
              </a:rPr>
            </a:br>
            <a:r>
              <a:rPr lang="ru-RU" sz="1600">
                <a:latin typeface="Arial"/>
                <a:cs typeface="Arial"/>
              </a:rPr>
              <a:t>и предписания домашней самоизоляции, если человек чувствует себя плохо, до принудительной изоляции в домашних условиях либо полномасштабного карантина с помещением </a:t>
            </a:r>
            <a:br>
              <a:rPr lang="da-DK" sz="1600">
                <a:latin typeface="Arial"/>
                <a:cs typeface="Arial"/>
              </a:rPr>
            </a:br>
            <a:r>
              <a:rPr lang="ru-RU" sz="1600">
                <a:latin typeface="Arial"/>
                <a:cs typeface="Arial"/>
              </a:rPr>
              <a:t>в гостиницу или иное учреждение.</a:t>
            </a:r>
          </a:p>
          <a:p>
            <a:pPr marL="297815" marR="42545" indent="-285750">
              <a:lnSpc>
                <a:spcPct val="99400"/>
              </a:lnSpc>
              <a:spcAft>
                <a:spcPts val="600"/>
              </a:spcAft>
              <a:buChar char="•"/>
              <a:tabLst>
                <a:tab pos="297815" algn="l"/>
                <a:tab pos="298450" algn="l"/>
                <a:tab pos="4819650" algn="l"/>
              </a:tabLst>
            </a:pPr>
            <a:r>
              <a:rPr lang="ru-RU" sz="1600">
                <a:latin typeface="Arial"/>
                <a:cs typeface="Arial"/>
              </a:rPr>
              <a:t>По оценкам ОЭСР, воздействие COVID-19 приведет к снижению объема международного туризма в 2020 г. на 60%. Эта цифра может вырасти до 80%, если пандемия не завершится до декабря.</a:t>
            </a:r>
            <a:r>
              <a:rPr lang="en-US" sz="1600">
                <a:latin typeface="Arial"/>
                <a:cs typeface="Arial"/>
              </a:rPr>
              <a:t> </a:t>
            </a:r>
            <a:r>
              <a:rPr lang="ru-RU" sz="1600">
                <a:latin typeface="Arial"/>
                <a:cs typeface="Arial"/>
              </a:rPr>
              <a:t>Ситуация уже привела к закрытию ряда авиакомпаний и потере тысяч рабочих мест.</a:t>
            </a:r>
          </a:p>
          <a:p>
            <a:pPr marL="297815" marR="245745">
              <a:lnSpc>
                <a:spcPts val="2090"/>
              </a:lnSpc>
              <a:spcAft>
                <a:spcPts val="600"/>
              </a:spcAft>
            </a:pPr>
            <a:endParaRPr lang="ru-RU" sz="16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7690104" y="0"/>
            <a:ext cx="4502150" cy="634365"/>
            <a:chOff x="7690104" y="0"/>
            <a:chExt cx="4502150" cy="634365"/>
          </a:xfrm>
        </p:grpSpPr>
        <p:sp>
          <p:nvSpPr>
            <p:cNvPr id="26" name="object 26"/>
            <p:cNvSpPr/>
            <p:nvPr/>
          </p:nvSpPr>
          <p:spPr>
            <a:xfrm>
              <a:off x="7690104" y="0"/>
              <a:ext cx="4258056" cy="633984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770612" y="896"/>
              <a:ext cx="4151629" cy="607060"/>
            </a:xfrm>
            <a:custGeom>
              <a:avLst/>
              <a:gdLst/>
              <a:ahLst/>
              <a:cxnLst/>
              <a:rect l="l" t="t" r="r" b="b"/>
              <a:pathLst>
                <a:path w="4151629" h="607060">
                  <a:moveTo>
                    <a:pt x="4151376" y="0"/>
                  </a:moveTo>
                  <a:lnTo>
                    <a:pt x="676655" y="1"/>
                  </a:lnTo>
                  <a:lnTo>
                    <a:pt x="0" y="1"/>
                  </a:lnTo>
                  <a:lnTo>
                    <a:pt x="676655" y="606790"/>
                  </a:lnTo>
                  <a:lnTo>
                    <a:pt x="4151376" y="606790"/>
                  </a:lnTo>
                  <a:lnTo>
                    <a:pt x="4151376" y="0"/>
                  </a:lnTo>
                  <a:close/>
                </a:path>
              </a:pathLst>
            </a:custGeom>
            <a:solidFill>
              <a:srgbClr val="A24B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961376" y="0"/>
              <a:ext cx="4227576" cy="633984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040624" y="896"/>
              <a:ext cx="4151629" cy="607060"/>
            </a:xfrm>
            <a:custGeom>
              <a:avLst/>
              <a:gdLst/>
              <a:ahLst/>
              <a:cxnLst/>
              <a:rect l="l" t="t" r="r" b="b"/>
              <a:pathLst>
                <a:path w="4151629" h="607060">
                  <a:moveTo>
                    <a:pt x="4151376" y="0"/>
                  </a:moveTo>
                  <a:lnTo>
                    <a:pt x="676655" y="1"/>
                  </a:lnTo>
                  <a:lnTo>
                    <a:pt x="0" y="1"/>
                  </a:lnTo>
                  <a:lnTo>
                    <a:pt x="676655" y="606790"/>
                  </a:lnTo>
                  <a:lnTo>
                    <a:pt x="4151376" y="606790"/>
                  </a:lnTo>
                  <a:lnTo>
                    <a:pt x="4151376" y="0"/>
                  </a:lnTo>
                  <a:close/>
                </a:path>
              </a:pathLst>
            </a:custGeom>
            <a:solidFill>
              <a:srgbClr val="D864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8040623" y="896"/>
            <a:ext cx="3881754" cy="444352"/>
          </a:xfrm>
          <a:prstGeom prst="rect">
            <a:avLst/>
          </a:prstGeom>
          <a:noFill/>
        </p:spPr>
        <p:txBody>
          <a:bodyPr vert="horz" wrap="square" lIns="0" tIns="135255" rIns="0" bIns="0" rtlCol="0">
            <a:spAutoFit/>
          </a:bodyPr>
          <a:lstStyle/>
          <a:p>
            <a:pPr marL="1074420">
              <a:lnSpc>
                <a:spcPct val="100000"/>
              </a:lnSpc>
              <a:spcBef>
                <a:spcPts val="1065"/>
              </a:spcBef>
            </a:pPr>
            <a:r>
              <a:rPr lang="ru-RU" sz="2000">
                <a:solidFill>
                  <a:srgbClr val="FFFFFF"/>
                </a:solidFill>
                <a:latin typeface="Arial Black"/>
                <a:cs typeface="Arial Black"/>
              </a:rPr>
              <a:t>ИМИТАЦИЯ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9526323" y="6278878"/>
            <a:ext cx="180381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100" b="1">
                <a:solidFill>
                  <a:srgbClr val="0070C0"/>
                </a:solidFill>
                <a:latin typeface="Arial"/>
                <a:cs typeface="Arial"/>
              </a:rPr>
              <a:t>Дата: 01/10/2020</a:t>
            </a:r>
          </a:p>
        </p:txBody>
      </p:sp>
      <p:sp>
        <p:nvSpPr>
          <p:cNvPr id="32" name="object 32"/>
          <p:cNvSpPr/>
          <p:nvPr/>
        </p:nvSpPr>
        <p:spPr>
          <a:xfrm>
            <a:off x="6996846" y="3821258"/>
            <a:ext cx="5058954" cy="208230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877777" y="731686"/>
            <a:ext cx="4747016" cy="30367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612124" y="826922"/>
            <a:ext cx="10841990" cy="5615640"/>
          </a:xfrm>
          <a:prstGeom prst="rect">
            <a:avLst/>
          </a:prstGeom>
        </p:spPr>
        <p:txBody>
          <a:bodyPr vert="horz" wrap="square" lIns="0" tIns="1460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0"/>
              </a:spcBef>
            </a:pPr>
            <a:r>
              <a:rPr lang="ru-RU" sz="2800" b="1">
                <a:solidFill>
                  <a:srgbClr val="005D85"/>
                </a:solidFill>
                <a:latin typeface="Arial"/>
                <a:cs typeface="Arial"/>
              </a:rPr>
              <a:t>Вопросы для обсуждения</a:t>
            </a:r>
          </a:p>
          <a:p>
            <a:pPr marL="355600" indent="-342900">
              <a:lnSpc>
                <a:spcPct val="100000"/>
              </a:lnSpc>
              <a:spcBef>
                <a:spcPts val="755"/>
              </a:spcBef>
              <a:buChar char="•"/>
              <a:tabLst>
                <a:tab pos="354965" algn="l"/>
                <a:tab pos="355600" algn="l"/>
              </a:tabLst>
            </a:pPr>
            <a:r>
              <a:rPr lang="ru-RU" sz="2000">
                <a:latin typeface="Arial"/>
                <a:cs typeface="Arial"/>
              </a:rPr>
              <a:t>Какие меры применяются в отношении лиц, совершающих международную поездку, </a:t>
            </a:r>
            <a:br>
              <a:rPr lang="en-US" sz="2000">
                <a:latin typeface="Arial"/>
                <a:cs typeface="Arial"/>
              </a:rPr>
            </a:br>
            <a:r>
              <a:rPr lang="ru-RU" sz="2000">
                <a:latin typeface="Arial"/>
                <a:cs typeface="Arial"/>
              </a:rPr>
              <a:t>и граждан, возвращающихся в свою страну?</a:t>
            </a: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Char char="•"/>
              <a:tabLst>
                <a:tab pos="354965" algn="l"/>
                <a:tab pos="355600" algn="l"/>
              </a:tabLst>
            </a:pPr>
            <a:r>
              <a:rPr lang="ru-RU" sz="2000">
                <a:latin typeface="Arial"/>
                <a:cs typeface="Arial"/>
              </a:rPr>
              <a:t>Различаются ли процедуры по прибытии в зависимости от пункта въезда (аэропорт, сухопутная граница, морской порт)?</a:t>
            </a: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Char char="•"/>
              <a:tabLst>
                <a:tab pos="354965" algn="l"/>
                <a:tab pos="355600" algn="l"/>
                <a:tab pos="2865120" algn="l"/>
              </a:tabLst>
            </a:pPr>
            <a:r>
              <a:rPr lang="ru-RU" sz="2000">
                <a:latin typeface="Arial"/>
                <a:cs typeface="Arial"/>
              </a:rPr>
              <a:t>Рассмотрите свои планы.</a:t>
            </a:r>
            <a:r>
              <a:rPr lang="en-US" sz="2000">
                <a:latin typeface="Arial"/>
                <a:cs typeface="Arial"/>
              </a:rPr>
              <a:t> </a:t>
            </a:r>
            <a:r>
              <a:rPr lang="ru-RU" sz="2000">
                <a:latin typeface="Arial"/>
                <a:cs typeface="Arial"/>
              </a:rPr>
              <a:t>Согласуются ли они с осуществляемыми в настоящее время процессами?</a:t>
            </a:r>
          </a:p>
          <a:p>
            <a:pPr marL="355600" marR="184150" indent="-342900">
              <a:spcBef>
                <a:spcPts val="1200"/>
              </a:spcBef>
              <a:buChar char="•"/>
              <a:tabLst>
                <a:tab pos="354965" algn="l"/>
                <a:tab pos="355600" algn="l"/>
                <a:tab pos="2865120" algn="l"/>
              </a:tabLst>
            </a:pPr>
            <a:r>
              <a:rPr lang="ru-RU" sz="2000">
                <a:latin typeface="Arial"/>
                <a:cs typeface="Arial"/>
              </a:rPr>
              <a:t>На флип-чарте сравните фактические требования, вашу правовую базу и текущие</a:t>
            </a:r>
            <a:r>
              <a:rPr lang="en-US" sz="2000">
                <a:latin typeface="Arial"/>
                <a:cs typeface="Arial"/>
              </a:rPr>
              <a:t> </a:t>
            </a:r>
            <a:r>
              <a:rPr lang="ru-RU" sz="2000">
                <a:latin typeface="Arial"/>
                <a:cs typeface="Arial"/>
              </a:rPr>
              <a:t>опубликованные планы</a:t>
            </a:r>
            <a:r>
              <a:rPr lang="da-DK" sz="2000">
                <a:latin typeface="Arial"/>
                <a:cs typeface="Arial"/>
              </a:rPr>
              <a:t>.</a:t>
            </a:r>
            <a:endParaRPr lang="ru-RU"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75"/>
              </a:spcBef>
              <a:tabLst>
                <a:tab pos="991869" algn="l"/>
              </a:tabLst>
            </a:pPr>
            <a:r>
              <a:rPr lang="ru-RU" sz="2200" i="1">
                <a:solidFill>
                  <a:srgbClr val="FF0000"/>
                </a:solidFill>
                <a:latin typeface="Arial"/>
                <a:cs typeface="Arial"/>
              </a:rPr>
              <a:t>Исходя из ответов на вышеперечисленные вопросы, составьте перечень своих сильных и слабых сторон</a:t>
            </a:r>
          </a:p>
          <a:p>
            <a:pPr>
              <a:lnSpc>
                <a:spcPct val="100000"/>
              </a:lnSpc>
            </a:pPr>
            <a:endParaRPr sz="24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lang="ru-RU" sz="2400" b="1">
                <a:solidFill>
                  <a:srgbClr val="0070C0"/>
                </a:solidFill>
                <a:latin typeface="Arial"/>
                <a:cs typeface="Arial"/>
              </a:rPr>
              <a:t>30 минут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0"/>
            <a:ext cx="102082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/>
              <a:t>	</a:t>
            </a:r>
            <a:r>
              <a:rPr lang="ru-RU" sz="3200"/>
              <a:t>Сессия 1 – Вопросы для обсуждения</a:t>
            </a:r>
          </a:p>
        </p:txBody>
      </p:sp>
      <p:sp>
        <p:nvSpPr>
          <p:cNvPr id="3" name="object 3"/>
          <p:cNvSpPr/>
          <p:nvPr/>
        </p:nvSpPr>
        <p:spPr>
          <a:xfrm>
            <a:off x="9448800" y="5791200"/>
            <a:ext cx="566927" cy="67056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0"/>
            <a:ext cx="1013169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/>
              <a:t>	</a:t>
            </a:r>
            <a:r>
              <a:rPr lang="ru-RU" sz="3200"/>
              <a:t>Сессия 2 – Примечание для ведущих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31225" y="1152652"/>
            <a:ext cx="9865375" cy="433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600">
                <a:latin typeface="Arial"/>
                <a:cs typeface="Arial"/>
              </a:rPr>
              <a:t>В этом упражнении имеются два различных сценария, любой из которых вы можете выбрать </a:t>
            </a:r>
            <a:br>
              <a:rPr lang="ru-RU" sz="1600">
                <a:latin typeface="Arial"/>
                <a:cs typeface="Arial"/>
              </a:rPr>
            </a:br>
            <a:r>
              <a:rPr lang="ru-RU" sz="1600">
                <a:latin typeface="Arial"/>
                <a:cs typeface="Arial"/>
              </a:rPr>
              <a:t>в зависимости от обстоятельств в вашей стране.</a:t>
            </a:r>
          </a:p>
          <a:p>
            <a:pPr>
              <a:lnSpc>
                <a:spcPct val="100000"/>
              </a:lnSpc>
            </a:pPr>
            <a:endParaRPr sz="18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1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lang="ru-RU" sz="1600">
                <a:latin typeface="Arial"/>
                <a:cs typeface="Arial"/>
              </a:rPr>
              <a:t>Первый – это тестирование процедур в странах, где нет политики карантина или изоляции.</a:t>
            </a:r>
          </a:p>
          <a:p>
            <a:pPr marL="354965" marR="5080" indent="-342900">
              <a:lnSpc>
                <a:spcPct val="90400"/>
              </a:lnSpc>
              <a:spcBef>
                <a:spcPts val="950"/>
              </a:spcBef>
              <a:buAutoNum type="arabicPeriod"/>
              <a:tabLst>
                <a:tab pos="354965" algn="l"/>
                <a:tab pos="355600" algn="l"/>
                <a:tab pos="7105650" algn="l"/>
              </a:tabLst>
            </a:pPr>
            <a:r>
              <a:rPr lang="ru-RU" sz="1600">
                <a:latin typeface="Arial"/>
                <a:cs typeface="Arial"/>
              </a:rPr>
              <a:t>Второй включает самоизоляцию, организованную самим прибывшим лицом.</a:t>
            </a:r>
            <a:r>
              <a:rPr lang="en-US" sz="1600">
                <a:latin typeface="Arial"/>
                <a:cs typeface="Arial"/>
              </a:rPr>
              <a:t> </a:t>
            </a:r>
            <a:r>
              <a:rPr lang="ru-RU" sz="1600">
                <a:latin typeface="Arial"/>
                <a:cs typeface="Arial"/>
              </a:rPr>
              <a:t>При этом человек обязан постоянно находиться дома, в гостинице или в другом помещении для временного пребывания. Прибывший в страну человек несет ответственность за организационные аспекты, должен немедленно отправиться в назначенное для самоизоляции место и оставаться там </a:t>
            </a:r>
            <a:br>
              <a:rPr lang="ru-RU" sz="1600">
                <a:latin typeface="Arial"/>
                <a:cs typeface="Arial"/>
              </a:rPr>
            </a:br>
            <a:r>
              <a:rPr lang="ru-RU" sz="1600">
                <a:latin typeface="Arial"/>
                <a:cs typeface="Arial"/>
              </a:rPr>
              <a:t>в течение 10–14 дней.</a:t>
            </a:r>
          </a:p>
          <a:p>
            <a:pPr>
              <a:lnSpc>
                <a:spcPct val="100000"/>
              </a:lnSpc>
            </a:pP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5"/>
              </a:spcBef>
            </a:pPr>
            <a:r>
              <a:rPr lang="ru-RU" sz="1600">
                <a:latin typeface="Arial"/>
                <a:cs typeface="Arial"/>
              </a:rPr>
              <a:t>Вы можете использовать оба сценария, если хотите протестировать различные варианты.</a:t>
            </a:r>
          </a:p>
          <a:p>
            <a:pPr>
              <a:lnSpc>
                <a:spcPct val="100000"/>
              </a:lnSpc>
            </a:pPr>
            <a:endParaRPr sz="1800" dirty="0">
              <a:latin typeface="Arial"/>
              <a:cs typeface="Arial"/>
            </a:endParaRPr>
          </a:p>
          <a:p>
            <a:pPr marL="12700" marR="561975">
              <a:lnSpc>
                <a:spcPts val="1800"/>
              </a:lnSpc>
              <a:spcBef>
                <a:spcPts val="1570"/>
              </a:spcBef>
            </a:pPr>
            <a:r>
              <a:rPr lang="ru-RU" sz="1600">
                <a:latin typeface="Arial"/>
                <a:cs typeface="Arial"/>
              </a:rPr>
              <a:t>Вы также можете проработать тот или иной сценарий для рассмотрения подходов к процедурам по прибытии, которые в настоящее время не используются или планируются для использования в дальнейшем.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1587"/>
            <a:ext cx="7771130" cy="435376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243204">
              <a:lnSpc>
                <a:spcPct val="100000"/>
              </a:lnSpc>
              <a:spcBef>
                <a:spcPts val="515"/>
              </a:spcBef>
            </a:pPr>
            <a:r>
              <a:rPr lang="ru-RU" sz="2400"/>
              <a:t>Сессия 2, вариант 1 – Страны, где нет карантина</a:t>
            </a:r>
          </a:p>
        </p:txBody>
      </p:sp>
      <p:sp>
        <p:nvSpPr>
          <p:cNvPr id="3" name="object 3"/>
          <p:cNvSpPr/>
          <p:nvPr/>
        </p:nvSpPr>
        <p:spPr>
          <a:xfrm>
            <a:off x="249345" y="719931"/>
            <a:ext cx="6971030" cy="5681345"/>
          </a:xfrm>
          <a:custGeom>
            <a:avLst/>
            <a:gdLst/>
            <a:ahLst/>
            <a:cxnLst/>
            <a:rect l="l" t="t" r="r" b="b"/>
            <a:pathLst>
              <a:path w="6971030" h="5681345">
                <a:moveTo>
                  <a:pt x="6970544" y="0"/>
                </a:moveTo>
                <a:lnTo>
                  <a:pt x="0" y="0"/>
                </a:lnTo>
                <a:lnTo>
                  <a:pt x="0" y="5680868"/>
                </a:lnTo>
                <a:lnTo>
                  <a:pt x="6970544" y="5680868"/>
                </a:lnTo>
                <a:lnTo>
                  <a:pt x="6970544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28070" y="881488"/>
            <a:ext cx="6813550" cy="557588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241300" marR="5715" indent="-228600">
              <a:lnSpc>
                <a:spcPts val="1900"/>
              </a:lnSpc>
              <a:spcAft>
                <a:spcPts val="400"/>
              </a:spcAft>
              <a:buChar char="•"/>
              <a:tabLst>
                <a:tab pos="240665" algn="l"/>
                <a:tab pos="241300" algn="l"/>
              </a:tabLst>
            </a:pPr>
            <a:r>
              <a:rPr lang="ru-RU" sz="1500">
                <a:latin typeface="Arial"/>
                <a:cs typeface="Arial"/>
              </a:rPr>
              <a:t>Человек обратился к местному врачу с жалобами, соответствующими клинической картине COVID-19.</a:t>
            </a:r>
          </a:p>
          <a:p>
            <a:pPr marL="241300" indent="-228600">
              <a:lnSpc>
                <a:spcPts val="1820"/>
              </a:lnSpc>
              <a:spcAft>
                <a:spcPts val="400"/>
              </a:spcAft>
              <a:buChar char="•"/>
              <a:tabLst>
                <a:tab pos="240665" algn="l"/>
                <a:tab pos="241300" algn="l"/>
              </a:tabLst>
            </a:pPr>
            <a:r>
              <a:rPr lang="ru-RU" sz="1500">
                <a:latin typeface="Arial"/>
                <a:cs typeface="Arial"/>
              </a:rPr>
              <a:t>Это гражданин вашей страны, который недавно вернулся из страны </a:t>
            </a:r>
            <a:br>
              <a:rPr lang="ru-RU" sz="1500">
                <a:latin typeface="Arial"/>
                <a:cs typeface="Arial"/>
              </a:rPr>
            </a:br>
            <a:r>
              <a:rPr lang="ru-RU" sz="1500">
                <a:latin typeface="Arial"/>
                <a:cs typeface="Arial"/>
              </a:rPr>
              <a:t>с высоким уровнем заболеваемости.</a:t>
            </a:r>
          </a:p>
          <a:p>
            <a:pPr marL="241300" indent="-228600">
              <a:lnSpc>
                <a:spcPts val="1910"/>
              </a:lnSpc>
              <a:spcAft>
                <a:spcPts val="400"/>
              </a:spcAft>
              <a:buChar char="•"/>
              <a:tabLst>
                <a:tab pos="240665" algn="l"/>
                <a:tab pos="241300" algn="l"/>
              </a:tabLst>
            </a:pPr>
            <a:r>
              <a:rPr lang="ru-RU" sz="1500">
                <a:latin typeface="Arial"/>
                <a:cs typeface="Arial"/>
              </a:rPr>
              <a:t>Служба здравоохранения направила бригаду для тестирования, </a:t>
            </a:r>
            <a:br>
              <a:rPr lang="en-US" sz="1500">
                <a:latin typeface="Arial"/>
                <a:cs typeface="Arial"/>
              </a:rPr>
            </a:br>
            <a:r>
              <a:rPr lang="ru-RU" sz="1500">
                <a:latin typeface="Arial"/>
                <a:cs typeface="Arial"/>
              </a:rPr>
              <a:t>которая взяла образец для анализа. Вы ожидаете результата в ближайшие 24–48 часов.</a:t>
            </a:r>
          </a:p>
          <a:p>
            <a:pPr marL="241300" indent="-228600">
              <a:lnSpc>
                <a:spcPts val="1820"/>
              </a:lnSpc>
              <a:spcAft>
                <a:spcPts val="400"/>
              </a:spcAft>
              <a:buChar char="•"/>
              <a:tabLst>
                <a:tab pos="240665" algn="l"/>
                <a:tab pos="241300" algn="l"/>
              </a:tabLst>
            </a:pPr>
            <a:r>
              <a:rPr lang="ru-RU" sz="1500">
                <a:latin typeface="Arial"/>
                <a:cs typeface="Arial"/>
              </a:rPr>
              <a:t>Данный индивидуум прибыл в аэропорт страны 5 дней назад, вчера почувствовал себя нездоровым и его самочувствие прогрессивно ухудшается.</a:t>
            </a:r>
          </a:p>
          <a:p>
            <a:pPr marL="241300" indent="-228600">
              <a:lnSpc>
                <a:spcPts val="1910"/>
              </a:lnSpc>
              <a:spcAft>
                <a:spcPts val="400"/>
              </a:spcAft>
              <a:buChar char="•"/>
              <a:tabLst>
                <a:tab pos="241300" algn="l"/>
              </a:tabLst>
            </a:pPr>
            <a:r>
              <a:rPr lang="ru-RU" sz="1500">
                <a:latin typeface="Arial"/>
                <a:cs typeface="Arial"/>
              </a:rPr>
              <a:t>Он пользовался услугами отечественного авиаперевозчика. </a:t>
            </a:r>
            <a:br>
              <a:rPr lang="ru-RU" sz="1500">
                <a:latin typeface="Arial"/>
                <a:cs typeface="Arial"/>
              </a:rPr>
            </a:br>
            <a:r>
              <a:rPr lang="ru-RU" sz="1500">
                <a:latin typeface="Arial"/>
                <a:cs typeface="Arial"/>
              </a:rPr>
              <a:t>По полученным от авиакомпании сведениям, самолет был заполнен на половину и экипаж принимал рекомендуемые меры предосторожности (маски, дезинфицирующее средство для рук и интервалы между местами для пассажиров).</a:t>
            </a:r>
            <a:r>
              <a:rPr lang="en-US" sz="1500">
                <a:latin typeface="Arial"/>
                <a:cs typeface="Arial"/>
              </a:rPr>
              <a:t> </a:t>
            </a:r>
            <a:r>
              <a:rPr lang="ru-RU" sz="1500">
                <a:latin typeface="Arial"/>
                <a:cs typeface="Arial"/>
              </a:rPr>
              <a:t>Посадка прошла организованно.</a:t>
            </a:r>
          </a:p>
          <a:p>
            <a:pPr marL="241300" indent="-228600">
              <a:lnSpc>
                <a:spcPts val="1814"/>
              </a:lnSpc>
              <a:spcAft>
                <a:spcPts val="400"/>
              </a:spcAft>
              <a:buChar char="•"/>
              <a:tabLst>
                <a:tab pos="241300" algn="l"/>
              </a:tabLst>
            </a:pPr>
            <a:r>
              <a:rPr lang="ru-RU" sz="1500">
                <a:latin typeface="Arial"/>
                <a:cs typeface="Arial"/>
              </a:rPr>
              <a:t>Ситуация в аэропорту вылета была описана как хаотичная: у стоек предполетного досмотра люди были тесно прижаты друг к другу, сотрудники службы безопасности требовали, чтобы люди, находящиеся вблизи друг от друга, снимали маски для удостоверения личности.</a:t>
            </a:r>
          </a:p>
          <a:p>
            <a:pPr marL="241300" marR="6350" indent="-228600">
              <a:lnSpc>
                <a:spcPts val="1900"/>
              </a:lnSpc>
              <a:spcAft>
                <a:spcPts val="400"/>
              </a:spcAft>
              <a:buChar char="•"/>
              <a:tabLst>
                <a:tab pos="241300" algn="l"/>
              </a:tabLst>
            </a:pPr>
            <a:r>
              <a:rPr lang="ru-RU" sz="1500">
                <a:latin typeface="Arial"/>
                <a:cs typeface="Arial"/>
              </a:rPr>
              <a:t>После возвращения домой индивидуум с подозрением на инфекцию посещал местные общественные места и контактировал с друзьями и семьей.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7732776" y="0"/>
            <a:ext cx="4459605" cy="701040"/>
            <a:chOff x="7732776" y="0"/>
            <a:chExt cx="4459605" cy="701040"/>
          </a:xfrm>
        </p:grpSpPr>
        <p:sp>
          <p:nvSpPr>
            <p:cNvPr id="6" name="object 6"/>
            <p:cNvSpPr/>
            <p:nvPr/>
          </p:nvSpPr>
          <p:spPr>
            <a:xfrm>
              <a:off x="7732776" y="0"/>
              <a:ext cx="4282439" cy="701039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770811" y="1587"/>
              <a:ext cx="4151629" cy="606425"/>
            </a:xfrm>
            <a:custGeom>
              <a:avLst/>
              <a:gdLst/>
              <a:ahLst/>
              <a:cxnLst/>
              <a:rect l="l" t="t" r="r" b="b"/>
              <a:pathLst>
                <a:path w="4151629" h="606425">
                  <a:moveTo>
                    <a:pt x="4151312" y="0"/>
                  </a:moveTo>
                  <a:lnTo>
                    <a:pt x="676645" y="0"/>
                  </a:lnTo>
                  <a:lnTo>
                    <a:pt x="0" y="0"/>
                  </a:lnTo>
                  <a:lnTo>
                    <a:pt x="676645" y="606423"/>
                  </a:lnTo>
                  <a:lnTo>
                    <a:pt x="4151312" y="606423"/>
                  </a:lnTo>
                  <a:lnTo>
                    <a:pt x="4151312" y="0"/>
                  </a:lnTo>
                  <a:close/>
                </a:path>
              </a:pathLst>
            </a:custGeom>
            <a:solidFill>
              <a:srgbClr val="A24B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004048" y="0"/>
              <a:ext cx="4184904" cy="701039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040687" y="1587"/>
              <a:ext cx="4151629" cy="606425"/>
            </a:xfrm>
            <a:custGeom>
              <a:avLst/>
              <a:gdLst/>
              <a:ahLst/>
              <a:cxnLst/>
              <a:rect l="l" t="t" r="r" b="b"/>
              <a:pathLst>
                <a:path w="4151629" h="606425">
                  <a:moveTo>
                    <a:pt x="4151311" y="0"/>
                  </a:moveTo>
                  <a:lnTo>
                    <a:pt x="676644" y="0"/>
                  </a:lnTo>
                  <a:lnTo>
                    <a:pt x="0" y="0"/>
                  </a:lnTo>
                  <a:lnTo>
                    <a:pt x="676644" y="606423"/>
                  </a:lnTo>
                  <a:lnTo>
                    <a:pt x="4151311" y="606423"/>
                  </a:lnTo>
                  <a:lnTo>
                    <a:pt x="4151311" y="0"/>
                  </a:lnTo>
                  <a:close/>
                </a:path>
              </a:pathLst>
            </a:custGeom>
            <a:solidFill>
              <a:srgbClr val="D864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7391018" y="756738"/>
            <a:ext cx="4469956" cy="30024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0"/>
          <p:cNvSpPr txBox="1"/>
          <p:nvPr/>
        </p:nvSpPr>
        <p:spPr>
          <a:xfrm>
            <a:off x="8234046" y="0"/>
            <a:ext cx="3881754" cy="489878"/>
          </a:xfrm>
          <a:prstGeom prst="rect">
            <a:avLst/>
          </a:prstGeom>
          <a:noFill/>
        </p:spPr>
        <p:txBody>
          <a:bodyPr vert="horz" wrap="square" lIns="0" tIns="180340" rIns="0" bIns="0" rtlCol="0">
            <a:spAutoFit/>
          </a:bodyPr>
          <a:lstStyle/>
          <a:p>
            <a:pPr marL="234315" algn="ctr">
              <a:lnSpc>
                <a:spcPct val="100000"/>
              </a:lnSpc>
            </a:pPr>
            <a:r>
              <a:rPr lang="ru-RU" sz="2000" spc="-5">
                <a:solidFill>
                  <a:srgbClr val="FFFFFF"/>
                </a:solidFill>
                <a:latin typeface="Arial Black"/>
                <a:cs typeface="Arial Black"/>
              </a:rPr>
              <a:t>ИМИТАЦИЯ</a:t>
            </a:r>
            <a:endParaRPr sz="20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20200" y="5638800"/>
            <a:ext cx="786383" cy="74980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1124" y="27939"/>
            <a:ext cx="10010153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a-DK" sz="2800"/>
              <a:t>	</a:t>
            </a:r>
            <a:r>
              <a:rPr lang="ru-RU" sz="2800"/>
              <a:t>Сессия 2, вариант 1 – Вопросы для обсуждения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9724" y="510539"/>
            <a:ext cx="11195050" cy="5735544"/>
          </a:xfrm>
          <a:prstGeom prst="rect">
            <a:avLst/>
          </a:prstGeom>
        </p:spPr>
        <p:txBody>
          <a:bodyPr vert="horz" wrap="square" lIns="0" tIns="1708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45"/>
              </a:spcBef>
            </a:pPr>
            <a:r>
              <a:rPr lang="ru-RU" sz="2600" b="1">
                <a:solidFill>
                  <a:srgbClr val="005D85"/>
                </a:solidFill>
                <a:latin typeface="Arial"/>
                <a:cs typeface="Arial"/>
              </a:rPr>
              <a:t>Вопросы для обсуждения</a:t>
            </a:r>
          </a:p>
          <a:p>
            <a:pPr marL="355600" indent="-342900">
              <a:spcAft>
                <a:spcPts val="1200"/>
              </a:spcAft>
              <a:buChar char="•"/>
              <a:tabLst>
                <a:tab pos="354965" algn="l"/>
                <a:tab pos="355600" algn="l"/>
              </a:tabLst>
            </a:pPr>
            <a:r>
              <a:rPr lang="ru-RU" sz="2000">
                <a:latin typeface="Arial"/>
                <a:cs typeface="Arial"/>
              </a:rPr>
              <a:t>Какие планы, процедуры и ресурсы вы бы активировали на этом этапе?</a:t>
            </a:r>
          </a:p>
          <a:p>
            <a:pPr marL="355600" indent="-342900">
              <a:spcAft>
                <a:spcPts val="1200"/>
              </a:spcAft>
              <a:buChar char="•"/>
              <a:tabLst>
                <a:tab pos="354965" algn="l"/>
                <a:tab pos="355600" algn="l"/>
              </a:tabLst>
            </a:pPr>
            <a:r>
              <a:rPr lang="ru-RU" sz="2000">
                <a:latin typeface="Arial"/>
                <a:cs typeface="Arial"/>
              </a:rPr>
              <a:t>Кто будет вовлечен в принятие мер, с какой целью и каким образом?</a:t>
            </a:r>
          </a:p>
          <a:p>
            <a:pPr marL="355600" marR="5080" indent="-342900">
              <a:spcAft>
                <a:spcPts val="1200"/>
              </a:spcAft>
              <a:buChar char="•"/>
              <a:tabLst>
                <a:tab pos="354965" algn="l"/>
                <a:tab pos="355600" algn="l"/>
                <a:tab pos="2357120" algn="l"/>
              </a:tabLst>
            </a:pPr>
            <a:r>
              <a:rPr lang="ru-RU" sz="2000">
                <a:latin typeface="Arial"/>
                <a:cs typeface="Arial"/>
              </a:rPr>
              <a:t>Может ли инфицированное лицо оставаться в самоизоляции дома, или ему необходимо дальнейшее обследование и изоляция в другом назначенном помещении?</a:t>
            </a:r>
            <a:r>
              <a:rPr lang="en-US" sz="2000">
                <a:latin typeface="Arial"/>
                <a:cs typeface="Arial"/>
              </a:rPr>
              <a:t> </a:t>
            </a:r>
            <a:r>
              <a:rPr lang="ru-RU" sz="2000">
                <a:latin typeface="Arial"/>
                <a:cs typeface="Arial"/>
              </a:rPr>
              <a:t>Если речь идет о направлении индивидуума в назначенное учреждение, каким образом это осуществляется?</a:t>
            </a:r>
          </a:p>
          <a:p>
            <a:pPr marL="355600" indent="-342900">
              <a:spcAft>
                <a:spcPts val="1200"/>
              </a:spcAft>
              <a:buChar char="•"/>
              <a:tabLst>
                <a:tab pos="354965" algn="l"/>
                <a:tab pos="355600" algn="l"/>
              </a:tabLst>
            </a:pPr>
            <a:r>
              <a:rPr lang="ru-RU" sz="2000">
                <a:latin typeface="Arial"/>
                <a:cs typeface="Arial"/>
              </a:rPr>
              <a:t>Есть ли какие-либо дополнительные соображения относительно других пассажиров, экипажа воздушного судна?</a:t>
            </a:r>
          </a:p>
          <a:p>
            <a:pPr marL="355600" indent="-342900">
              <a:spcAft>
                <a:spcPts val="1200"/>
              </a:spcAft>
              <a:buChar char="•"/>
              <a:tabLst>
                <a:tab pos="354965" algn="l"/>
                <a:tab pos="355600" algn="l"/>
              </a:tabLst>
            </a:pPr>
            <a:r>
              <a:rPr lang="ru-RU" sz="2000">
                <a:latin typeface="Arial"/>
                <a:cs typeface="Arial"/>
              </a:rPr>
              <a:t>Какие меры отслеживания необходимо принять?</a:t>
            </a:r>
          </a:p>
          <a:p>
            <a:pPr marL="355600" indent="-342900">
              <a:spcAft>
                <a:spcPts val="1200"/>
              </a:spcAft>
              <a:buChar char="•"/>
              <a:tabLst>
                <a:tab pos="354965" algn="l"/>
                <a:tab pos="355600" algn="l"/>
              </a:tabLst>
            </a:pPr>
            <a:r>
              <a:rPr lang="ru-RU" sz="2000">
                <a:latin typeface="Arial"/>
                <a:cs typeface="Arial"/>
              </a:rPr>
              <a:t>Какова правовая база для действий?</a:t>
            </a:r>
          </a:p>
          <a:p>
            <a:pPr marL="12700">
              <a:lnSpc>
                <a:spcPct val="100000"/>
              </a:lnSpc>
              <a:spcAft>
                <a:spcPts val="1200"/>
              </a:spcAft>
              <a:tabLst>
                <a:tab pos="872490" algn="l"/>
              </a:tabLst>
            </a:pPr>
            <a:r>
              <a:rPr lang="ru-RU" sz="2000" i="1">
                <a:solidFill>
                  <a:srgbClr val="FF0000"/>
                </a:solidFill>
                <a:latin typeface="Arial"/>
                <a:cs typeface="Arial"/>
              </a:rPr>
              <a:t>Основываясь на ваших ответах выше, перечислите свои сильные и слабые стороны.</a:t>
            </a: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150">
              <a:latin typeface="Arial"/>
              <a:cs typeface="Arial"/>
            </a:endParaRPr>
          </a:p>
          <a:p>
            <a:pPr marR="274955" algn="r">
              <a:lnSpc>
                <a:spcPct val="100000"/>
              </a:lnSpc>
            </a:pPr>
            <a:r>
              <a:rPr lang="ru-RU" sz="2400" b="1">
                <a:solidFill>
                  <a:srgbClr val="0070C0"/>
                </a:solidFill>
                <a:latin typeface="Arial"/>
                <a:cs typeface="Arial"/>
              </a:rPr>
              <a:t>30 минут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24" y="0"/>
            <a:ext cx="49504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a-DK" sz="3200"/>
              <a:t>	</a:t>
            </a:r>
            <a:r>
              <a:rPr lang="ru-RU" sz="3200"/>
              <a:t>Программа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DE68DE2-6316-4455-9697-9ED7EF612BA9}"/>
              </a:ext>
            </a:extLst>
          </p:cNvPr>
          <p:cNvSpPr txBox="1">
            <a:spLocks/>
          </p:cNvSpPr>
          <p:nvPr/>
        </p:nvSpPr>
        <p:spPr>
          <a:xfrm>
            <a:off x="237744" y="1033272"/>
            <a:ext cx="5779211" cy="4018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None/>
              <a:defRPr/>
            </a:pPr>
            <a:r>
              <a:rPr kumimoji="0" lang="ru-RU" sz="2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Часть 1</a:t>
            </a:r>
          </a:p>
          <a:p>
            <a:pPr marL="0" marR="0" lvl="0" indent="0" algn="l" defTabSz="125253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ru-RU" sz="2000" b="0" i="1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08:45	Регистрация участников</a:t>
            </a:r>
          </a:p>
          <a:p>
            <a:pPr marL="0" marR="0" lvl="0" indent="0" algn="l" defTabSz="125253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ru-RU" sz="2000" b="0" i="1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09:00	Введение</a:t>
            </a:r>
          </a:p>
          <a:p>
            <a:pPr marL="0" indent="0" defTabSz="1252538">
              <a:buNone/>
            </a:pPr>
            <a:r>
              <a:rPr kumimoji="0" lang="ru-RU" sz="2000" b="0" i="1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09:10	Задачи учений и «правила игры»</a:t>
            </a:r>
          </a:p>
          <a:p>
            <a:pPr marL="0" marR="0" lvl="0" indent="0" algn="l" defTabSz="125253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ru-RU" sz="2000" b="0" i="1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09:15	Кабинетная имитация </a:t>
            </a:r>
          </a:p>
          <a:p>
            <a:pPr marL="0" marR="0" lvl="0" indent="0" algn="l" defTabSz="125253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ru-RU" sz="2000" b="0" i="1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10:45	Перерыв на кофе (15 мин)</a:t>
            </a:r>
          </a:p>
          <a:p>
            <a:pPr marL="0" marR="0" lvl="0" indent="0" algn="l" defTabSz="125253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ru-RU" sz="2000" b="0" i="1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11:00	Кабинетная имитация </a:t>
            </a:r>
          </a:p>
          <a:p>
            <a:pPr marL="0" marR="0" lvl="0" indent="0" algn="l" defTabSz="125253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ru-RU" sz="2000" b="0" i="1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12:30	Разбор «по горячим следам»</a:t>
            </a:r>
          </a:p>
          <a:p>
            <a:pPr marL="0" marR="0" lvl="0" indent="0" algn="l" defTabSz="125253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ru-RU" sz="2000" b="0" i="1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13:00	Завершение части 1</a:t>
            </a:r>
          </a:p>
          <a:p>
            <a:pPr marL="0" marR="0" lvl="0" indent="0" algn="l" defTabSz="125253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ru-RU" sz="2000" b="0" i="1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13:00	Обед</a:t>
            </a:r>
            <a:endParaRPr kumimoji="0" lang="ru-RU" sz="2000" b="0" i="1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345226-480B-414B-AA22-2B6F837BB1F0}"/>
              </a:ext>
            </a:extLst>
          </p:cNvPr>
          <p:cNvSpPr txBox="1"/>
          <p:nvPr/>
        </p:nvSpPr>
        <p:spPr>
          <a:xfrm>
            <a:off x="6056478" y="1033272"/>
            <a:ext cx="5833905" cy="44140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700"/>
              </a:spcBef>
              <a:buClr>
                <a:srgbClr val="DD8047"/>
              </a:buClr>
              <a:buSzPct val="60000"/>
              <a:defRPr/>
            </a:pPr>
            <a:r>
              <a:rPr lang="ru-RU" sz="2000" b="1" dirty="0">
                <a:solidFill>
                  <a:srgbClr val="0070C0"/>
                </a:solidFill>
                <a:latin typeface="Arial" panose="020B0604020202020204"/>
                <a:cs typeface="Calibri" panose="020F0502020204030204" pitchFamily="34" charset="0"/>
              </a:rPr>
              <a:t>Часть 2 </a:t>
            </a:r>
          </a:p>
          <a:p>
            <a:pPr>
              <a:spcBef>
                <a:spcPts val="700"/>
              </a:spcBef>
              <a:buClr>
                <a:srgbClr val="DD8047"/>
              </a:buClr>
              <a:buSzPct val="60000"/>
              <a:defRPr/>
            </a:pPr>
            <a:r>
              <a:rPr lang="ru-RU" sz="2000" dirty="0">
                <a:solidFill>
                  <a:srgbClr val="383838"/>
                </a:solidFill>
                <a:latin typeface="Arial" panose="020B0604020202020204"/>
                <a:cs typeface="Calibri" panose="020F0502020204030204" pitchFamily="34" charset="0"/>
              </a:rPr>
              <a:t>09:00	Краткий обзор предыдущей части</a:t>
            </a:r>
          </a:p>
          <a:p>
            <a:pPr>
              <a:spcBef>
                <a:spcPts val="700"/>
              </a:spcBef>
              <a:buClr>
                <a:srgbClr val="DD8047"/>
              </a:buClr>
              <a:buSzPct val="60000"/>
              <a:defRPr/>
            </a:pPr>
            <a:r>
              <a:rPr lang="ru-RU" sz="2000" dirty="0">
                <a:solidFill>
                  <a:srgbClr val="383838"/>
                </a:solidFill>
                <a:latin typeface="Arial" panose="020B0604020202020204"/>
                <a:cs typeface="Calibri" panose="020F0502020204030204" pitchFamily="34" charset="0"/>
              </a:rPr>
              <a:t>09:15	Анализ недочетов и планирование </a:t>
            </a:r>
            <a:br>
              <a:rPr lang="ru-RU" sz="2000" dirty="0">
                <a:solidFill>
                  <a:srgbClr val="383838"/>
                </a:solidFill>
                <a:latin typeface="Arial" panose="020B0604020202020204"/>
                <a:cs typeface="Calibri" panose="020F0502020204030204" pitchFamily="34" charset="0"/>
              </a:rPr>
            </a:br>
            <a:r>
              <a:rPr lang="ru-RU" sz="2000" dirty="0">
                <a:solidFill>
                  <a:srgbClr val="383838"/>
                </a:solidFill>
                <a:latin typeface="Arial" panose="020B0604020202020204"/>
                <a:cs typeface="Calibri" panose="020F0502020204030204" pitchFamily="34" charset="0"/>
              </a:rPr>
              <a:t>	действий </a:t>
            </a:r>
            <a:r>
              <a:rPr lang="ru-RU" i="1" dirty="0">
                <a:solidFill>
                  <a:srgbClr val="383838"/>
                </a:solidFill>
                <a:latin typeface="Arial" panose="020B0604020202020204"/>
                <a:cs typeface="Calibri" panose="020F0502020204030204" pitchFamily="34" charset="0"/>
              </a:rPr>
              <a:t>(работа по группам) </a:t>
            </a:r>
          </a:p>
          <a:p>
            <a:pPr>
              <a:spcBef>
                <a:spcPts val="700"/>
              </a:spcBef>
              <a:buClr>
                <a:srgbClr val="DD8047"/>
              </a:buClr>
              <a:buSzPct val="60000"/>
              <a:defRPr/>
            </a:pPr>
            <a:r>
              <a:rPr lang="ru-RU" sz="2000" dirty="0">
                <a:solidFill>
                  <a:srgbClr val="383838"/>
                </a:solidFill>
                <a:latin typeface="Arial" panose="020B0604020202020204"/>
                <a:cs typeface="Calibri" panose="020F0502020204030204" pitchFamily="34" charset="0"/>
              </a:rPr>
              <a:t>10:30	Перерыв на кофе (15 мин)</a:t>
            </a:r>
          </a:p>
          <a:p>
            <a:pPr>
              <a:spcBef>
                <a:spcPts val="700"/>
              </a:spcBef>
              <a:buClr>
                <a:srgbClr val="DD8047"/>
              </a:buClr>
              <a:buSzPct val="60000"/>
              <a:defRPr/>
            </a:pPr>
            <a:r>
              <a:rPr lang="ru-RU" sz="2000" dirty="0">
                <a:solidFill>
                  <a:srgbClr val="383838"/>
                </a:solidFill>
                <a:latin typeface="Arial" panose="020B0604020202020204"/>
                <a:cs typeface="Calibri" panose="020F0502020204030204" pitchFamily="34" charset="0"/>
              </a:rPr>
              <a:t>10:45	Планирование действий, продолжение </a:t>
            </a:r>
            <a:br>
              <a:rPr lang="ru-RU" sz="2000" dirty="0">
                <a:solidFill>
                  <a:srgbClr val="383838"/>
                </a:solidFill>
                <a:latin typeface="Arial" panose="020B0604020202020204"/>
                <a:cs typeface="Calibri" panose="020F0502020204030204" pitchFamily="34" charset="0"/>
              </a:rPr>
            </a:br>
            <a:r>
              <a:rPr lang="ru-RU" sz="2000" dirty="0">
                <a:solidFill>
                  <a:srgbClr val="383838"/>
                </a:solidFill>
                <a:latin typeface="Arial" panose="020B0604020202020204"/>
                <a:cs typeface="Calibri" panose="020F0502020204030204" pitchFamily="34" charset="0"/>
              </a:rPr>
              <a:t>	</a:t>
            </a:r>
            <a:r>
              <a:rPr lang="ru-RU" i="1" dirty="0">
                <a:solidFill>
                  <a:srgbClr val="383838"/>
                </a:solidFill>
                <a:latin typeface="Arial" panose="020B0604020202020204"/>
                <a:cs typeface="Calibri" panose="020F0502020204030204" pitchFamily="34" charset="0"/>
              </a:rPr>
              <a:t>(работа по группам) </a:t>
            </a:r>
          </a:p>
          <a:p>
            <a:pPr>
              <a:spcBef>
                <a:spcPts val="700"/>
              </a:spcBef>
              <a:buClr>
                <a:srgbClr val="DD8047"/>
              </a:buClr>
              <a:buSzPct val="60000"/>
              <a:defRPr/>
            </a:pPr>
            <a:r>
              <a:rPr lang="ru-RU" sz="2000" dirty="0">
                <a:solidFill>
                  <a:srgbClr val="383838"/>
                </a:solidFill>
                <a:latin typeface="Arial" panose="020B0604020202020204"/>
                <a:cs typeface="Calibri" panose="020F0502020204030204" pitchFamily="34" charset="0"/>
              </a:rPr>
              <a:t>11:30	Обобщение результатов </a:t>
            </a:r>
            <a:br>
              <a:rPr lang="ru-RU" sz="2000" dirty="0">
                <a:solidFill>
                  <a:srgbClr val="383838"/>
                </a:solidFill>
                <a:latin typeface="Arial" panose="020B0604020202020204"/>
                <a:cs typeface="Calibri" panose="020F0502020204030204" pitchFamily="34" charset="0"/>
              </a:rPr>
            </a:br>
            <a:r>
              <a:rPr lang="ru-RU" sz="2000" dirty="0">
                <a:solidFill>
                  <a:srgbClr val="383838"/>
                </a:solidFill>
                <a:latin typeface="Arial" panose="020B0604020202020204"/>
                <a:cs typeface="Calibri" panose="020F0502020204030204" pitchFamily="34" charset="0"/>
              </a:rPr>
              <a:t>	на пленарной сессии</a:t>
            </a:r>
          </a:p>
          <a:p>
            <a:pPr>
              <a:spcBef>
                <a:spcPts val="700"/>
              </a:spcBef>
              <a:buClr>
                <a:srgbClr val="DD8047"/>
              </a:buClr>
              <a:buSzPct val="60000"/>
              <a:defRPr/>
            </a:pPr>
            <a:r>
              <a:rPr lang="ru-RU" sz="2000" dirty="0">
                <a:solidFill>
                  <a:srgbClr val="383838"/>
                </a:solidFill>
                <a:latin typeface="Arial" panose="020B0604020202020204"/>
                <a:cs typeface="Calibri" panose="020F0502020204030204" pitchFamily="34" charset="0"/>
              </a:rPr>
              <a:t>12:00	Заключение </a:t>
            </a:r>
            <a:r>
              <a:rPr lang="ru-RU" sz="2000">
                <a:solidFill>
                  <a:srgbClr val="383838"/>
                </a:solidFill>
                <a:latin typeface="Arial" panose="020B0604020202020204"/>
                <a:cs typeface="Calibri" panose="020F0502020204030204" pitchFamily="34" charset="0"/>
              </a:rPr>
              <a:t>и дальнейшие шаги</a:t>
            </a:r>
            <a:endParaRPr lang="ru-RU" sz="2000" dirty="0">
              <a:solidFill>
                <a:srgbClr val="383838"/>
              </a:solidFill>
              <a:latin typeface="Arial" panose="020B0604020202020204"/>
              <a:cs typeface="Calibri" panose="020F0502020204030204" pitchFamily="34" charset="0"/>
            </a:endParaRPr>
          </a:p>
          <a:p>
            <a:pPr>
              <a:spcBef>
                <a:spcPts val="700"/>
              </a:spcBef>
              <a:buClr>
                <a:srgbClr val="DD8047"/>
              </a:buClr>
              <a:buSzPct val="60000"/>
              <a:defRPr/>
            </a:pPr>
            <a:r>
              <a:rPr lang="ru-RU" sz="2000" dirty="0">
                <a:solidFill>
                  <a:srgbClr val="383838"/>
                </a:solidFill>
                <a:latin typeface="Arial" panose="020B0604020202020204"/>
                <a:cs typeface="Calibri" panose="020F0502020204030204" pitchFamily="34" charset="0"/>
              </a:rPr>
              <a:t>12:30	Закрытие</a:t>
            </a:r>
          </a:p>
          <a:p>
            <a:endParaRPr lang="en-US" sz="2000" dirty="0">
              <a:solidFill>
                <a:prstClr val="black"/>
              </a:solidFill>
              <a:latin typeface="Arial" panose="020B0604020202020204"/>
              <a:cs typeface="Calibri" panose="020F050202020403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0FE309E-CD75-4C2F-817D-B24489667C9A}"/>
              </a:ext>
            </a:extLst>
          </p:cNvPr>
          <p:cNvCxnSpPr>
            <a:cxnSpLocks/>
          </p:cNvCxnSpPr>
          <p:nvPr/>
        </p:nvCxnSpPr>
        <p:spPr>
          <a:xfrm>
            <a:off x="5963767" y="1033272"/>
            <a:ext cx="0" cy="4018302"/>
          </a:xfrm>
          <a:prstGeom prst="line">
            <a:avLst/>
          </a:prstGeom>
          <a:noFill/>
          <a:ln w="38100" cap="flat" cmpd="sng" algn="ctr">
            <a:solidFill>
              <a:srgbClr val="D86422"/>
            </a:solidFill>
            <a:prstDash val="solid"/>
            <a:miter lim="800000"/>
          </a:ln>
          <a:effectLst/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26" y="64682"/>
            <a:ext cx="7771130" cy="477054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243204">
              <a:lnSpc>
                <a:spcPct val="100000"/>
              </a:lnSpc>
              <a:spcBef>
                <a:spcPts val="840"/>
              </a:spcBef>
            </a:pPr>
            <a:r>
              <a:rPr lang="ru-RU" sz="2400"/>
              <a:t>Сессия 2, вариант 2 – страны с самоизоляцией</a:t>
            </a:r>
          </a:p>
        </p:txBody>
      </p:sp>
      <p:sp>
        <p:nvSpPr>
          <p:cNvPr id="4" name="object 4"/>
          <p:cNvSpPr/>
          <p:nvPr/>
        </p:nvSpPr>
        <p:spPr>
          <a:xfrm>
            <a:off x="312830" y="699104"/>
            <a:ext cx="8595360" cy="5894865"/>
          </a:xfrm>
          <a:custGeom>
            <a:avLst/>
            <a:gdLst/>
            <a:ahLst/>
            <a:cxnLst/>
            <a:rect l="l" t="t" r="r" b="b"/>
            <a:pathLst>
              <a:path w="8595360" h="5681345">
                <a:moveTo>
                  <a:pt x="8595109" y="0"/>
                </a:moveTo>
                <a:lnTo>
                  <a:pt x="0" y="0"/>
                </a:lnTo>
                <a:lnTo>
                  <a:pt x="0" y="5680868"/>
                </a:lnTo>
                <a:lnTo>
                  <a:pt x="8595109" y="5680868"/>
                </a:lnTo>
                <a:lnTo>
                  <a:pt x="8595109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56670" y="1481835"/>
            <a:ext cx="589915" cy="2667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180"/>
              </a:spcBef>
            </a:pPr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25488" y="671835"/>
            <a:ext cx="8438515" cy="5922134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285750" marR="508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400">
                <a:latin typeface="Arial"/>
                <a:cs typeface="Arial"/>
              </a:rPr>
              <a:t>Человек обратился к местному врачу с жалобами, соответствующими клинической картине COVID-19.</a:t>
            </a:r>
          </a:p>
          <a:p>
            <a:pPr marL="285750" marR="508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400">
                <a:latin typeface="Arial"/>
                <a:cs typeface="Arial"/>
              </a:rPr>
              <a:t>Это гражданин вашей страны, который недавно вернулся из страны с высоким уровнем заболеваемости. По прибытии данный индивидуум был встречен членами его семьи и сразу отвезен домой на автомобиле.</a:t>
            </a:r>
          </a:p>
          <a:p>
            <a:pPr marL="285750" marR="508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400">
                <a:latin typeface="Arial"/>
                <a:cs typeface="Arial"/>
              </a:rPr>
              <a:t>До прибытия путешественника члены его семьи закупили продовольствие на 14 дней самоизоляции и в течение этого срока не выходили из дома. Семья, состоящая из четырех человек, поместила себя в условия карантина и не имела никаких контактов с другими людьми.</a:t>
            </a:r>
          </a:p>
          <a:p>
            <a:pPr marL="241300" indent="-228600">
              <a:spcAft>
                <a:spcPts val="400"/>
              </a:spcAft>
              <a:buChar char="•"/>
              <a:tabLst>
                <a:tab pos="241300" algn="l"/>
              </a:tabLst>
            </a:pPr>
            <a:r>
              <a:rPr lang="ru-RU" sz="1400">
                <a:latin typeface="Arial"/>
                <a:cs typeface="Arial"/>
              </a:rPr>
              <a:t>В период после прибытия данного индивидуума соответствующий авиарейс продолжал осуществляться с тем же экипажем.</a:t>
            </a:r>
          </a:p>
          <a:p>
            <a:pPr marL="241300" indent="-228600">
              <a:spcAft>
                <a:spcPts val="400"/>
              </a:spcAft>
              <a:buChar char="•"/>
              <a:tabLst>
                <a:tab pos="241300" algn="l"/>
              </a:tabLst>
            </a:pPr>
            <a:r>
              <a:rPr lang="ru-RU" sz="1400">
                <a:latin typeface="Arial"/>
                <a:cs typeface="Arial"/>
              </a:rPr>
              <a:t>В полете было еще 22 пассажира, размещенных в различных частях салона. По словам инфицированного человека самолет выглядел новым, и экипаж принимал рекомендуемые меры предосторожности (маски, дезинфицирующее средство для рук и интервалы между местами для пассажиров).</a:t>
            </a:r>
            <a:r>
              <a:rPr lang="en-US" sz="1400">
                <a:latin typeface="Arial"/>
                <a:cs typeface="Arial"/>
              </a:rPr>
              <a:t> </a:t>
            </a:r>
            <a:r>
              <a:rPr lang="ru-RU" sz="1400">
                <a:latin typeface="Arial"/>
                <a:cs typeface="Arial"/>
              </a:rPr>
              <a:t>Посадка прошла организованно. Были заполнены специальные формы отчетности.</a:t>
            </a:r>
          </a:p>
          <a:p>
            <a:pPr marL="241300" indent="-228600">
              <a:spcAft>
                <a:spcPts val="400"/>
              </a:spcAft>
              <a:buChar char="•"/>
              <a:tabLst>
                <a:tab pos="241300" algn="l"/>
              </a:tabLst>
            </a:pPr>
            <a:r>
              <a:rPr lang="ru-RU" sz="1400">
                <a:latin typeface="Arial"/>
                <a:cs typeface="Arial"/>
              </a:rPr>
              <a:t>Служба здравоохранения направила проверяющих по месту жительства остальных пассажиров (общим числом 21).</a:t>
            </a:r>
          </a:p>
          <a:p>
            <a:pPr marL="241300">
              <a:spcAft>
                <a:spcPts val="400"/>
              </a:spcAft>
            </a:pPr>
            <a:r>
              <a:rPr lang="ru-RU" sz="1400">
                <a:latin typeface="Arial"/>
                <a:cs typeface="Arial"/>
              </a:rPr>
              <a:t> Они обнаружили следующее:</a:t>
            </a:r>
          </a:p>
          <a:p>
            <a:pPr marL="698500" lvl="1" indent="-228600">
              <a:spcAft>
                <a:spcPts val="400"/>
              </a:spcAft>
              <a:buChar char="•"/>
              <a:tabLst>
                <a:tab pos="698500" algn="l"/>
              </a:tabLst>
            </a:pPr>
            <a:r>
              <a:rPr lang="ru-RU" sz="1400">
                <a:latin typeface="Arial"/>
                <a:cs typeface="Arial"/>
              </a:rPr>
              <a:t>7 человек не оказалось дома или по адресу, указанному в их отчетной форме;</a:t>
            </a:r>
          </a:p>
          <a:p>
            <a:pPr marL="698500" lvl="1" indent="-228600">
              <a:spcAft>
                <a:spcPts val="400"/>
              </a:spcAft>
              <a:buChar char="•"/>
              <a:tabLst>
                <a:tab pos="698500" algn="l"/>
              </a:tabLst>
            </a:pPr>
            <a:r>
              <a:rPr lang="ru-RU" sz="1400">
                <a:latin typeface="Arial"/>
                <a:cs typeface="Arial"/>
              </a:rPr>
              <a:t>у 3 человек в момент проверки находились в гостях люди, не являющиеся членами семьи;</a:t>
            </a:r>
          </a:p>
          <a:p>
            <a:pPr marL="697865" marR="5080" lvl="1" indent="-228600">
              <a:spcAft>
                <a:spcPts val="400"/>
              </a:spcAft>
              <a:buChar char="•"/>
              <a:tabLst>
                <a:tab pos="698500" algn="l"/>
              </a:tabLst>
            </a:pPr>
            <a:r>
              <a:rPr lang="ru-RU" sz="1400">
                <a:latin typeface="Arial"/>
                <a:cs typeface="Arial"/>
              </a:rPr>
              <a:t>у 4 человек были выявлены симптомы COVID-19, и один из них заявил, что в то утро обратился к врачу, был протестирован и получил предписание на самоизоляцию (результаты теста – через 24–48 часов).</a:t>
            </a:r>
          </a:p>
          <a:p>
            <a:pPr marL="698500" lvl="1" indent="-228600">
              <a:spcAft>
                <a:spcPts val="400"/>
              </a:spcAft>
              <a:buChar char="•"/>
              <a:tabLst>
                <a:tab pos="698500" algn="l"/>
              </a:tabLst>
            </a:pPr>
            <a:r>
              <a:rPr lang="ru-RU" sz="1400">
                <a:latin typeface="Arial"/>
                <a:cs typeface="Arial"/>
              </a:rPr>
              <a:t>7 человек поддерживали самоизоляцию соответствии с рекомендациями и не имели никаких симптомов.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7497397" y="-32368"/>
            <a:ext cx="4459605" cy="701040"/>
            <a:chOff x="7732776" y="0"/>
            <a:chExt cx="4459605" cy="701040"/>
          </a:xfrm>
        </p:grpSpPr>
        <p:sp>
          <p:nvSpPr>
            <p:cNvPr id="10" name="object 10"/>
            <p:cNvSpPr/>
            <p:nvPr/>
          </p:nvSpPr>
          <p:spPr>
            <a:xfrm>
              <a:off x="7732776" y="0"/>
              <a:ext cx="4282439" cy="701039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770811" y="1587"/>
              <a:ext cx="4151629" cy="606425"/>
            </a:xfrm>
            <a:custGeom>
              <a:avLst/>
              <a:gdLst/>
              <a:ahLst/>
              <a:cxnLst/>
              <a:rect l="l" t="t" r="r" b="b"/>
              <a:pathLst>
                <a:path w="4151629" h="606425">
                  <a:moveTo>
                    <a:pt x="4151312" y="0"/>
                  </a:moveTo>
                  <a:lnTo>
                    <a:pt x="676645" y="0"/>
                  </a:lnTo>
                  <a:lnTo>
                    <a:pt x="0" y="0"/>
                  </a:lnTo>
                  <a:lnTo>
                    <a:pt x="676645" y="606423"/>
                  </a:lnTo>
                  <a:lnTo>
                    <a:pt x="4151312" y="606423"/>
                  </a:lnTo>
                  <a:lnTo>
                    <a:pt x="4151312" y="0"/>
                  </a:lnTo>
                  <a:close/>
                </a:path>
              </a:pathLst>
            </a:custGeom>
            <a:solidFill>
              <a:srgbClr val="A24B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004048" y="0"/>
              <a:ext cx="4184904" cy="701039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040687" y="1587"/>
              <a:ext cx="4151629" cy="606425"/>
            </a:xfrm>
            <a:custGeom>
              <a:avLst/>
              <a:gdLst/>
              <a:ahLst/>
              <a:cxnLst/>
              <a:rect l="l" t="t" r="r" b="b"/>
              <a:pathLst>
                <a:path w="4151629" h="606425">
                  <a:moveTo>
                    <a:pt x="4151311" y="0"/>
                  </a:moveTo>
                  <a:lnTo>
                    <a:pt x="676644" y="0"/>
                  </a:lnTo>
                  <a:lnTo>
                    <a:pt x="0" y="0"/>
                  </a:lnTo>
                  <a:lnTo>
                    <a:pt x="676644" y="606423"/>
                  </a:lnTo>
                  <a:lnTo>
                    <a:pt x="4151311" y="606423"/>
                  </a:lnTo>
                  <a:lnTo>
                    <a:pt x="4151311" y="0"/>
                  </a:lnTo>
                  <a:close/>
                </a:path>
              </a:pathLst>
            </a:custGeom>
            <a:solidFill>
              <a:srgbClr val="D864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8040687" y="1587"/>
            <a:ext cx="3881754" cy="489878"/>
          </a:xfrm>
          <a:prstGeom prst="rect">
            <a:avLst/>
          </a:prstGeom>
          <a:noFill/>
        </p:spPr>
        <p:txBody>
          <a:bodyPr vert="horz" wrap="square" lIns="0" tIns="180340" rIns="0" bIns="0" rtlCol="0">
            <a:spAutoFit/>
          </a:bodyPr>
          <a:lstStyle/>
          <a:p>
            <a:pPr marL="234315" algn="ctr">
              <a:lnSpc>
                <a:spcPct val="100000"/>
              </a:lnSpc>
              <a:spcBef>
                <a:spcPts val="1420"/>
              </a:spcBef>
            </a:pPr>
            <a:r>
              <a:rPr lang="ru-RU" sz="2000">
                <a:solidFill>
                  <a:srgbClr val="FFFFFF"/>
                </a:solidFill>
                <a:latin typeface="Arial Black"/>
                <a:cs typeface="Arial Black"/>
              </a:rPr>
              <a:t>ИМИТАЦИЯ</a:t>
            </a:r>
          </a:p>
        </p:txBody>
      </p:sp>
      <p:grpSp>
        <p:nvGrpSpPr>
          <p:cNvPr id="15" name="object 15"/>
          <p:cNvGrpSpPr/>
          <p:nvPr/>
        </p:nvGrpSpPr>
        <p:grpSpPr>
          <a:xfrm>
            <a:off x="8949961" y="699104"/>
            <a:ext cx="3115945" cy="5439410"/>
            <a:chOff x="8949961" y="699104"/>
            <a:chExt cx="3115945" cy="5439410"/>
          </a:xfrm>
        </p:grpSpPr>
        <p:sp>
          <p:nvSpPr>
            <p:cNvPr id="16" name="object 16"/>
            <p:cNvSpPr/>
            <p:nvPr/>
          </p:nvSpPr>
          <p:spPr>
            <a:xfrm>
              <a:off x="8949961" y="699104"/>
              <a:ext cx="3110525" cy="38205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999640" y="4811165"/>
              <a:ext cx="3066224" cy="1326903"/>
            </a:xfrm>
            <a:prstGeom prst="rect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53600" y="5746688"/>
            <a:ext cx="786383" cy="74980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1124" y="0"/>
            <a:ext cx="106654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/>
              <a:t>	</a:t>
            </a:r>
            <a:r>
              <a:rPr lang="ru-RU" sz="3200"/>
              <a:t>Сессия 2, вариант 2 – Вопросы для обсуждения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9724" y="498652"/>
            <a:ext cx="11503676" cy="5869556"/>
          </a:xfrm>
          <a:prstGeom prst="rect">
            <a:avLst/>
          </a:prstGeom>
        </p:spPr>
        <p:txBody>
          <a:bodyPr vert="horz" wrap="square" lIns="0" tIns="143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30"/>
              </a:spcBef>
              <a:spcAft>
                <a:spcPts val="1000"/>
              </a:spcAft>
            </a:pPr>
            <a:r>
              <a:rPr lang="ru-RU" sz="2600" b="1">
                <a:solidFill>
                  <a:srgbClr val="005D85"/>
                </a:solidFill>
                <a:latin typeface="Arial"/>
                <a:cs typeface="Arial"/>
              </a:rPr>
              <a:t>Вопросы для обсуждения</a:t>
            </a:r>
          </a:p>
          <a:p>
            <a:pPr marL="355600" indent="-342900">
              <a:spcAft>
                <a:spcPts val="1000"/>
              </a:spcAft>
              <a:buChar char="•"/>
              <a:tabLst>
                <a:tab pos="354965" algn="l"/>
                <a:tab pos="355600" algn="l"/>
              </a:tabLst>
            </a:pPr>
            <a:r>
              <a:rPr lang="ru-RU" sz="1900">
                <a:latin typeface="Arial"/>
                <a:cs typeface="Arial"/>
              </a:rPr>
              <a:t>Какие планы, процедуры и ресурсы вы бы активировали на этом этапе?</a:t>
            </a:r>
          </a:p>
          <a:p>
            <a:pPr marL="355600" indent="-342900">
              <a:spcAft>
                <a:spcPts val="1000"/>
              </a:spcAft>
              <a:buChar char="•"/>
              <a:tabLst>
                <a:tab pos="354965" algn="l"/>
                <a:tab pos="355600" algn="l"/>
              </a:tabLst>
            </a:pPr>
            <a:r>
              <a:rPr lang="ru-RU" sz="1900">
                <a:latin typeface="Arial"/>
                <a:cs typeface="Arial"/>
              </a:rPr>
              <a:t>Кто будет вовлечен в принятие мер, с какой целью и каким образом?</a:t>
            </a:r>
          </a:p>
          <a:p>
            <a:pPr marL="355600" marR="5080" indent="-342900">
              <a:spcAft>
                <a:spcPts val="1000"/>
              </a:spcAft>
              <a:buChar char="•"/>
              <a:tabLst>
                <a:tab pos="354965" algn="l"/>
                <a:tab pos="355600" algn="l"/>
                <a:tab pos="2357120" algn="l"/>
              </a:tabLst>
            </a:pPr>
            <a:r>
              <a:rPr lang="ru-RU" sz="1900">
                <a:latin typeface="Arial"/>
                <a:cs typeface="Arial"/>
              </a:rPr>
              <a:t>Может ли инфицированное лицо оставаться в самоизоляции дома, или ему необходимо дальнейшее обследование и изоляция в другом назначенном помещении?</a:t>
            </a:r>
            <a:r>
              <a:rPr lang="en-US" sz="1900">
                <a:latin typeface="Arial"/>
                <a:cs typeface="Arial"/>
              </a:rPr>
              <a:t> </a:t>
            </a:r>
            <a:r>
              <a:rPr lang="ru-RU" sz="1900">
                <a:latin typeface="Arial"/>
                <a:cs typeface="Arial"/>
              </a:rPr>
              <a:t>Если речь идет о направлении индивидуума в назначенное учреждение, каким образом это осуществляется?</a:t>
            </a:r>
          </a:p>
          <a:p>
            <a:pPr marL="355600" indent="-342900">
              <a:spcAft>
                <a:spcPts val="1000"/>
              </a:spcAft>
              <a:buChar char="•"/>
              <a:tabLst>
                <a:tab pos="354965" algn="l"/>
                <a:tab pos="355600" algn="l"/>
              </a:tabLst>
            </a:pPr>
            <a:r>
              <a:rPr lang="ru-RU" sz="1900">
                <a:latin typeface="Arial"/>
                <a:cs typeface="Arial"/>
              </a:rPr>
              <a:t>Есть ли какие-либо дополнительные соображения относительно других пассажиров, экипажа воздушного судна?</a:t>
            </a:r>
          </a:p>
          <a:p>
            <a:pPr marL="355600" indent="-342900">
              <a:spcAft>
                <a:spcPts val="1000"/>
              </a:spcAft>
              <a:buChar char="•"/>
              <a:tabLst>
                <a:tab pos="354965" algn="l"/>
                <a:tab pos="355600" algn="l"/>
              </a:tabLst>
            </a:pPr>
            <a:r>
              <a:rPr lang="ru-RU" sz="1900">
                <a:latin typeface="Arial"/>
                <a:cs typeface="Arial"/>
              </a:rPr>
              <a:t>Что вы предпримете в отношении 7 человек, которых не оказалось дома?</a:t>
            </a:r>
          </a:p>
          <a:p>
            <a:pPr marL="355600" indent="-342900">
              <a:spcAft>
                <a:spcPts val="1000"/>
              </a:spcAft>
              <a:buChar char="•"/>
              <a:tabLst>
                <a:tab pos="354965" algn="l"/>
                <a:tab pos="355600" algn="l"/>
              </a:tabLst>
            </a:pPr>
            <a:r>
              <a:rPr lang="ru-RU" sz="1900">
                <a:latin typeface="Arial"/>
                <a:cs typeface="Arial"/>
              </a:rPr>
              <a:t>Что вы предпримете в отношении людей, у которых оказались гости?</a:t>
            </a:r>
          </a:p>
          <a:p>
            <a:pPr marL="355600" indent="-342900">
              <a:spcAft>
                <a:spcPts val="1000"/>
              </a:spcAft>
              <a:buChar char="•"/>
              <a:tabLst>
                <a:tab pos="354965" algn="l"/>
                <a:tab pos="355600" algn="l"/>
              </a:tabLst>
            </a:pPr>
            <a:r>
              <a:rPr lang="ru-RU" sz="1900">
                <a:latin typeface="Arial"/>
                <a:cs typeface="Arial"/>
              </a:rPr>
              <a:t>Что вы предпримете в отношении людей с проявлениями заболевания?</a:t>
            </a:r>
          </a:p>
          <a:p>
            <a:pPr marL="355600" marR="5080" indent="-342900">
              <a:spcAft>
                <a:spcPts val="1000"/>
              </a:spcAft>
              <a:buChar char="•"/>
              <a:tabLst>
                <a:tab pos="354965" algn="l"/>
                <a:tab pos="355600" algn="l"/>
                <a:tab pos="5104765" algn="l"/>
              </a:tabLst>
            </a:pPr>
            <a:r>
              <a:rPr lang="ru-RU" sz="1900">
                <a:latin typeface="Arial"/>
                <a:cs typeface="Arial"/>
              </a:rPr>
              <a:t>Какова правовая база для действий?</a:t>
            </a:r>
            <a:r>
              <a:rPr lang="en-US" sz="1900">
                <a:latin typeface="Arial"/>
                <a:cs typeface="Arial"/>
              </a:rPr>
              <a:t> </a:t>
            </a:r>
            <a:r>
              <a:rPr lang="ru-RU" sz="1900">
                <a:latin typeface="Arial"/>
                <a:cs typeface="Arial"/>
              </a:rPr>
              <a:t>Какими полномочиями вы располагаете для обеспечения изоляции или соблюдения иных требований (наложение штрафа или другие санкции)?</a:t>
            </a:r>
          </a:p>
          <a:p>
            <a:pPr marL="12700">
              <a:spcAft>
                <a:spcPts val="1000"/>
              </a:spcAft>
              <a:tabLst>
                <a:tab pos="904240" algn="l"/>
              </a:tabLst>
            </a:pPr>
            <a:r>
              <a:rPr lang="ru-RU" sz="1900" i="1">
                <a:solidFill>
                  <a:srgbClr val="FF0000"/>
                </a:solidFill>
                <a:latin typeface="Arial"/>
                <a:cs typeface="Arial"/>
              </a:rPr>
              <a:t>Исходя из ответов на вышеперечисленные вопросы, составьте перечень </a:t>
            </a:r>
            <a:br>
              <a:rPr lang="en-US" sz="1900" i="1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ru-RU" sz="1900" i="1">
                <a:solidFill>
                  <a:srgbClr val="FF0000"/>
                </a:solidFill>
                <a:latin typeface="Arial"/>
                <a:cs typeface="Arial"/>
              </a:rPr>
              <a:t>своих сильных и слабых сторон</a:t>
            </a:r>
            <a:r>
              <a:rPr lang="en-US" sz="1900" i="1">
                <a:solidFill>
                  <a:srgbClr val="FF0000"/>
                </a:solidFill>
                <a:latin typeface="Arial"/>
                <a:cs typeface="Arial"/>
              </a:rPr>
              <a:t>						             </a:t>
            </a:r>
            <a:r>
              <a:rPr lang="ru-RU" sz="2400" b="1">
                <a:solidFill>
                  <a:srgbClr val="0070C0"/>
                </a:solidFill>
                <a:latin typeface="Arial"/>
                <a:cs typeface="Arial"/>
              </a:rPr>
              <a:t>30 минут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125" y="0"/>
            <a:ext cx="51790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lang="ru-RU" sz="3200" b="1">
                <a:solidFill>
                  <a:srgbClr val="FFFFFF"/>
                </a:solidFill>
                <a:latin typeface="Arial"/>
                <a:cs typeface="Arial"/>
              </a:rPr>
              <a:t>Перерыв</a:t>
            </a:r>
          </a:p>
        </p:txBody>
      </p:sp>
      <p:sp>
        <p:nvSpPr>
          <p:cNvPr id="3" name="object 3"/>
          <p:cNvSpPr/>
          <p:nvPr/>
        </p:nvSpPr>
        <p:spPr>
          <a:xfrm>
            <a:off x="3650455" y="1513681"/>
            <a:ext cx="3832225" cy="3830954"/>
          </a:xfrm>
          <a:custGeom>
            <a:avLst/>
            <a:gdLst/>
            <a:ahLst/>
            <a:cxnLst/>
            <a:rect l="l" t="t" r="r" b="b"/>
            <a:pathLst>
              <a:path w="3832225" h="3830954">
                <a:moveTo>
                  <a:pt x="3716337" y="0"/>
                </a:moveTo>
                <a:lnTo>
                  <a:pt x="115887" y="0"/>
                </a:lnTo>
                <a:lnTo>
                  <a:pt x="70778" y="9107"/>
                </a:lnTo>
                <a:lnTo>
                  <a:pt x="33942" y="33942"/>
                </a:lnTo>
                <a:lnTo>
                  <a:pt x="9107" y="70778"/>
                </a:lnTo>
                <a:lnTo>
                  <a:pt x="0" y="115887"/>
                </a:lnTo>
                <a:lnTo>
                  <a:pt x="0" y="3714750"/>
                </a:lnTo>
                <a:lnTo>
                  <a:pt x="9107" y="3759858"/>
                </a:lnTo>
                <a:lnTo>
                  <a:pt x="33942" y="3796694"/>
                </a:lnTo>
                <a:lnTo>
                  <a:pt x="70778" y="3821530"/>
                </a:lnTo>
                <a:lnTo>
                  <a:pt x="115887" y="3830637"/>
                </a:lnTo>
                <a:lnTo>
                  <a:pt x="3716337" y="3830637"/>
                </a:lnTo>
                <a:lnTo>
                  <a:pt x="3761446" y="3821530"/>
                </a:lnTo>
                <a:lnTo>
                  <a:pt x="3798282" y="3796694"/>
                </a:lnTo>
                <a:lnTo>
                  <a:pt x="3823117" y="3759858"/>
                </a:lnTo>
                <a:lnTo>
                  <a:pt x="3832225" y="3714750"/>
                </a:lnTo>
                <a:lnTo>
                  <a:pt x="3832225" y="3691572"/>
                </a:lnTo>
                <a:lnTo>
                  <a:pt x="139064" y="3691572"/>
                </a:lnTo>
                <a:lnTo>
                  <a:pt x="139064" y="139064"/>
                </a:lnTo>
                <a:lnTo>
                  <a:pt x="3832225" y="139064"/>
                </a:lnTo>
                <a:lnTo>
                  <a:pt x="3832225" y="115887"/>
                </a:lnTo>
                <a:lnTo>
                  <a:pt x="3823117" y="70778"/>
                </a:lnTo>
                <a:lnTo>
                  <a:pt x="3798282" y="33942"/>
                </a:lnTo>
                <a:lnTo>
                  <a:pt x="3761446" y="9107"/>
                </a:lnTo>
                <a:lnTo>
                  <a:pt x="3716337" y="0"/>
                </a:lnTo>
                <a:close/>
              </a:path>
              <a:path w="3832225" h="3830954">
                <a:moveTo>
                  <a:pt x="3832225" y="139064"/>
                </a:moveTo>
                <a:lnTo>
                  <a:pt x="3693159" y="139064"/>
                </a:lnTo>
                <a:lnTo>
                  <a:pt x="3693159" y="3691572"/>
                </a:lnTo>
                <a:lnTo>
                  <a:pt x="3832225" y="3691572"/>
                </a:lnTo>
                <a:lnTo>
                  <a:pt x="3832225" y="139064"/>
                </a:lnTo>
                <a:close/>
              </a:path>
              <a:path w="3832225" h="3830954">
                <a:moveTo>
                  <a:pt x="3646804" y="185420"/>
                </a:moveTo>
                <a:lnTo>
                  <a:pt x="185419" y="185420"/>
                </a:lnTo>
                <a:lnTo>
                  <a:pt x="185419" y="3645217"/>
                </a:lnTo>
                <a:lnTo>
                  <a:pt x="3646804" y="3645217"/>
                </a:lnTo>
                <a:lnTo>
                  <a:pt x="3646804" y="3598862"/>
                </a:lnTo>
                <a:lnTo>
                  <a:pt x="231775" y="3598862"/>
                </a:lnTo>
                <a:lnTo>
                  <a:pt x="231775" y="231775"/>
                </a:lnTo>
                <a:lnTo>
                  <a:pt x="3646804" y="231775"/>
                </a:lnTo>
                <a:lnTo>
                  <a:pt x="3646804" y="185420"/>
                </a:lnTo>
                <a:close/>
              </a:path>
              <a:path w="3832225" h="3830954">
                <a:moveTo>
                  <a:pt x="3646804" y="231775"/>
                </a:moveTo>
                <a:lnTo>
                  <a:pt x="3600450" y="231775"/>
                </a:lnTo>
                <a:lnTo>
                  <a:pt x="3600450" y="3598862"/>
                </a:lnTo>
                <a:lnTo>
                  <a:pt x="3646804" y="3598862"/>
                </a:lnTo>
                <a:lnTo>
                  <a:pt x="3646804" y="231775"/>
                </a:lnTo>
                <a:close/>
              </a:path>
            </a:pathLst>
          </a:custGeom>
          <a:solidFill>
            <a:srgbClr val="A24B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144167" y="2855467"/>
            <a:ext cx="2844800" cy="1687641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R="5080" algn="ctr">
              <a:lnSpc>
                <a:spcPts val="4300"/>
              </a:lnSpc>
              <a:spcBef>
                <a:spcPts val="260"/>
              </a:spcBef>
            </a:pPr>
            <a:r>
              <a:rPr lang="ru-RU" sz="3600" b="1">
                <a:solidFill>
                  <a:srgbClr val="A24B19"/>
                </a:solidFill>
                <a:latin typeface="Arial"/>
                <a:cs typeface="Arial"/>
              </a:rPr>
              <a:t>Перерыв </a:t>
            </a:r>
            <a:br>
              <a:rPr lang="en-US" sz="3600" b="1">
                <a:solidFill>
                  <a:srgbClr val="A24B19"/>
                </a:solidFill>
                <a:latin typeface="Arial"/>
                <a:cs typeface="Arial"/>
              </a:rPr>
            </a:br>
            <a:r>
              <a:rPr lang="ru-RU" sz="3600" b="1">
                <a:solidFill>
                  <a:srgbClr val="A24B19"/>
                </a:solidFill>
                <a:latin typeface="Arial"/>
                <a:cs typeface="Arial"/>
              </a:rPr>
              <a:t>на кофе</a:t>
            </a:r>
            <a:br>
              <a:rPr lang="ru-RU" sz="3600" b="1">
                <a:solidFill>
                  <a:srgbClr val="A24B19"/>
                </a:solidFill>
                <a:latin typeface="Arial"/>
                <a:cs typeface="Arial"/>
              </a:rPr>
            </a:br>
            <a:r>
              <a:rPr lang="ru-RU" sz="3600" b="1">
                <a:solidFill>
                  <a:srgbClr val="A24B19"/>
                </a:solidFill>
                <a:latin typeface="Arial"/>
                <a:cs typeface="Arial"/>
              </a:rPr>
              <a:t>(15 мин)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1587"/>
            <a:ext cx="7771130" cy="487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3204">
              <a:lnSpc>
                <a:spcPts val="3820"/>
              </a:lnSpc>
            </a:pPr>
            <a:r>
              <a:rPr lang="da-DK" sz="3200"/>
              <a:t>	</a:t>
            </a:r>
            <a:r>
              <a:rPr lang="ru-RU" sz="3200"/>
              <a:t>Сессия 3 – Грузовое судно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732776" y="0"/>
            <a:ext cx="4459605" cy="701040"/>
            <a:chOff x="7732776" y="0"/>
            <a:chExt cx="4459605" cy="701040"/>
          </a:xfrm>
        </p:grpSpPr>
        <p:sp>
          <p:nvSpPr>
            <p:cNvPr id="4" name="object 4"/>
            <p:cNvSpPr/>
            <p:nvPr/>
          </p:nvSpPr>
          <p:spPr>
            <a:xfrm>
              <a:off x="7732776" y="0"/>
              <a:ext cx="4282439" cy="701039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770811" y="1587"/>
              <a:ext cx="4151629" cy="606425"/>
            </a:xfrm>
            <a:custGeom>
              <a:avLst/>
              <a:gdLst/>
              <a:ahLst/>
              <a:cxnLst/>
              <a:rect l="l" t="t" r="r" b="b"/>
              <a:pathLst>
                <a:path w="4151629" h="606425">
                  <a:moveTo>
                    <a:pt x="4151312" y="0"/>
                  </a:moveTo>
                  <a:lnTo>
                    <a:pt x="676645" y="0"/>
                  </a:lnTo>
                  <a:lnTo>
                    <a:pt x="0" y="0"/>
                  </a:lnTo>
                  <a:lnTo>
                    <a:pt x="676645" y="606423"/>
                  </a:lnTo>
                  <a:lnTo>
                    <a:pt x="4151312" y="606423"/>
                  </a:lnTo>
                  <a:lnTo>
                    <a:pt x="4151312" y="0"/>
                  </a:lnTo>
                  <a:close/>
                </a:path>
              </a:pathLst>
            </a:custGeom>
            <a:solidFill>
              <a:srgbClr val="A24B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004048" y="0"/>
              <a:ext cx="4184904" cy="701039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040687" y="1587"/>
              <a:ext cx="4151629" cy="606425"/>
            </a:xfrm>
            <a:custGeom>
              <a:avLst/>
              <a:gdLst/>
              <a:ahLst/>
              <a:cxnLst/>
              <a:rect l="l" t="t" r="r" b="b"/>
              <a:pathLst>
                <a:path w="4151629" h="606425">
                  <a:moveTo>
                    <a:pt x="4151311" y="0"/>
                  </a:moveTo>
                  <a:lnTo>
                    <a:pt x="676644" y="0"/>
                  </a:lnTo>
                  <a:lnTo>
                    <a:pt x="0" y="0"/>
                  </a:lnTo>
                  <a:lnTo>
                    <a:pt x="676644" y="606423"/>
                  </a:lnTo>
                  <a:lnTo>
                    <a:pt x="4151311" y="606423"/>
                  </a:lnTo>
                  <a:lnTo>
                    <a:pt x="4151311" y="0"/>
                  </a:lnTo>
                  <a:close/>
                </a:path>
              </a:pathLst>
            </a:custGeom>
            <a:solidFill>
              <a:srgbClr val="D864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8040687" y="1587"/>
            <a:ext cx="3881754" cy="532838"/>
          </a:xfrm>
          <a:prstGeom prst="rect">
            <a:avLst/>
          </a:prstGeom>
          <a:noFill/>
        </p:spPr>
        <p:txBody>
          <a:bodyPr vert="horz" wrap="square" lIns="0" tIns="222885" rIns="0" bIns="0" rtlCol="0">
            <a:spAutoFit/>
          </a:bodyPr>
          <a:lstStyle/>
          <a:p>
            <a:pPr marL="1073785">
              <a:lnSpc>
                <a:spcPct val="100000"/>
              </a:lnSpc>
              <a:spcBef>
                <a:spcPts val="1755"/>
              </a:spcBef>
            </a:pPr>
            <a:r>
              <a:rPr lang="ru-RU" sz="2000">
                <a:solidFill>
                  <a:srgbClr val="FFFFFF"/>
                </a:solidFill>
                <a:latin typeface="Arial Black"/>
                <a:cs typeface="Arial Black"/>
              </a:rPr>
              <a:t>ИМИТАЦИЯ</a:t>
            </a:r>
          </a:p>
        </p:txBody>
      </p:sp>
      <p:sp>
        <p:nvSpPr>
          <p:cNvPr id="9" name="object 9"/>
          <p:cNvSpPr/>
          <p:nvPr/>
        </p:nvSpPr>
        <p:spPr>
          <a:xfrm>
            <a:off x="484187" y="701039"/>
            <a:ext cx="6809740" cy="5852161"/>
          </a:xfrm>
          <a:custGeom>
            <a:avLst/>
            <a:gdLst/>
            <a:ahLst/>
            <a:cxnLst/>
            <a:rect l="l" t="t" r="r" b="b"/>
            <a:pathLst>
              <a:path w="6809740" h="5553075">
                <a:moveTo>
                  <a:pt x="6809241" y="0"/>
                </a:moveTo>
                <a:lnTo>
                  <a:pt x="0" y="0"/>
                </a:lnTo>
                <a:lnTo>
                  <a:pt x="0" y="5553074"/>
                </a:lnTo>
                <a:lnTo>
                  <a:pt x="6809241" y="5553074"/>
                </a:lnTo>
                <a:lnTo>
                  <a:pt x="6809241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38393" y="718762"/>
            <a:ext cx="6652895" cy="6168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715" indent="-228600">
              <a:spcAft>
                <a:spcPts val="400"/>
              </a:spcAft>
              <a:buChar char="•"/>
              <a:tabLst>
                <a:tab pos="241300" algn="l"/>
              </a:tabLst>
            </a:pPr>
            <a:r>
              <a:rPr lang="ru-RU" sz="1900">
                <a:latin typeface="Arial"/>
                <a:cs typeface="Arial"/>
              </a:rPr>
              <a:t>С грузового судна Мярск Орион пришло сообщение </a:t>
            </a:r>
            <a:br>
              <a:rPr lang="en-US" sz="1900">
                <a:latin typeface="Arial"/>
                <a:cs typeface="Arial"/>
              </a:rPr>
            </a:br>
            <a:r>
              <a:rPr lang="ru-RU" sz="1900">
                <a:latin typeface="Arial"/>
                <a:cs typeface="Arial"/>
              </a:rPr>
              <a:t>о возникновении на борту экстренной потребности </a:t>
            </a:r>
            <a:br>
              <a:rPr lang="en-US" sz="1900">
                <a:latin typeface="Arial"/>
                <a:cs typeface="Arial"/>
              </a:rPr>
            </a:br>
            <a:r>
              <a:rPr lang="ru-RU" sz="1900">
                <a:latin typeface="Arial"/>
                <a:cs typeface="Arial"/>
              </a:rPr>
              <a:t>в медицинской помощи и поступил запрос на заход </a:t>
            </a:r>
            <a:br>
              <a:rPr lang="en-US" sz="1900">
                <a:latin typeface="Arial"/>
                <a:cs typeface="Arial"/>
              </a:rPr>
            </a:br>
            <a:r>
              <a:rPr lang="ru-RU" sz="1900">
                <a:latin typeface="Arial"/>
                <a:cs typeface="Arial"/>
              </a:rPr>
              <a:t>в назначенный порт въезда.</a:t>
            </a:r>
          </a:p>
          <a:p>
            <a:pPr marL="241300" marR="5080" indent="-228600">
              <a:spcAft>
                <a:spcPts val="400"/>
              </a:spcAft>
              <a:buChar char="•"/>
              <a:tabLst>
                <a:tab pos="241300" algn="l"/>
              </a:tabLst>
            </a:pPr>
            <a:r>
              <a:rPr lang="ru-RU" sz="1900">
                <a:latin typeface="Arial"/>
                <a:cs typeface="Arial"/>
              </a:rPr>
              <a:t>Экипаж судна состоит из 23 человек, включая старший состав (капитан, первый инженер), специалистов-техников (электрики, механики) и вспомогательный персонал (палубные матросы, повара и мотористы).</a:t>
            </a:r>
          </a:p>
          <a:p>
            <a:pPr marL="241300" marR="5715" indent="-228600">
              <a:spcAft>
                <a:spcPts val="400"/>
              </a:spcAft>
              <a:buChar char="•"/>
              <a:tabLst>
                <a:tab pos="241300" algn="l"/>
              </a:tabLst>
            </a:pPr>
            <a:r>
              <a:rPr lang="ru-RU" sz="1900">
                <a:latin typeface="Arial"/>
                <a:cs typeface="Arial"/>
              </a:rPr>
              <a:t>Судно 6 дней назад покинуло страну с высокими показателями COVID-19.</a:t>
            </a:r>
          </a:p>
          <a:p>
            <a:pPr marL="241300" marR="5080" indent="-228600">
              <a:spcAft>
                <a:spcPts val="400"/>
              </a:spcAft>
              <a:buFontTx/>
              <a:buChar char="•"/>
              <a:tabLst>
                <a:tab pos="241300" algn="l"/>
              </a:tabLst>
            </a:pPr>
            <a:r>
              <a:rPr lang="ru-RU" sz="1900">
                <a:latin typeface="Arial"/>
                <a:cs typeface="Arial"/>
              </a:rPr>
              <a:t>Пятеро членов экипажа имеют симптомы COVID-19,</a:t>
            </a:r>
            <a:br>
              <a:rPr lang="en-US" sz="1900">
                <a:latin typeface="Arial"/>
                <a:cs typeface="Arial"/>
              </a:rPr>
            </a:br>
            <a:r>
              <a:rPr lang="ru-RU" sz="1900">
                <a:latin typeface="Arial"/>
                <a:cs typeface="Arial"/>
              </a:rPr>
              <a:t>а один из них находится в крайне тяжелом состоянии, он получает кислород. </a:t>
            </a:r>
            <a:endParaRPr lang="en-US" sz="1900">
              <a:latin typeface="Arial"/>
              <a:cs typeface="Arial"/>
            </a:endParaRPr>
          </a:p>
          <a:p>
            <a:pPr marL="241300" marR="5080" indent="-228600">
              <a:spcAft>
                <a:spcPts val="400"/>
              </a:spcAft>
              <a:buFontTx/>
              <a:buChar char="•"/>
              <a:tabLst>
                <a:tab pos="241300" algn="l"/>
              </a:tabLst>
            </a:pPr>
            <a:r>
              <a:rPr lang="ru-RU" sz="1900">
                <a:latin typeface="Arial"/>
                <a:cs typeface="Arial"/>
              </a:rPr>
              <a:t>Погодные условия не позволяют безопасно эвакуировать людей с судна с помощью вертолета, </a:t>
            </a:r>
            <a:br>
              <a:rPr lang="ru-RU" sz="1900">
                <a:latin typeface="Arial"/>
                <a:cs typeface="Arial"/>
              </a:rPr>
            </a:br>
            <a:r>
              <a:rPr lang="ru-RU" sz="1900">
                <a:latin typeface="Arial"/>
                <a:cs typeface="Arial"/>
              </a:rPr>
              <a:t>и капитан запросил разрешение на швартовку в порту </a:t>
            </a:r>
            <a:br>
              <a:rPr lang="ru-RU" sz="1900">
                <a:latin typeface="Arial"/>
                <a:cs typeface="Arial"/>
              </a:rPr>
            </a:br>
            <a:r>
              <a:rPr lang="ru-RU" sz="1900">
                <a:latin typeface="Arial"/>
                <a:cs typeface="Arial"/>
              </a:rPr>
              <a:t>в целях высадки заболевших членов экипажа.</a:t>
            </a:r>
            <a:endParaRPr lang="en-US" sz="1900">
              <a:latin typeface="Arial"/>
              <a:cs typeface="Arial"/>
            </a:endParaRPr>
          </a:p>
          <a:p>
            <a:pPr marL="241300" marR="5080" indent="-228600">
              <a:spcAft>
                <a:spcPts val="400"/>
              </a:spcAft>
              <a:buFontTx/>
              <a:buChar char="•"/>
              <a:tabLst>
                <a:tab pos="241300" algn="l"/>
              </a:tabLst>
            </a:pPr>
            <a:r>
              <a:rPr lang="ru-RU" sz="1900">
                <a:latin typeface="Arial"/>
                <a:cs typeface="Arial"/>
              </a:rPr>
              <a:t>Капитан стремится вновь выйти в море с минимальной задержкой.</a:t>
            </a:r>
          </a:p>
          <a:p>
            <a:pPr marL="241300" marR="5080" indent="-228600">
              <a:spcAft>
                <a:spcPts val="400"/>
              </a:spcAft>
              <a:buChar char="•"/>
              <a:tabLst>
                <a:tab pos="241300" algn="l"/>
              </a:tabLst>
            </a:pPr>
            <a:endParaRPr lang="ru-RU" sz="19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531098" y="841375"/>
            <a:ext cx="3441700" cy="1943100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569198" y="3378425"/>
            <a:ext cx="3403600" cy="1720873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97254" y="457200"/>
            <a:ext cx="10925175" cy="6151043"/>
          </a:xfrm>
          <a:prstGeom prst="rect">
            <a:avLst/>
          </a:prstGeom>
        </p:spPr>
        <p:txBody>
          <a:bodyPr vert="horz" wrap="square" lIns="0" tIns="1708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45"/>
              </a:spcBef>
            </a:pPr>
            <a:r>
              <a:rPr lang="ru-RU" sz="2600" b="1">
                <a:solidFill>
                  <a:srgbClr val="005D85"/>
                </a:solidFill>
                <a:latin typeface="Arial"/>
                <a:cs typeface="Arial"/>
              </a:rPr>
              <a:t>Вопросы для обсуждения</a:t>
            </a:r>
          </a:p>
          <a:p>
            <a:pPr marL="355600" indent="-342900">
              <a:lnSpc>
                <a:spcPct val="100000"/>
              </a:lnSpc>
              <a:spcBef>
                <a:spcPts val="960"/>
              </a:spcBef>
              <a:buChar char="•"/>
              <a:tabLst>
                <a:tab pos="354965" algn="l"/>
                <a:tab pos="355600" algn="l"/>
              </a:tabLst>
            </a:pPr>
            <a:r>
              <a:rPr lang="ru-RU" sz="2000">
                <a:latin typeface="Arial"/>
                <a:cs typeface="Arial"/>
              </a:rPr>
              <a:t>Какие планы, процедуры и ресурсы вы бы активировали на этом этапе?</a:t>
            </a:r>
          </a:p>
          <a:p>
            <a:pPr marL="355600" indent="-342900">
              <a:lnSpc>
                <a:spcPct val="100000"/>
              </a:lnSpc>
              <a:spcBef>
                <a:spcPts val="1420"/>
              </a:spcBef>
              <a:buChar char="•"/>
              <a:tabLst>
                <a:tab pos="354965" algn="l"/>
                <a:tab pos="355600" algn="l"/>
              </a:tabLst>
            </a:pPr>
            <a:r>
              <a:rPr lang="ru-RU" sz="2000">
                <a:latin typeface="Arial"/>
                <a:cs typeface="Arial"/>
              </a:rPr>
              <a:t>Какие структуры будут вовлечены в принятие мер, с какой целью и каким образом?</a:t>
            </a:r>
          </a:p>
          <a:p>
            <a:pPr marL="355600" indent="-342900">
              <a:lnSpc>
                <a:spcPct val="100000"/>
              </a:lnSpc>
              <a:spcBef>
                <a:spcPts val="1485"/>
              </a:spcBef>
              <a:buChar char="•"/>
              <a:tabLst>
                <a:tab pos="354965" algn="l"/>
                <a:tab pos="355600" algn="l"/>
              </a:tabLst>
            </a:pPr>
            <a:r>
              <a:rPr lang="ru-RU" sz="2000">
                <a:latin typeface="Arial"/>
                <a:cs typeface="Arial"/>
              </a:rPr>
              <a:t>Какова процедура высадки экипажа на берег, и какие шаги вам нужно предпринять?</a:t>
            </a:r>
          </a:p>
          <a:p>
            <a:pPr marL="355600" indent="-342900">
              <a:lnSpc>
                <a:spcPct val="100000"/>
              </a:lnSpc>
              <a:spcBef>
                <a:spcPts val="1415"/>
              </a:spcBef>
              <a:buChar char="•"/>
              <a:tabLst>
                <a:tab pos="354965" algn="l"/>
                <a:tab pos="355600" algn="l"/>
              </a:tabLst>
            </a:pPr>
            <a:r>
              <a:rPr lang="ru-RU" sz="2000">
                <a:latin typeface="Arial"/>
                <a:cs typeface="Arial"/>
              </a:rPr>
              <a:t>Какие меры ПИИК вы предпримете? Какие стандарты будут использоваться для дезинфекции?</a:t>
            </a:r>
          </a:p>
          <a:p>
            <a:pPr marL="355600" indent="-342900">
              <a:lnSpc>
                <a:spcPct val="100000"/>
              </a:lnSpc>
              <a:spcBef>
                <a:spcPts val="1395"/>
              </a:spcBef>
              <a:buChar char="•"/>
              <a:tabLst>
                <a:tab pos="354965" algn="l"/>
                <a:tab pos="355600" algn="l"/>
              </a:tabLst>
            </a:pPr>
            <a:r>
              <a:rPr lang="ru-RU" sz="2000">
                <a:latin typeface="Arial"/>
                <a:cs typeface="Arial"/>
              </a:rPr>
              <a:t>Какие меры вы примете в отношении остальных членов экипажа?</a:t>
            </a:r>
          </a:p>
          <a:p>
            <a:pPr marL="355600" indent="-342900">
              <a:lnSpc>
                <a:spcPct val="100000"/>
              </a:lnSpc>
              <a:spcBef>
                <a:spcPts val="1485"/>
              </a:spcBef>
              <a:buChar char="•"/>
              <a:tabLst>
                <a:tab pos="354965" algn="l"/>
                <a:tab pos="355600" algn="l"/>
              </a:tabLst>
            </a:pPr>
            <a:r>
              <a:rPr lang="ru-RU" sz="2000">
                <a:latin typeface="Arial"/>
                <a:cs typeface="Arial"/>
              </a:rPr>
              <a:t>Разрешите ли вы швартовку судна и если да, то как долго по вашему требованию судно должно будет оставался в порту?</a:t>
            </a:r>
          </a:p>
          <a:p>
            <a:pPr marL="355600" indent="-342900">
              <a:lnSpc>
                <a:spcPct val="100000"/>
              </a:lnSpc>
              <a:spcBef>
                <a:spcPts val="1420"/>
              </a:spcBef>
              <a:buChar char="•"/>
              <a:tabLst>
                <a:tab pos="354965" algn="l"/>
                <a:tab pos="355600" algn="l"/>
              </a:tabLst>
            </a:pPr>
            <a:r>
              <a:rPr lang="ru-RU" sz="2000">
                <a:latin typeface="Arial"/>
                <a:cs typeface="Arial"/>
              </a:rPr>
              <a:t>Если судно не сможет по какой-либо причине пришвартоваться в порту, как вы справитесь с ситуацией?</a:t>
            </a:r>
          </a:p>
          <a:p>
            <a:pPr marL="355600" indent="-342900">
              <a:lnSpc>
                <a:spcPct val="100000"/>
              </a:lnSpc>
              <a:spcBef>
                <a:spcPts val="1485"/>
              </a:spcBef>
              <a:buChar char="•"/>
              <a:tabLst>
                <a:tab pos="354965" algn="l"/>
                <a:tab pos="355600" algn="l"/>
              </a:tabLst>
            </a:pPr>
            <a:r>
              <a:rPr lang="ru-RU" sz="2000">
                <a:latin typeface="Arial"/>
                <a:cs typeface="Arial"/>
              </a:rPr>
              <a:t>Какие правовые нормы вы можете использовать?</a:t>
            </a:r>
          </a:p>
          <a:p>
            <a:pPr marL="127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tabLst>
                <a:tab pos="872490" algn="l"/>
              </a:tabLst>
            </a:pPr>
            <a:r>
              <a:rPr lang="ru-RU" sz="2000" i="1">
                <a:solidFill>
                  <a:srgbClr val="FF0000"/>
                </a:solidFill>
                <a:latin typeface="Arial"/>
                <a:cs typeface="Arial"/>
              </a:rPr>
              <a:t>Основываясь на ваших ответах выше, перечислите 		                   </a:t>
            </a:r>
            <a:r>
              <a:rPr lang="ru-RU" sz="2000" b="1">
                <a:solidFill>
                  <a:srgbClr val="0070C0"/>
                </a:solidFill>
                <a:latin typeface="Arial"/>
                <a:cs typeface="Arial"/>
              </a:rPr>
              <a:t>30 минут</a:t>
            </a:r>
            <a:br>
              <a:rPr lang="en-US" sz="2000" i="1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ru-RU" sz="2000" i="1">
                <a:solidFill>
                  <a:srgbClr val="FF0000"/>
                </a:solidFill>
                <a:latin typeface="Arial"/>
                <a:cs typeface="Arial"/>
              </a:rPr>
              <a:t>свои сильные и слабые стороны.</a:t>
            </a:r>
            <a:r>
              <a:rPr lang="en-US" sz="2000" i="1">
                <a:solidFill>
                  <a:srgbClr val="FF0000"/>
                </a:solidFill>
                <a:latin typeface="Arial"/>
                <a:cs typeface="Arial"/>
              </a:rPr>
              <a:t>						</a:t>
            </a:r>
            <a:endParaRPr lang="ru-RU" sz="2400" b="1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2" name="object 2"/>
          <p:cNvSpPr/>
          <p:nvPr/>
        </p:nvSpPr>
        <p:spPr>
          <a:xfrm>
            <a:off x="9153099" y="5638800"/>
            <a:ext cx="786383" cy="74980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1125" y="0"/>
            <a:ext cx="464567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a-DK" sz="3200"/>
              <a:t>	</a:t>
            </a:r>
            <a:r>
              <a:rPr lang="ru-RU" sz="3200"/>
              <a:t>Сессия 3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" y="1587"/>
            <a:ext cx="9412605" cy="48731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243204">
              <a:lnSpc>
                <a:spcPts val="3820"/>
              </a:lnSpc>
            </a:pPr>
            <a:r>
              <a:rPr lang="ru-RU" sz="2800"/>
              <a:t>Сессия 4 – Наземные транспортные узлы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732776" y="0"/>
            <a:ext cx="4459605" cy="701040"/>
            <a:chOff x="7732776" y="0"/>
            <a:chExt cx="4459605" cy="701040"/>
          </a:xfrm>
        </p:grpSpPr>
        <p:sp>
          <p:nvSpPr>
            <p:cNvPr id="4" name="object 4"/>
            <p:cNvSpPr/>
            <p:nvPr/>
          </p:nvSpPr>
          <p:spPr>
            <a:xfrm>
              <a:off x="7732776" y="0"/>
              <a:ext cx="4282439" cy="701039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770811" y="1587"/>
              <a:ext cx="4151629" cy="606425"/>
            </a:xfrm>
            <a:custGeom>
              <a:avLst/>
              <a:gdLst/>
              <a:ahLst/>
              <a:cxnLst/>
              <a:rect l="l" t="t" r="r" b="b"/>
              <a:pathLst>
                <a:path w="4151629" h="606425">
                  <a:moveTo>
                    <a:pt x="4151312" y="0"/>
                  </a:moveTo>
                  <a:lnTo>
                    <a:pt x="676645" y="0"/>
                  </a:lnTo>
                  <a:lnTo>
                    <a:pt x="0" y="0"/>
                  </a:lnTo>
                  <a:lnTo>
                    <a:pt x="676645" y="606423"/>
                  </a:lnTo>
                  <a:lnTo>
                    <a:pt x="4151312" y="606423"/>
                  </a:lnTo>
                  <a:lnTo>
                    <a:pt x="4151312" y="0"/>
                  </a:lnTo>
                  <a:close/>
                </a:path>
              </a:pathLst>
            </a:custGeom>
            <a:solidFill>
              <a:srgbClr val="A24B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004048" y="0"/>
              <a:ext cx="4184904" cy="701039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040687" y="1587"/>
              <a:ext cx="4151629" cy="606425"/>
            </a:xfrm>
            <a:custGeom>
              <a:avLst/>
              <a:gdLst/>
              <a:ahLst/>
              <a:cxnLst/>
              <a:rect l="l" t="t" r="r" b="b"/>
              <a:pathLst>
                <a:path w="4151629" h="606425">
                  <a:moveTo>
                    <a:pt x="4151311" y="0"/>
                  </a:moveTo>
                  <a:lnTo>
                    <a:pt x="676644" y="0"/>
                  </a:lnTo>
                  <a:lnTo>
                    <a:pt x="0" y="0"/>
                  </a:lnTo>
                  <a:lnTo>
                    <a:pt x="676644" y="606423"/>
                  </a:lnTo>
                  <a:lnTo>
                    <a:pt x="4151311" y="606423"/>
                  </a:lnTo>
                  <a:lnTo>
                    <a:pt x="4151311" y="0"/>
                  </a:lnTo>
                  <a:close/>
                </a:path>
              </a:pathLst>
            </a:custGeom>
            <a:solidFill>
              <a:srgbClr val="D864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8040687" y="1587"/>
            <a:ext cx="3881754" cy="477054"/>
          </a:xfrm>
          <a:prstGeom prst="rect">
            <a:avLst/>
          </a:prstGeom>
          <a:noFill/>
        </p:spPr>
        <p:txBody>
          <a:bodyPr vert="horz" wrap="square" lIns="0" tIns="167640" rIns="0" bIns="0" rtlCol="0">
            <a:spAutoFit/>
          </a:bodyPr>
          <a:lstStyle/>
          <a:p>
            <a:pPr marL="1073785">
              <a:lnSpc>
                <a:spcPct val="100000"/>
              </a:lnSpc>
              <a:spcBef>
                <a:spcPts val="1320"/>
              </a:spcBef>
            </a:pPr>
            <a:r>
              <a:rPr lang="ru-RU" sz="2000">
                <a:solidFill>
                  <a:srgbClr val="FFFFFF"/>
                </a:solidFill>
                <a:latin typeface="Arial Black"/>
                <a:cs typeface="Arial Black"/>
              </a:rPr>
              <a:t>ИМИТАЦИЯ</a:t>
            </a:r>
          </a:p>
        </p:txBody>
      </p:sp>
      <p:sp>
        <p:nvSpPr>
          <p:cNvPr id="9" name="object 9"/>
          <p:cNvSpPr/>
          <p:nvPr/>
        </p:nvSpPr>
        <p:spPr>
          <a:xfrm>
            <a:off x="152400" y="882650"/>
            <a:ext cx="7742555" cy="5502275"/>
          </a:xfrm>
          <a:custGeom>
            <a:avLst/>
            <a:gdLst/>
            <a:ahLst/>
            <a:cxnLst/>
            <a:rect l="l" t="t" r="r" b="b"/>
            <a:pathLst>
              <a:path w="7742555" h="5502275">
                <a:moveTo>
                  <a:pt x="7742222" y="0"/>
                </a:moveTo>
                <a:lnTo>
                  <a:pt x="0" y="0"/>
                </a:lnTo>
                <a:lnTo>
                  <a:pt x="0" y="5502274"/>
                </a:lnTo>
                <a:lnTo>
                  <a:pt x="7742222" y="5502274"/>
                </a:lnTo>
                <a:lnTo>
                  <a:pt x="7742222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xfrm>
            <a:off x="231443" y="1053925"/>
            <a:ext cx="7501334" cy="56765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0665" marR="5080" indent="-228600" algn="l">
              <a:lnSpc>
                <a:spcPct val="99700"/>
              </a:lnSpc>
              <a:spcAft>
                <a:spcPts val="600"/>
              </a:spcAft>
              <a:buChar char="•"/>
              <a:tabLst>
                <a:tab pos="241300" algn="l"/>
              </a:tabLst>
            </a:pPr>
            <a:r>
              <a:rPr lang="ru-RU" sz="1600"/>
              <a:t>С момента возникновения проблемы COVID-19 многие страны пытались ограничить передвижения через границы. Одним из наиболее сложных пунктов въезда являются пункты пропуска через наземные границы, поскольку, хотя все страны с сухопутными границами имеют ту или иную форму их демаркации, в прошлом разные страны применяли различные подходы.</a:t>
            </a:r>
            <a:endParaRPr lang="en-US" sz="1600"/>
          </a:p>
          <a:p>
            <a:pPr marL="240665" marR="5080" indent="-228600" algn="l">
              <a:lnSpc>
                <a:spcPct val="99700"/>
              </a:lnSpc>
              <a:spcAft>
                <a:spcPts val="600"/>
              </a:spcAft>
              <a:buFontTx/>
              <a:buChar char="•"/>
              <a:tabLst>
                <a:tab pos="241300" algn="l"/>
              </a:tabLst>
            </a:pPr>
            <a:r>
              <a:rPr lang="ru-RU" sz="1600"/>
              <a:t>Определенные страны, например государства-члены ЕС, характеризуются свободой передвижения, и между ними отсутствует пограничный контроль. </a:t>
            </a:r>
            <a:br>
              <a:rPr lang="ru-RU" sz="1600"/>
            </a:br>
            <a:r>
              <a:rPr lang="ru-RU" sz="1600"/>
              <a:t>В ряде стран вновь введены некоторые формы контроля на границе, </a:t>
            </a:r>
            <a:br>
              <a:rPr lang="ru-RU" sz="1600"/>
            </a:br>
            <a:r>
              <a:rPr lang="ru-RU" sz="1600"/>
              <a:t>но обычно они ограничены скринингом на состояние здоровья</a:t>
            </a:r>
          </a:p>
          <a:p>
            <a:pPr marL="240665" marR="5080" indent="-228600" algn="l">
              <a:lnSpc>
                <a:spcPct val="99700"/>
              </a:lnSpc>
              <a:spcAft>
                <a:spcPts val="600"/>
              </a:spcAft>
              <a:buChar char="•"/>
              <a:tabLst>
                <a:tab pos="241300" algn="l"/>
              </a:tabLst>
            </a:pPr>
            <a:r>
              <a:rPr lang="ru-RU" sz="1600"/>
              <a:t>Некоторые страны имеют сухопутные границы с официальными пунктами пропуска, но наряду с ними имеются также неформальные пограничные переходы. При этом сотни километров границы никак не контролируются.</a:t>
            </a:r>
          </a:p>
          <a:p>
            <a:pPr marL="240665" marR="5080" indent="-228600" algn="l">
              <a:lnSpc>
                <a:spcPct val="100400"/>
              </a:lnSpc>
              <a:spcAft>
                <a:spcPts val="600"/>
              </a:spcAft>
              <a:buChar char="•"/>
              <a:tabLst>
                <a:tab pos="241300" algn="l"/>
              </a:tabLst>
            </a:pPr>
            <a:r>
              <a:rPr lang="ru-RU" sz="1600"/>
              <a:t>Страны ограничили передвижение людей через сухопутные границы, особенно когда люди прибывают из стран с высоким уровнем передачи инфекции. Это ограничение соблюдается, главным образом, </a:t>
            </a:r>
            <a:br>
              <a:rPr lang="ru-RU" sz="1600"/>
            </a:br>
            <a:r>
              <a:rPr lang="ru-RU" sz="1600"/>
              <a:t>в официальных пунктах пересечения границы.</a:t>
            </a:r>
          </a:p>
          <a:p>
            <a:pPr marL="240665" marR="5080" indent="-228600" algn="l">
              <a:spcAft>
                <a:spcPts val="600"/>
              </a:spcAft>
              <a:buChar char="•"/>
              <a:tabLst>
                <a:tab pos="241300" algn="l"/>
              </a:tabLst>
            </a:pPr>
            <a:r>
              <a:rPr lang="ru-RU" sz="1600"/>
              <a:t>Вы получаете сообщения о том, что некоторые люди используют неофициальные пункты пересечения границы, чтобы уклониться </a:t>
            </a:r>
            <a:br>
              <a:rPr lang="da-DK" sz="1600"/>
            </a:br>
            <a:r>
              <a:rPr lang="ru-RU" sz="1600"/>
              <a:t>от проверок на COVID-19.</a:t>
            </a:r>
          </a:p>
          <a:p>
            <a:pPr marL="241300" indent="-228600" algn="l">
              <a:lnSpc>
                <a:spcPct val="100000"/>
              </a:lnSpc>
              <a:spcAft>
                <a:spcPts val="600"/>
              </a:spcAft>
              <a:buChar char="•"/>
              <a:tabLst>
                <a:tab pos="241300" algn="l"/>
              </a:tabLst>
            </a:pPr>
            <a:endParaRPr lang="ru-RU" sz="1600"/>
          </a:p>
        </p:txBody>
      </p:sp>
      <p:sp>
        <p:nvSpPr>
          <p:cNvPr id="11" name="object 11"/>
          <p:cNvSpPr txBox="1"/>
          <p:nvPr/>
        </p:nvSpPr>
        <p:spPr>
          <a:xfrm>
            <a:off x="459724" y="2791459"/>
            <a:ext cx="6464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166912" y="2791459"/>
            <a:ext cx="648335" cy="5772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25400">
              <a:lnSpc>
                <a:spcPct val="101099"/>
              </a:lnSpc>
              <a:spcBef>
                <a:spcPts val="75"/>
              </a:spcBef>
            </a:pPr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981200" y="7162800"/>
            <a:ext cx="6578600" cy="29623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>
              <a:lnSpc>
                <a:spcPts val="2110"/>
              </a:lnSpc>
              <a:spcBef>
                <a:spcPts val="210"/>
              </a:spcBef>
              <a:tabLst>
                <a:tab pos="1093470" algn="l"/>
                <a:tab pos="1743075" algn="l"/>
                <a:tab pos="3167380" algn="l"/>
                <a:tab pos="3880485" algn="l"/>
                <a:tab pos="4809490" algn="l"/>
                <a:tab pos="5280660" algn="l"/>
                <a:tab pos="6146165" algn="l"/>
              </a:tabLst>
            </a:pPr>
            <a:r>
              <a:rPr lang="ru-RU" sz="1800">
                <a:latin typeface="Arial"/>
                <a:cs typeface="Arial"/>
              </a:rPr>
              <a:t>.</a:t>
            </a:r>
          </a:p>
        </p:txBody>
      </p:sp>
      <p:sp>
        <p:nvSpPr>
          <p:cNvPr id="15" name="object 15"/>
          <p:cNvSpPr/>
          <p:nvPr/>
        </p:nvSpPr>
        <p:spPr>
          <a:xfrm>
            <a:off x="8040687" y="886872"/>
            <a:ext cx="3919143" cy="2196072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040687" y="3265069"/>
            <a:ext cx="3919143" cy="2348108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59724" y="510539"/>
            <a:ext cx="11196320" cy="6125395"/>
          </a:xfrm>
          <a:prstGeom prst="rect">
            <a:avLst/>
          </a:prstGeom>
        </p:spPr>
        <p:txBody>
          <a:bodyPr vert="horz" wrap="square" lIns="0" tIns="1708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45"/>
              </a:spcBef>
            </a:pPr>
            <a:r>
              <a:rPr lang="ru-RU" sz="2400" b="1">
                <a:solidFill>
                  <a:srgbClr val="005D85"/>
                </a:solidFill>
                <a:latin typeface="Arial"/>
                <a:cs typeface="Arial"/>
              </a:rPr>
              <a:t>Вопросы для обсуждения</a:t>
            </a:r>
          </a:p>
          <a:p>
            <a:pPr marL="355600" indent="-342900">
              <a:lnSpc>
                <a:spcPct val="100000"/>
              </a:lnSpc>
              <a:spcBef>
                <a:spcPts val="960"/>
              </a:spcBef>
              <a:buChar char="•"/>
              <a:tabLst>
                <a:tab pos="354965" algn="l"/>
                <a:tab pos="355600" algn="l"/>
              </a:tabLst>
            </a:pPr>
            <a:r>
              <a:rPr lang="ru-RU">
                <a:latin typeface="Arial"/>
                <a:cs typeface="Arial"/>
              </a:rPr>
              <a:t>Какой подход вы применяете к обеспечению контроля за сухопутными границами?</a:t>
            </a:r>
          </a:p>
          <a:p>
            <a:pPr marL="355600" indent="-342900">
              <a:lnSpc>
                <a:spcPct val="100000"/>
              </a:lnSpc>
              <a:spcBef>
                <a:spcPts val="1420"/>
              </a:spcBef>
              <a:buChar char="•"/>
              <a:tabLst>
                <a:tab pos="354965" algn="l"/>
                <a:tab pos="355600" algn="l"/>
              </a:tabLst>
            </a:pPr>
            <a:r>
              <a:rPr lang="ru-RU">
                <a:latin typeface="Arial"/>
                <a:cs typeface="Arial"/>
              </a:rPr>
              <a:t>Как осуществляется скрининг?</a:t>
            </a:r>
          </a:p>
          <a:p>
            <a:pPr marL="355600" indent="-342900">
              <a:lnSpc>
                <a:spcPct val="100000"/>
              </a:lnSpc>
              <a:spcBef>
                <a:spcPts val="1485"/>
              </a:spcBef>
              <a:buChar char="•"/>
              <a:tabLst>
                <a:tab pos="354965" algn="l"/>
                <a:tab pos="355600" algn="l"/>
              </a:tabLst>
            </a:pPr>
            <a:r>
              <a:rPr lang="ru-RU">
                <a:latin typeface="Arial"/>
                <a:cs typeface="Arial"/>
              </a:rPr>
              <a:t>Какие требования предъявляются к людям, прибывающим из стран с высоким уровнем распространения инфекции?</a:t>
            </a:r>
          </a:p>
          <a:p>
            <a:pPr marL="355600" indent="-342900">
              <a:lnSpc>
                <a:spcPct val="100000"/>
              </a:lnSpc>
              <a:spcBef>
                <a:spcPts val="1415"/>
              </a:spcBef>
              <a:buChar char="•"/>
              <a:tabLst>
                <a:tab pos="354965" algn="l"/>
                <a:tab pos="355600" algn="l"/>
              </a:tabLst>
            </a:pPr>
            <a:r>
              <a:rPr lang="ru-RU">
                <a:latin typeface="Arial"/>
                <a:cs typeface="Arial"/>
              </a:rPr>
              <a:t>Каким образом контролируется неофициальный въезд в страну через неформальные пограничные переходы?</a:t>
            </a:r>
          </a:p>
          <a:p>
            <a:pPr marL="355600" indent="-342900">
              <a:lnSpc>
                <a:spcPct val="100000"/>
              </a:lnSpc>
              <a:spcBef>
                <a:spcPts val="1395"/>
              </a:spcBef>
              <a:buChar char="•"/>
              <a:tabLst>
                <a:tab pos="354965" algn="l"/>
                <a:tab pos="355600" algn="l"/>
              </a:tabLst>
            </a:pPr>
            <a:r>
              <a:rPr lang="ru-RU">
                <a:latin typeface="Arial"/>
                <a:cs typeface="Arial"/>
              </a:rPr>
              <a:t>Какие меры принимаются в отношении лиц с положительным результатом теста или с наличием симптомов COVID-19 (например, при повышенной температуре тела)?</a:t>
            </a:r>
            <a:r>
              <a:rPr lang="da-DK">
                <a:latin typeface="Arial"/>
                <a:cs typeface="Arial"/>
              </a:rPr>
              <a:t> </a:t>
            </a:r>
            <a:r>
              <a:rPr lang="ru-RU">
                <a:latin typeface="Arial"/>
                <a:cs typeface="Arial"/>
              </a:rPr>
              <a:t>Как вы поступите в ситуации, когда у одного-двух пассажиров в автобусе или поезде будет выявлен положительный результат теста?</a:t>
            </a:r>
          </a:p>
          <a:p>
            <a:pPr marL="355600" indent="-342900">
              <a:lnSpc>
                <a:spcPct val="100000"/>
              </a:lnSpc>
              <a:spcBef>
                <a:spcPts val="1490"/>
              </a:spcBef>
              <a:buChar char="•"/>
              <a:tabLst>
                <a:tab pos="354965" algn="l"/>
                <a:tab pos="355600" algn="l"/>
              </a:tabLst>
            </a:pPr>
            <a:r>
              <a:rPr lang="ru-RU">
                <a:latin typeface="Arial"/>
                <a:cs typeface="Arial"/>
              </a:rPr>
              <a:t>Какие правовые нормы существуют для поддержки ваших решений?</a:t>
            </a:r>
          </a:p>
          <a:p>
            <a:pPr marL="355600" indent="-342900">
              <a:lnSpc>
                <a:spcPct val="100000"/>
              </a:lnSpc>
              <a:spcBef>
                <a:spcPts val="1415"/>
              </a:spcBef>
              <a:buChar char="•"/>
              <a:tabLst>
                <a:tab pos="354965" algn="l"/>
                <a:tab pos="355600" algn="l"/>
              </a:tabLst>
            </a:pPr>
            <a:r>
              <a:rPr lang="ru-RU">
                <a:latin typeface="Arial"/>
                <a:cs typeface="Arial"/>
              </a:rPr>
              <a:t>Какое имеется оборудование (и в достаточном ли объеме) для принятия необходимых мер в пунктах пропуска?</a:t>
            </a:r>
          </a:p>
          <a:p>
            <a:pPr marL="12700">
              <a:lnSpc>
                <a:spcPct val="100000"/>
              </a:lnSpc>
              <a:spcBef>
                <a:spcPts val="1295"/>
              </a:spcBef>
              <a:tabLst>
                <a:tab pos="872490" algn="l"/>
              </a:tabLst>
            </a:pPr>
            <a:r>
              <a:rPr lang="ru-RU" i="1">
                <a:solidFill>
                  <a:srgbClr val="FF0000"/>
                </a:solidFill>
                <a:latin typeface="Arial"/>
                <a:cs typeface="Arial"/>
              </a:rPr>
              <a:t>Основываясь на ваших ответах выше, перечислите свои сильные </a:t>
            </a:r>
            <a:r>
              <a:rPr lang="da-DK" i="1">
                <a:solidFill>
                  <a:srgbClr val="FF0000"/>
                </a:solidFill>
                <a:latin typeface="Arial"/>
                <a:cs typeface="Arial"/>
              </a:rPr>
              <a:t>			</a:t>
            </a:r>
            <a:r>
              <a:rPr lang="ru-RU" b="1">
                <a:solidFill>
                  <a:srgbClr val="0070C0"/>
                </a:solidFill>
                <a:latin typeface="Arial"/>
                <a:cs typeface="Arial"/>
              </a:rPr>
              <a:t>30 минут</a:t>
            </a:r>
            <a:br>
              <a:rPr lang="da-DK" i="1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ru-RU" i="1">
                <a:solidFill>
                  <a:srgbClr val="FF0000"/>
                </a:solidFill>
                <a:latin typeface="Arial"/>
                <a:cs typeface="Arial"/>
              </a:rPr>
              <a:t>и слабые стороны.</a:t>
            </a:r>
            <a:r>
              <a:rPr lang="da-DK" i="1">
                <a:solidFill>
                  <a:srgbClr val="FF0000"/>
                </a:solidFill>
                <a:latin typeface="Arial"/>
                <a:cs typeface="Arial"/>
              </a:rPr>
              <a:t>									</a:t>
            </a:r>
            <a:endParaRPr lang="ru-RU" sz="2000" b="1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2" name="object 2"/>
          <p:cNvSpPr/>
          <p:nvPr/>
        </p:nvSpPr>
        <p:spPr>
          <a:xfrm>
            <a:off x="9753600" y="5715000"/>
            <a:ext cx="786383" cy="74980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1125" y="0"/>
            <a:ext cx="5407675" cy="5105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a-DK" sz="3200"/>
              <a:t>	</a:t>
            </a:r>
            <a:r>
              <a:rPr lang="ru-RU" sz="3200"/>
              <a:t>Сессия 4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" y="1587"/>
            <a:ext cx="8478701" cy="487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3204">
              <a:lnSpc>
                <a:spcPts val="3820"/>
              </a:lnSpc>
            </a:pPr>
            <a:r>
              <a:rPr lang="ru-RU" sz="3200"/>
              <a:t>Сессия 5 – Информирование о рисках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8446755" y="0"/>
            <a:ext cx="3745626" cy="701040"/>
            <a:chOff x="7732776" y="0"/>
            <a:chExt cx="4459605" cy="701040"/>
          </a:xfrm>
        </p:grpSpPr>
        <p:sp>
          <p:nvSpPr>
            <p:cNvPr id="4" name="object 4"/>
            <p:cNvSpPr/>
            <p:nvPr/>
          </p:nvSpPr>
          <p:spPr>
            <a:xfrm>
              <a:off x="7732776" y="0"/>
              <a:ext cx="4282439" cy="701039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770811" y="1587"/>
              <a:ext cx="4151629" cy="606425"/>
            </a:xfrm>
            <a:custGeom>
              <a:avLst/>
              <a:gdLst/>
              <a:ahLst/>
              <a:cxnLst/>
              <a:rect l="l" t="t" r="r" b="b"/>
              <a:pathLst>
                <a:path w="4151629" h="606425">
                  <a:moveTo>
                    <a:pt x="4151312" y="0"/>
                  </a:moveTo>
                  <a:lnTo>
                    <a:pt x="676645" y="0"/>
                  </a:lnTo>
                  <a:lnTo>
                    <a:pt x="0" y="0"/>
                  </a:lnTo>
                  <a:lnTo>
                    <a:pt x="676645" y="606423"/>
                  </a:lnTo>
                  <a:lnTo>
                    <a:pt x="4151312" y="606423"/>
                  </a:lnTo>
                  <a:lnTo>
                    <a:pt x="4151312" y="0"/>
                  </a:lnTo>
                  <a:close/>
                </a:path>
              </a:pathLst>
            </a:custGeom>
            <a:solidFill>
              <a:srgbClr val="A24B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004048" y="0"/>
              <a:ext cx="4184904" cy="701039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040687" y="1587"/>
              <a:ext cx="4151629" cy="606425"/>
            </a:xfrm>
            <a:custGeom>
              <a:avLst/>
              <a:gdLst/>
              <a:ahLst/>
              <a:cxnLst/>
              <a:rect l="l" t="t" r="r" b="b"/>
              <a:pathLst>
                <a:path w="4151629" h="606425">
                  <a:moveTo>
                    <a:pt x="4151311" y="0"/>
                  </a:moveTo>
                  <a:lnTo>
                    <a:pt x="676644" y="0"/>
                  </a:lnTo>
                  <a:lnTo>
                    <a:pt x="0" y="0"/>
                  </a:lnTo>
                  <a:lnTo>
                    <a:pt x="676644" y="606423"/>
                  </a:lnTo>
                  <a:lnTo>
                    <a:pt x="4151311" y="606423"/>
                  </a:lnTo>
                  <a:lnTo>
                    <a:pt x="4151311" y="0"/>
                  </a:lnTo>
                  <a:close/>
                </a:path>
              </a:pathLst>
            </a:custGeom>
            <a:solidFill>
              <a:srgbClr val="D864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8478701" y="0"/>
            <a:ext cx="3881754" cy="477054"/>
          </a:xfrm>
          <a:prstGeom prst="rect">
            <a:avLst/>
          </a:prstGeom>
          <a:noFill/>
        </p:spPr>
        <p:txBody>
          <a:bodyPr vert="horz" wrap="square" lIns="0" tIns="167640" rIns="0" bIns="0" rtlCol="0">
            <a:spAutoFit/>
          </a:bodyPr>
          <a:lstStyle/>
          <a:p>
            <a:pPr marL="1073785">
              <a:lnSpc>
                <a:spcPct val="100000"/>
              </a:lnSpc>
              <a:spcBef>
                <a:spcPts val="1320"/>
              </a:spcBef>
            </a:pPr>
            <a:r>
              <a:rPr lang="ru-RU" sz="2000">
                <a:solidFill>
                  <a:srgbClr val="FFFFFF"/>
                </a:solidFill>
                <a:latin typeface="Arial Black"/>
                <a:cs typeface="Arial Black"/>
              </a:rPr>
              <a:t>ИМИТАЦИЯ</a:t>
            </a:r>
          </a:p>
        </p:txBody>
      </p:sp>
      <p:sp>
        <p:nvSpPr>
          <p:cNvPr id="9" name="object 9"/>
          <p:cNvSpPr/>
          <p:nvPr/>
        </p:nvSpPr>
        <p:spPr>
          <a:xfrm>
            <a:off x="151750" y="701039"/>
            <a:ext cx="8374380" cy="5707379"/>
          </a:xfrm>
          <a:custGeom>
            <a:avLst/>
            <a:gdLst/>
            <a:ahLst/>
            <a:cxnLst/>
            <a:rect l="l" t="t" r="r" b="b"/>
            <a:pathLst>
              <a:path w="8374380" h="5502275">
                <a:moveTo>
                  <a:pt x="8374061" y="0"/>
                </a:moveTo>
                <a:lnTo>
                  <a:pt x="0" y="0"/>
                </a:lnTo>
                <a:lnTo>
                  <a:pt x="0" y="5502274"/>
                </a:lnTo>
                <a:lnTo>
                  <a:pt x="8374061" y="5502274"/>
                </a:lnTo>
                <a:lnTo>
                  <a:pt x="8374061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31125" y="762000"/>
            <a:ext cx="8215630" cy="564641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40665" marR="5080" indent="-228600">
              <a:spcAft>
                <a:spcPts val="600"/>
              </a:spcAft>
              <a:buChar char="•"/>
              <a:tabLst>
                <a:tab pos="241300" algn="l"/>
              </a:tabLst>
            </a:pPr>
            <a:r>
              <a:rPr lang="ru-RU" sz="1600">
                <a:latin typeface="Arial"/>
                <a:cs typeface="Arial"/>
              </a:rPr>
              <a:t>Прошел почти год с тех пор, как был выявлен первый случай заболевания </a:t>
            </a:r>
            <a:br>
              <a:rPr lang="da-DK" sz="1600">
                <a:latin typeface="Arial"/>
                <a:cs typeface="Arial"/>
              </a:rPr>
            </a:br>
            <a:r>
              <a:rPr lang="ru-RU" sz="1600">
                <a:latin typeface="Arial"/>
                <a:cs typeface="Arial"/>
              </a:rPr>
              <a:t>COVID-19. В начале марта и в апреле многие страны в попытках остановить или ограничить распространение инфекции ввели строгие ограничения на въезд и выезд.</a:t>
            </a:r>
          </a:p>
          <a:p>
            <a:pPr marL="241300" indent="-228600">
              <a:spcAft>
                <a:spcPts val="600"/>
              </a:spcAft>
              <a:buChar char="•"/>
              <a:tabLst>
                <a:tab pos="241300" algn="l"/>
              </a:tabLst>
            </a:pPr>
            <a:r>
              <a:rPr lang="ru-RU" sz="1600">
                <a:latin typeface="Arial"/>
                <a:cs typeface="Arial"/>
              </a:rPr>
              <a:t>За прошедший с тех пор период некоторые требования были скорректированы </a:t>
            </a:r>
            <a:br>
              <a:rPr lang="da-DK" sz="1600">
                <a:latin typeface="Arial"/>
                <a:cs typeface="Arial"/>
              </a:rPr>
            </a:br>
            <a:r>
              <a:rPr lang="ru-RU" sz="1600">
                <a:latin typeface="Arial"/>
                <a:cs typeface="Arial"/>
              </a:rPr>
              <a:t>с учетом полученных более полных представлений о передаче вируса.</a:t>
            </a:r>
          </a:p>
          <a:p>
            <a:pPr marL="240665" marR="5080" indent="-228600">
              <a:spcAft>
                <a:spcPts val="600"/>
              </a:spcAft>
              <a:buChar char="•"/>
              <a:tabLst>
                <a:tab pos="241300" algn="l"/>
              </a:tabLst>
            </a:pPr>
            <a:r>
              <a:rPr lang="ru-RU" sz="1600">
                <a:latin typeface="Arial"/>
                <a:cs typeface="Arial"/>
              </a:rPr>
              <a:t>Введенные ограничения повлекли катастрофические последствия для индустрии путешествий и туризма: ряд компаний вышли из бизнеса, множество людей потеряли работу.</a:t>
            </a:r>
          </a:p>
          <a:p>
            <a:pPr marL="240665" marR="5080" indent="-228600">
              <a:spcAft>
                <a:spcPts val="600"/>
              </a:spcAft>
              <a:buChar char="•"/>
              <a:tabLst>
                <a:tab pos="241300" algn="l"/>
              </a:tabLst>
            </a:pPr>
            <a:r>
              <a:rPr lang="ru-RU" sz="1600">
                <a:latin typeface="Arial"/>
                <a:cs typeface="Arial"/>
              </a:rPr>
              <a:t>Многие представители отрасли теперь открыто критикуют политику правительств, заявляя, что принятые меры неэффективны и лишь ведут к необоснованным лишениям.</a:t>
            </a:r>
          </a:p>
          <a:p>
            <a:pPr marL="240665" marR="5080" indent="-228600">
              <a:spcAft>
                <a:spcPts val="600"/>
              </a:spcAft>
              <a:buChar char="•"/>
              <a:tabLst>
                <a:tab pos="241300" algn="l"/>
              </a:tabLst>
            </a:pPr>
            <a:r>
              <a:rPr lang="ru-RU" sz="1600">
                <a:latin typeface="Arial"/>
                <a:cs typeface="Arial"/>
              </a:rPr>
              <a:t>Социальные сети полны жалоб в связи с несостоявшимися поездками, невозможностью встретиться с близкими людьми и, казалось бы, ненужными трудностями, вызванными изоляцией.</a:t>
            </a:r>
          </a:p>
          <a:p>
            <a:pPr marL="240665" marR="5080" indent="-228600">
              <a:spcAft>
                <a:spcPts val="600"/>
              </a:spcAft>
              <a:buChar char="•"/>
              <a:tabLst>
                <a:tab pos="241300" algn="l"/>
              </a:tabLst>
            </a:pPr>
            <a:r>
              <a:rPr lang="ru-RU" sz="1600">
                <a:latin typeface="Arial"/>
                <a:cs typeface="Arial"/>
              </a:rPr>
              <a:t>Во всем мире правительства испытывают огромное давление: от них требуют ослабить ограничения. Правительства обвиняют в том, что они зашли слишком далеко и пытаются скрыть ранее допущенные ошибки.</a:t>
            </a:r>
          </a:p>
          <a:p>
            <a:pPr marL="240665" marR="5080" indent="-228600">
              <a:spcAft>
                <a:spcPts val="600"/>
              </a:spcAft>
              <a:buChar char="•"/>
              <a:tabLst>
                <a:tab pos="241300" algn="l"/>
              </a:tabLst>
            </a:pPr>
            <a:r>
              <a:rPr lang="ru-RU" sz="1600">
                <a:latin typeface="Arial"/>
                <a:cs typeface="Arial"/>
              </a:rPr>
              <a:t>Некоторые люди, находящиеся в карантине, активно игнорируют рекомендации </a:t>
            </a:r>
            <a:br>
              <a:rPr lang="da-DK" sz="1600">
                <a:latin typeface="Arial"/>
                <a:cs typeface="Arial"/>
              </a:rPr>
            </a:br>
            <a:r>
              <a:rPr lang="ru-RU" sz="1600">
                <a:latin typeface="Arial"/>
                <a:cs typeface="Arial"/>
              </a:rPr>
              <a:t>и требования, полагая, что вероятность быть пойманными очень мала и что их индивидуальные действия не имеют значения для распространения болезни.</a:t>
            </a:r>
          </a:p>
        </p:txBody>
      </p:sp>
      <p:sp>
        <p:nvSpPr>
          <p:cNvPr id="11" name="object 11"/>
          <p:cNvSpPr/>
          <p:nvPr/>
        </p:nvSpPr>
        <p:spPr>
          <a:xfrm>
            <a:off x="8713833" y="882650"/>
            <a:ext cx="3206657" cy="4455565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25" y="0"/>
            <a:ext cx="456947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a-DK" sz="3200"/>
              <a:t>	</a:t>
            </a:r>
            <a:r>
              <a:rPr lang="ru-RU" sz="3200"/>
              <a:t>Сессия 5</a:t>
            </a:r>
          </a:p>
        </p:txBody>
      </p:sp>
      <p:sp>
        <p:nvSpPr>
          <p:cNvPr id="3" name="object 3"/>
          <p:cNvSpPr/>
          <p:nvPr/>
        </p:nvSpPr>
        <p:spPr>
          <a:xfrm>
            <a:off x="9677400" y="5410200"/>
            <a:ext cx="786383" cy="74980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05526" y="669036"/>
            <a:ext cx="10953115" cy="5245667"/>
          </a:xfrm>
          <a:prstGeom prst="rect">
            <a:avLst/>
          </a:prstGeom>
        </p:spPr>
        <p:txBody>
          <a:bodyPr vert="horz" wrap="square" lIns="0" tIns="175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85"/>
              </a:spcBef>
            </a:pPr>
            <a:r>
              <a:rPr lang="ru-RU" sz="2400" b="1">
                <a:solidFill>
                  <a:srgbClr val="005D85"/>
                </a:solidFill>
                <a:latin typeface="Arial"/>
                <a:cs typeface="Arial"/>
              </a:rPr>
              <a:t>Вопросы для обсуждения</a:t>
            </a:r>
          </a:p>
          <a:p>
            <a:pPr marL="355600" indent="-342900">
              <a:lnSpc>
                <a:spcPct val="100000"/>
              </a:lnSpc>
              <a:spcBef>
                <a:spcPts val="919"/>
              </a:spcBef>
              <a:buChar char="•"/>
              <a:tabLst>
                <a:tab pos="354965" algn="l"/>
                <a:tab pos="355600" algn="l"/>
              </a:tabLst>
            </a:pPr>
            <a:r>
              <a:rPr lang="ru-RU">
                <a:latin typeface="Arial"/>
                <a:cs typeface="Arial"/>
              </a:rPr>
              <a:t>Какова ваша стратегия медийной коммуникации и кто руководит ее осуществлением?</a:t>
            </a:r>
          </a:p>
          <a:p>
            <a:pPr marL="355600" indent="-342900">
              <a:lnSpc>
                <a:spcPct val="100000"/>
              </a:lnSpc>
              <a:spcBef>
                <a:spcPts val="1415"/>
              </a:spcBef>
              <a:buChar char="•"/>
              <a:tabLst>
                <a:tab pos="354965" algn="l"/>
                <a:tab pos="355600" algn="l"/>
              </a:tabLst>
            </a:pPr>
            <a:r>
              <a:rPr lang="ru-RU">
                <a:latin typeface="Arial"/>
                <a:cs typeface="Arial"/>
              </a:rPr>
              <a:t>Как вы информируете о требованиях к пунктам въезда?</a:t>
            </a:r>
          </a:p>
          <a:p>
            <a:pPr marL="355600" indent="-342900">
              <a:lnSpc>
                <a:spcPct val="100000"/>
              </a:lnSpc>
              <a:spcBef>
                <a:spcPts val="1490"/>
              </a:spcBef>
              <a:buChar char="•"/>
              <a:tabLst>
                <a:tab pos="354965" algn="l"/>
                <a:tab pos="355600" algn="l"/>
              </a:tabLst>
            </a:pPr>
            <a:r>
              <a:rPr lang="ru-RU">
                <a:latin typeface="Arial"/>
                <a:cs typeface="Arial"/>
              </a:rPr>
              <a:t>Какая коммуникация должна иметь место и к кому она должна быть обращена?</a:t>
            </a:r>
          </a:p>
          <a:p>
            <a:pPr marL="355600" indent="-342900">
              <a:lnSpc>
                <a:spcPct val="100000"/>
              </a:lnSpc>
              <a:spcBef>
                <a:spcPts val="1415"/>
              </a:spcBef>
              <a:buChar char="•"/>
              <a:tabLst>
                <a:tab pos="354965" algn="l"/>
                <a:tab pos="355600" algn="l"/>
              </a:tabLst>
            </a:pPr>
            <a:r>
              <a:rPr lang="ru-RU">
                <a:latin typeface="Arial"/>
                <a:cs typeface="Arial"/>
              </a:rPr>
              <a:t>Каким образом достигается необходимая информированность лиц, совершающих поездку, </a:t>
            </a:r>
            <a:br>
              <a:rPr lang="ru-RU">
                <a:latin typeface="Arial"/>
                <a:cs typeface="Arial"/>
              </a:rPr>
            </a:br>
            <a:r>
              <a:rPr lang="ru-RU">
                <a:latin typeface="Arial"/>
                <a:cs typeface="Arial"/>
              </a:rPr>
              <a:t>до их прибытия в пункт въезда?</a:t>
            </a:r>
          </a:p>
          <a:p>
            <a:pPr marL="355600" indent="-342900">
              <a:lnSpc>
                <a:spcPct val="100000"/>
              </a:lnSpc>
              <a:spcBef>
                <a:spcPts val="1490"/>
              </a:spcBef>
              <a:buChar char="•"/>
              <a:tabLst>
                <a:tab pos="354965" algn="l"/>
                <a:tab pos="355600" algn="l"/>
              </a:tabLst>
            </a:pPr>
            <a:r>
              <a:rPr lang="ru-RU">
                <a:latin typeface="Arial"/>
                <a:cs typeface="Arial"/>
              </a:rPr>
              <a:t>Какие правовые нормы должны быть доведены до сведения людей?</a:t>
            </a:r>
          </a:p>
          <a:p>
            <a:pPr marL="355600" indent="-342900">
              <a:lnSpc>
                <a:spcPct val="100000"/>
              </a:lnSpc>
              <a:spcBef>
                <a:spcPts val="1390"/>
              </a:spcBef>
              <a:buChar char="•"/>
              <a:tabLst>
                <a:tab pos="354965" algn="l"/>
                <a:tab pos="355600" algn="l"/>
              </a:tabLst>
            </a:pPr>
            <a:r>
              <a:rPr lang="ru-RU">
                <a:latin typeface="Arial"/>
                <a:cs typeface="Arial"/>
              </a:rPr>
              <a:t>Как вы работаете со средствами массовой информации, в том числе с социальными сетями?</a:t>
            </a:r>
          </a:p>
          <a:p>
            <a:pPr marL="355600" indent="-342900">
              <a:lnSpc>
                <a:spcPct val="100000"/>
              </a:lnSpc>
              <a:spcBef>
                <a:spcPts val="1420"/>
              </a:spcBef>
              <a:buChar char="•"/>
              <a:tabLst>
                <a:tab pos="354965" algn="l"/>
                <a:tab pos="355600" algn="l"/>
              </a:tabLst>
            </a:pPr>
            <a:r>
              <a:rPr lang="ru-RU">
                <a:latin typeface="Arial"/>
                <a:cs typeface="Arial"/>
              </a:rPr>
              <a:t>Как вы решаете проблемы дезинформации и слухов?</a:t>
            </a:r>
          </a:p>
          <a:p>
            <a:pPr marL="355600" indent="-342900">
              <a:lnSpc>
                <a:spcPct val="100000"/>
              </a:lnSpc>
              <a:spcBef>
                <a:spcPts val="1485"/>
              </a:spcBef>
              <a:buChar char="•"/>
              <a:tabLst>
                <a:tab pos="354965" algn="l"/>
                <a:tab pos="355600" algn="l"/>
              </a:tabLst>
            </a:pPr>
            <a:r>
              <a:rPr lang="ru-RU">
                <a:latin typeface="Arial"/>
                <a:cs typeface="Arial"/>
              </a:rPr>
              <a:t>Как будет осуществляться координация вопросов информации и коммуникации?</a:t>
            </a:r>
          </a:p>
          <a:p>
            <a:pPr marL="12700">
              <a:lnSpc>
                <a:spcPct val="100000"/>
              </a:lnSpc>
              <a:spcBef>
                <a:spcPts val="1400"/>
              </a:spcBef>
              <a:tabLst>
                <a:tab pos="1045844" algn="l"/>
              </a:tabLst>
            </a:pPr>
            <a:r>
              <a:rPr lang="ru-RU" sz="2000" i="1">
                <a:solidFill>
                  <a:srgbClr val="FF0000"/>
                </a:solidFill>
                <a:latin typeface="Arial"/>
                <a:cs typeface="Arial"/>
              </a:rPr>
              <a:t>Основываясь на ваших ответах выше, перечислите </a:t>
            </a:r>
            <a:br>
              <a:rPr lang="da-DK" sz="2000" i="1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ru-RU" sz="2000" i="1">
                <a:solidFill>
                  <a:srgbClr val="FF0000"/>
                </a:solidFill>
                <a:latin typeface="Arial"/>
                <a:cs typeface="Arial"/>
              </a:rPr>
              <a:t>свои сильные и слабые стороны.</a:t>
            </a:r>
            <a:r>
              <a:rPr lang="da-DK" sz="2000" i="1">
                <a:solidFill>
                  <a:srgbClr val="FF0000"/>
                </a:solidFill>
                <a:latin typeface="Arial"/>
                <a:cs typeface="Arial"/>
              </a:rPr>
              <a:t>						         </a:t>
            </a:r>
            <a:r>
              <a:rPr lang="ru-RU" sz="2000" b="1">
                <a:solidFill>
                  <a:srgbClr val="0070C0"/>
                </a:solidFill>
                <a:latin typeface="Arial"/>
                <a:cs typeface="Arial"/>
              </a:rPr>
              <a:t>30 минут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44823" y="1517376"/>
            <a:ext cx="4895850" cy="4086225"/>
          </a:xfrm>
          <a:custGeom>
            <a:avLst/>
            <a:gdLst/>
            <a:ahLst/>
            <a:cxnLst/>
            <a:rect l="l" t="t" r="r" b="b"/>
            <a:pathLst>
              <a:path w="4895850" h="4086225">
                <a:moveTo>
                  <a:pt x="4895850" y="0"/>
                </a:moveTo>
                <a:lnTo>
                  <a:pt x="0" y="0"/>
                </a:lnTo>
                <a:lnTo>
                  <a:pt x="0" y="4086224"/>
                </a:lnTo>
                <a:lnTo>
                  <a:pt x="4895850" y="4086224"/>
                </a:lnTo>
                <a:lnTo>
                  <a:pt x="489585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10000" y="2142386"/>
            <a:ext cx="4419600" cy="25058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5400"/>
              <a:t>Завершение учений (ENDEX)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03244" y="5718501"/>
            <a:ext cx="1667352" cy="6593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1504" y="0"/>
            <a:ext cx="114270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a-DK" sz="3600"/>
              <a:t>	</a:t>
            </a:r>
            <a:r>
              <a:rPr lang="ru-RU" sz="3600"/>
              <a:t>Последний ситуационный отчет ВОЗ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560608" y="6638035"/>
            <a:ext cx="2476312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>
                <a:solidFill>
                  <a:srgbClr val="FFFFFF"/>
                </a:solidFill>
                <a:latin typeface="Arial"/>
                <a:cs typeface="Arial"/>
              </a:rPr>
              <a:t>20 октября 2020 г.</a:t>
            </a:r>
          </a:p>
        </p:txBody>
      </p:sp>
      <p:sp>
        <p:nvSpPr>
          <p:cNvPr id="6" name="object 6"/>
          <p:cNvSpPr/>
          <p:nvPr/>
        </p:nvSpPr>
        <p:spPr>
          <a:xfrm>
            <a:off x="7050288" y="1464666"/>
            <a:ext cx="3792821" cy="39092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F871DA-2632-4765-A38B-969A64757D61}"/>
              </a:ext>
            </a:extLst>
          </p:cNvPr>
          <p:cNvSpPr/>
          <p:nvPr/>
        </p:nvSpPr>
        <p:spPr>
          <a:xfrm>
            <a:off x="413865" y="2598003"/>
            <a:ext cx="4638834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prstClr val="black"/>
                </a:solidFill>
                <a:latin typeface="Arial" panose="020B0604020202020204"/>
              </a:rPr>
              <a:t>Ситуация стремительно </a:t>
            </a:r>
            <a:br>
              <a:rPr lang="ru-RU" sz="2800" b="1" dirty="0">
                <a:solidFill>
                  <a:prstClr val="black"/>
                </a:solidFill>
                <a:latin typeface="Arial" panose="020B0604020202020204"/>
              </a:rPr>
            </a:br>
            <a:r>
              <a:rPr lang="ru-RU" sz="2800" b="1" dirty="0">
                <a:solidFill>
                  <a:prstClr val="black"/>
                </a:solidFill>
                <a:latin typeface="Arial" panose="020B0604020202020204"/>
              </a:rPr>
              <a:t>прогрессирует</a:t>
            </a:r>
          </a:p>
          <a:p>
            <a:endParaRPr lang="ru-RU" sz="2800" dirty="0">
              <a:solidFill>
                <a:prstClr val="black"/>
              </a:solidFill>
              <a:latin typeface="Arial" panose="020B0604020202020204"/>
            </a:endParaRPr>
          </a:p>
          <a:p>
            <a:r>
              <a:rPr lang="ru-RU" sz="2800" dirty="0">
                <a:solidFill>
                  <a:prstClr val="black"/>
                </a:solidFill>
                <a:latin typeface="Arial" panose="020B0604020202020204"/>
              </a:rPr>
              <a:t>Взглянем на последний </a:t>
            </a:r>
            <a:br>
              <a:rPr lang="ru-RU" sz="2800" dirty="0">
                <a:solidFill>
                  <a:prstClr val="black"/>
                </a:solidFill>
                <a:latin typeface="Arial" panose="020B0604020202020204"/>
              </a:rPr>
            </a:br>
            <a:r>
              <a:rPr lang="ru-RU" sz="2800" dirty="0">
                <a:solidFill>
                  <a:prstClr val="black"/>
                </a:solidFill>
                <a:latin typeface="Arial" panose="020B0604020202020204"/>
              </a:rPr>
              <a:t>ситуационный отчет ВОЗ</a:t>
            </a:r>
          </a:p>
          <a:p>
            <a:endParaRPr lang="ru-RU" sz="2800" dirty="0">
              <a:solidFill>
                <a:prstClr val="black"/>
              </a:solidFill>
              <a:latin typeface="Arial" panose="020B0604020202020204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125" y="0"/>
            <a:ext cx="74650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a-DK" sz="32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lang="ru-RU" sz="3200" b="1">
                <a:solidFill>
                  <a:srgbClr val="FFFFFF"/>
                </a:solidFill>
                <a:latin typeface="Arial"/>
                <a:cs typeface="Arial"/>
              </a:rPr>
              <a:t>Разбор «по горячим следам»</a:t>
            </a:r>
          </a:p>
        </p:txBody>
      </p:sp>
      <p:sp>
        <p:nvSpPr>
          <p:cNvPr id="3" name="object 3"/>
          <p:cNvSpPr/>
          <p:nvPr/>
        </p:nvSpPr>
        <p:spPr>
          <a:xfrm>
            <a:off x="6742176" y="1944623"/>
            <a:ext cx="2740152" cy="288340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76400" y="2692448"/>
            <a:ext cx="4671044" cy="1498552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937894" marR="5080" indent="-925830" algn="r">
              <a:lnSpc>
                <a:spcPct val="101299"/>
              </a:lnSpc>
              <a:spcBef>
                <a:spcPts val="50"/>
              </a:spcBef>
            </a:pPr>
            <a:r>
              <a:rPr lang="ru-RU" sz="3200" b="1">
                <a:latin typeface="Arial"/>
                <a:cs typeface="Arial"/>
              </a:rPr>
              <a:t>Первоначальная обратная связь </a:t>
            </a:r>
            <a:br>
              <a:rPr lang="da-DK" sz="3200" b="1">
                <a:latin typeface="Arial"/>
                <a:cs typeface="Arial"/>
              </a:rPr>
            </a:br>
            <a:r>
              <a:rPr lang="ru-RU" sz="3200" b="1">
                <a:latin typeface="Arial"/>
                <a:cs typeface="Arial"/>
              </a:rPr>
              <a:t>от участников</a:t>
            </a:r>
          </a:p>
        </p:txBody>
      </p:sp>
      <p:sp>
        <p:nvSpPr>
          <p:cNvPr id="5" name="object 5"/>
          <p:cNvSpPr/>
          <p:nvPr/>
        </p:nvSpPr>
        <p:spPr>
          <a:xfrm>
            <a:off x="6570660" y="2805112"/>
            <a:ext cx="0" cy="1351280"/>
          </a:xfrm>
          <a:custGeom>
            <a:avLst/>
            <a:gdLst/>
            <a:ahLst/>
            <a:cxnLst/>
            <a:rect l="l" t="t" r="r" b="b"/>
            <a:pathLst>
              <a:path h="1351279">
                <a:moveTo>
                  <a:pt x="0" y="0"/>
                </a:moveTo>
                <a:lnTo>
                  <a:pt x="1" y="1350962"/>
                </a:lnTo>
              </a:path>
            </a:pathLst>
          </a:custGeom>
          <a:ln w="47625">
            <a:solidFill>
              <a:srgbClr val="D864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370955" cy="611505"/>
          </a:xfrm>
          <a:custGeom>
            <a:avLst/>
            <a:gdLst/>
            <a:ahLst/>
            <a:cxnLst/>
            <a:rect l="l" t="t" r="r" b="b"/>
            <a:pathLst>
              <a:path w="6370955" h="611505">
                <a:moveTo>
                  <a:pt x="0" y="611187"/>
                </a:moveTo>
                <a:lnTo>
                  <a:pt x="6370634" y="611187"/>
                </a:lnTo>
                <a:lnTo>
                  <a:pt x="6370634" y="0"/>
                </a:lnTo>
                <a:lnTo>
                  <a:pt x="0" y="0"/>
                </a:lnTo>
                <a:lnTo>
                  <a:pt x="0" y="611187"/>
                </a:lnTo>
                <a:close/>
              </a:path>
            </a:pathLst>
          </a:custGeom>
          <a:solidFill>
            <a:srgbClr val="008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object 4"/>
            <p:cNvSpPr/>
            <p:nvPr/>
          </p:nvSpPr>
          <p:spPr>
            <a:xfrm>
              <a:off x="0" y="6568440"/>
              <a:ext cx="12188952" cy="289560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350" y="0"/>
              <a:ext cx="12185650" cy="6858000"/>
            </a:xfrm>
            <a:custGeom>
              <a:avLst/>
              <a:gdLst/>
              <a:ahLst/>
              <a:cxnLst/>
              <a:rect l="l" t="t" r="r" b="b"/>
              <a:pathLst>
                <a:path w="12185650" h="6858000">
                  <a:moveTo>
                    <a:pt x="12185650" y="0"/>
                  </a:moveTo>
                  <a:lnTo>
                    <a:pt x="6364275" y="0"/>
                  </a:lnTo>
                  <a:lnTo>
                    <a:pt x="6364275" y="6605587"/>
                  </a:lnTo>
                  <a:lnTo>
                    <a:pt x="0" y="6605587"/>
                  </a:lnTo>
                  <a:lnTo>
                    <a:pt x="0" y="6858000"/>
                  </a:lnTo>
                  <a:lnTo>
                    <a:pt x="12185650" y="6858000"/>
                  </a:lnTo>
                  <a:lnTo>
                    <a:pt x="12185650" y="6605587"/>
                  </a:lnTo>
                  <a:lnTo>
                    <a:pt x="12185650" y="0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705600" y="305752"/>
            <a:ext cx="4777217" cy="1859483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111760" marR="5080" indent="-99695" algn="ctr">
              <a:lnSpc>
                <a:spcPct val="100000"/>
              </a:lnSpc>
              <a:spcBef>
                <a:spcPts val="100"/>
              </a:spcBef>
            </a:pPr>
            <a:r>
              <a:rPr lang="ru-RU" sz="4000">
                <a:solidFill>
                  <a:srgbClr val="27BEFF"/>
                </a:solidFill>
              </a:rPr>
              <a:t>Резюме </a:t>
            </a:r>
            <a:br>
              <a:rPr lang="ru-RU" sz="4000"/>
            </a:br>
            <a:r>
              <a:rPr lang="ru-RU" sz="4000"/>
              <a:t>и </a:t>
            </a:r>
            <a:br>
              <a:rPr lang="ru-RU" sz="4000"/>
            </a:br>
            <a:r>
              <a:rPr lang="ru-RU" sz="4000"/>
              <a:t>Дальнейшие шаги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086600" y="2819400"/>
            <a:ext cx="4495800" cy="33093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Aft>
                <a:spcPts val="1000"/>
              </a:spcAft>
            </a:pPr>
            <a:r>
              <a:rPr lang="ru-RU" sz="2400" b="1">
                <a:solidFill>
                  <a:srgbClr val="FFFFFF"/>
                </a:solidFill>
                <a:latin typeface="Calibri"/>
                <a:cs typeface="Calibri"/>
              </a:rPr>
              <a:t>Часть II</a:t>
            </a:r>
          </a:p>
          <a:p>
            <a:pPr>
              <a:spcAft>
                <a:spcPts val="1000"/>
              </a:spcAft>
            </a:pPr>
            <a:endParaRPr sz="2200">
              <a:latin typeface="Calibri"/>
              <a:cs typeface="Calibri"/>
            </a:endParaRPr>
          </a:p>
          <a:p>
            <a:pPr marL="12700" marR="299085">
              <a:lnSpc>
                <a:spcPct val="80000"/>
              </a:lnSpc>
              <a:spcAft>
                <a:spcPts val="1000"/>
              </a:spcAft>
              <a:buClr>
                <a:srgbClr val="0090D0"/>
              </a:buClr>
              <a:buSzPts val="200"/>
              <a:buFont typeface="Arial"/>
              <a:buChar char="•"/>
              <a:tabLst>
                <a:tab pos="31750" algn="l"/>
              </a:tabLst>
            </a:pPr>
            <a:r>
              <a:rPr lang="ru-RU" sz="2400">
                <a:solidFill>
                  <a:srgbClr val="FFFFFF"/>
                </a:solidFill>
                <a:latin typeface="Calibri"/>
                <a:cs typeface="Calibri"/>
              </a:rPr>
              <a:t>Анализ пробелов: обсуждение в фокус-группе – обзор контрольного перечня</a:t>
            </a:r>
            <a:r>
              <a:rPr lang="da-DK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ru-RU" sz="2400">
                <a:solidFill>
                  <a:srgbClr val="FFFFFF"/>
                </a:solidFill>
                <a:latin typeface="Calibri"/>
                <a:cs typeface="Calibri"/>
              </a:rPr>
              <a:t>показателей готовности</a:t>
            </a:r>
          </a:p>
          <a:p>
            <a:pPr marL="31750" indent="-19050">
              <a:lnSpc>
                <a:spcPct val="80000"/>
              </a:lnSpc>
              <a:spcAft>
                <a:spcPts val="1000"/>
              </a:spcAft>
              <a:buClr>
                <a:srgbClr val="0090D0"/>
              </a:buClr>
              <a:buSzPts val="200"/>
              <a:buFont typeface="Arial"/>
              <a:buChar char="•"/>
              <a:tabLst>
                <a:tab pos="31750" algn="l"/>
              </a:tabLst>
            </a:pPr>
            <a:r>
              <a:rPr lang="ru-RU" sz="2400">
                <a:solidFill>
                  <a:srgbClr val="FFFFFF"/>
                </a:solidFill>
                <a:latin typeface="Calibri"/>
                <a:cs typeface="Calibri"/>
              </a:rPr>
              <a:t>Планирование действий</a:t>
            </a:r>
          </a:p>
          <a:p>
            <a:pPr marL="31750" indent="-19050">
              <a:lnSpc>
                <a:spcPct val="80000"/>
              </a:lnSpc>
              <a:spcAft>
                <a:spcPts val="1000"/>
              </a:spcAft>
              <a:buClr>
                <a:srgbClr val="0090D0"/>
              </a:buClr>
              <a:buSzPts val="200"/>
              <a:buFont typeface="Arial"/>
              <a:buChar char="•"/>
              <a:tabLst>
                <a:tab pos="31750" algn="l"/>
              </a:tabLst>
            </a:pPr>
            <a:r>
              <a:rPr lang="ru-RU" sz="2400">
                <a:solidFill>
                  <a:srgbClr val="FFFFFF"/>
                </a:solidFill>
                <a:latin typeface="Calibri"/>
                <a:cs typeface="Calibri"/>
              </a:rPr>
              <a:t>Форма оценки мероприятия, заполняемая участниками</a:t>
            </a:r>
          </a:p>
        </p:txBody>
      </p:sp>
      <p:sp>
        <p:nvSpPr>
          <p:cNvPr id="9" name="object 9"/>
          <p:cNvSpPr/>
          <p:nvPr/>
        </p:nvSpPr>
        <p:spPr>
          <a:xfrm>
            <a:off x="406398" y="1278164"/>
            <a:ext cx="5317678" cy="3805463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24" y="0"/>
            <a:ext cx="43408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a-DK" sz="3200"/>
              <a:t>	</a:t>
            </a:r>
            <a:r>
              <a:rPr lang="ru-RU" sz="3200"/>
              <a:t>Часть 2</a:t>
            </a:r>
          </a:p>
        </p:txBody>
      </p:sp>
      <p:sp>
        <p:nvSpPr>
          <p:cNvPr id="5" name="object 5"/>
          <p:cNvSpPr/>
          <p:nvPr/>
        </p:nvSpPr>
        <p:spPr>
          <a:xfrm>
            <a:off x="7320656" y="2156618"/>
            <a:ext cx="3862584" cy="25447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345226-480B-414B-AA22-2B6F837BB1F0}"/>
              </a:ext>
            </a:extLst>
          </p:cNvPr>
          <p:cNvSpPr txBox="1"/>
          <p:nvPr/>
        </p:nvSpPr>
        <p:spPr>
          <a:xfrm>
            <a:off x="524656" y="1725349"/>
            <a:ext cx="6736268" cy="41062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spcBef>
                <a:spcPts val="700"/>
              </a:spcBef>
              <a:buClr>
                <a:srgbClr val="DD8047"/>
              </a:buClr>
              <a:buSzPct val="60000"/>
              <a:defRPr/>
            </a:pPr>
            <a:r>
              <a:rPr lang="ru-RU" sz="2200" b="1" dirty="0">
                <a:solidFill>
                  <a:srgbClr val="0070C0"/>
                </a:solidFill>
                <a:latin typeface="+mj-lt"/>
                <a:cs typeface="Calibri" panose="020F0502020204030204" pitchFamily="34" charset="0"/>
              </a:rPr>
              <a:t>Часть 2 </a:t>
            </a:r>
          </a:p>
          <a:p>
            <a:pPr lvl="0">
              <a:spcBef>
                <a:spcPts val="700"/>
              </a:spcBef>
              <a:buClr>
                <a:srgbClr val="DD8047"/>
              </a:buClr>
              <a:buSzPct val="60000"/>
              <a:defRPr/>
            </a:pPr>
            <a:r>
              <a:rPr lang="ru-RU" sz="2200" dirty="0">
                <a:solidFill>
                  <a:srgbClr val="383838"/>
                </a:solidFill>
                <a:latin typeface="+mj-lt"/>
                <a:cs typeface="Calibri" panose="020F0502020204030204" pitchFamily="34" charset="0"/>
              </a:rPr>
              <a:t>09:00	Краткий обзор части 1  </a:t>
            </a:r>
          </a:p>
          <a:p>
            <a:pPr lvl="0">
              <a:spcBef>
                <a:spcPts val="700"/>
              </a:spcBef>
              <a:buClr>
                <a:srgbClr val="DD8047"/>
              </a:buClr>
              <a:buSzPct val="60000"/>
              <a:defRPr/>
            </a:pPr>
            <a:r>
              <a:rPr lang="ru-RU" sz="2200" dirty="0">
                <a:solidFill>
                  <a:srgbClr val="383838"/>
                </a:solidFill>
                <a:latin typeface="+mj-lt"/>
                <a:cs typeface="Calibri" panose="020F0502020204030204" pitchFamily="34" charset="0"/>
              </a:rPr>
              <a:t>09:15	Анализ недочетов и планирование </a:t>
            </a:r>
            <a:br>
              <a:rPr lang="ru-RU" sz="2200" dirty="0">
                <a:solidFill>
                  <a:srgbClr val="383838"/>
                </a:solidFill>
                <a:latin typeface="+mj-lt"/>
                <a:cs typeface="Calibri" panose="020F0502020204030204" pitchFamily="34" charset="0"/>
              </a:rPr>
            </a:br>
            <a:r>
              <a:rPr lang="ru-RU" sz="2200" dirty="0">
                <a:solidFill>
                  <a:srgbClr val="383838"/>
                </a:solidFill>
                <a:latin typeface="+mj-lt"/>
                <a:cs typeface="Calibri" panose="020F0502020204030204" pitchFamily="34" charset="0"/>
              </a:rPr>
              <a:t>	действий </a:t>
            </a:r>
            <a:r>
              <a:rPr lang="ru-RU" sz="2200" i="1" dirty="0">
                <a:solidFill>
                  <a:srgbClr val="383838"/>
                </a:solidFill>
                <a:latin typeface="+mj-lt"/>
                <a:cs typeface="Calibri" panose="020F0502020204030204" pitchFamily="34" charset="0"/>
              </a:rPr>
              <a:t>(работа по группам) </a:t>
            </a:r>
          </a:p>
          <a:p>
            <a:pPr lvl="0">
              <a:spcBef>
                <a:spcPts val="700"/>
              </a:spcBef>
              <a:buClr>
                <a:srgbClr val="DD8047"/>
              </a:buClr>
              <a:buSzPct val="60000"/>
              <a:defRPr/>
            </a:pPr>
            <a:r>
              <a:rPr lang="ru-RU" sz="2200" dirty="0">
                <a:solidFill>
                  <a:srgbClr val="383838"/>
                </a:solidFill>
                <a:latin typeface="+mj-lt"/>
                <a:cs typeface="Calibri" panose="020F0502020204030204" pitchFamily="34" charset="0"/>
              </a:rPr>
              <a:t>10:30	Перерыв на кофе (15 мин)</a:t>
            </a:r>
          </a:p>
          <a:p>
            <a:pPr lvl="0">
              <a:spcBef>
                <a:spcPts val="700"/>
              </a:spcBef>
              <a:buClr>
                <a:srgbClr val="DD8047"/>
              </a:buClr>
              <a:buSzPct val="60000"/>
              <a:defRPr/>
            </a:pPr>
            <a:r>
              <a:rPr lang="ru-RU" sz="2200" dirty="0">
                <a:solidFill>
                  <a:srgbClr val="383838"/>
                </a:solidFill>
                <a:latin typeface="+mj-lt"/>
                <a:cs typeface="Calibri" panose="020F0502020204030204" pitchFamily="34" charset="0"/>
              </a:rPr>
              <a:t>10:45	Планирование действий </a:t>
            </a:r>
            <a:r>
              <a:rPr lang="ru-RU" sz="2200" i="1" dirty="0">
                <a:solidFill>
                  <a:srgbClr val="383838"/>
                </a:solidFill>
                <a:latin typeface="+mj-lt"/>
                <a:cs typeface="Calibri" panose="020F0502020204030204" pitchFamily="34" charset="0"/>
              </a:rPr>
              <a:t>(работа по группам) </a:t>
            </a:r>
          </a:p>
          <a:p>
            <a:pPr lvl="0">
              <a:spcBef>
                <a:spcPts val="700"/>
              </a:spcBef>
              <a:buClr>
                <a:srgbClr val="DD8047"/>
              </a:buClr>
              <a:buSzPct val="60000"/>
              <a:defRPr/>
            </a:pPr>
            <a:r>
              <a:rPr lang="ru-RU" sz="2200" dirty="0">
                <a:solidFill>
                  <a:srgbClr val="383838"/>
                </a:solidFill>
                <a:latin typeface="+mj-lt"/>
                <a:cs typeface="Calibri" panose="020F0502020204030204" pitchFamily="34" charset="0"/>
              </a:rPr>
              <a:t>11:30	Обобщение результатов на пленарной сессии</a:t>
            </a:r>
          </a:p>
          <a:p>
            <a:pPr lvl="0">
              <a:spcBef>
                <a:spcPts val="700"/>
              </a:spcBef>
              <a:buClr>
                <a:srgbClr val="DD8047"/>
              </a:buClr>
              <a:buSzPct val="60000"/>
              <a:defRPr/>
            </a:pPr>
            <a:r>
              <a:rPr lang="ru-RU" sz="2200" dirty="0">
                <a:solidFill>
                  <a:srgbClr val="383838"/>
                </a:solidFill>
                <a:latin typeface="+mj-lt"/>
                <a:cs typeface="Calibri" panose="020F0502020204030204" pitchFamily="34" charset="0"/>
              </a:rPr>
              <a:t>12:00	Подведение итогов </a:t>
            </a:r>
            <a:r>
              <a:rPr lang="ru-RU" sz="2200">
                <a:solidFill>
                  <a:srgbClr val="383838"/>
                </a:solidFill>
                <a:latin typeface="+mj-lt"/>
                <a:cs typeface="Calibri" panose="020F0502020204030204" pitchFamily="34" charset="0"/>
              </a:rPr>
              <a:t>и дальнейшие шаги</a:t>
            </a:r>
            <a:endParaRPr lang="ru-RU" sz="2200" dirty="0">
              <a:solidFill>
                <a:srgbClr val="383838"/>
              </a:solidFill>
              <a:latin typeface="+mj-lt"/>
              <a:cs typeface="Calibri" panose="020F0502020204030204" pitchFamily="34" charset="0"/>
            </a:endParaRPr>
          </a:p>
          <a:p>
            <a:pPr lvl="0">
              <a:spcBef>
                <a:spcPts val="700"/>
              </a:spcBef>
              <a:buClr>
                <a:srgbClr val="DD8047"/>
              </a:buClr>
              <a:buSzPct val="60000"/>
              <a:defRPr/>
            </a:pPr>
            <a:r>
              <a:rPr lang="ru-RU" sz="2200" dirty="0">
                <a:solidFill>
                  <a:srgbClr val="383838"/>
                </a:solidFill>
                <a:latin typeface="+mj-lt"/>
                <a:cs typeface="Calibri" panose="020F0502020204030204" pitchFamily="34" charset="0"/>
              </a:rPr>
              <a:t>12:30	Закрытие</a:t>
            </a:r>
          </a:p>
          <a:p>
            <a:endParaRPr lang="en-US" sz="2200" dirty="0">
              <a:latin typeface="+mj-lt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24" y="0"/>
            <a:ext cx="89890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a-DK" sz="3200"/>
              <a:t>	</a:t>
            </a:r>
            <a:r>
              <a:rPr lang="ru-RU" sz="3200"/>
              <a:t>Анализ сильных сторон и пробелов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877A0E9-096C-4A41-9A11-6F78DDD52E07}"/>
              </a:ext>
            </a:extLst>
          </p:cNvPr>
          <p:cNvSpPr/>
          <p:nvPr/>
        </p:nvSpPr>
        <p:spPr>
          <a:xfrm>
            <a:off x="388225" y="5660071"/>
            <a:ext cx="4817660" cy="767789"/>
          </a:xfrm>
          <a:prstGeom prst="rect">
            <a:avLst/>
          </a:prstGeom>
          <a:solidFill>
            <a:srgbClr val="008FCE">
              <a:lumMod val="50000"/>
            </a:srgbClr>
          </a:solidFill>
          <a:ln w="25400" cap="flat" cmpd="sng" algn="ctr">
            <a:solidFill>
              <a:srgbClr val="005D8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ПЛАН ДЕЙСТВИЙ</a:t>
            </a:r>
          </a:p>
        </p:txBody>
      </p:sp>
      <p:sp>
        <p:nvSpPr>
          <p:cNvPr id="32" name="Flowchart: Off-page Connector 31">
            <a:extLst>
              <a:ext uri="{FF2B5EF4-FFF2-40B4-BE49-F238E27FC236}">
                <a16:creationId xmlns:a16="http://schemas.microsoft.com/office/drawing/2014/main" id="{08E76C2F-ACDA-41BF-B5D5-4F2B6F3316EB}"/>
              </a:ext>
            </a:extLst>
          </p:cNvPr>
          <p:cNvSpPr/>
          <p:nvPr/>
        </p:nvSpPr>
        <p:spPr>
          <a:xfrm>
            <a:off x="388225" y="3740296"/>
            <a:ext cx="4817660" cy="2019058"/>
          </a:xfrm>
          <a:prstGeom prst="flowChartOffpageConnector">
            <a:avLst/>
          </a:prstGeom>
          <a:solidFill>
            <a:srgbClr val="595959">
              <a:lumMod val="60000"/>
              <a:lumOff val="40000"/>
            </a:srgbClr>
          </a:solidFill>
          <a:ln w="25400" cap="flat" cmpd="sng" algn="ctr">
            <a:solidFill>
              <a:srgbClr val="005D8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Предложите идеи по совершенствованию своих систем, планов и процедур</a:t>
            </a:r>
          </a:p>
        </p:txBody>
      </p:sp>
      <p:sp>
        <p:nvSpPr>
          <p:cNvPr id="33" name="Flowchart: Off-page Connector 32">
            <a:extLst>
              <a:ext uri="{FF2B5EF4-FFF2-40B4-BE49-F238E27FC236}">
                <a16:creationId xmlns:a16="http://schemas.microsoft.com/office/drawing/2014/main" id="{79B8B67E-8274-4744-97F0-91637BA7A559}"/>
              </a:ext>
            </a:extLst>
          </p:cNvPr>
          <p:cNvSpPr/>
          <p:nvPr/>
        </p:nvSpPr>
        <p:spPr>
          <a:xfrm>
            <a:off x="388225" y="2342740"/>
            <a:ext cx="4817660" cy="1474280"/>
          </a:xfrm>
          <a:prstGeom prst="flowChartOffpageConnector">
            <a:avLst/>
          </a:prstGeom>
          <a:solidFill>
            <a:srgbClr val="595959">
              <a:lumMod val="40000"/>
              <a:lumOff val="60000"/>
            </a:srgbClr>
          </a:solidFill>
          <a:ln w="25400" cap="flat" cmpd="sng" algn="ctr">
            <a:solidFill>
              <a:srgbClr val="005D8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Проверьте исходные положения</a:t>
            </a:r>
          </a:p>
        </p:txBody>
      </p:sp>
      <p:sp>
        <p:nvSpPr>
          <p:cNvPr id="34" name="Flowchart: Off-page Connector 33">
            <a:extLst>
              <a:ext uri="{FF2B5EF4-FFF2-40B4-BE49-F238E27FC236}">
                <a16:creationId xmlns:a16="http://schemas.microsoft.com/office/drawing/2014/main" id="{D7F5B448-CFCC-47F0-A53A-961C9A8A21DE}"/>
              </a:ext>
            </a:extLst>
          </p:cNvPr>
          <p:cNvSpPr/>
          <p:nvPr/>
        </p:nvSpPr>
        <p:spPr>
          <a:xfrm>
            <a:off x="388225" y="914568"/>
            <a:ext cx="4817660" cy="1474280"/>
          </a:xfrm>
          <a:prstGeom prst="flowChartOffpageConnector">
            <a:avLst/>
          </a:prstGeom>
          <a:solidFill>
            <a:srgbClr val="E7E6E6"/>
          </a:solidFill>
          <a:ln w="25400" cap="flat" cmpd="sng" algn="ctr">
            <a:solidFill>
              <a:srgbClr val="005D8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Выполните обзор сильных сторон и пробелов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6D38A6C-2F8F-4154-AD53-AC19193B93C6}"/>
              </a:ext>
            </a:extLst>
          </p:cNvPr>
          <p:cNvSpPr/>
          <p:nvPr/>
        </p:nvSpPr>
        <p:spPr>
          <a:xfrm>
            <a:off x="5841242" y="1098647"/>
            <a:ext cx="5962533" cy="457192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spcAft>
                <a:spcPts val="1200"/>
              </a:spcAft>
            </a:pPr>
            <a:r>
              <a:rPr lang="ru-RU" b="1" u="sng" dirty="0">
                <a:solidFill>
                  <a:prstClr val="black"/>
                </a:solidFill>
                <a:latin typeface="Arial" panose="020B0604020202020204"/>
                <a:cs typeface="Calibri" panose="020F0502020204030204" pitchFamily="34" charset="0"/>
              </a:rPr>
              <a:t>ЗАДАНИЯ:</a:t>
            </a:r>
          </a:p>
          <a:p>
            <a:pPr marL="342900" indent="-342900">
              <a:spcAft>
                <a:spcPts val="1200"/>
              </a:spcAft>
              <a:buFontTx/>
              <a:buAutoNum type="arabicPeriod"/>
            </a:pPr>
            <a:r>
              <a:rPr lang="ru-RU" dirty="0">
                <a:solidFill>
                  <a:prstClr val="black"/>
                </a:solidFill>
                <a:latin typeface="Arial" panose="020B0604020202020204"/>
                <a:cs typeface="Calibri" panose="020F0502020204030204" pitchFamily="34" charset="0"/>
              </a:rPr>
              <a:t>Работая по группам, разделите лист бумаги </a:t>
            </a:r>
            <a:br>
              <a:rPr lang="ru-RU" dirty="0">
                <a:solidFill>
                  <a:prstClr val="black"/>
                </a:solidFill>
                <a:latin typeface="Arial" panose="020B0604020202020204"/>
                <a:cs typeface="Calibri" panose="020F0502020204030204" pitchFamily="34" charset="0"/>
              </a:rPr>
            </a:br>
            <a:r>
              <a:rPr lang="ru-RU" dirty="0">
                <a:solidFill>
                  <a:prstClr val="black"/>
                </a:solidFill>
                <a:latin typeface="Arial" panose="020B0604020202020204"/>
                <a:cs typeface="Calibri" panose="020F0502020204030204" pitchFamily="34" charset="0"/>
              </a:rPr>
              <a:t>на </a:t>
            </a:r>
            <a:r>
              <a:rPr lang="ru-RU">
                <a:solidFill>
                  <a:prstClr val="black"/>
                </a:solidFill>
                <a:latin typeface="Arial" panose="020B0604020202020204"/>
                <a:cs typeface="Calibri" panose="020F0502020204030204" pitchFamily="34" charset="0"/>
              </a:rPr>
              <a:t>три колонки</a:t>
            </a:r>
            <a:endParaRPr lang="ru-RU" dirty="0">
              <a:solidFill>
                <a:prstClr val="black"/>
              </a:solidFill>
              <a:latin typeface="Arial" panose="020B0604020202020204"/>
              <a:cs typeface="Calibri" panose="020F0502020204030204" pitchFamily="34" charset="0"/>
            </a:endParaRPr>
          </a:p>
          <a:p>
            <a:pPr marL="342900" indent="-342900">
              <a:spcAft>
                <a:spcPts val="1200"/>
              </a:spcAft>
              <a:buFontTx/>
              <a:buAutoNum type="arabicPeriod"/>
            </a:pPr>
            <a:r>
              <a:rPr lang="ru-RU" dirty="0">
                <a:solidFill>
                  <a:prstClr val="black"/>
                </a:solidFill>
                <a:latin typeface="Arial" panose="020B0604020202020204"/>
                <a:cs typeface="Calibri" panose="020F0502020204030204" pitchFamily="34" charset="0"/>
              </a:rPr>
              <a:t>Просмотрите контрольный перечень, свои планы и заметки, сделанные в </a:t>
            </a:r>
            <a:r>
              <a:rPr lang="ru-RU">
                <a:solidFill>
                  <a:prstClr val="black"/>
                </a:solidFill>
                <a:latin typeface="Arial" panose="020B0604020202020204"/>
                <a:cs typeface="Calibri" panose="020F0502020204030204" pitchFamily="34" charset="0"/>
              </a:rPr>
              <a:t>ходе TTX</a:t>
            </a:r>
            <a:endParaRPr lang="ru-RU" dirty="0">
              <a:solidFill>
                <a:prstClr val="black"/>
              </a:solidFill>
              <a:latin typeface="Arial" panose="020B0604020202020204"/>
              <a:cs typeface="Calibri" panose="020F0502020204030204" pitchFamily="34" charset="0"/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ru-RU" dirty="0">
                <a:solidFill>
                  <a:prstClr val="black"/>
                </a:solidFill>
                <a:latin typeface="Arial" panose="020B0604020202020204"/>
                <a:cs typeface="Calibri" panose="020F0502020204030204" pitchFamily="34" charset="0"/>
              </a:rPr>
              <a:t>Обсудите и запишите свои замечания в каждой из колонок, чтобы ответить на следующие вопросы: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Arial" panose="020B0604020202020204"/>
                <a:cs typeface="Calibri" panose="020F0502020204030204" pitchFamily="34" charset="0"/>
              </a:rPr>
              <a:t>Что сработало хорошо? (Достижения)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Arial" panose="020B0604020202020204"/>
                <a:cs typeface="Calibri" panose="020F0502020204030204" pitchFamily="34" charset="0"/>
              </a:rPr>
              <a:t>Что было сопряжено с трудностями? (Проблемы)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Arial" panose="020B0604020202020204"/>
                <a:cs typeface="Calibri" panose="020F0502020204030204" pitchFamily="34" charset="0"/>
              </a:rPr>
              <a:t>Рекомендации? (расставьте в порядке приоритетности, обозначив 3 самые важные)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9301FD9-3E22-4D05-AB5A-E42D4E841735}"/>
              </a:ext>
            </a:extLst>
          </p:cNvPr>
          <p:cNvGrpSpPr/>
          <p:nvPr/>
        </p:nvGrpSpPr>
        <p:grpSpPr>
          <a:xfrm>
            <a:off x="9763730" y="701580"/>
            <a:ext cx="2231373" cy="749356"/>
            <a:chOff x="9978391" y="5342554"/>
            <a:chExt cx="2231373" cy="749356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68BB950D-E0EA-4CF9-914C-A9343E4B77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978391" y="5342554"/>
              <a:ext cx="784098" cy="749356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30C1043-CB9B-46D4-B470-C7E83CDEBCC2}"/>
                </a:ext>
              </a:extLst>
            </p:cNvPr>
            <p:cNvSpPr txBox="1"/>
            <p:nvPr/>
          </p:nvSpPr>
          <p:spPr>
            <a:xfrm>
              <a:off x="10668380" y="5522976"/>
              <a:ext cx="15413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700"/>
                </a:spcBef>
                <a:buClr>
                  <a:srgbClr val="DD8047"/>
                </a:buClr>
                <a:buSzPct val="60000"/>
              </a:pPr>
              <a:r>
                <a:rPr lang="ru-RU" sz="2400" b="1" dirty="0">
                  <a:solidFill>
                    <a:srgbClr val="0070C0"/>
                  </a:solidFill>
                  <a:latin typeface="Arial" panose="020B0604020202020204"/>
                  <a:cs typeface="Calibri" panose="020F0502020204030204" pitchFamily="34" charset="0"/>
                </a:rPr>
                <a:t>75 минут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35B964DD-F08B-438A-B1C8-E8CDC9A289C8}"/>
              </a:ext>
            </a:extLst>
          </p:cNvPr>
          <p:cNvSpPr txBox="1"/>
          <p:nvPr/>
        </p:nvSpPr>
        <p:spPr>
          <a:xfrm>
            <a:off x="5748535" y="6045363"/>
            <a:ext cx="62286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700"/>
              </a:spcBef>
              <a:buClr>
                <a:srgbClr val="DD8047"/>
              </a:buClr>
              <a:buSzPct val="60000"/>
            </a:pPr>
            <a:r>
              <a:rPr lang="ru-RU" sz="1400" i="1" dirty="0">
                <a:solidFill>
                  <a:srgbClr val="A24B19"/>
                </a:solidFill>
                <a:latin typeface="Arial" panose="020B0604020202020204"/>
                <a:cs typeface="Calibri" panose="020F0502020204030204" pitchFamily="34" charset="0"/>
              </a:rPr>
              <a:t>Примечание: план действий будет составлен на следующей сессии</a:t>
            </a:r>
          </a:p>
        </p:txBody>
      </p:sp>
      <p:sp>
        <p:nvSpPr>
          <p:cNvPr id="41" name="object 19"/>
          <p:cNvSpPr/>
          <p:nvPr/>
        </p:nvSpPr>
        <p:spPr>
          <a:xfrm>
            <a:off x="5575300" y="5793331"/>
            <a:ext cx="6228080" cy="0"/>
          </a:xfrm>
          <a:custGeom>
            <a:avLst/>
            <a:gdLst/>
            <a:ahLst/>
            <a:cxnLst/>
            <a:rect l="l" t="t" r="r" b="b"/>
            <a:pathLst>
              <a:path w="6228080">
                <a:moveTo>
                  <a:pt x="0" y="0"/>
                </a:moveTo>
                <a:lnTo>
                  <a:pt x="6227762" y="1"/>
                </a:lnTo>
              </a:path>
            </a:pathLst>
          </a:custGeom>
          <a:ln w="25400">
            <a:solidFill>
              <a:srgbClr val="A24B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125" y="0"/>
            <a:ext cx="5979047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a-DK" sz="32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lang="ru-RU" sz="3200" b="1">
                <a:solidFill>
                  <a:srgbClr val="FFFFFF"/>
                </a:solidFill>
                <a:latin typeface="Arial"/>
                <a:cs typeface="Arial"/>
              </a:rPr>
              <a:t>Перерыв</a:t>
            </a:r>
          </a:p>
        </p:txBody>
      </p:sp>
      <p:sp>
        <p:nvSpPr>
          <p:cNvPr id="3" name="object 3"/>
          <p:cNvSpPr/>
          <p:nvPr/>
        </p:nvSpPr>
        <p:spPr>
          <a:xfrm>
            <a:off x="4294060" y="1635950"/>
            <a:ext cx="3832225" cy="3830954"/>
          </a:xfrm>
          <a:custGeom>
            <a:avLst/>
            <a:gdLst/>
            <a:ahLst/>
            <a:cxnLst/>
            <a:rect l="l" t="t" r="r" b="b"/>
            <a:pathLst>
              <a:path w="3832225" h="3830954">
                <a:moveTo>
                  <a:pt x="3716337" y="0"/>
                </a:moveTo>
                <a:lnTo>
                  <a:pt x="115887" y="0"/>
                </a:lnTo>
                <a:lnTo>
                  <a:pt x="70778" y="9107"/>
                </a:lnTo>
                <a:lnTo>
                  <a:pt x="33942" y="33942"/>
                </a:lnTo>
                <a:lnTo>
                  <a:pt x="9107" y="70778"/>
                </a:lnTo>
                <a:lnTo>
                  <a:pt x="0" y="115887"/>
                </a:lnTo>
                <a:lnTo>
                  <a:pt x="0" y="3714750"/>
                </a:lnTo>
                <a:lnTo>
                  <a:pt x="9107" y="3759858"/>
                </a:lnTo>
                <a:lnTo>
                  <a:pt x="33942" y="3796694"/>
                </a:lnTo>
                <a:lnTo>
                  <a:pt x="70778" y="3821529"/>
                </a:lnTo>
                <a:lnTo>
                  <a:pt x="115887" y="3830636"/>
                </a:lnTo>
                <a:lnTo>
                  <a:pt x="3716337" y="3830636"/>
                </a:lnTo>
                <a:lnTo>
                  <a:pt x="3761446" y="3821529"/>
                </a:lnTo>
                <a:lnTo>
                  <a:pt x="3798282" y="3796694"/>
                </a:lnTo>
                <a:lnTo>
                  <a:pt x="3823117" y="3759858"/>
                </a:lnTo>
                <a:lnTo>
                  <a:pt x="3832225" y="3714750"/>
                </a:lnTo>
                <a:lnTo>
                  <a:pt x="3832225" y="3691572"/>
                </a:lnTo>
                <a:lnTo>
                  <a:pt x="139064" y="3691572"/>
                </a:lnTo>
                <a:lnTo>
                  <a:pt x="139064" y="139064"/>
                </a:lnTo>
                <a:lnTo>
                  <a:pt x="3832225" y="139064"/>
                </a:lnTo>
                <a:lnTo>
                  <a:pt x="3832225" y="115887"/>
                </a:lnTo>
                <a:lnTo>
                  <a:pt x="3823117" y="70778"/>
                </a:lnTo>
                <a:lnTo>
                  <a:pt x="3798282" y="33942"/>
                </a:lnTo>
                <a:lnTo>
                  <a:pt x="3761446" y="9107"/>
                </a:lnTo>
                <a:lnTo>
                  <a:pt x="3716337" y="0"/>
                </a:lnTo>
                <a:close/>
              </a:path>
              <a:path w="3832225" h="3830954">
                <a:moveTo>
                  <a:pt x="3832225" y="139064"/>
                </a:moveTo>
                <a:lnTo>
                  <a:pt x="3693159" y="139064"/>
                </a:lnTo>
                <a:lnTo>
                  <a:pt x="3693159" y="3691572"/>
                </a:lnTo>
                <a:lnTo>
                  <a:pt x="3832225" y="3691572"/>
                </a:lnTo>
                <a:lnTo>
                  <a:pt x="3832225" y="139064"/>
                </a:lnTo>
                <a:close/>
              </a:path>
              <a:path w="3832225" h="3830954">
                <a:moveTo>
                  <a:pt x="3646804" y="185420"/>
                </a:moveTo>
                <a:lnTo>
                  <a:pt x="185419" y="185420"/>
                </a:lnTo>
                <a:lnTo>
                  <a:pt x="185419" y="3645217"/>
                </a:lnTo>
                <a:lnTo>
                  <a:pt x="3646804" y="3645217"/>
                </a:lnTo>
                <a:lnTo>
                  <a:pt x="3646804" y="3598862"/>
                </a:lnTo>
                <a:lnTo>
                  <a:pt x="231775" y="3598862"/>
                </a:lnTo>
                <a:lnTo>
                  <a:pt x="231775" y="231775"/>
                </a:lnTo>
                <a:lnTo>
                  <a:pt x="3646804" y="231775"/>
                </a:lnTo>
                <a:lnTo>
                  <a:pt x="3646804" y="185420"/>
                </a:lnTo>
                <a:close/>
              </a:path>
              <a:path w="3832225" h="3830954">
                <a:moveTo>
                  <a:pt x="3646804" y="231775"/>
                </a:moveTo>
                <a:lnTo>
                  <a:pt x="3600450" y="231775"/>
                </a:lnTo>
                <a:lnTo>
                  <a:pt x="3600450" y="3598862"/>
                </a:lnTo>
                <a:lnTo>
                  <a:pt x="3646804" y="3598862"/>
                </a:lnTo>
                <a:lnTo>
                  <a:pt x="3646804" y="231775"/>
                </a:lnTo>
                <a:close/>
              </a:path>
            </a:pathLst>
          </a:custGeom>
          <a:solidFill>
            <a:srgbClr val="A24B19"/>
          </a:solidFill>
        </p:spPr>
        <p:txBody>
          <a:bodyPr wrap="square" lIns="0" tIns="0" rIns="0" bIns="0" rtlCol="0"/>
          <a:lstStyle/>
          <a:p>
            <a:pPr algn="ctr"/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787772" y="2977388"/>
            <a:ext cx="2844800" cy="1687641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R="5080" algn="ctr">
              <a:lnSpc>
                <a:spcPts val="4300"/>
              </a:lnSpc>
              <a:spcBef>
                <a:spcPts val="260"/>
              </a:spcBef>
            </a:pPr>
            <a:r>
              <a:rPr lang="ru-RU" sz="3600" b="1">
                <a:solidFill>
                  <a:srgbClr val="A24B19"/>
                </a:solidFill>
                <a:latin typeface="Arial"/>
                <a:cs typeface="Arial"/>
              </a:rPr>
              <a:t>Перерыв </a:t>
            </a:r>
            <a:br>
              <a:rPr lang="da-DK" sz="3600" b="1">
                <a:solidFill>
                  <a:srgbClr val="A24B19"/>
                </a:solidFill>
                <a:latin typeface="Arial"/>
                <a:cs typeface="Arial"/>
              </a:rPr>
            </a:br>
            <a:r>
              <a:rPr lang="ru-RU" sz="3600" b="1">
                <a:solidFill>
                  <a:srgbClr val="A24B19"/>
                </a:solidFill>
                <a:latin typeface="Arial"/>
                <a:cs typeface="Arial"/>
              </a:rPr>
              <a:t>на кофе</a:t>
            </a:r>
            <a:br>
              <a:rPr lang="ru-RU" sz="3600" b="1">
                <a:solidFill>
                  <a:srgbClr val="A24B19"/>
                </a:solidFill>
                <a:latin typeface="Arial"/>
                <a:cs typeface="Arial"/>
              </a:rPr>
            </a:br>
            <a:r>
              <a:rPr lang="ru-RU" sz="3600" b="1">
                <a:solidFill>
                  <a:srgbClr val="A24B19"/>
                </a:solidFill>
                <a:latin typeface="Arial"/>
                <a:cs typeface="Arial"/>
              </a:rPr>
              <a:t>(15 мин)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9330F-8F6C-451F-B474-42C12FEF8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/>
              <a:t>План действий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AF6609-EB6A-404F-AE07-77BA3F8C38EC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378575"/>
            <a:ext cx="2803525" cy="3429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682B2-33C9-4D4F-9A18-C7D5F7FE2751}" type="datetime3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 November 2020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B2A816A-70D3-48BC-BE06-C4284701AC98}"/>
              </a:ext>
            </a:extLst>
          </p:cNvPr>
          <p:cNvGrpSpPr/>
          <p:nvPr/>
        </p:nvGrpSpPr>
        <p:grpSpPr>
          <a:xfrm>
            <a:off x="1445420" y="5643350"/>
            <a:ext cx="2020803" cy="749356"/>
            <a:chOff x="9978391" y="5342554"/>
            <a:chExt cx="2020803" cy="749356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1F79309-2284-4C6C-8B8E-00FB51F645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978391" y="5342554"/>
              <a:ext cx="784098" cy="749356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FFD4572-B504-4819-B475-93A622443C5B}"/>
                </a:ext>
              </a:extLst>
            </p:cNvPr>
            <p:cNvSpPr txBox="1"/>
            <p:nvPr/>
          </p:nvSpPr>
          <p:spPr>
            <a:xfrm>
              <a:off x="10668380" y="5522976"/>
              <a:ext cx="13308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>
                  <a:srgbClr val="DD8047"/>
                </a:buClr>
                <a:buSzPct val="60000"/>
                <a:buFontTx/>
                <a:buNone/>
                <a:tabLst/>
                <a:defRPr/>
              </a:pPr>
              <a:r>
                <a:rPr kumimoji="0" lang="ru-RU" sz="2400" b="1" i="0" u="none" strike="noStrike" cap="none" normalizeH="0" baseline="0" noProof="0">
                  <a:ln>
                    <a:noFill/>
                  </a:ln>
                  <a:solidFill>
                    <a:srgbClr val="0070C0"/>
                  </a:solidFill>
                  <a:uLnTx/>
                  <a:uFillTx/>
                  <a:latin typeface="Arial" panose="020B0604020202020204"/>
                  <a:ea typeface="+mn-ea"/>
                  <a:cs typeface="Calibri" panose="020F0502020204030204" pitchFamily="34" charset="0"/>
                </a:rPr>
                <a:t>45 минут</a:t>
              </a:r>
            </a:p>
          </p:txBody>
        </p:sp>
      </p:grp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7E092CC0-BC73-104B-8C26-117A3FA477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35" y="1905435"/>
            <a:ext cx="3005101" cy="304713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B29060C-3CDA-B44A-844E-9EA0B40B0DF1}"/>
              </a:ext>
            </a:extLst>
          </p:cNvPr>
          <p:cNvSpPr txBox="1"/>
          <p:nvPr/>
        </p:nvSpPr>
        <p:spPr>
          <a:xfrm>
            <a:off x="5633737" y="1350735"/>
            <a:ext cx="178272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Tx/>
              <a:buNone/>
              <a:tabLst/>
              <a:defRPr/>
            </a:pPr>
            <a:r>
              <a:rPr kumimoji="0" lang="ru-RU" sz="1300" b="1" i="0" u="none" strike="noStrike" cap="none" normalizeH="0" baseline="0" noProof="0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Предлагаемое решение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2FC10F-A64C-AD4B-B3CF-BB4E17C2B559}"/>
              </a:ext>
            </a:extLst>
          </p:cNvPr>
          <p:cNvSpPr txBox="1"/>
          <p:nvPr/>
        </p:nvSpPr>
        <p:spPr>
          <a:xfrm>
            <a:off x="8164286" y="1340754"/>
            <a:ext cx="14042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Tx/>
              <a:buNone/>
              <a:tabLst/>
              <a:defRPr/>
            </a:pPr>
            <a:r>
              <a:rPr kumimoji="0" lang="ru-RU" sz="1300" b="1" i="0" u="none" strike="noStrike" cap="none" normalizeH="0" baseline="0" noProof="0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Контрольные сроки выполнения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7DDD30-1AAB-384F-BBC3-71B31161D012}"/>
              </a:ext>
            </a:extLst>
          </p:cNvPr>
          <p:cNvSpPr txBox="1"/>
          <p:nvPr/>
        </p:nvSpPr>
        <p:spPr>
          <a:xfrm>
            <a:off x="9966251" y="1340755"/>
            <a:ext cx="140425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Tx/>
              <a:buNone/>
              <a:tabLst/>
              <a:defRPr/>
            </a:pPr>
            <a:r>
              <a:rPr kumimoji="0" lang="ru-RU" sz="1300" b="1" i="0" u="none" strike="noStrike" cap="none" normalizeH="0" baseline="0" noProof="0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Ответственные</a:t>
            </a:r>
          </a:p>
        </p:txBody>
      </p:sp>
      <p:pic>
        <p:nvPicPr>
          <p:cNvPr id="16" name="Picture 15" descr="A picture containing PowerPoint&#10;&#10;Description automatically generated">
            <a:extLst>
              <a:ext uri="{FF2B5EF4-FFF2-40B4-BE49-F238E27FC236}">
                <a16:creationId xmlns:a16="http://schemas.microsoft.com/office/drawing/2014/main" id="{17B07EE8-A89A-9F4A-B659-5FD5F0B93B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253358"/>
            <a:ext cx="8161534" cy="446164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A12B21B-FFAC-D948-89EE-EBF0E366B279}"/>
              </a:ext>
            </a:extLst>
          </p:cNvPr>
          <p:cNvSpPr txBox="1"/>
          <p:nvPr/>
        </p:nvSpPr>
        <p:spPr>
          <a:xfrm>
            <a:off x="3586969" y="1324057"/>
            <a:ext cx="157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Tx/>
              <a:buNone/>
              <a:tabLst/>
              <a:defRPr/>
            </a:pPr>
            <a:r>
              <a:rPr lang="ru-RU" sz="1500" b="1" dirty="0">
                <a:solidFill>
                  <a:prstClr val="white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Ключевые </a:t>
            </a:r>
            <a:br>
              <a:rPr lang="ru-RU" sz="1500" b="1" dirty="0">
                <a:solidFill>
                  <a:prstClr val="white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</a:br>
            <a:r>
              <a:rPr kumimoji="0" lang="ru-RU" sz="1500" b="1" i="0" u="none" strike="noStrike" cap="none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 Narrow" panose="020B0606020202030204" pitchFamily="34" charset="0"/>
                <a:cs typeface="Calibri" panose="020F0502020204030204" pitchFamily="34" charset="0"/>
              </a:rPr>
              <a:t>задачи/недочеты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B29060C-3CDA-B44A-844E-9EA0B40B0DF1}"/>
              </a:ext>
            </a:extLst>
          </p:cNvPr>
          <p:cNvSpPr txBox="1"/>
          <p:nvPr/>
        </p:nvSpPr>
        <p:spPr>
          <a:xfrm>
            <a:off x="5672714" y="1324057"/>
            <a:ext cx="1782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Tx/>
              <a:buNone/>
              <a:tabLst/>
              <a:defRPr kumimoji="0" sz="1400" b="1" i="0" u="none" strike="noStrike" cap="none" normalizeH="0" baseline="0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 Narrow" panose="020B0606020202030204" pitchFamily="34" charset="0"/>
                <a:cs typeface="Calibri" panose="020F0502020204030204" pitchFamily="34" charset="0"/>
              </a:defRPr>
            </a:lvl1pPr>
          </a:lstStyle>
          <a:p>
            <a:r>
              <a:rPr lang="ru-RU" sz="1500" dirty="0"/>
              <a:t>Предлагаемое решение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62FC10F-A64C-AD4B-B3CF-BB4E17C2B559}"/>
              </a:ext>
            </a:extLst>
          </p:cNvPr>
          <p:cNvSpPr txBox="1"/>
          <p:nvPr/>
        </p:nvSpPr>
        <p:spPr>
          <a:xfrm>
            <a:off x="8203263" y="1324057"/>
            <a:ext cx="1404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Tx/>
              <a:buNone/>
              <a:tabLst/>
              <a:defRPr kumimoji="0" sz="1400" b="1" i="0" u="none" strike="noStrike" cap="none" normalizeH="0" baseline="0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 Narrow" panose="020B0606020202030204" pitchFamily="34" charset="0"/>
                <a:cs typeface="Calibri" panose="020F0502020204030204" pitchFamily="34" charset="0"/>
              </a:defRPr>
            </a:lvl1pPr>
          </a:lstStyle>
          <a:p>
            <a:r>
              <a:rPr lang="ru-RU" sz="1500" dirty="0"/>
              <a:t>Контрольные сроки выполнения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37DDD30-1AAB-384F-BBC3-71B31161D012}"/>
              </a:ext>
            </a:extLst>
          </p:cNvPr>
          <p:cNvSpPr txBox="1"/>
          <p:nvPr/>
        </p:nvSpPr>
        <p:spPr>
          <a:xfrm>
            <a:off x="9879100" y="1324057"/>
            <a:ext cx="1661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Tx/>
              <a:buNone/>
              <a:tabLst/>
              <a:defRPr kumimoji="0" sz="1400" b="1" i="0" u="none" strike="noStrike" cap="none" normalizeH="0" baseline="0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 Narrow" panose="020B0606020202030204" pitchFamily="34" charset="0"/>
                <a:cs typeface="Calibri" panose="020F0502020204030204" pitchFamily="34" charset="0"/>
              </a:defRPr>
            </a:lvl1pPr>
          </a:lstStyle>
          <a:p>
            <a:r>
              <a:rPr lang="ru-RU" sz="1500" dirty="0"/>
              <a:t>Ответственные</a:t>
            </a:r>
            <a:r>
              <a:rPr lang="en-US" sz="1500" dirty="0"/>
              <a:t> </a:t>
            </a:r>
            <a:r>
              <a:rPr lang="ru-RU" sz="1500" dirty="0"/>
              <a:t>исполнители</a:t>
            </a:r>
          </a:p>
        </p:txBody>
      </p:sp>
    </p:spTree>
    <p:extLst>
      <p:ext uri="{BB962C8B-B14F-4D97-AF65-F5344CB8AC3E}">
        <p14:creationId xmlns:p14="http://schemas.microsoft.com/office/powerpoint/2010/main" val="305592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24" y="0"/>
            <a:ext cx="881512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/>
              <a:t>	</a:t>
            </a:r>
            <a:r>
              <a:rPr lang="ru-RU" sz="3200"/>
              <a:t>Обобщение результатов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357" y="1261241"/>
            <a:ext cx="5574810" cy="2993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440" y="2017986"/>
            <a:ext cx="5574810" cy="2993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585" y="2757980"/>
            <a:ext cx="5574810" cy="2993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31124" y="0"/>
            <a:ext cx="11427476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/>
              <a:t>	</a:t>
            </a:r>
            <a:r>
              <a:rPr lang="ru-RU" sz="3200"/>
              <a:t>Заполнение участниками форм обратной связи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2B40BA-F069-46EB-80AD-1DA680739316}"/>
              </a:ext>
            </a:extLst>
          </p:cNvPr>
          <p:cNvSpPr/>
          <p:nvPr/>
        </p:nvSpPr>
        <p:spPr>
          <a:xfrm>
            <a:off x="6172764" y="2184611"/>
            <a:ext cx="586455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2800" i="1" dirty="0">
                <a:latin typeface="Arial" panose="020B0604020202020204" pitchFamily="34" charset="0"/>
                <a:ea typeface="Calibri" panose="020F0502020204030204" pitchFamily="34" charset="0"/>
              </a:rPr>
              <a:t>Ваши отзывы и предложения помогут нам повысить качество и актуальность будущих имитационных учений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B3E6510-CC81-4105-9D35-20E4BF56DD55}"/>
              </a:ext>
            </a:extLst>
          </p:cNvPr>
          <p:cNvGrpSpPr/>
          <p:nvPr/>
        </p:nvGrpSpPr>
        <p:grpSpPr>
          <a:xfrm>
            <a:off x="7730214" y="4687651"/>
            <a:ext cx="2059851" cy="749356"/>
            <a:chOff x="9978391" y="5342554"/>
            <a:chExt cx="2059851" cy="74935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73EC829-C3FA-4328-99AA-B40E0032A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978391" y="5342554"/>
              <a:ext cx="784098" cy="749356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C1F5717-065B-4919-AD00-736B6FD64B1C}"/>
                </a:ext>
              </a:extLst>
            </p:cNvPr>
            <p:cNvSpPr txBox="1"/>
            <p:nvPr/>
          </p:nvSpPr>
          <p:spPr>
            <a:xfrm>
              <a:off x="10668380" y="5522976"/>
              <a:ext cx="13698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700"/>
                </a:spcBef>
                <a:buClr>
                  <a:srgbClr val="DD8047"/>
                </a:buClr>
                <a:buSzPct val="60000"/>
              </a:pPr>
              <a:r>
                <a:rPr lang="ru-RU" sz="2400" b="1" dirty="0">
                  <a:solidFill>
                    <a:srgbClr val="0070C0"/>
                  </a:solidFill>
                  <a:latin typeface="+mj-lt"/>
                  <a:cs typeface="Calibri" panose="020F0502020204030204" pitchFamily="34" charset="0"/>
                </a:rPr>
                <a:t>5 минут</a:t>
              </a:r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426" y="1135117"/>
            <a:ext cx="3709281" cy="47671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125" y="0"/>
            <a:ext cx="105130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lang="ru-RU" sz="3200" b="1">
                <a:solidFill>
                  <a:srgbClr val="FFFFFF"/>
                </a:solidFill>
                <a:latin typeface="Arial"/>
                <a:cs typeface="Arial"/>
              </a:rPr>
              <a:t>Дальнейшие шаги и подведение итогов</a:t>
            </a:r>
          </a:p>
        </p:txBody>
      </p:sp>
      <p:sp>
        <p:nvSpPr>
          <p:cNvPr id="3" name="object 3"/>
          <p:cNvSpPr/>
          <p:nvPr/>
        </p:nvSpPr>
        <p:spPr>
          <a:xfrm>
            <a:off x="1712976" y="765047"/>
            <a:ext cx="8281416" cy="5297424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505200" y="4625846"/>
            <a:ext cx="685959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600" b="1">
                <a:solidFill>
                  <a:srgbClr val="0070C0"/>
                </a:solidFill>
                <a:latin typeface="Arial"/>
                <a:cs typeface="Arial"/>
              </a:rPr>
              <a:t>ДАЛЬНЕЙШИЕ ШАГИ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25" y="0"/>
            <a:ext cx="110210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/>
              <a:t>	</a:t>
            </a:r>
            <a:r>
              <a:rPr lang="ru-RU" sz="3200"/>
              <a:t>Платформа партнеров ВОЗ по борьбе с COVID-19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24" y="872319"/>
            <a:ext cx="10894076" cy="5153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800">
                <a:latin typeface="Arial"/>
                <a:cs typeface="Arial"/>
              </a:rPr>
              <a:t>Аудитория Платформы партнеров и Портала по вопросам снабжения в связи с COVID-19</a:t>
            </a: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4250" dirty="0">
              <a:latin typeface="Arial"/>
              <a:cs typeface="Arial"/>
            </a:endParaRPr>
          </a:p>
          <a:p>
            <a:pPr marL="241300" marR="5080" indent="-228600">
              <a:lnSpc>
                <a:spcPct val="90700"/>
              </a:lnSpc>
              <a:buChar char="•"/>
              <a:tabLst>
                <a:tab pos="241300" algn="l"/>
              </a:tabLst>
            </a:pPr>
            <a:r>
              <a:rPr lang="ru-RU" sz="2800">
                <a:latin typeface="Arial"/>
                <a:cs typeface="Arial"/>
              </a:rPr>
              <a:t>Платформа партнеров по борьбе с COVID-19 помогает странам, учреждениям ООН, партнерам-исполнителям </a:t>
            </a:r>
            <a:br>
              <a:rPr lang="da-DK" sz="2800">
                <a:latin typeface="Arial"/>
                <a:cs typeface="Arial"/>
              </a:rPr>
            </a:br>
            <a:r>
              <a:rPr lang="ru-RU" sz="2800">
                <a:latin typeface="Arial"/>
                <a:cs typeface="Arial"/>
              </a:rPr>
              <a:t>и донорам поддерживать прозрачность, сотрудничество </a:t>
            </a:r>
            <a:br>
              <a:rPr lang="da-DK" sz="2800">
                <a:latin typeface="Arial"/>
                <a:cs typeface="Arial"/>
              </a:rPr>
            </a:br>
            <a:r>
              <a:rPr lang="ru-RU" sz="2800">
                <a:latin typeface="Arial"/>
                <a:cs typeface="Arial"/>
              </a:rPr>
              <a:t>и эффективность в их ответных мерах в связи с COVID-19.</a:t>
            </a: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700" dirty="0">
              <a:latin typeface="Arial"/>
              <a:cs typeface="Arial"/>
            </a:endParaRPr>
          </a:p>
          <a:p>
            <a:pPr marR="316865" indent="12700">
              <a:lnSpc>
                <a:spcPts val="2300"/>
              </a:lnSpc>
            </a:pPr>
            <a:r>
              <a:rPr lang="ru-RU" sz="2400">
                <a:latin typeface="Arial"/>
                <a:cs typeface="Arial"/>
              </a:rPr>
              <a:t>По итогам проведения этих имитационных учений вы, возможно, сочтете целесообразным обновить в страновом контрольном перечне показатель, относящийся к компоненту ПВ.</a:t>
            </a:r>
            <a:r>
              <a:rPr lang="en-US" sz="2400">
                <a:latin typeface="Arial"/>
                <a:cs typeface="Arial"/>
              </a:rPr>
              <a:t> </a:t>
            </a:r>
          </a:p>
          <a:p>
            <a:pPr marR="316865" indent="12700">
              <a:lnSpc>
                <a:spcPts val="2300"/>
              </a:lnSpc>
            </a:pPr>
            <a:endParaRPr lang="en-US" sz="2400">
              <a:latin typeface="Arial"/>
              <a:cs typeface="Arial"/>
            </a:endParaRPr>
          </a:p>
          <a:p>
            <a:pPr marR="316865" indent="12700">
              <a:lnSpc>
                <a:spcPts val="2300"/>
              </a:lnSpc>
            </a:pPr>
            <a:r>
              <a:rPr lang="ru-RU" sz="2400">
                <a:latin typeface="Arial"/>
                <a:cs typeface="Arial"/>
              </a:rPr>
              <a:t>Дополнительная информация – см. </a:t>
            </a:r>
            <a:r>
              <a:rPr lang="en-US" sz="2400" u="heavy" spc="-5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rial"/>
                <a:cs typeface="Arial"/>
              </a:rPr>
              <a:t>https://covid19partnersplatform.who.int/</a:t>
            </a:r>
            <a:endParaRPr lang="en-US"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560608" y="6638035"/>
            <a:ext cx="1906992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>
                <a:solidFill>
                  <a:srgbClr val="FFFFFF"/>
                </a:solidFill>
                <a:latin typeface="Arial"/>
                <a:cs typeface="Arial"/>
              </a:rPr>
              <a:t>20 октября 2020 г.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14067" y="2574366"/>
            <a:ext cx="5181600" cy="41678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lang="ru-RU" i="1">
                <a:latin typeface="Arial"/>
                <a:cs typeface="Arial"/>
              </a:rPr>
              <a:t>За период с января 2020 г. ВОЗ опубликовала более 100 документов, посвященных </a:t>
            </a:r>
            <a:br>
              <a:rPr lang="da-DK" i="1">
                <a:latin typeface="Arial"/>
                <a:cs typeface="Arial"/>
              </a:rPr>
            </a:br>
            <a:r>
              <a:rPr lang="ru-RU" i="1">
                <a:latin typeface="Arial"/>
                <a:cs typeface="Arial"/>
              </a:rPr>
              <a:t>COVID-19. Более половины из них – это подробные технические рекомендации о том, как выявлять случаи заболевания и проводить тестирование, как оказывать безопасную и надлежащую помощь заболевшим в зависимости от тяжести состояния, как отслеживать и изолировать контакты, как предотвращать передачу инфекции от одного человека к другому, как защитить работников здравоохранения и как помочь местным сообществам принимать адекватные меры защиты здоровья.</a:t>
            </a:r>
          </a:p>
          <a:p>
            <a:pPr marL="12700" marR="5080" algn="just">
              <a:lnSpc>
                <a:spcPct val="100000"/>
              </a:lnSpc>
            </a:pPr>
            <a:endParaRPr dirty="0">
              <a:latin typeface="Arial"/>
              <a:cs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468288-ECC5-41C3-B8A8-71B4F041AD70}"/>
              </a:ext>
            </a:extLst>
          </p:cNvPr>
          <p:cNvSpPr/>
          <p:nvPr/>
        </p:nvSpPr>
        <p:spPr>
          <a:xfrm>
            <a:off x="381000" y="1320105"/>
            <a:ext cx="114299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lvl="0" algn="just"/>
            <a:r>
              <a:rPr lang="ru-RU" i="1">
                <a:solidFill>
                  <a:prstClr val="black"/>
                </a:solidFill>
                <a:latin typeface="Arial"/>
                <a:cs typeface="Arial"/>
              </a:rPr>
              <a:t>Во время чрезвычайных ситуаций в области здравоохранения, таких как пандемия COVID-19, важнейшими функциями ВОЗ являются сбор данных и результатов научных исследований со всего мира, их оценка и последующее консультирование стран в отношении оптимальных мер реагирования.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1501F3-15E2-42C1-A8A4-BCC3789D981B}"/>
              </a:ext>
            </a:extLst>
          </p:cNvPr>
          <p:cNvSpPr/>
          <p:nvPr/>
        </p:nvSpPr>
        <p:spPr>
          <a:xfrm>
            <a:off x="533401" y="721331"/>
            <a:ext cx="111251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0" algn="just">
              <a:spcBef>
                <a:spcPts val="100"/>
              </a:spcBef>
            </a:pPr>
            <a:r>
              <a:rPr lang="ru-RU" sz="2800" b="1">
                <a:solidFill>
                  <a:srgbClr val="005D85"/>
                </a:solidFill>
                <a:latin typeface="Arial"/>
                <a:cs typeface="Arial"/>
              </a:rPr>
              <a:t>ВОЗ предоставляет актуальные и точные рекомендации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534DAFD-A0A3-4E9F-8BCD-8CF1E43355C4}"/>
              </a:ext>
            </a:extLst>
          </p:cNvPr>
          <p:cNvSpPr txBox="1">
            <a:spLocks/>
          </p:cNvSpPr>
          <p:nvPr/>
        </p:nvSpPr>
        <p:spPr>
          <a:xfrm>
            <a:off x="0" y="-11011"/>
            <a:ext cx="12192000" cy="773011"/>
          </a:xfrm>
          <a:prstGeom prst="rect">
            <a:avLst/>
          </a:prstGeom>
          <a:solidFill>
            <a:srgbClr val="008DC9"/>
          </a:solidFill>
        </p:spPr>
        <p:txBody>
          <a:bodyPr wrap="square" lIns="0" tIns="0" rIns="0" bIns="0">
            <a:noAutofit/>
          </a:bodyPr>
          <a:lstStyle>
            <a:lvl1pPr>
              <a:defRPr sz="20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77800">
              <a:lnSpc>
                <a:spcPct val="80000"/>
              </a:lnSpc>
              <a:spcBef>
                <a:spcPts val="600"/>
              </a:spcBef>
            </a:pPr>
            <a:r>
              <a:rPr lang="ru-RU" sz="200" kern="0"/>
              <a:t>	</a:t>
            </a:r>
            <a:endParaRPr lang="en-US" sz="200" kern="0"/>
          </a:p>
          <a:p>
            <a:pPr marL="177800">
              <a:lnSpc>
                <a:spcPct val="80000"/>
              </a:lnSpc>
              <a:spcBef>
                <a:spcPts val="600"/>
              </a:spcBef>
            </a:pPr>
            <a:r>
              <a:rPr lang="en-US" sz="2800" kern="0"/>
              <a:t>	</a:t>
            </a:r>
            <a:r>
              <a:rPr lang="ru-RU" sz="2800" kern="0"/>
              <a:t>Руководство работой </a:t>
            </a:r>
            <a:br>
              <a:rPr lang="ru-RU" sz="2800" kern="0"/>
            </a:br>
            <a:r>
              <a:rPr lang="ru-RU" sz="2800" kern="0"/>
              <a:t>	по обеспечению готовности и реагирования</a:t>
            </a:r>
            <a:endParaRPr lang="ru-RU" sz="2800" kern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234" y="2606210"/>
            <a:ext cx="5723511" cy="3565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25" y="0"/>
            <a:ext cx="89128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a-DK" sz="3200"/>
              <a:t>	</a:t>
            </a:r>
            <a:r>
              <a:rPr lang="ru-RU" sz="3200"/>
              <a:t>Курсы электронного обучения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850D97-F7B6-40D4-8E9E-C93A38B44EB4}"/>
              </a:ext>
            </a:extLst>
          </p:cNvPr>
          <p:cNvSpPr/>
          <p:nvPr/>
        </p:nvSpPr>
        <p:spPr>
          <a:xfrm>
            <a:off x="231125" y="756821"/>
            <a:ext cx="11960875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800">
                <a:latin typeface="Arial"/>
                <a:cs typeface="Arial"/>
              </a:rPr>
              <a:t>	</a:t>
            </a:r>
            <a:r>
              <a:rPr lang="ru-RU" sz="2800">
                <a:latin typeface="Arial"/>
                <a:cs typeface="Arial"/>
              </a:rPr>
              <a:t>Имеется доступ к следующим курсам электронного обучения:</a:t>
            </a:r>
          </a:p>
          <a:p>
            <a:endParaRPr lang="en-US" sz="2800" dirty="0">
              <a:latin typeface="Arial"/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>
                <a:latin typeface="Arial"/>
                <a:cs typeface="Arial"/>
                <a:hlinkClick r:id="rId2"/>
              </a:rPr>
              <a:t>Операционные аспекты контроля случаев и вспышек COVID-19 </a:t>
            </a:r>
            <a:br>
              <a:rPr lang="en-US" sz="2800">
                <a:latin typeface="Arial"/>
                <a:cs typeface="Arial"/>
                <a:hlinkClick r:id="rId2"/>
              </a:rPr>
            </a:br>
            <a:r>
              <a:rPr lang="ru-RU" sz="2800">
                <a:latin typeface="Arial"/>
                <a:cs typeface="Arial"/>
                <a:hlinkClick r:id="rId2"/>
              </a:rPr>
              <a:t>на борту судов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Arial"/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>
                <a:latin typeface="Arial"/>
                <a:cs typeface="Arial"/>
                <a:hlinkClick r:id="rId2"/>
              </a:rPr>
              <a:t>Меры, применяемые в пунктах въезда в отношении заболевших лиц, совершающих поездку, в контексте вспышки COVID-19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Arial"/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>
                <a:latin typeface="Arial"/>
                <a:cs typeface="Arial"/>
                <a:hlinkClick r:id="rId2"/>
              </a:rPr>
              <a:t>Операционные аспекты контроля случаев и вспышек COVID-19 </a:t>
            </a:r>
            <a:br>
              <a:rPr lang="en-US" sz="2800">
                <a:latin typeface="Arial"/>
                <a:cs typeface="Arial"/>
                <a:hlinkClick r:id="rId2"/>
              </a:rPr>
            </a:br>
            <a:r>
              <a:rPr lang="ru-RU" sz="2800">
                <a:latin typeface="Arial"/>
                <a:cs typeface="Arial"/>
                <a:hlinkClick r:id="rId2"/>
              </a:rPr>
              <a:t>на воздушном транспорте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Arial"/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>
                <a:latin typeface="Arial"/>
                <a:cs typeface="Arial"/>
                <a:hlinkClick r:id="rId3"/>
              </a:rPr>
              <a:t>Контроль распространения COVID-19 в пунктах пропуска через сухопутную границу (наземные транспортные узлы)</a:t>
            </a:r>
          </a:p>
        </p:txBody>
      </p:sp>
    </p:spTree>
    <p:extLst>
      <p:ext uri="{BB962C8B-B14F-4D97-AF65-F5344CB8AC3E}">
        <p14:creationId xmlns:p14="http://schemas.microsoft.com/office/powerpoint/2010/main" val="20692074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772BCF9-0B8D-4074-9436-701BDD2B6BFF}"/>
              </a:ext>
            </a:extLst>
          </p:cNvPr>
          <p:cNvSpPr/>
          <p:nvPr/>
        </p:nvSpPr>
        <p:spPr>
          <a:xfrm>
            <a:off x="0" y="3773606"/>
            <a:ext cx="12192000" cy="28933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</a:rPr>
              <a:t>					   </a:t>
            </a:r>
            <a:r>
              <a:rPr lang="ru-RU" sz="2400" b="1" dirty="0">
                <a:solidFill>
                  <a:schemeClr val="bg1"/>
                </a:solidFill>
              </a:rPr>
              <a:t>РЕСУРСЫ ВОЗ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F2AF43-6C07-4B87-BFC4-B1B98FDD4CAF}"/>
              </a:ext>
            </a:extLst>
          </p:cNvPr>
          <p:cNvSpPr txBox="1"/>
          <p:nvPr/>
        </p:nvSpPr>
        <p:spPr>
          <a:xfrm>
            <a:off x="0" y="-101525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700"/>
              </a:spcBef>
              <a:buClr>
                <a:srgbClr val="DD8047"/>
              </a:buClr>
              <a:buSzPct val="60000"/>
            </a:pPr>
            <a:r>
              <a:rPr lang="ru-RU" sz="4800" b="1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СПАСИБО!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11B9C60-02FC-41E8-B2BE-53DD780C3CA3}"/>
              </a:ext>
            </a:extLst>
          </p:cNvPr>
          <p:cNvSpPr/>
          <p:nvPr/>
        </p:nvSpPr>
        <p:spPr>
          <a:xfrm>
            <a:off x="838200" y="4381796"/>
            <a:ext cx="2867639" cy="2153780"/>
          </a:xfrm>
          <a:prstGeom prst="roundRect">
            <a:avLst/>
          </a:prstGeom>
          <a:solidFill>
            <a:schemeClr val="bg1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/>
              <a:t>Веб-страница ВОЗ </a:t>
            </a:r>
            <a:br>
              <a:rPr lang="en-US" sz="1600" b="1"/>
            </a:br>
            <a:r>
              <a:rPr lang="ru-RU" sz="1600" b="1"/>
              <a:t>по чрезвычайной ситуации в связи с COVID-19</a:t>
            </a:r>
          </a:p>
          <a:p>
            <a:pPr algn="ctr">
              <a:lnSpc>
                <a:spcPct val="80000"/>
              </a:lnSpc>
            </a:pPr>
            <a:endParaRPr lang="ru-RU" sz="1600" b="1"/>
          </a:p>
        </p:txBody>
      </p:sp>
      <p:pic>
        <p:nvPicPr>
          <p:cNvPr id="9" name="Picture 8">
            <a:hlinkClick r:id="rId3"/>
            <a:extLst>
              <a:ext uri="{FF2B5EF4-FFF2-40B4-BE49-F238E27FC236}">
                <a16:creationId xmlns:a16="http://schemas.microsoft.com/office/drawing/2014/main" id="{73E02E2C-30C2-49FA-8399-05DC2B895B5E}"/>
              </a:ext>
            </a:extLst>
          </p:cNvPr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2182" y="5090038"/>
            <a:ext cx="1008000" cy="100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92C72D7-0DB3-47B6-ACCD-3268695FBC1A}"/>
              </a:ext>
            </a:extLst>
          </p:cNvPr>
          <p:cNvSpPr txBox="1"/>
          <p:nvPr/>
        </p:nvSpPr>
        <p:spPr>
          <a:xfrm>
            <a:off x="0" y="733317"/>
            <a:ext cx="12192000" cy="29392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spcBef>
                <a:spcPts val="700"/>
              </a:spcBef>
              <a:buClr>
                <a:srgbClr val="DD8047"/>
              </a:buClr>
              <a:buSzPct val="60000"/>
            </a:pPr>
            <a:r>
              <a:rPr lang="ru-RU" sz="2000" b="1" dirty="0">
                <a:solidFill>
                  <a:srgbClr val="0070C0"/>
                </a:solidFill>
                <a:latin typeface="+mj-lt"/>
                <a:cs typeface="Calibri"/>
              </a:rPr>
              <a:t>Для получения технической поддержки по проведению имитационных учений </a:t>
            </a:r>
            <a:br>
              <a:rPr lang="ru-RU" sz="2000" b="1" dirty="0">
                <a:solidFill>
                  <a:srgbClr val="0070C0"/>
                </a:solidFill>
                <a:latin typeface="+mj-lt"/>
                <a:cs typeface="Calibri"/>
              </a:rPr>
            </a:br>
            <a:r>
              <a:rPr lang="ru-RU" sz="2000" b="1" dirty="0">
                <a:solidFill>
                  <a:srgbClr val="0070C0"/>
                </a:solidFill>
                <a:latin typeface="+mj-lt"/>
                <a:cs typeface="Calibri"/>
              </a:rPr>
              <a:t>обращайтесь в страновой офис или к координатору в региональном бюро ВОЗ:</a:t>
            </a:r>
          </a:p>
          <a:p>
            <a:pPr>
              <a:spcBef>
                <a:spcPts val="700"/>
              </a:spcBef>
              <a:buClr>
                <a:srgbClr val="DD8047"/>
              </a:buClr>
              <a:buSzPct val="60000"/>
            </a:pPr>
            <a:r>
              <a:rPr lang="ru-RU" sz="2000" b="1" dirty="0">
                <a:solidFill>
                  <a:srgbClr val="0070C0"/>
                </a:solidFill>
                <a:latin typeface="+mj-lt"/>
                <a:cs typeface="Calibri"/>
              </a:rPr>
              <a:t>				</a:t>
            </a:r>
            <a:r>
              <a:rPr lang="ru-RU" b="1" dirty="0">
                <a:solidFill>
                  <a:srgbClr val="0070C0"/>
                </a:solidFill>
                <a:latin typeface="+mj-lt"/>
                <a:cs typeface="Calibri"/>
              </a:rPr>
              <a:t>AFRO (АФРБ): 	</a:t>
            </a:r>
            <a:r>
              <a:rPr lang="ru-RU" b="1" dirty="0">
                <a:solidFill>
                  <a:srgbClr val="0070C0"/>
                </a:solidFill>
                <a:latin typeface="+mj-lt"/>
                <a:cs typeface="Calibri"/>
                <a:hlinkClick r:id="rId5"/>
              </a:rPr>
              <a:t>stephenm@who.int</a:t>
            </a:r>
            <a:r>
              <a:rPr lang="ru-RU" b="1" dirty="0">
                <a:solidFill>
                  <a:srgbClr val="0070C0"/>
                </a:solidFill>
                <a:latin typeface="+mj-lt"/>
                <a:cs typeface="Calibri"/>
              </a:rPr>
              <a:t>  </a:t>
            </a:r>
          </a:p>
          <a:p>
            <a:pPr>
              <a:spcBef>
                <a:spcPts val="700"/>
              </a:spcBef>
              <a:buClr>
                <a:srgbClr val="DD8047"/>
              </a:buClr>
              <a:buSzPct val="60000"/>
            </a:pPr>
            <a:r>
              <a:rPr lang="ru-RU" b="1" dirty="0">
                <a:solidFill>
                  <a:srgbClr val="0070C0"/>
                </a:solidFill>
                <a:latin typeface="+mj-lt"/>
                <a:cs typeface="Calibri"/>
              </a:rPr>
              <a:t>				EMRO (ВСРБ): 	</a:t>
            </a:r>
            <a:r>
              <a:rPr lang="ru-RU" b="1" dirty="0">
                <a:solidFill>
                  <a:srgbClr val="0070C0"/>
                </a:solidFill>
                <a:latin typeface="+mj-lt"/>
                <a:cs typeface="Calibri"/>
                <a:hlinkClick r:id="rId6"/>
              </a:rPr>
              <a:t>samhourid@who.int</a:t>
            </a:r>
            <a:r>
              <a:rPr lang="ru-RU" b="1" dirty="0">
                <a:solidFill>
                  <a:srgbClr val="0070C0"/>
                </a:solidFill>
                <a:latin typeface="+mj-lt"/>
                <a:cs typeface="Calibri"/>
              </a:rPr>
              <a:t>  </a:t>
            </a:r>
          </a:p>
          <a:p>
            <a:pPr>
              <a:spcBef>
                <a:spcPts val="700"/>
              </a:spcBef>
              <a:buClr>
                <a:srgbClr val="DD8047"/>
              </a:buClr>
              <a:buSzPct val="60000"/>
            </a:pPr>
            <a:r>
              <a:rPr lang="ru-RU" b="1" dirty="0">
                <a:solidFill>
                  <a:srgbClr val="0070C0"/>
                </a:solidFill>
                <a:latin typeface="+mj-lt"/>
                <a:cs typeface="Calibri"/>
              </a:rPr>
              <a:t>				EURO (ЕРБ): 	</a:t>
            </a:r>
            <a:r>
              <a:rPr lang="ru-RU" b="1" dirty="0">
                <a:solidFill>
                  <a:srgbClr val="0070C0"/>
                </a:solidFill>
                <a:latin typeface="+mj-lt"/>
                <a:cs typeface="Calibri"/>
                <a:hlinkClick r:id="rId7"/>
              </a:rPr>
              <a:t>schmidtt@who.int</a:t>
            </a:r>
            <a:r>
              <a:rPr lang="ru-RU" b="1" dirty="0">
                <a:solidFill>
                  <a:srgbClr val="0070C0"/>
                </a:solidFill>
                <a:latin typeface="+mj-lt"/>
                <a:cs typeface="Calibri"/>
              </a:rPr>
              <a:t>; </a:t>
            </a:r>
            <a:r>
              <a:rPr lang="ru-RU" b="1" dirty="0">
                <a:solidFill>
                  <a:srgbClr val="0070C0"/>
                </a:solidFill>
                <a:latin typeface="+mj-lt"/>
                <a:cs typeface="Calibri"/>
                <a:hlinkClick r:id="rId8"/>
              </a:rPr>
              <a:t>rashforda@who.int</a:t>
            </a:r>
            <a:r>
              <a:rPr lang="ru-RU" b="1" dirty="0">
                <a:solidFill>
                  <a:srgbClr val="0070C0"/>
                </a:solidFill>
                <a:latin typeface="+mj-lt"/>
                <a:cs typeface="Calibri"/>
              </a:rPr>
              <a:t> </a:t>
            </a:r>
          </a:p>
          <a:p>
            <a:pPr>
              <a:spcBef>
                <a:spcPts val="700"/>
              </a:spcBef>
              <a:buClr>
                <a:srgbClr val="DD8047"/>
              </a:buClr>
              <a:buSzPct val="60000"/>
            </a:pPr>
            <a:r>
              <a:rPr lang="ru-RU" b="1" dirty="0">
                <a:solidFill>
                  <a:srgbClr val="0070C0"/>
                </a:solidFill>
                <a:latin typeface="+mj-lt"/>
                <a:cs typeface="Calibri"/>
              </a:rPr>
              <a:t>				PAHO (ПАОЗ): 	</a:t>
            </a:r>
            <a:r>
              <a:rPr lang="ru-RU" b="1" dirty="0">
                <a:solidFill>
                  <a:srgbClr val="0070C0"/>
                </a:solidFill>
                <a:latin typeface="+mj-lt"/>
                <a:cs typeface="Calibri"/>
                <a:hlinkClick r:id="rId9"/>
              </a:rPr>
              <a:t>andragro@paho.org</a:t>
            </a:r>
            <a:r>
              <a:rPr lang="ru-RU" b="1" dirty="0">
                <a:solidFill>
                  <a:srgbClr val="0070C0"/>
                </a:solidFill>
                <a:latin typeface="+mj-lt"/>
                <a:cs typeface="Calibri"/>
              </a:rPr>
              <a:t> </a:t>
            </a:r>
          </a:p>
          <a:p>
            <a:pPr>
              <a:spcBef>
                <a:spcPts val="700"/>
              </a:spcBef>
              <a:buClr>
                <a:srgbClr val="DD8047"/>
              </a:buClr>
              <a:buSzPct val="60000"/>
            </a:pPr>
            <a:r>
              <a:rPr lang="ru-RU" b="1">
                <a:solidFill>
                  <a:srgbClr val="0070C0"/>
                </a:solidFill>
                <a:latin typeface="+mj-lt"/>
                <a:ea typeface="+mn-lt"/>
                <a:cs typeface="Calibri"/>
              </a:rPr>
              <a:t>				SEARO (ЮВАРБ): 	</a:t>
            </a:r>
            <a:r>
              <a:rPr lang="ru-RU" b="1">
                <a:latin typeface="+mj-lt"/>
                <a:ea typeface="+mn-lt"/>
                <a:cs typeface="+mn-lt"/>
                <a:hlinkClick r:id="rId10"/>
              </a:rPr>
              <a:t>katom@who.int</a:t>
            </a:r>
            <a:r>
              <a:rPr lang="ru-RU" b="1">
                <a:latin typeface="+mj-lt"/>
                <a:ea typeface="+mn-lt"/>
                <a:cs typeface="+mn-lt"/>
              </a:rPr>
              <a:t>; </a:t>
            </a:r>
            <a:r>
              <a:rPr lang="ru-RU" b="1">
                <a:solidFill>
                  <a:srgbClr val="0070C0"/>
                </a:solidFill>
                <a:latin typeface="+mj-lt"/>
                <a:ea typeface="+mn-lt"/>
                <a:cs typeface="Calibri"/>
                <a:hlinkClick r:id="rId11"/>
              </a:rPr>
              <a:t>htikem@who.int</a:t>
            </a:r>
            <a:r>
              <a:rPr lang="ru-RU" b="1">
                <a:solidFill>
                  <a:srgbClr val="0070C0"/>
                </a:solidFill>
                <a:latin typeface="+mj-lt"/>
                <a:ea typeface="+mn-lt"/>
                <a:cs typeface="Calibri"/>
              </a:rPr>
              <a:t>  </a:t>
            </a:r>
          </a:p>
          <a:p>
            <a:pPr>
              <a:spcBef>
                <a:spcPts val="700"/>
              </a:spcBef>
              <a:buClr>
                <a:srgbClr val="DD8047"/>
              </a:buClr>
              <a:buSzPct val="60000"/>
            </a:pPr>
            <a:r>
              <a:rPr lang="ru-RU" b="1" dirty="0">
                <a:solidFill>
                  <a:srgbClr val="0070C0"/>
                </a:solidFill>
                <a:latin typeface="+mj-lt"/>
                <a:cs typeface="Calibri"/>
              </a:rPr>
              <a:t>				WPRO (ЗТОРБ): 	</a:t>
            </a:r>
            <a:r>
              <a:rPr lang="ru-RU" b="1" dirty="0">
                <a:solidFill>
                  <a:srgbClr val="0070C0"/>
                </a:solidFill>
                <a:latin typeface="+mj-lt"/>
                <a:cs typeface="Calibri"/>
                <a:hlinkClick r:id="rId12"/>
              </a:rPr>
              <a:t>eshofoniea@who.int</a:t>
            </a:r>
            <a:r>
              <a:rPr lang="ru-RU" b="1" dirty="0">
                <a:solidFill>
                  <a:srgbClr val="0070C0"/>
                </a:solidFill>
                <a:latin typeface="+mj-lt"/>
                <a:cs typeface="Calibri"/>
              </a:rPr>
              <a:t>  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C6D610C-26D0-4FA3-8062-200749C0C412}"/>
              </a:ext>
            </a:extLst>
          </p:cNvPr>
          <p:cNvSpPr/>
          <p:nvPr/>
        </p:nvSpPr>
        <p:spPr>
          <a:xfrm>
            <a:off x="4343400" y="4381796"/>
            <a:ext cx="3041764" cy="2153780"/>
          </a:xfrm>
          <a:prstGeom prst="roundRect">
            <a:avLst/>
          </a:prstGeom>
          <a:solidFill>
            <a:schemeClr val="bg1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/>
              <a:t>Более подробная информация </a:t>
            </a:r>
            <a:br>
              <a:rPr lang="en-US" sz="1600" b="1"/>
            </a:br>
            <a:r>
              <a:rPr lang="ru-RU" sz="1600" b="1"/>
              <a:t>о коронавирусе</a:t>
            </a:r>
          </a:p>
        </p:txBody>
      </p:sp>
      <p:pic>
        <p:nvPicPr>
          <p:cNvPr id="16" name="Picture 15">
            <a:hlinkClick r:id="rId13"/>
            <a:extLst>
              <a:ext uri="{FF2B5EF4-FFF2-40B4-BE49-F238E27FC236}">
                <a16:creationId xmlns:a16="http://schemas.microsoft.com/office/drawing/2014/main" id="{BD923BB1-F5AD-406F-BBD9-A8E464A1FDE4}"/>
              </a:ext>
            </a:extLst>
          </p:cNvPr>
          <p:cNvPicPr>
            <a:picLocks/>
          </p:cNvPicPr>
          <p:nvPr/>
        </p:nvPicPr>
        <p:blipFill>
          <a:blip r:embed="rId1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5359" y="5090038"/>
            <a:ext cx="1008000" cy="100800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43DD285-C321-4EA7-9111-A30C5465E894}"/>
              </a:ext>
            </a:extLst>
          </p:cNvPr>
          <p:cNvSpPr/>
          <p:nvPr/>
        </p:nvSpPr>
        <p:spPr>
          <a:xfrm>
            <a:off x="7924800" y="4381795"/>
            <a:ext cx="3139689" cy="2153780"/>
          </a:xfrm>
          <a:prstGeom prst="roundRect">
            <a:avLst/>
          </a:prstGeom>
          <a:solidFill>
            <a:schemeClr val="bg1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>
            <a:noAutofit/>
          </a:bodyPr>
          <a:lstStyle/>
          <a:p>
            <a:pPr algn="ctr">
              <a:lnSpc>
                <a:spcPct val="80000"/>
              </a:lnSpc>
              <a:tabLst>
                <a:tab pos="1882775" algn="r"/>
              </a:tabLst>
            </a:pPr>
            <a:r>
              <a:rPr lang="ru-RU" sz="1600" b="1"/>
              <a:t>Ресурсы ВОЗ </a:t>
            </a:r>
            <a:br>
              <a:rPr lang="en-US" sz="1600" b="1"/>
            </a:br>
            <a:r>
              <a:rPr lang="ru-RU" sz="1600" b="1"/>
              <a:t>по имитационным </a:t>
            </a:r>
            <a:br>
              <a:rPr lang="en-US" sz="1600" b="1"/>
            </a:br>
            <a:r>
              <a:rPr lang="ru-RU" sz="1600" b="1"/>
              <a:t>учениям</a:t>
            </a:r>
          </a:p>
          <a:p>
            <a:pPr algn="ctr">
              <a:lnSpc>
                <a:spcPct val="80000"/>
              </a:lnSpc>
              <a:tabLst>
                <a:tab pos="1882775" algn="r"/>
              </a:tabLst>
            </a:pPr>
            <a:endParaRPr lang="ru-RU" sz="1600" b="1"/>
          </a:p>
        </p:txBody>
      </p:sp>
      <p:pic>
        <p:nvPicPr>
          <p:cNvPr id="4" name="Picture 3">
            <a:hlinkClick r:id="rId15"/>
            <a:extLst>
              <a:ext uri="{FF2B5EF4-FFF2-40B4-BE49-F238E27FC236}">
                <a16:creationId xmlns:a16="http://schemas.microsoft.com/office/drawing/2014/main" id="{8D4128EA-2D55-489B-A288-BCFD7174DEE5}"/>
              </a:ext>
            </a:extLst>
          </p:cNvPr>
          <p:cNvPicPr>
            <a:picLocks/>
          </p:cNvPicPr>
          <p:nvPr/>
        </p:nvPicPr>
        <p:blipFill>
          <a:blip r:embed="rId16"/>
          <a:stretch>
            <a:fillRect/>
          </a:stretch>
        </p:blipFill>
        <p:spPr>
          <a:xfrm>
            <a:off x="8966636" y="5105400"/>
            <a:ext cx="1044000" cy="1044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23129EC-78FD-42DC-A2CC-588997984439}"/>
              </a:ext>
            </a:extLst>
          </p:cNvPr>
          <p:cNvSpPr txBox="1"/>
          <p:nvPr/>
        </p:nvSpPr>
        <p:spPr>
          <a:xfrm>
            <a:off x="1524000" y="6122160"/>
            <a:ext cx="1820969" cy="441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ts val="700"/>
              </a:spcBef>
              <a:buClr>
                <a:srgbClr val="DD8047"/>
              </a:buClr>
              <a:buSzPct val="60000"/>
            </a:pPr>
            <a:r>
              <a:rPr lang="ru-RU" sz="1400" b="1" dirty="0">
                <a:solidFill>
                  <a:srgbClr val="0070C0"/>
                </a:solidFill>
                <a:latin typeface="+mj-lt"/>
                <a:cs typeface="Calibri" panose="020F0502020204030204" pitchFamily="34" charset="0"/>
              </a:rPr>
              <a:t>Сканируйте или</a:t>
            </a:r>
            <a:br>
              <a:rPr lang="ru-RU" sz="1400" b="1" dirty="0">
                <a:solidFill>
                  <a:srgbClr val="0070C0"/>
                </a:solidFill>
                <a:latin typeface="+mj-lt"/>
                <a:cs typeface="Calibri" panose="020F0502020204030204" pitchFamily="34" charset="0"/>
              </a:rPr>
            </a:br>
            <a:r>
              <a:rPr lang="ru-RU" sz="1400" b="1" dirty="0">
                <a:solidFill>
                  <a:srgbClr val="0070C0"/>
                </a:solidFill>
                <a:latin typeface="+mj-lt"/>
                <a:cs typeface="Calibri" panose="020F0502020204030204" pitchFamily="34" charset="0"/>
              </a:rPr>
              <a:t>нажмите мышью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3129EC-78FD-42DC-A2CC-588997984439}"/>
              </a:ext>
            </a:extLst>
          </p:cNvPr>
          <p:cNvSpPr txBox="1"/>
          <p:nvPr/>
        </p:nvSpPr>
        <p:spPr>
          <a:xfrm>
            <a:off x="5243906" y="6096000"/>
            <a:ext cx="1820969" cy="441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ts val="700"/>
              </a:spcBef>
              <a:buClr>
                <a:srgbClr val="DD8047"/>
              </a:buClr>
              <a:buSzPct val="60000"/>
            </a:pPr>
            <a:r>
              <a:rPr lang="ru-RU" sz="1400" b="1" dirty="0">
                <a:solidFill>
                  <a:srgbClr val="0070C0"/>
                </a:solidFill>
                <a:latin typeface="+mj-lt"/>
                <a:cs typeface="Calibri" panose="020F0502020204030204" pitchFamily="34" charset="0"/>
              </a:rPr>
              <a:t>Сканируйте или</a:t>
            </a:r>
            <a:br>
              <a:rPr lang="ru-RU" sz="1400" b="1" dirty="0">
                <a:solidFill>
                  <a:srgbClr val="0070C0"/>
                </a:solidFill>
                <a:latin typeface="+mj-lt"/>
                <a:cs typeface="Calibri" panose="020F0502020204030204" pitchFamily="34" charset="0"/>
              </a:rPr>
            </a:br>
            <a:r>
              <a:rPr lang="ru-RU" sz="1400" b="1" dirty="0">
                <a:solidFill>
                  <a:srgbClr val="0070C0"/>
                </a:solidFill>
                <a:latin typeface="+mj-lt"/>
                <a:cs typeface="Calibri" panose="020F0502020204030204" pitchFamily="34" charset="0"/>
              </a:rPr>
              <a:t>нажмите мышью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23129EC-78FD-42DC-A2CC-588997984439}"/>
              </a:ext>
            </a:extLst>
          </p:cNvPr>
          <p:cNvSpPr txBox="1"/>
          <p:nvPr/>
        </p:nvSpPr>
        <p:spPr>
          <a:xfrm>
            <a:off x="8847031" y="6096000"/>
            <a:ext cx="1820969" cy="441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ts val="700"/>
              </a:spcBef>
              <a:buClr>
                <a:srgbClr val="DD8047"/>
              </a:buClr>
              <a:buSzPct val="60000"/>
            </a:pPr>
            <a:r>
              <a:rPr lang="ru-RU" sz="1400" b="1" dirty="0">
                <a:solidFill>
                  <a:srgbClr val="0070C0"/>
                </a:solidFill>
                <a:latin typeface="+mj-lt"/>
                <a:cs typeface="Calibri" panose="020F0502020204030204" pitchFamily="34" charset="0"/>
              </a:rPr>
              <a:t>Сканируйте или</a:t>
            </a:r>
            <a:br>
              <a:rPr lang="ru-RU" sz="1400" b="1" dirty="0">
                <a:solidFill>
                  <a:srgbClr val="0070C0"/>
                </a:solidFill>
                <a:latin typeface="+mj-lt"/>
                <a:cs typeface="Calibri" panose="020F0502020204030204" pitchFamily="34" charset="0"/>
              </a:rPr>
            </a:br>
            <a:r>
              <a:rPr lang="ru-RU" sz="1400" b="1" dirty="0">
                <a:solidFill>
                  <a:srgbClr val="0070C0"/>
                </a:solidFill>
                <a:latin typeface="+mj-lt"/>
                <a:cs typeface="Calibri" panose="020F0502020204030204" pitchFamily="34" charset="0"/>
              </a:rPr>
              <a:t>нажмите мышью</a:t>
            </a:r>
          </a:p>
        </p:txBody>
      </p:sp>
    </p:spTree>
    <p:extLst>
      <p:ext uri="{BB962C8B-B14F-4D97-AF65-F5344CB8AC3E}">
        <p14:creationId xmlns:p14="http://schemas.microsoft.com/office/powerpoint/2010/main" val="308803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24" y="0"/>
            <a:ext cx="1005587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/>
              <a:t>	</a:t>
            </a:r>
            <a:r>
              <a:rPr lang="ru-RU" sz="3200"/>
              <a:t>В чем суть кабинетных учений (ТТХ)?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49D7005-D0A1-4AC3-9669-670EA17DF11F}"/>
              </a:ext>
            </a:extLst>
          </p:cNvPr>
          <p:cNvSpPr txBox="1">
            <a:spLocks/>
          </p:cNvSpPr>
          <p:nvPr/>
        </p:nvSpPr>
        <p:spPr>
          <a:xfrm>
            <a:off x="838200" y="1017346"/>
            <a:ext cx="10515600" cy="515961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1" u="sng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charset="0"/>
              <a:ea typeface="Arial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>
                <a:ln>
                  <a:noFill/>
                </a:ln>
                <a:solidFill>
                  <a:srgbClr val="005D8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Кабинетные учения (ТТХ)</a:t>
            </a:r>
            <a:r>
              <a:rPr kumimoji="0" lang="ru-RU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– это тренировочное мероприятие </a:t>
            </a:r>
            <a:br>
              <a:rPr kumimoji="0" lang="ru-RU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ru-RU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в форме обсуждения, при котором используется моделируемый сценарий развития ситуации вместе с серией вводных, в ходе которого участники рассматривают влияние потенциальной чрезвычайной ситуации в области здравоохранения на существующие планы, процедуры и возможности.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«Во время TTX </a:t>
            </a:r>
            <a:r>
              <a:rPr kumimoji="0" lang="ru-RU" sz="2800" b="1" i="0" u="none" strike="noStrike" kern="1200" cap="none" spc="0" normalizeH="0" baseline="0" noProof="0">
                <a:ln>
                  <a:noFill/>
                </a:ln>
                <a:solidFill>
                  <a:srgbClr val="005D8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имитация чрезвычайной ситуации</a:t>
            </a:r>
            <a:r>
              <a:rPr kumimoji="0" lang="ru-RU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происходит </a:t>
            </a:r>
            <a:br>
              <a:rPr kumimoji="0" lang="ru-RU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ru-RU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в неформальной, спокойной обстановке». </a:t>
            </a:r>
            <a:br>
              <a:rPr kumimoji="0" lang="ru-RU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br>
              <a:rPr kumimoji="0" lang="ru-RU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Пособие ВОЗ по организации и проведению имитационных учений, 2017 г.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1" u="sng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Arial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505" y="0"/>
            <a:ext cx="1016727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600"/>
              <a:t>	</a:t>
            </a:r>
            <a:r>
              <a:rPr lang="ru-RU" sz="3600"/>
              <a:t>Концепция и предназначение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560608" y="6638035"/>
            <a:ext cx="1983192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>
                <a:solidFill>
                  <a:srgbClr val="FFFFFF"/>
                </a:solidFill>
                <a:latin typeface="Arial"/>
                <a:cs typeface="Arial"/>
              </a:rPr>
              <a:t>20 октября 2020 г.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1519" y="609600"/>
            <a:ext cx="8226681" cy="60230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>
                <a:solidFill>
                  <a:srgbClr val="005D85"/>
                </a:solidFill>
                <a:latin typeface="Arial"/>
                <a:cs typeface="Arial"/>
              </a:rPr>
              <a:t>Концепция учений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00" dirty="0">
              <a:latin typeface="Arial"/>
              <a:cs typeface="Arial"/>
            </a:endParaRPr>
          </a:p>
          <a:p>
            <a:pPr marL="12700" marR="5080">
              <a:lnSpc>
                <a:spcPct val="101400"/>
              </a:lnSpc>
            </a:pPr>
            <a:r>
              <a:rPr lang="ru-RU" sz="1500">
                <a:latin typeface="Arial"/>
                <a:cs typeface="Arial"/>
              </a:rPr>
              <a:t>Настоящие учения ставят перед странами и органами общественного здравоохранения задачу оценить профильные планы и структуры, необходимые для обеспечения тестирования и принятия мер в отношении лиц с подозрением на COVID-19. Учения основаны на положениях следующих опубликованных руководящих документов </a:t>
            </a:r>
            <a:br>
              <a:rPr lang="da-DK" sz="1500">
                <a:latin typeface="Arial"/>
                <a:cs typeface="Arial"/>
              </a:rPr>
            </a:br>
            <a:r>
              <a:rPr lang="ru-RU" sz="1500">
                <a:latin typeface="Arial"/>
                <a:cs typeface="Arial"/>
              </a:rPr>
              <a:t>в отношении COVID-19 в пунктах въезда:</a:t>
            </a:r>
          </a:p>
          <a:p>
            <a:pPr>
              <a:lnSpc>
                <a:spcPct val="100000"/>
              </a:lnSpc>
            </a:pPr>
            <a:endParaRPr sz="15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lang="ru-RU" sz="1500">
                <a:latin typeface="Arial"/>
                <a:cs typeface="Arial"/>
                <a:hlinkClick r:id="rId3"/>
              </a:rPr>
              <a:t>Аспекты введения карантина в отношении лиц, контактировавших с заболевшими COVID-19</a:t>
            </a:r>
            <a:r>
              <a:rPr lang="ru-RU" sz="1500">
                <a:latin typeface="Arial"/>
                <a:cs typeface="Arial"/>
              </a:rPr>
              <a:t> (август 2020 г.)</a:t>
            </a:r>
          </a:p>
          <a:p>
            <a:pPr marL="355600" indent="-342900">
              <a:lnSpc>
                <a:spcPct val="100000"/>
              </a:lnSpc>
              <a:spcBef>
                <a:spcPts val="2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lang="ru-RU" sz="1500">
                <a:latin typeface="Arial"/>
                <a:cs typeface="Arial"/>
                <a:hlinkClick r:id="rId4"/>
              </a:rPr>
              <a:t>Controlling the spread of COVID-19 at ground crossings </a:t>
            </a:r>
            <a:r>
              <a:rPr lang="ru-RU" sz="1500">
                <a:latin typeface="Arial"/>
                <a:cs typeface="Arial"/>
              </a:rPr>
              <a:t>(май 2020 г.)</a:t>
            </a:r>
          </a:p>
          <a:p>
            <a:pPr marL="355600" indent="-342900">
              <a:lnSpc>
                <a:spcPct val="100000"/>
              </a:lnSpc>
              <a:spcBef>
                <a:spcPts val="2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lang="ru-RU" sz="1500">
                <a:latin typeface="Arial"/>
                <a:cs typeface="Arial"/>
                <a:hlinkClick r:id="rId5"/>
              </a:rPr>
              <a:t>Management of ill travellers at points of entry </a:t>
            </a:r>
            <a:r>
              <a:rPr lang="ru-RU" sz="1500">
                <a:latin typeface="Arial"/>
                <a:cs typeface="Arial"/>
              </a:rPr>
              <a:t>(март 2020 г.)</a:t>
            </a:r>
          </a:p>
          <a:p>
            <a:pPr marL="355600" indent="-342900">
              <a:lnSpc>
                <a:spcPct val="100000"/>
              </a:lnSpc>
              <a:spcBef>
                <a:spcPts val="2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lang="ru-RU" sz="1500">
                <a:latin typeface="Arial"/>
                <a:cs typeface="Arial"/>
                <a:hlinkClick r:id="rId6"/>
              </a:rPr>
              <a:t>Обеспечение мер общественного здравоохранения в связи с COVID-19 на грузовых и рыболовных судах </a:t>
            </a:r>
            <a:r>
              <a:rPr lang="ru-RU" sz="1500">
                <a:latin typeface="Arial"/>
                <a:cs typeface="Arial"/>
              </a:rPr>
              <a:t>(август 2020 г.)</a:t>
            </a:r>
          </a:p>
          <a:p>
            <a:pPr marL="355600" indent="-342900">
              <a:lnSpc>
                <a:spcPct val="100000"/>
              </a:lnSpc>
              <a:spcBef>
                <a:spcPts val="2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lang="ru-RU" sz="1500">
                <a:latin typeface="Arial"/>
                <a:cs typeface="Arial"/>
                <a:hlinkClick r:id="rId7"/>
              </a:rPr>
              <a:t>Операционные аспекты контроля случаев и вспышек COVID-19 на воздушном транспорте</a:t>
            </a:r>
            <a:r>
              <a:rPr lang="ru-RU" sz="1500">
                <a:latin typeface="Arial"/>
                <a:cs typeface="Arial"/>
              </a:rPr>
              <a:t> (март 2020 г.)</a:t>
            </a:r>
          </a:p>
          <a:p>
            <a:pPr marL="355600" indent="-342900">
              <a:lnSpc>
                <a:spcPct val="100000"/>
              </a:lnSpc>
              <a:spcBef>
                <a:spcPts val="2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lang="ru-RU" sz="1500">
                <a:latin typeface="Arial"/>
                <a:cs typeface="Arial"/>
                <a:hlinkClick r:id="rId7"/>
              </a:rPr>
              <a:t>Операционные аспекты контроля случаев и вспышек COVID-19 на борту судов</a:t>
            </a:r>
            <a:r>
              <a:rPr lang="ru-RU" sz="1500">
                <a:latin typeface="Arial"/>
                <a:cs typeface="Arial"/>
              </a:rPr>
              <a:t> </a:t>
            </a:r>
            <a:br>
              <a:rPr lang="da-DK" sz="1500">
                <a:latin typeface="Arial"/>
                <a:cs typeface="Arial"/>
              </a:rPr>
            </a:br>
            <a:r>
              <a:rPr lang="ru-RU" sz="1500">
                <a:latin typeface="Arial"/>
                <a:cs typeface="Arial"/>
              </a:rPr>
              <a:t>(март 2020 г.)</a:t>
            </a: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sz="1500" b="1">
                <a:solidFill>
                  <a:srgbClr val="005D85"/>
                </a:solidFill>
                <a:latin typeface="Arial"/>
                <a:cs typeface="Arial"/>
              </a:rPr>
              <a:t>Предназначение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00" dirty="0">
              <a:latin typeface="Arial"/>
              <a:cs typeface="Arial"/>
            </a:endParaRPr>
          </a:p>
          <a:p>
            <a:pPr marL="12700" marR="5080" algn="just">
              <a:lnSpc>
                <a:spcPct val="101400"/>
              </a:lnSpc>
            </a:pPr>
            <a:r>
              <a:rPr lang="ru-RU" sz="1500">
                <a:latin typeface="Arial"/>
                <a:cs typeface="Arial"/>
              </a:rPr>
              <a:t>Настоящие учения, проводимые в формате групповых обсуждений с участием ведущего, призваны помочь проанализировать и усовершенствовать имеющиеся у вас планы, процедуры и возможности для принятия необходимых мер при возникновении случаев COVID-19 среди лиц, совершающих международные поездки, в том числе случаев, выявляемых на воздушном транспорте и в наземных пунктах въезда.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1234302"/>
            <a:ext cx="2626727" cy="37797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798" y="1752600"/>
            <a:ext cx="2324955" cy="32736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2477889"/>
            <a:ext cx="2529954" cy="3590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802" y="3124200"/>
            <a:ext cx="2320011" cy="32798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25" y="0"/>
            <a:ext cx="577088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a-DK" sz="3200"/>
              <a:t>	</a:t>
            </a:r>
            <a:r>
              <a:rPr lang="ru-RU" sz="3200"/>
              <a:t>Частные задачи ТТХ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25" y="941323"/>
            <a:ext cx="11672570" cy="458369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527050" marR="398780" indent="-514350">
              <a:lnSpc>
                <a:spcPct val="100800"/>
              </a:lnSpc>
              <a:spcBef>
                <a:spcPts val="75"/>
              </a:spcBef>
              <a:buFont typeface="Arial"/>
              <a:buChar char="•"/>
              <a:tabLst>
                <a:tab pos="526415" algn="l"/>
                <a:tab pos="527050" algn="l"/>
              </a:tabLst>
            </a:pPr>
            <a:r>
              <a:rPr lang="ru-RU" sz="2000" b="1">
                <a:solidFill>
                  <a:srgbClr val="008FCE"/>
                </a:solidFill>
                <a:latin typeface="Arial"/>
                <a:cs typeface="Arial"/>
              </a:rPr>
              <a:t>Оптимизировать национальные, региональные и/или районные планы действий </a:t>
            </a:r>
            <a:br>
              <a:rPr lang="en-US" sz="2000" b="1">
                <a:solidFill>
                  <a:srgbClr val="008FCE"/>
                </a:solidFill>
                <a:latin typeface="Arial"/>
                <a:cs typeface="Arial"/>
              </a:rPr>
            </a:br>
            <a:r>
              <a:rPr lang="ru-RU" sz="2000" b="1">
                <a:solidFill>
                  <a:srgbClr val="008FCE"/>
                </a:solidFill>
                <a:latin typeface="Arial"/>
                <a:cs typeface="Arial"/>
              </a:rPr>
              <a:t>в целях улучшения вашей работы</a:t>
            </a:r>
            <a:r>
              <a:rPr lang="ru-RU" sz="2000">
                <a:latin typeface="Arial"/>
                <a:cs typeface="Arial"/>
              </a:rPr>
              <a:t> в пунктах въезда</a:t>
            </a:r>
          </a:p>
          <a:p>
            <a:pPr marL="527050" marR="492759" indent="-514350">
              <a:lnSpc>
                <a:spcPct val="100800"/>
              </a:lnSpc>
              <a:spcBef>
                <a:spcPts val="695"/>
              </a:spcBef>
              <a:buFont typeface="Arial"/>
              <a:buChar char="•"/>
              <a:tabLst>
                <a:tab pos="526415" algn="l"/>
                <a:tab pos="527050" algn="l"/>
              </a:tabLst>
            </a:pPr>
            <a:r>
              <a:rPr lang="ru-RU" sz="2000" b="1">
                <a:solidFill>
                  <a:srgbClr val="008FCE"/>
                </a:solidFill>
                <a:latin typeface="Arial"/>
                <a:cs typeface="Arial"/>
              </a:rPr>
              <a:t>Обменяться информацией</a:t>
            </a:r>
            <a:r>
              <a:rPr lang="ru-RU" sz="2000">
                <a:latin typeface="Arial"/>
                <a:cs typeface="Arial"/>
              </a:rPr>
              <a:t> о возможностях реагирования, планах и процедурах в пунктах въезда</a:t>
            </a:r>
          </a:p>
          <a:p>
            <a:pPr marL="527050" marR="1083945" indent="-514350">
              <a:lnSpc>
                <a:spcPts val="2810"/>
              </a:lnSpc>
              <a:spcBef>
                <a:spcPts val="875"/>
              </a:spcBef>
              <a:buFont typeface="Arial"/>
              <a:buChar char="•"/>
              <a:tabLst>
                <a:tab pos="526415" algn="l"/>
                <a:tab pos="527050" algn="l"/>
              </a:tabLst>
            </a:pPr>
            <a:r>
              <a:rPr lang="ru-RU" sz="2000" b="1">
                <a:solidFill>
                  <a:srgbClr val="008FCE"/>
                </a:solidFill>
                <a:latin typeface="Arial"/>
                <a:cs typeface="Arial"/>
              </a:rPr>
              <a:t>Выполнить обзор</a:t>
            </a:r>
            <a:r>
              <a:rPr lang="ru-RU" sz="2000">
                <a:latin typeface="Arial"/>
                <a:cs typeface="Arial"/>
              </a:rPr>
              <a:t> процесса оперативного управления применительно к лицам, прибывающим (и, возможно, отбывающим) через пункты въезда</a:t>
            </a:r>
          </a:p>
          <a:p>
            <a:pPr marL="527050" marR="83820" indent="-514350">
              <a:lnSpc>
                <a:spcPct val="100800"/>
              </a:lnSpc>
              <a:spcBef>
                <a:spcPts val="610"/>
              </a:spcBef>
              <a:buFont typeface="Arial"/>
              <a:buChar char="•"/>
              <a:tabLst>
                <a:tab pos="526415" algn="l"/>
                <a:tab pos="527050" algn="l"/>
              </a:tabLst>
            </a:pPr>
            <a:r>
              <a:rPr lang="ru-RU" sz="2000" b="1">
                <a:solidFill>
                  <a:srgbClr val="008FCE"/>
                </a:solidFill>
                <a:latin typeface="Arial"/>
                <a:cs typeface="Arial"/>
              </a:rPr>
              <a:t>Подтвердить организационные меры</a:t>
            </a:r>
            <a:r>
              <a:rPr lang="ru-RU" sz="2000">
                <a:latin typeface="Arial"/>
                <a:cs typeface="Arial"/>
              </a:rPr>
              <a:t> по уведомлению, координации и внутренней коммуникации применительно к отдельным лицам или группам, прибывающим из районов, пораженных COVID-19</a:t>
            </a:r>
          </a:p>
          <a:p>
            <a:pPr marL="527050" marR="5080" indent="-51435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526415" algn="l"/>
                <a:tab pos="527050" algn="l"/>
              </a:tabLst>
            </a:pPr>
            <a:r>
              <a:rPr lang="ru-RU" sz="2000" b="1">
                <a:solidFill>
                  <a:srgbClr val="008FCE"/>
                </a:solidFill>
                <a:latin typeface="Arial"/>
                <a:cs typeface="Arial"/>
              </a:rPr>
              <a:t>Подтвердить процедуры</a:t>
            </a:r>
            <a:r>
              <a:rPr lang="ru-RU" sz="2000">
                <a:latin typeface="Arial"/>
                <a:cs typeface="Arial"/>
              </a:rPr>
              <a:t>, относящиеся к принятию мер в отношении лиц с подозрением </a:t>
            </a:r>
            <a:br>
              <a:rPr lang="ru-RU" sz="2000">
                <a:latin typeface="Arial"/>
                <a:cs typeface="Arial"/>
              </a:rPr>
            </a:br>
            <a:r>
              <a:rPr lang="ru-RU" sz="2000">
                <a:latin typeface="Arial"/>
                <a:cs typeface="Arial"/>
              </a:rPr>
              <a:t>на инфекцию (до получения результата тестирования) и c лабораторно подтвержденным диагнозом</a:t>
            </a:r>
          </a:p>
          <a:p>
            <a:pPr marL="527050" indent="-51435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526415" algn="l"/>
                <a:tab pos="527050" algn="l"/>
              </a:tabLst>
            </a:pPr>
            <a:r>
              <a:rPr lang="ru-RU" sz="2000" b="1">
                <a:solidFill>
                  <a:srgbClr val="008FCE"/>
                </a:solidFill>
                <a:latin typeface="Arial"/>
                <a:cs typeface="Arial"/>
              </a:rPr>
              <a:t>Рассмотреть планы информирования о рисках и медийной коммуникации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25" y="0"/>
            <a:ext cx="754127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/>
              <a:t>	</a:t>
            </a:r>
            <a:r>
              <a:rPr lang="ru-RU" sz="3200"/>
              <a:t>Группа управления учениями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38200" y="1239011"/>
            <a:ext cx="9144000" cy="197929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lang="ru-RU" sz="2600" b="1">
                <a:solidFill>
                  <a:srgbClr val="005D85"/>
                </a:solidFill>
                <a:latin typeface="Arial"/>
                <a:cs typeface="Arial"/>
              </a:rPr>
              <a:t>Функции</a:t>
            </a:r>
          </a:p>
          <a:p>
            <a:pPr marL="469900" indent="-457200">
              <a:lnSpc>
                <a:spcPct val="100000"/>
              </a:lnSpc>
              <a:spcBef>
                <a:spcPts val="770"/>
              </a:spcBef>
              <a:buChar char="•"/>
              <a:tabLst>
                <a:tab pos="469265" algn="l"/>
                <a:tab pos="469900" algn="l"/>
              </a:tabLst>
            </a:pPr>
            <a:r>
              <a:rPr lang="ru-RU" sz="2600">
                <a:latin typeface="Arial"/>
                <a:cs typeface="Arial"/>
              </a:rPr>
              <a:t>Ведущие: (xxxxx)</a:t>
            </a:r>
          </a:p>
          <a:p>
            <a:pPr marL="469900" indent="-457200">
              <a:lnSpc>
                <a:spcPct val="100000"/>
              </a:lnSpc>
              <a:spcBef>
                <a:spcPts val="695"/>
              </a:spcBef>
              <a:buChar char="•"/>
              <a:tabLst>
                <a:tab pos="469265" algn="l"/>
                <a:tab pos="469900" algn="l"/>
              </a:tabLst>
            </a:pPr>
            <a:r>
              <a:rPr lang="ru-RU" sz="2600">
                <a:latin typeface="Arial"/>
                <a:cs typeface="Arial"/>
              </a:rPr>
              <a:t>Докладчики: (составители записей в ходе работы групп)</a:t>
            </a:r>
          </a:p>
          <a:p>
            <a:pPr marL="469900" indent="-457200">
              <a:lnSpc>
                <a:spcPct val="100000"/>
              </a:lnSpc>
              <a:spcBef>
                <a:spcPts val="675"/>
              </a:spcBef>
              <a:buChar char="•"/>
              <a:tabLst>
                <a:tab pos="469265" algn="l"/>
                <a:tab pos="469900" algn="l"/>
              </a:tabLst>
            </a:pPr>
            <a:r>
              <a:rPr lang="ru-RU" sz="2600">
                <a:latin typeface="Arial"/>
                <a:cs typeface="Arial"/>
              </a:rPr>
              <a:t>Наблюдатели: (все партнеры)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24" y="0"/>
            <a:ext cx="89890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/>
              <a:t>	</a:t>
            </a:r>
            <a:r>
              <a:rPr lang="ru-RU" sz="3200"/>
              <a:t>Целевые категории участников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31225" y="1128267"/>
            <a:ext cx="10855975" cy="394467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354965" marR="5080" indent="-342900">
              <a:lnSpc>
                <a:spcPts val="3000"/>
              </a:lnSpc>
              <a:spcBef>
                <a:spcPts val="500"/>
              </a:spcBef>
              <a:buSzPts val="200"/>
              <a:buChar char="•"/>
              <a:tabLst>
                <a:tab pos="354965" algn="l"/>
                <a:tab pos="355600" algn="l"/>
              </a:tabLst>
            </a:pPr>
            <a:r>
              <a:rPr lang="ru-RU" sz="2800">
                <a:latin typeface="Arial"/>
                <a:cs typeface="Arial"/>
              </a:rPr>
              <a:t>Целевые категории участников ТТХ – это представители всех заинтересованных сторон в контексте ПВ, а именно:</a:t>
            </a: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4050">
              <a:latin typeface="Arial"/>
              <a:cs typeface="Arial"/>
            </a:endParaRPr>
          </a:p>
          <a:p>
            <a:pPr marL="1071880" lvl="1" indent="-673735">
              <a:lnSpc>
                <a:spcPct val="100000"/>
              </a:lnSpc>
              <a:buChar char="•"/>
              <a:tabLst>
                <a:tab pos="1071245" algn="l"/>
                <a:tab pos="1071880" algn="l"/>
              </a:tabLst>
            </a:pPr>
            <a:r>
              <a:rPr lang="ru-RU" sz="2800">
                <a:latin typeface="Arial"/>
                <a:cs typeface="Arial"/>
              </a:rPr>
              <a:t>представители портовых медико-санитарных служб;</a:t>
            </a:r>
          </a:p>
          <a:p>
            <a:pPr marL="1071880" lvl="1" indent="-673735">
              <a:lnSpc>
                <a:spcPct val="100000"/>
              </a:lnSpc>
              <a:spcBef>
                <a:spcPts val="645"/>
              </a:spcBef>
              <a:buChar char="•"/>
              <a:tabLst>
                <a:tab pos="1071245" algn="l"/>
                <a:tab pos="1071880" algn="l"/>
              </a:tabLst>
            </a:pPr>
            <a:r>
              <a:rPr lang="ru-RU" sz="2800">
                <a:latin typeface="Arial"/>
                <a:cs typeface="Arial"/>
              </a:rPr>
              <a:t>инспекторы системы эпиднадзора;</a:t>
            </a:r>
          </a:p>
          <a:p>
            <a:pPr marL="1071880" lvl="1" indent="-673735">
              <a:lnSpc>
                <a:spcPct val="100000"/>
              </a:lnSpc>
              <a:spcBef>
                <a:spcPts val="625"/>
              </a:spcBef>
              <a:buChar char="•"/>
              <a:tabLst>
                <a:tab pos="1071245" algn="l"/>
                <a:tab pos="1071880" algn="l"/>
              </a:tabLst>
            </a:pPr>
            <a:r>
              <a:rPr lang="ru-RU" sz="2800">
                <a:latin typeface="Arial"/>
                <a:cs typeface="Arial"/>
              </a:rPr>
              <a:t>работники транспортных компаний </a:t>
            </a:r>
            <a:r>
              <a:rPr lang="en-US" sz="2800">
                <a:latin typeface="Arial"/>
                <a:cs typeface="Arial"/>
              </a:rPr>
              <a:t>/ </a:t>
            </a:r>
            <a:r>
              <a:rPr lang="ru-RU" sz="2800">
                <a:latin typeface="Arial"/>
                <a:cs typeface="Arial"/>
              </a:rPr>
              <a:t>авиалиний;</a:t>
            </a:r>
          </a:p>
          <a:p>
            <a:pPr marL="1071880" lvl="1" indent="-673735">
              <a:lnSpc>
                <a:spcPct val="100000"/>
              </a:lnSpc>
              <a:spcBef>
                <a:spcPts val="650"/>
              </a:spcBef>
              <a:buChar char="•"/>
              <a:tabLst>
                <a:tab pos="1071245" algn="l"/>
                <a:tab pos="1071880" algn="l"/>
              </a:tabLst>
            </a:pPr>
            <a:r>
              <a:rPr lang="ru-RU" sz="2800">
                <a:latin typeface="Arial"/>
                <a:cs typeface="Arial"/>
              </a:rPr>
              <a:t>представители органов управления аэропорта;</a:t>
            </a:r>
          </a:p>
          <a:p>
            <a:pPr marL="1071880" lvl="1" indent="-673735">
              <a:lnSpc>
                <a:spcPct val="100000"/>
              </a:lnSpc>
              <a:spcBef>
                <a:spcPts val="745"/>
              </a:spcBef>
              <a:buChar char="•"/>
              <a:tabLst>
                <a:tab pos="1071245" algn="l"/>
                <a:tab pos="1071880" algn="l"/>
              </a:tabLst>
            </a:pPr>
            <a:r>
              <a:rPr lang="ru-RU" sz="2800">
                <a:latin typeface="Arial"/>
                <a:cs typeface="Arial"/>
              </a:rPr>
              <a:t>административный персонал объектов.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563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Custom 1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A24B19"/>
      </a:accent1>
      <a:accent2>
        <a:srgbClr val="D86422"/>
      </a:accent2>
      <a:accent3>
        <a:srgbClr val="005D85"/>
      </a:accent3>
      <a:accent4>
        <a:srgbClr val="006A97"/>
      </a:accent4>
      <a:accent5>
        <a:srgbClr val="008FCE"/>
      </a:accent5>
      <a:accent6>
        <a:srgbClr val="9DC3CB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spcBef>
            <a:spcPts val="700"/>
          </a:spcBef>
          <a:buClr>
            <a:srgbClr val="DD8047"/>
          </a:buClr>
          <a:buSzPct val="60000"/>
          <a:defRPr sz="2000" b="1" dirty="0" smtClean="0">
            <a:solidFill>
              <a:srgbClr val="0070C0"/>
            </a:solidFill>
            <a:latin typeface="+mj-lt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8C5FCD04D76B4F9E83E1FFDAAD0434" ma:contentTypeVersion="12" ma:contentTypeDescription="Create a new document." ma:contentTypeScope="" ma:versionID="bf8e85f3622c27d67cc3cbd27cc3a127">
  <xsd:schema xmlns:xsd="http://www.w3.org/2001/XMLSchema" xmlns:xs="http://www.w3.org/2001/XMLSchema" xmlns:p="http://schemas.microsoft.com/office/2006/metadata/properties" xmlns:ns2="a1d858d0-9300-440e-863b-088bced39a33" xmlns:ns3="537a4c0a-028d-41b0-9193-6635ca5775f6" targetNamespace="http://schemas.microsoft.com/office/2006/metadata/properties" ma:root="true" ma:fieldsID="dff9a7b1e994b620ba838fd5a29bea04" ns2:_="" ns3:_="">
    <xsd:import namespace="a1d858d0-9300-440e-863b-088bced39a33"/>
    <xsd:import namespace="537a4c0a-028d-41b0-9193-6635ca5775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d858d0-9300-440e-863b-088bced39a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7a4c0a-028d-41b0-9193-6635ca5775f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98C56FF-3B45-4F9A-AD8F-595410FA4E9D}">
  <ds:schemaRefs>
    <ds:schemaRef ds:uri="http://purl.org/dc/elements/1.1/"/>
    <ds:schemaRef ds:uri="http://schemas.microsoft.com/office/2006/metadata/properties"/>
    <ds:schemaRef ds:uri="http://purl.org/dc/terms/"/>
    <ds:schemaRef ds:uri="a1d858d0-9300-440e-863b-088bced39a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537a4c0a-028d-41b0-9193-6635ca5775f6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AE7E171-1D3A-41BF-B6DE-24796896885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359749C-FC10-4291-A3CA-D20D1D6A69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d858d0-9300-440e-863b-088bced39a33"/>
    <ds:schemaRef ds:uri="537a4c0a-028d-41b0-9193-6635ca5775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1478</TotalTime>
  <Words>1717</Words>
  <Application>Microsoft Office PowerPoint</Application>
  <PresentationFormat>Widescreen</PresentationFormat>
  <Paragraphs>356</Paragraphs>
  <Slides>41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Arial Black</vt:lpstr>
      <vt:lpstr>Arial Narrow</vt:lpstr>
      <vt:lpstr>Calibri</vt:lpstr>
      <vt:lpstr>Office Theme</vt:lpstr>
      <vt:lpstr>2_Office Theme</vt:lpstr>
      <vt:lpstr>PowerPoint Presentation</vt:lpstr>
      <vt:lpstr> Программа</vt:lpstr>
      <vt:lpstr> Последний ситуационный отчет ВОЗ</vt:lpstr>
      <vt:lpstr>PowerPoint Presentation</vt:lpstr>
      <vt:lpstr> В чем суть кабинетных учений (ТТХ)?</vt:lpstr>
      <vt:lpstr> Концепция и предназначение</vt:lpstr>
      <vt:lpstr> Частные задачи ТТХ</vt:lpstr>
      <vt:lpstr> Группа управления учениями</vt:lpstr>
      <vt:lpstr> Целевые категории участников</vt:lpstr>
      <vt:lpstr> Правила проведения ТТХ</vt:lpstr>
      <vt:lpstr> Правила проведения ТТХ (продолжение)</vt:lpstr>
      <vt:lpstr> Кабинетные учения: «правила игры»</vt:lpstr>
      <vt:lpstr> Вопросы</vt:lpstr>
      <vt:lpstr>PowerPoint Presentation</vt:lpstr>
      <vt:lpstr>Сессия 1 – Сценарий</vt:lpstr>
      <vt:lpstr> Сессия 1 – Вопросы для обсуждения</vt:lpstr>
      <vt:lpstr> Сессия 2 – Примечание для ведущих</vt:lpstr>
      <vt:lpstr>Сессия 2, вариант 1 – Страны, где нет карантина</vt:lpstr>
      <vt:lpstr> Сессия 2, вариант 1 – Вопросы для обсуждения</vt:lpstr>
      <vt:lpstr>Сессия 2, вариант 2 – страны с самоизоляцией</vt:lpstr>
      <vt:lpstr> Сессия 2, вариант 2 – Вопросы для обсуждения</vt:lpstr>
      <vt:lpstr>PowerPoint Presentation</vt:lpstr>
      <vt:lpstr> Сессия 3 – Грузовое судно</vt:lpstr>
      <vt:lpstr> Сессия 3</vt:lpstr>
      <vt:lpstr>Сессия 4 – Наземные транспортные узлы</vt:lpstr>
      <vt:lpstr> Сессия 4</vt:lpstr>
      <vt:lpstr>Сессия 5 – Информирование о рисках</vt:lpstr>
      <vt:lpstr> Сессия 5</vt:lpstr>
      <vt:lpstr>Завершение учений (ENDEX)</vt:lpstr>
      <vt:lpstr>PowerPoint Presentation</vt:lpstr>
      <vt:lpstr>Резюме  и  Дальнейшие шаги</vt:lpstr>
      <vt:lpstr> Часть 2</vt:lpstr>
      <vt:lpstr> Анализ сильных сторон и пробелов</vt:lpstr>
      <vt:lpstr>PowerPoint Presentation</vt:lpstr>
      <vt:lpstr>План действий</vt:lpstr>
      <vt:lpstr> Обобщение результатов</vt:lpstr>
      <vt:lpstr> Заполнение участниками форм обратной связи</vt:lpstr>
      <vt:lpstr>PowerPoint Presentation</vt:lpstr>
      <vt:lpstr> Платформа партнеров ВОЗ по борьбе с COVID-19</vt:lpstr>
      <vt:lpstr> Курсы электронного обучения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Vladimir Verbitski</dc:creator>
  <cp:lastModifiedBy>COPPER, Frederik Anton</cp:lastModifiedBy>
  <cp:revision>31</cp:revision>
  <dcterms:created xsi:type="dcterms:W3CDTF">2020-10-20T10:36:26Z</dcterms:created>
  <dcterms:modified xsi:type="dcterms:W3CDTF">2020-11-03T11:40:10Z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2020-10-20T00:00:00Z</vt:filetime>
  </property>
  <property fmtid="{D5CDD505-2E9C-101B-9397-08002B2CF9AE}" pid="3" name="LastSaved">
    <vt:filetime>2020-10-20T00:00:00Z</vt:filetime>
  </property>
  <property fmtid="{D5CDD505-2E9C-101B-9397-08002B2CF9AE}" pid="4" name="ContentTypeId">
    <vt:lpwstr>0x0101004B8C5FCD04D76B4F9E83E1FFDAAD0434</vt:lpwstr>
  </property>
</Properties>
</file>