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43.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notesMasterIdLst>
    <p:notesMasterId r:id="rId47"/>
  </p:notesMasterIdLst>
  <p:sldIdLst>
    <p:sldId id="256" r:id="rId6"/>
    <p:sldId id="257" r:id="rId7"/>
    <p:sldId id="258" r:id="rId8"/>
    <p:sldId id="259" r:id="rId9"/>
    <p:sldId id="260" r:id="rId10"/>
    <p:sldId id="261" r:id="rId11"/>
    <p:sldId id="262" r:id="rId12"/>
    <p:sldId id="263" r:id="rId13"/>
    <p:sldId id="264" r:id="rId14"/>
    <p:sldId id="265" r:id="rId15"/>
    <p:sldId id="296" r:id="rId16"/>
    <p:sldId id="298"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94" r:id="rId40"/>
    <p:sldId id="290" r:id="rId41"/>
    <p:sldId id="291" r:id="rId42"/>
    <p:sldId id="292" r:id="rId43"/>
    <p:sldId id="293" r:id="rId44"/>
    <p:sldId id="297" r:id="rId45"/>
    <p:sldId id="295" r:id="rId46"/>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7570C-8F09-4DA6-9B5A-492A3030C462}" v="2" dt="2020-11-03T11:40:47.63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4650" autoAdjust="0"/>
    <p:restoredTop sz="88132" autoAdjust="0"/>
  </p:normalViewPr>
  <p:slideViewPr>
    <p:cSldViewPr>
      <p:cViewPr varScale="1">
        <p:scale>
          <a:sx n="100" d="100"/>
          <a:sy n="100" d="100"/>
        </p:scale>
        <p:origin x="1584" y="10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PPER, Frederik Anton" userId="0f901088-783c-438a-8209-1f3e953b174f" providerId="ADAL" clId="{286C9ABE-AEA1-4611-A4F0-4DC0691010C7}"/>
    <pc:docChg chg="modSld">
      <pc:chgData name="COPPER, Frederik Anton" userId="0f901088-783c-438a-8209-1f3e953b174f" providerId="ADAL" clId="{286C9ABE-AEA1-4611-A4F0-4DC0691010C7}" dt="2020-11-03T10:23:10.079" v="0"/>
      <pc:docMkLst>
        <pc:docMk/>
      </pc:docMkLst>
      <pc:sldChg chg="modTransition">
        <pc:chgData name="COPPER, Frederik Anton" userId="0f901088-783c-438a-8209-1f3e953b174f" providerId="ADAL" clId="{286C9ABE-AEA1-4611-A4F0-4DC0691010C7}" dt="2020-11-03T10:23:10.079" v="0"/>
        <pc:sldMkLst>
          <pc:docMk/>
          <pc:sldMk cId="0" sldId="256"/>
        </pc:sldMkLst>
      </pc:sldChg>
      <pc:sldChg chg="modTransition">
        <pc:chgData name="COPPER, Frederik Anton" userId="0f901088-783c-438a-8209-1f3e953b174f" providerId="ADAL" clId="{286C9ABE-AEA1-4611-A4F0-4DC0691010C7}" dt="2020-11-03T10:23:10.079" v="0"/>
        <pc:sldMkLst>
          <pc:docMk/>
          <pc:sldMk cId="0" sldId="257"/>
        </pc:sldMkLst>
      </pc:sldChg>
      <pc:sldChg chg="modTransition">
        <pc:chgData name="COPPER, Frederik Anton" userId="0f901088-783c-438a-8209-1f3e953b174f" providerId="ADAL" clId="{286C9ABE-AEA1-4611-A4F0-4DC0691010C7}" dt="2020-11-03T10:23:10.079" v="0"/>
        <pc:sldMkLst>
          <pc:docMk/>
          <pc:sldMk cId="0" sldId="258"/>
        </pc:sldMkLst>
      </pc:sldChg>
      <pc:sldChg chg="modTransition">
        <pc:chgData name="COPPER, Frederik Anton" userId="0f901088-783c-438a-8209-1f3e953b174f" providerId="ADAL" clId="{286C9ABE-AEA1-4611-A4F0-4DC0691010C7}" dt="2020-11-03T10:23:10.079" v="0"/>
        <pc:sldMkLst>
          <pc:docMk/>
          <pc:sldMk cId="0" sldId="259"/>
        </pc:sldMkLst>
      </pc:sldChg>
      <pc:sldChg chg="modTransition">
        <pc:chgData name="COPPER, Frederik Anton" userId="0f901088-783c-438a-8209-1f3e953b174f" providerId="ADAL" clId="{286C9ABE-AEA1-4611-A4F0-4DC0691010C7}" dt="2020-11-03T10:23:10.079" v="0"/>
        <pc:sldMkLst>
          <pc:docMk/>
          <pc:sldMk cId="0" sldId="260"/>
        </pc:sldMkLst>
      </pc:sldChg>
      <pc:sldChg chg="modTransition">
        <pc:chgData name="COPPER, Frederik Anton" userId="0f901088-783c-438a-8209-1f3e953b174f" providerId="ADAL" clId="{286C9ABE-AEA1-4611-A4F0-4DC0691010C7}" dt="2020-11-03T10:23:10.079" v="0"/>
        <pc:sldMkLst>
          <pc:docMk/>
          <pc:sldMk cId="0" sldId="261"/>
        </pc:sldMkLst>
      </pc:sldChg>
      <pc:sldChg chg="modTransition">
        <pc:chgData name="COPPER, Frederik Anton" userId="0f901088-783c-438a-8209-1f3e953b174f" providerId="ADAL" clId="{286C9ABE-AEA1-4611-A4F0-4DC0691010C7}" dt="2020-11-03T10:23:10.079" v="0"/>
        <pc:sldMkLst>
          <pc:docMk/>
          <pc:sldMk cId="0" sldId="262"/>
        </pc:sldMkLst>
      </pc:sldChg>
      <pc:sldChg chg="modTransition">
        <pc:chgData name="COPPER, Frederik Anton" userId="0f901088-783c-438a-8209-1f3e953b174f" providerId="ADAL" clId="{286C9ABE-AEA1-4611-A4F0-4DC0691010C7}" dt="2020-11-03T10:23:10.079" v="0"/>
        <pc:sldMkLst>
          <pc:docMk/>
          <pc:sldMk cId="0" sldId="263"/>
        </pc:sldMkLst>
      </pc:sldChg>
      <pc:sldChg chg="modTransition">
        <pc:chgData name="COPPER, Frederik Anton" userId="0f901088-783c-438a-8209-1f3e953b174f" providerId="ADAL" clId="{286C9ABE-AEA1-4611-A4F0-4DC0691010C7}" dt="2020-11-03T10:23:10.079" v="0"/>
        <pc:sldMkLst>
          <pc:docMk/>
          <pc:sldMk cId="0" sldId="264"/>
        </pc:sldMkLst>
      </pc:sldChg>
      <pc:sldChg chg="modTransition">
        <pc:chgData name="COPPER, Frederik Anton" userId="0f901088-783c-438a-8209-1f3e953b174f" providerId="ADAL" clId="{286C9ABE-AEA1-4611-A4F0-4DC0691010C7}" dt="2020-11-03T10:23:10.079" v="0"/>
        <pc:sldMkLst>
          <pc:docMk/>
          <pc:sldMk cId="0" sldId="265"/>
        </pc:sldMkLst>
      </pc:sldChg>
      <pc:sldChg chg="modTransition">
        <pc:chgData name="COPPER, Frederik Anton" userId="0f901088-783c-438a-8209-1f3e953b174f" providerId="ADAL" clId="{286C9ABE-AEA1-4611-A4F0-4DC0691010C7}" dt="2020-11-03T10:23:10.079" v="0"/>
        <pc:sldMkLst>
          <pc:docMk/>
          <pc:sldMk cId="0" sldId="267"/>
        </pc:sldMkLst>
      </pc:sldChg>
      <pc:sldChg chg="modTransition">
        <pc:chgData name="COPPER, Frederik Anton" userId="0f901088-783c-438a-8209-1f3e953b174f" providerId="ADAL" clId="{286C9ABE-AEA1-4611-A4F0-4DC0691010C7}" dt="2020-11-03T10:23:10.079" v="0"/>
        <pc:sldMkLst>
          <pc:docMk/>
          <pc:sldMk cId="0" sldId="268"/>
        </pc:sldMkLst>
      </pc:sldChg>
      <pc:sldChg chg="modTransition">
        <pc:chgData name="COPPER, Frederik Anton" userId="0f901088-783c-438a-8209-1f3e953b174f" providerId="ADAL" clId="{286C9ABE-AEA1-4611-A4F0-4DC0691010C7}" dt="2020-11-03T10:23:10.079" v="0"/>
        <pc:sldMkLst>
          <pc:docMk/>
          <pc:sldMk cId="0" sldId="269"/>
        </pc:sldMkLst>
      </pc:sldChg>
      <pc:sldChg chg="modTransition">
        <pc:chgData name="COPPER, Frederik Anton" userId="0f901088-783c-438a-8209-1f3e953b174f" providerId="ADAL" clId="{286C9ABE-AEA1-4611-A4F0-4DC0691010C7}" dt="2020-11-03T10:23:10.079" v="0"/>
        <pc:sldMkLst>
          <pc:docMk/>
          <pc:sldMk cId="0" sldId="270"/>
        </pc:sldMkLst>
      </pc:sldChg>
      <pc:sldChg chg="modTransition">
        <pc:chgData name="COPPER, Frederik Anton" userId="0f901088-783c-438a-8209-1f3e953b174f" providerId="ADAL" clId="{286C9ABE-AEA1-4611-A4F0-4DC0691010C7}" dt="2020-11-03T10:23:10.079" v="0"/>
        <pc:sldMkLst>
          <pc:docMk/>
          <pc:sldMk cId="0" sldId="271"/>
        </pc:sldMkLst>
      </pc:sldChg>
      <pc:sldChg chg="modTransition">
        <pc:chgData name="COPPER, Frederik Anton" userId="0f901088-783c-438a-8209-1f3e953b174f" providerId="ADAL" clId="{286C9ABE-AEA1-4611-A4F0-4DC0691010C7}" dt="2020-11-03T10:23:10.079" v="0"/>
        <pc:sldMkLst>
          <pc:docMk/>
          <pc:sldMk cId="0" sldId="272"/>
        </pc:sldMkLst>
      </pc:sldChg>
      <pc:sldChg chg="modTransition">
        <pc:chgData name="COPPER, Frederik Anton" userId="0f901088-783c-438a-8209-1f3e953b174f" providerId="ADAL" clId="{286C9ABE-AEA1-4611-A4F0-4DC0691010C7}" dt="2020-11-03T10:23:10.079" v="0"/>
        <pc:sldMkLst>
          <pc:docMk/>
          <pc:sldMk cId="0" sldId="273"/>
        </pc:sldMkLst>
      </pc:sldChg>
      <pc:sldChg chg="modTransition">
        <pc:chgData name="COPPER, Frederik Anton" userId="0f901088-783c-438a-8209-1f3e953b174f" providerId="ADAL" clId="{286C9ABE-AEA1-4611-A4F0-4DC0691010C7}" dt="2020-11-03T10:23:10.079" v="0"/>
        <pc:sldMkLst>
          <pc:docMk/>
          <pc:sldMk cId="0" sldId="274"/>
        </pc:sldMkLst>
      </pc:sldChg>
      <pc:sldChg chg="modTransition">
        <pc:chgData name="COPPER, Frederik Anton" userId="0f901088-783c-438a-8209-1f3e953b174f" providerId="ADAL" clId="{286C9ABE-AEA1-4611-A4F0-4DC0691010C7}" dt="2020-11-03T10:23:10.079" v="0"/>
        <pc:sldMkLst>
          <pc:docMk/>
          <pc:sldMk cId="0" sldId="275"/>
        </pc:sldMkLst>
      </pc:sldChg>
      <pc:sldChg chg="modTransition">
        <pc:chgData name="COPPER, Frederik Anton" userId="0f901088-783c-438a-8209-1f3e953b174f" providerId="ADAL" clId="{286C9ABE-AEA1-4611-A4F0-4DC0691010C7}" dt="2020-11-03T10:23:10.079" v="0"/>
        <pc:sldMkLst>
          <pc:docMk/>
          <pc:sldMk cId="0" sldId="276"/>
        </pc:sldMkLst>
      </pc:sldChg>
      <pc:sldChg chg="modTransition">
        <pc:chgData name="COPPER, Frederik Anton" userId="0f901088-783c-438a-8209-1f3e953b174f" providerId="ADAL" clId="{286C9ABE-AEA1-4611-A4F0-4DC0691010C7}" dt="2020-11-03T10:23:10.079" v="0"/>
        <pc:sldMkLst>
          <pc:docMk/>
          <pc:sldMk cId="0" sldId="277"/>
        </pc:sldMkLst>
      </pc:sldChg>
      <pc:sldChg chg="modTransition">
        <pc:chgData name="COPPER, Frederik Anton" userId="0f901088-783c-438a-8209-1f3e953b174f" providerId="ADAL" clId="{286C9ABE-AEA1-4611-A4F0-4DC0691010C7}" dt="2020-11-03T10:23:10.079" v="0"/>
        <pc:sldMkLst>
          <pc:docMk/>
          <pc:sldMk cId="0" sldId="278"/>
        </pc:sldMkLst>
      </pc:sldChg>
      <pc:sldChg chg="modTransition">
        <pc:chgData name="COPPER, Frederik Anton" userId="0f901088-783c-438a-8209-1f3e953b174f" providerId="ADAL" clId="{286C9ABE-AEA1-4611-A4F0-4DC0691010C7}" dt="2020-11-03T10:23:10.079" v="0"/>
        <pc:sldMkLst>
          <pc:docMk/>
          <pc:sldMk cId="0" sldId="279"/>
        </pc:sldMkLst>
      </pc:sldChg>
      <pc:sldChg chg="modTransition">
        <pc:chgData name="COPPER, Frederik Anton" userId="0f901088-783c-438a-8209-1f3e953b174f" providerId="ADAL" clId="{286C9ABE-AEA1-4611-A4F0-4DC0691010C7}" dt="2020-11-03T10:23:10.079" v="0"/>
        <pc:sldMkLst>
          <pc:docMk/>
          <pc:sldMk cId="0" sldId="280"/>
        </pc:sldMkLst>
      </pc:sldChg>
      <pc:sldChg chg="modTransition">
        <pc:chgData name="COPPER, Frederik Anton" userId="0f901088-783c-438a-8209-1f3e953b174f" providerId="ADAL" clId="{286C9ABE-AEA1-4611-A4F0-4DC0691010C7}" dt="2020-11-03T10:23:10.079" v="0"/>
        <pc:sldMkLst>
          <pc:docMk/>
          <pc:sldMk cId="0" sldId="281"/>
        </pc:sldMkLst>
      </pc:sldChg>
      <pc:sldChg chg="modTransition">
        <pc:chgData name="COPPER, Frederik Anton" userId="0f901088-783c-438a-8209-1f3e953b174f" providerId="ADAL" clId="{286C9ABE-AEA1-4611-A4F0-4DC0691010C7}" dt="2020-11-03T10:23:10.079" v="0"/>
        <pc:sldMkLst>
          <pc:docMk/>
          <pc:sldMk cId="0" sldId="282"/>
        </pc:sldMkLst>
      </pc:sldChg>
      <pc:sldChg chg="modTransition">
        <pc:chgData name="COPPER, Frederik Anton" userId="0f901088-783c-438a-8209-1f3e953b174f" providerId="ADAL" clId="{286C9ABE-AEA1-4611-A4F0-4DC0691010C7}" dt="2020-11-03T10:23:10.079" v="0"/>
        <pc:sldMkLst>
          <pc:docMk/>
          <pc:sldMk cId="0" sldId="283"/>
        </pc:sldMkLst>
      </pc:sldChg>
      <pc:sldChg chg="modTransition">
        <pc:chgData name="COPPER, Frederik Anton" userId="0f901088-783c-438a-8209-1f3e953b174f" providerId="ADAL" clId="{286C9ABE-AEA1-4611-A4F0-4DC0691010C7}" dt="2020-11-03T10:23:10.079" v="0"/>
        <pc:sldMkLst>
          <pc:docMk/>
          <pc:sldMk cId="0" sldId="284"/>
        </pc:sldMkLst>
      </pc:sldChg>
      <pc:sldChg chg="modTransition">
        <pc:chgData name="COPPER, Frederik Anton" userId="0f901088-783c-438a-8209-1f3e953b174f" providerId="ADAL" clId="{286C9ABE-AEA1-4611-A4F0-4DC0691010C7}" dt="2020-11-03T10:23:10.079" v="0"/>
        <pc:sldMkLst>
          <pc:docMk/>
          <pc:sldMk cId="0" sldId="285"/>
        </pc:sldMkLst>
      </pc:sldChg>
      <pc:sldChg chg="modTransition">
        <pc:chgData name="COPPER, Frederik Anton" userId="0f901088-783c-438a-8209-1f3e953b174f" providerId="ADAL" clId="{286C9ABE-AEA1-4611-A4F0-4DC0691010C7}" dt="2020-11-03T10:23:10.079" v="0"/>
        <pc:sldMkLst>
          <pc:docMk/>
          <pc:sldMk cId="0" sldId="286"/>
        </pc:sldMkLst>
      </pc:sldChg>
      <pc:sldChg chg="modTransition">
        <pc:chgData name="COPPER, Frederik Anton" userId="0f901088-783c-438a-8209-1f3e953b174f" providerId="ADAL" clId="{286C9ABE-AEA1-4611-A4F0-4DC0691010C7}" dt="2020-11-03T10:23:10.079" v="0"/>
        <pc:sldMkLst>
          <pc:docMk/>
          <pc:sldMk cId="0" sldId="287"/>
        </pc:sldMkLst>
      </pc:sldChg>
      <pc:sldChg chg="modTransition">
        <pc:chgData name="COPPER, Frederik Anton" userId="0f901088-783c-438a-8209-1f3e953b174f" providerId="ADAL" clId="{286C9ABE-AEA1-4611-A4F0-4DC0691010C7}" dt="2020-11-03T10:23:10.079" v="0"/>
        <pc:sldMkLst>
          <pc:docMk/>
          <pc:sldMk cId="0" sldId="288"/>
        </pc:sldMkLst>
      </pc:sldChg>
      <pc:sldChg chg="modTransition">
        <pc:chgData name="COPPER, Frederik Anton" userId="0f901088-783c-438a-8209-1f3e953b174f" providerId="ADAL" clId="{286C9ABE-AEA1-4611-A4F0-4DC0691010C7}" dt="2020-11-03T10:23:10.079" v="0"/>
        <pc:sldMkLst>
          <pc:docMk/>
          <pc:sldMk cId="0" sldId="290"/>
        </pc:sldMkLst>
      </pc:sldChg>
      <pc:sldChg chg="modTransition">
        <pc:chgData name="COPPER, Frederik Anton" userId="0f901088-783c-438a-8209-1f3e953b174f" providerId="ADAL" clId="{286C9ABE-AEA1-4611-A4F0-4DC0691010C7}" dt="2020-11-03T10:23:10.079" v="0"/>
        <pc:sldMkLst>
          <pc:docMk/>
          <pc:sldMk cId="0" sldId="291"/>
        </pc:sldMkLst>
      </pc:sldChg>
      <pc:sldChg chg="modTransition">
        <pc:chgData name="COPPER, Frederik Anton" userId="0f901088-783c-438a-8209-1f3e953b174f" providerId="ADAL" clId="{286C9ABE-AEA1-4611-A4F0-4DC0691010C7}" dt="2020-11-03T10:23:10.079" v="0"/>
        <pc:sldMkLst>
          <pc:docMk/>
          <pc:sldMk cId="0" sldId="292"/>
        </pc:sldMkLst>
      </pc:sldChg>
      <pc:sldChg chg="modTransition">
        <pc:chgData name="COPPER, Frederik Anton" userId="0f901088-783c-438a-8209-1f3e953b174f" providerId="ADAL" clId="{286C9ABE-AEA1-4611-A4F0-4DC0691010C7}" dt="2020-11-03T10:23:10.079" v="0"/>
        <pc:sldMkLst>
          <pc:docMk/>
          <pc:sldMk cId="0" sldId="293"/>
        </pc:sldMkLst>
      </pc:sldChg>
      <pc:sldChg chg="modTransition">
        <pc:chgData name="COPPER, Frederik Anton" userId="0f901088-783c-438a-8209-1f3e953b174f" providerId="ADAL" clId="{286C9ABE-AEA1-4611-A4F0-4DC0691010C7}" dt="2020-11-03T10:23:10.079" v="0"/>
        <pc:sldMkLst>
          <pc:docMk/>
          <pc:sldMk cId="3055923511" sldId="294"/>
        </pc:sldMkLst>
      </pc:sldChg>
      <pc:sldChg chg="modTransition">
        <pc:chgData name="COPPER, Frederik Anton" userId="0f901088-783c-438a-8209-1f3e953b174f" providerId="ADAL" clId="{286C9ABE-AEA1-4611-A4F0-4DC0691010C7}" dt="2020-11-03T10:23:10.079" v="0"/>
        <pc:sldMkLst>
          <pc:docMk/>
          <pc:sldMk cId="308803726" sldId="295"/>
        </pc:sldMkLst>
      </pc:sldChg>
      <pc:sldChg chg="modTransition">
        <pc:chgData name="COPPER, Frederik Anton" userId="0f901088-783c-438a-8209-1f3e953b174f" providerId="ADAL" clId="{286C9ABE-AEA1-4611-A4F0-4DC0691010C7}" dt="2020-11-03T10:23:10.079" v="0"/>
        <pc:sldMkLst>
          <pc:docMk/>
          <pc:sldMk cId="3990631065" sldId="296"/>
        </pc:sldMkLst>
      </pc:sldChg>
      <pc:sldChg chg="modTransition">
        <pc:chgData name="COPPER, Frederik Anton" userId="0f901088-783c-438a-8209-1f3e953b174f" providerId="ADAL" clId="{286C9ABE-AEA1-4611-A4F0-4DC0691010C7}" dt="2020-11-03T10:23:10.079" v="0"/>
        <pc:sldMkLst>
          <pc:docMk/>
          <pc:sldMk cId="2069207413" sldId="297"/>
        </pc:sldMkLst>
      </pc:sldChg>
      <pc:sldChg chg="modTransition">
        <pc:chgData name="COPPER, Frederik Anton" userId="0f901088-783c-438a-8209-1f3e953b174f" providerId="ADAL" clId="{286C9ABE-AEA1-4611-A4F0-4DC0691010C7}" dt="2020-11-03T10:23:10.079" v="0"/>
        <pc:sldMkLst>
          <pc:docMk/>
          <pc:sldMk cId="313529890" sldId="298"/>
        </pc:sldMkLst>
      </pc:sldChg>
    </pc:docChg>
  </pc:docChgLst>
  <pc:docChgLst>
    <pc:chgData name="COPPER, Frederik Anton" userId="0f901088-783c-438a-8209-1f3e953b174f" providerId="ADAL" clId="{4927570C-8F09-4DA6-9B5A-492A3030C462}"/>
    <pc:docChg chg="modSld">
      <pc:chgData name="COPPER, Frederik Anton" userId="0f901088-783c-438a-8209-1f3e953b174f" providerId="ADAL" clId="{4927570C-8F09-4DA6-9B5A-492A3030C462}" dt="2020-11-03T11:40:45.840" v="0" actId="20577"/>
      <pc:docMkLst>
        <pc:docMk/>
      </pc:docMkLst>
      <pc:sldChg chg="modSp">
        <pc:chgData name="COPPER, Frederik Anton" userId="0f901088-783c-438a-8209-1f3e953b174f" providerId="ADAL" clId="{4927570C-8F09-4DA6-9B5A-492A3030C462}" dt="2020-11-03T11:40:45.840" v="0" actId="20577"/>
        <pc:sldMkLst>
          <pc:docMk/>
          <pc:sldMk cId="308803726" sldId="295"/>
        </pc:sldMkLst>
        <pc:spChg chg="mod">
          <ac:chgData name="COPPER, Frederik Anton" userId="0f901088-783c-438a-8209-1f3e953b174f" providerId="ADAL" clId="{4927570C-8F09-4DA6-9B5A-492A3030C462}" dt="2020-11-03T11:40:45.840" v="0" actId="20577"/>
          <ac:spMkLst>
            <pc:docMk/>
            <pc:sldMk cId="308803726" sldId="295"/>
            <ac:spMk id="2" creationId="{792C72D7-0DB3-47B6-ACCD-3268695FBC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6CCAB3B-8C68-4670-834E-672C869FCAA7}" type="datetimeFigureOut">
              <a:rPr lang="en-GB" smtClean="0"/>
              <a:t>03/11/2020</a:t>
            </a:fld>
            <a:endParaRPr lang="en-GB"/>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BFDFF109-5F8C-46C5-B013-3B4098F5F7E7}" type="slidenum">
              <a:rPr lang="en-GB" smtClean="0"/>
              <a:t>‹#›</a:t>
            </a:fld>
            <a:endParaRPr lang="en-GB"/>
          </a:p>
        </p:txBody>
      </p:sp>
    </p:spTree>
    <p:extLst>
      <p:ext uri="{BB962C8B-B14F-4D97-AF65-F5344CB8AC3E}">
        <p14:creationId xmlns:p14="http://schemas.microsoft.com/office/powerpoint/2010/main" val="2750907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Haga </a:t>
            </a:r>
            <a:r>
              <a:rPr lang="es-ES" dirty="0" err="1"/>
              <a:t>click</a:t>
            </a:r>
            <a:r>
              <a:rPr lang="es-ES" dirty="0"/>
              <a:t> para añadir notas.</a:t>
            </a:r>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a:t>
            </a:fld>
            <a:endParaRPr lang="en-GB"/>
          </a:p>
        </p:txBody>
      </p:sp>
    </p:spTree>
    <p:extLst>
      <p:ext uri="{BB962C8B-B14F-4D97-AF65-F5344CB8AC3E}">
        <p14:creationId xmlns:p14="http://schemas.microsoft.com/office/powerpoint/2010/main" val="2119378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10</a:t>
            </a:fld>
            <a:endParaRPr lang="en-GB"/>
          </a:p>
        </p:txBody>
      </p:sp>
    </p:spTree>
    <p:extLst>
      <p:ext uri="{BB962C8B-B14F-4D97-AF65-F5344CB8AC3E}">
        <p14:creationId xmlns:p14="http://schemas.microsoft.com/office/powerpoint/2010/main" val="384177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11</a:t>
            </a:fld>
            <a:endParaRPr lang="en-GB"/>
          </a:p>
        </p:txBody>
      </p:sp>
    </p:spTree>
    <p:extLst>
      <p:ext uri="{BB962C8B-B14F-4D97-AF65-F5344CB8AC3E}">
        <p14:creationId xmlns:p14="http://schemas.microsoft.com/office/powerpoint/2010/main" val="741187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GB" dirty="0"/>
          </a:p>
        </p:txBody>
      </p:sp>
      <p:sp>
        <p:nvSpPr>
          <p:cNvPr id="4" name="Contenidor de número de diapositiva 3"/>
          <p:cNvSpPr>
            <a:spLocks noGrp="1"/>
          </p:cNvSpPr>
          <p:nvPr>
            <p:ph type="sldNum" sz="quarter" idx="5"/>
          </p:nvPr>
        </p:nvSpPr>
        <p:spPr/>
        <p:txBody>
          <a:bodyPr/>
          <a:lstStyle/>
          <a:p>
            <a:fld id="{BFDFF109-5F8C-46C5-B013-3B4098F5F7E7}" type="slidenum">
              <a:rPr lang="en-GB" smtClean="0"/>
              <a:t>12</a:t>
            </a:fld>
            <a:endParaRPr lang="en-GB"/>
          </a:p>
        </p:txBody>
      </p:sp>
    </p:spTree>
    <p:extLst>
      <p:ext uri="{BB962C8B-B14F-4D97-AF65-F5344CB8AC3E}">
        <p14:creationId xmlns:p14="http://schemas.microsoft.com/office/powerpoint/2010/main" val="1323849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13</a:t>
            </a:fld>
            <a:endParaRPr lang="en-GB"/>
          </a:p>
        </p:txBody>
      </p:sp>
    </p:spTree>
    <p:extLst>
      <p:ext uri="{BB962C8B-B14F-4D97-AF65-F5344CB8AC3E}">
        <p14:creationId xmlns:p14="http://schemas.microsoft.com/office/powerpoint/2010/main" val="801695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14</a:t>
            </a:fld>
            <a:endParaRPr lang="en-GB"/>
          </a:p>
        </p:txBody>
      </p:sp>
    </p:spTree>
    <p:extLst>
      <p:ext uri="{BB962C8B-B14F-4D97-AF65-F5344CB8AC3E}">
        <p14:creationId xmlns:p14="http://schemas.microsoft.com/office/powerpoint/2010/main" val="2688141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15</a:t>
            </a:fld>
            <a:endParaRPr lang="en-GB"/>
          </a:p>
        </p:txBody>
      </p:sp>
    </p:spTree>
    <p:extLst>
      <p:ext uri="{BB962C8B-B14F-4D97-AF65-F5344CB8AC3E}">
        <p14:creationId xmlns:p14="http://schemas.microsoft.com/office/powerpoint/2010/main" val="3552965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16</a:t>
            </a:fld>
            <a:endParaRPr lang="en-GB"/>
          </a:p>
        </p:txBody>
      </p:sp>
    </p:spTree>
    <p:extLst>
      <p:ext uri="{BB962C8B-B14F-4D97-AF65-F5344CB8AC3E}">
        <p14:creationId xmlns:p14="http://schemas.microsoft.com/office/powerpoint/2010/main" val="2940199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17</a:t>
            </a:fld>
            <a:endParaRPr lang="en-GB"/>
          </a:p>
        </p:txBody>
      </p:sp>
    </p:spTree>
    <p:extLst>
      <p:ext uri="{BB962C8B-B14F-4D97-AF65-F5344CB8AC3E}">
        <p14:creationId xmlns:p14="http://schemas.microsoft.com/office/powerpoint/2010/main" val="22000852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18</a:t>
            </a:fld>
            <a:endParaRPr lang="en-GB"/>
          </a:p>
        </p:txBody>
      </p:sp>
    </p:spTree>
    <p:extLst>
      <p:ext uri="{BB962C8B-B14F-4D97-AF65-F5344CB8AC3E}">
        <p14:creationId xmlns:p14="http://schemas.microsoft.com/office/powerpoint/2010/main" val="3016433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19</a:t>
            </a:fld>
            <a:endParaRPr lang="en-GB"/>
          </a:p>
        </p:txBody>
      </p:sp>
    </p:spTree>
    <p:extLst>
      <p:ext uri="{BB962C8B-B14F-4D97-AF65-F5344CB8AC3E}">
        <p14:creationId xmlns:p14="http://schemas.microsoft.com/office/powerpoint/2010/main" val="2777262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a:t>
            </a:fld>
            <a:endParaRPr lang="en-GB"/>
          </a:p>
        </p:txBody>
      </p:sp>
    </p:spTree>
    <p:extLst>
      <p:ext uri="{BB962C8B-B14F-4D97-AF65-F5344CB8AC3E}">
        <p14:creationId xmlns:p14="http://schemas.microsoft.com/office/powerpoint/2010/main" val="114119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20</a:t>
            </a:fld>
            <a:endParaRPr lang="en-GB"/>
          </a:p>
        </p:txBody>
      </p:sp>
    </p:spTree>
    <p:extLst>
      <p:ext uri="{BB962C8B-B14F-4D97-AF65-F5344CB8AC3E}">
        <p14:creationId xmlns:p14="http://schemas.microsoft.com/office/powerpoint/2010/main" val="1170585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21</a:t>
            </a:fld>
            <a:endParaRPr lang="en-GB"/>
          </a:p>
        </p:txBody>
      </p:sp>
    </p:spTree>
    <p:extLst>
      <p:ext uri="{BB962C8B-B14F-4D97-AF65-F5344CB8AC3E}">
        <p14:creationId xmlns:p14="http://schemas.microsoft.com/office/powerpoint/2010/main" val="3463274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22</a:t>
            </a:fld>
            <a:endParaRPr lang="en-GB"/>
          </a:p>
        </p:txBody>
      </p:sp>
    </p:spTree>
    <p:extLst>
      <p:ext uri="{BB962C8B-B14F-4D97-AF65-F5344CB8AC3E}">
        <p14:creationId xmlns:p14="http://schemas.microsoft.com/office/powerpoint/2010/main" val="3091858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23</a:t>
            </a:fld>
            <a:endParaRPr lang="en-GB"/>
          </a:p>
        </p:txBody>
      </p:sp>
    </p:spTree>
    <p:extLst>
      <p:ext uri="{BB962C8B-B14F-4D97-AF65-F5344CB8AC3E}">
        <p14:creationId xmlns:p14="http://schemas.microsoft.com/office/powerpoint/2010/main" val="39577451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GB" dirty="0"/>
          </a:p>
        </p:txBody>
      </p:sp>
      <p:sp>
        <p:nvSpPr>
          <p:cNvPr id="4" name="Contenidor de número de diapositiva 3"/>
          <p:cNvSpPr>
            <a:spLocks noGrp="1"/>
          </p:cNvSpPr>
          <p:nvPr>
            <p:ph type="sldNum" sz="quarter" idx="5"/>
          </p:nvPr>
        </p:nvSpPr>
        <p:spPr/>
        <p:txBody>
          <a:bodyPr/>
          <a:lstStyle/>
          <a:p>
            <a:fld id="{BFDFF109-5F8C-46C5-B013-3B4098F5F7E7}" type="slidenum">
              <a:rPr lang="en-GB" smtClean="0"/>
              <a:t>24</a:t>
            </a:fld>
            <a:endParaRPr lang="en-GB"/>
          </a:p>
        </p:txBody>
      </p:sp>
    </p:spTree>
    <p:extLst>
      <p:ext uri="{BB962C8B-B14F-4D97-AF65-F5344CB8AC3E}">
        <p14:creationId xmlns:p14="http://schemas.microsoft.com/office/powerpoint/2010/main" val="4123816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25</a:t>
            </a:fld>
            <a:endParaRPr lang="en-GB"/>
          </a:p>
        </p:txBody>
      </p:sp>
    </p:spTree>
    <p:extLst>
      <p:ext uri="{BB962C8B-B14F-4D97-AF65-F5344CB8AC3E}">
        <p14:creationId xmlns:p14="http://schemas.microsoft.com/office/powerpoint/2010/main" val="11712305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GB" dirty="0"/>
          </a:p>
        </p:txBody>
      </p:sp>
      <p:sp>
        <p:nvSpPr>
          <p:cNvPr id="4" name="Contenidor de número de diapositiva 3"/>
          <p:cNvSpPr>
            <a:spLocks noGrp="1"/>
          </p:cNvSpPr>
          <p:nvPr>
            <p:ph type="sldNum" sz="quarter" idx="5"/>
          </p:nvPr>
        </p:nvSpPr>
        <p:spPr/>
        <p:txBody>
          <a:bodyPr/>
          <a:lstStyle/>
          <a:p>
            <a:fld id="{BFDFF109-5F8C-46C5-B013-3B4098F5F7E7}" type="slidenum">
              <a:rPr lang="en-GB" smtClean="0"/>
              <a:t>26</a:t>
            </a:fld>
            <a:endParaRPr lang="en-GB"/>
          </a:p>
        </p:txBody>
      </p:sp>
    </p:spTree>
    <p:extLst>
      <p:ext uri="{BB962C8B-B14F-4D97-AF65-F5344CB8AC3E}">
        <p14:creationId xmlns:p14="http://schemas.microsoft.com/office/powerpoint/2010/main" val="1901297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GB" dirty="0"/>
          </a:p>
        </p:txBody>
      </p:sp>
      <p:sp>
        <p:nvSpPr>
          <p:cNvPr id="4" name="Contenidor de número de diapositiva 3"/>
          <p:cNvSpPr>
            <a:spLocks noGrp="1"/>
          </p:cNvSpPr>
          <p:nvPr>
            <p:ph type="sldNum" sz="quarter" idx="5"/>
          </p:nvPr>
        </p:nvSpPr>
        <p:spPr/>
        <p:txBody>
          <a:bodyPr/>
          <a:lstStyle/>
          <a:p>
            <a:fld id="{BFDFF109-5F8C-46C5-B013-3B4098F5F7E7}" type="slidenum">
              <a:rPr lang="en-GB" smtClean="0"/>
              <a:t>27</a:t>
            </a:fld>
            <a:endParaRPr lang="en-GB"/>
          </a:p>
        </p:txBody>
      </p:sp>
    </p:spTree>
    <p:extLst>
      <p:ext uri="{BB962C8B-B14F-4D97-AF65-F5344CB8AC3E}">
        <p14:creationId xmlns:p14="http://schemas.microsoft.com/office/powerpoint/2010/main" val="1793462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28</a:t>
            </a:fld>
            <a:endParaRPr lang="en-GB"/>
          </a:p>
        </p:txBody>
      </p:sp>
    </p:spTree>
    <p:extLst>
      <p:ext uri="{BB962C8B-B14F-4D97-AF65-F5344CB8AC3E}">
        <p14:creationId xmlns:p14="http://schemas.microsoft.com/office/powerpoint/2010/main" val="3236904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29</a:t>
            </a:fld>
            <a:endParaRPr lang="en-GB"/>
          </a:p>
        </p:txBody>
      </p:sp>
    </p:spTree>
    <p:extLst>
      <p:ext uri="{BB962C8B-B14F-4D97-AF65-F5344CB8AC3E}">
        <p14:creationId xmlns:p14="http://schemas.microsoft.com/office/powerpoint/2010/main" val="184966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a:t>
            </a:fld>
            <a:endParaRPr lang="en-GB"/>
          </a:p>
        </p:txBody>
      </p:sp>
    </p:spTree>
    <p:extLst>
      <p:ext uri="{BB962C8B-B14F-4D97-AF65-F5344CB8AC3E}">
        <p14:creationId xmlns:p14="http://schemas.microsoft.com/office/powerpoint/2010/main" val="34158437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30</a:t>
            </a:fld>
            <a:endParaRPr lang="en-GB"/>
          </a:p>
        </p:txBody>
      </p:sp>
    </p:spTree>
    <p:extLst>
      <p:ext uri="{BB962C8B-B14F-4D97-AF65-F5344CB8AC3E}">
        <p14:creationId xmlns:p14="http://schemas.microsoft.com/office/powerpoint/2010/main" val="40966301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31</a:t>
            </a:fld>
            <a:endParaRPr lang="en-GB"/>
          </a:p>
        </p:txBody>
      </p:sp>
    </p:spTree>
    <p:extLst>
      <p:ext uri="{BB962C8B-B14F-4D97-AF65-F5344CB8AC3E}">
        <p14:creationId xmlns:p14="http://schemas.microsoft.com/office/powerpoint/2010/main" val="40293444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32</a:t>
            </a:fld>
            <a:endParaRPr lang="en-GB"/>
          </a:p>
        </p:txBody>
      </p:sp>
    </p:spTree>
    <p:extLst>
      <p:ext uri="{BB962C8B-B14F-4D97-AF65-F5344CB8AC3E}">
        <p14:creationId xmlns:p14="http://schemas.microsoft.com/office/powerpoint/2010/main" val="3607528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33</a:t>
            </a:fld>
            <a:endParaRPr lang="en-GB"/>
          </a:p>
        </p:txBody>
      </p:sp>
    </p:spTree>
    <p:extLst>
      <p:ext uri="{BB962C8B-B14F-4D97-AF65-F5344CB8AC3E}">
        <p14:creationId xmlns:p14="http://schemas.microsoft.com/office/powerpoint/2010/main" val="853435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34</a:t>
            </a:fld>
            <a:endParaRPr lang="en-GB"/>
          </a:p>
        </p:txBody>
      </p:sp>
    </p:spTree>
    <p:extLst>
      <p:ext uri="{BB962C8B-B14F-4D97-AF65-F5344CB8AC3E}">
        <p14:creationId xmlns:p14="http://schemas.microsoft.com/office/powerpoint/2010/main" val="469368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gn="l" rtl="0">
              <a:spcBef>
                <a:spcPct val="0"/>
              </a:spcBef>
              <a:spcAft>
                <a:spcPct val="0"/>
              </a:spcAft>
              <a:buSzPts val="400"/>
              <a:buFont typeface="Calibri"/>
              <a:buChar char="•"/>
            </a:pPr>
            <a:r>
              <a:rPr lang="es" sz="3500" b="0" i="0" u="none" strike="noStrike" cap="none" baseline="0" dirty="0">
                <a:solidFill>
                  <a:srgbClr val="000000"/>
                </a:solidFill>
                <a:effectLst/>
                <a:uFillTx/>
                <a:latin typeface="+mn-lt"/>
              </a:rPr>
              <a:t>Dividirse en grupos.</a:t>
            </a:r>
          </a:p>
          <a:p>
            <a:pPr marL="342900" lvl="1" indent="-342900" algn="l" rtl="0">
              <a:spcBef>
                <a:spcPts val="700"/>
              </a:spcBef>
              <a:spcAft>
                <a:spcPct val="0"/>
              </a:spcAft>
              <a:buSzPts val="400"/>
              <a:buFont typeface="Calibri"/>
              <a:buChar char="•"/>
            </a:pPr>
            <a:r>
              <a:rPr lang="es" sz="3500" b="0" i="0" u="none" strike="noStrike" cap="none" baseline="0" dirty="0">
                <a:solidFill>
                  <a:srgbClr val="000000"/>
                </a:solidFill>
                <a:effectLst/>
                <a:uFillTx/>
                <a:latin typeface="+mn-lt"/>
              </a:rPr>
              <a:t>Establecimiento de prioridades para plasmar las conclusiones en acciones</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Acción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¿Por qué es una prioridad?</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¿Quién es responsable de la acción?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¿Qué recursos se requieren?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¿Para cuándo?</a:t>
            </a:r>
          </a:p>
          <a:p>
            <a:pPr marL="342900" lvl="1" indent="-342900" algn="l" rtl="0">
              <a:spcBef>
                <a:spcPts val="700"/>
              </a:spcBef>
              <a:spcAft>
                <a:spcPct val="0"/>
              </a:spcAft>
              <a:buSzPts val="400"/>
              <a:buFont typeface="Calibri"/>
              <a:buChar char="•"/>
            </a:pPr>
            <a:r>
              <a:rPr lang="es" sz="3500" b="0" i="0" u="none" strike="noStrike" cap="none" baseline="0" dirty="0">
                <a:solidFill>
                  <a:srgbClr val="000000"/>
                </a:solidFill>
                <a:effectLst/>
                <a:uFillTx/>
                <a:latin typeface="+mn-lt"/>
              </a:rPr>
              <a:t>El relator de cada grupo expone un resumen de 5 minutos de las conclusiones del grupo.</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E61A72-6C7D-49E1-A69D-B1543F4FDA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508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36</a:t>
            </a:fld>
            <a:endParaRPr lang="en-GB"/>
          </a:p>
        </p:txBody>
      </p:sp>
    </p:spTree>
    <p:extLst>
      <p:ext uri="{BB962C8B-B14F-4D97-AF65-F5344CB8AC3E}">
        <p14:creationId xmlns:p14="http://schemas.microsoft.com/office/powerpoint/2010/main" val="14575272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37</a:t>
            </a:fld>
            <a:endParaRPr lang="en-GB"/>
          </a:p>
        </p:txBody>
      </p:sp>
    </p:spTree>
    <p:extLst>
      <p:ext uri="{BB962C8B-B14F-4D97-AF65-F5344CB8AC3E}">
        <p14:creationId xmlns:p14="http://schemas.microsoft.com/office/powerpoint/2010/main" val="331565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38</a:t>
            </a:fld>
            <a:endParaRPr lang="en-GB"/>
          </a:p>
        </p:txBody>
      </p:sp>
    </p:spTree>
    <p:extLst>
      <p:ext uri="{BB962C8B-B14F-4D97-AF65-F5344CB8AC3E}">
        <p14:creationId xmlns:p14="http://schemas.microsoft.com/office/powerpoint/2010/main" val="878070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39</a:t>
            </a:fld>
            <a:endParaRPr lang="en-GB"/>
          </a:p>
        </p:txBody>
      </p:sp>
    </p:spTree>
    <p:extLst>
      <p:ext uri="{BB962C8B-B14F-4D97-AF65-F5344CB8AC3E}">
        <p14:creationId xmlns:p14="http://schemas.microsoft.com/office/powerpoint/2010/main" val="2153075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equipos de la OMS trabajan con expertos de todo el mundo para elaborar esta guía. Juntos, los expertos examinan los informes, estudios y presentaciones de los países, analizan las tendencias, consultan a otros grupos de expertos y luego acuerdan el mejor enfoque. La guía está destinada a los encargados de adoptar decisiones en materia de salud que adaptan la información a su país y contexto. A medida que surgen nuevos conocimientos científicos, los documentos se actualizan.</a:t>
            </a:r>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4</a:t>
            </a:fld>
            <a:endParaRPr lang="en-GB"/>
          </a:p>
        </p:txBody>
      </p:sp>
    </p:spTree>
    <p:extLst>
      <p:ext uri="{BB962C8B-B14F-4D97-AF65-F5344CB8AC3E}">
        <p14:creationId xmlns:p14="http://schemas.microsoft.com/office/powerpoint/2010/main" val="3401952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GB" dirty="0"/>
          </a:p>
        </p:txBody>
      </p:sp>
      <p:sp>
        <p:nvSpPr>
          <p:cNvPr id="4" name="Contenidor de número de diapositiva 3"/>
          <p:cNvSpPr>
            <a:spLocks noGrp="1"/>
          </p:cNvSpPr>
          <p:nvPr>
            <p:ph type="sldNum" sz="quarter" idx="5"/>
          </p:nvPr>
        </p:nvSpPr>
        <p:spPr/>
        <p:txBody>
          <a:bodyPr/>
          <a:lstStyle/>
          <a:p>
            <a:fld id="{BFDFF109-5F8C-46C5-B013-3B4098F5F7E7}" type="slidenum">
              <a:rPr lang="en-GB" smtClean="0"/>
              <a:t>40</a:t>
            </a:fld>
            <a:endParaRPr lang="en-GB"/>
          </a:p>
        </p:txBody>
      </p:sp>
    </p:spTree>
    <p:extLst>
      <p:ext uri="{BB962C8B-B14F-4D97-AF65-F5344CB8AC3E}">
        <p14:creationId xmlns:p14="http://schemas.microsoft.com/office/powerpoint/2010/main" val="30373251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lgn="l" rtl="0">
              <a:spcBef>
                <a:spcPct val="0"/>
              </a:spcBef>
              <a:spcAft>
                <a:spcPct val="0"/>
              </a:spcAft>
              <a:buSzPts val="400"/>
              <a:buFont typeface="Calibri"/>
              <a:buChar char="•"/>
            </a:pPr>
            <a:r>
              <a:rPr lang="es" sz="3500" b="0" i="0" u="none" strike="noStrike" cap="none" baseline="0" dirty="0">
                <a:solidFill>
                  <a:srgbClr val="000000"/>
                </a:solidFill>
                <a:effectLst/>
                <a:uFillTx/>
                <a:latin typeface="+mn-lt"/>
              </a:rPr>
              <a:t>Dividirse en grupos.</a:t>
            </a:r>
          </a:p>
          <a:p>
            <a:pPr marL="342900" lvl="1" indent="-342900" algn="l" rtl="0">
              <a:spcBef>
                <a:spcPts val="700"/>
              </a:spcBef>
              <a:spcAft>
                <a:spcPct val="0"/>
              </a:spcAft>
              <a:buSzPts val="400"/>
              <a:buFont typeface="Calibri"/>
              <a:buChar char="•"/>
            </a:pPr>
            <a:r>
              <a:rPr lang="es" sz="3500" b="0" i="0" u="none" strike="noStrike" cap="none" baseline="0" dirty="0">
                <a:solidFill>
                  <a:srgbClr val="000000"/>
                </a:solidFill>
                <a:effectLst/>
                <a:uFillTx/>
                <a:latin typeface="+mn-lt"/>
              </a:rPr>
              <a:t>Establecimiento de prioridades para plasmar las conclusiones en acciones</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Acción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¿Por qué es una prioridad?</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¿Quién es responsable de la acción?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¿Qué recursos se requieren?</a:t>
            </a:r>
          </a:p>
          <a:p>
            <a:pPr marL="800100" lvl="2" indent="-342900" algn="l" rtl="0">
              <a:spcBef>
                <a:spcPts val="400"/>
              </a:spcBef>
              <a:spcAft>
                <a:spcPct val="0"/>
              </a:spcAft>
              <a:buSzPts val="300"/>
              <a:buFont typeface="Calibri"/>
              <a:buChar char="–"/>
            </a:pPr>
            <a:r>
              <a:rPr lang="es" sz="2400" b="0" i="0" u="none" strike="noStrike" cap="none" baseline="0" dirty="0">
                <a:solidFill>
                  <a:srgbClr val="000000"/>
                </a:solidFill>
                <a:effectLst/>
                <a:uFillTx/>
                <a:latin typeface="+mn-lt"/>
              </a:rPr>
              <a:t>¿Para cuándo?</a:t>
            </a:r>
          </a:p>
          <a:p>
            <a:pPr marL="342900" lvl="1" indent="-342900" algn="l" rtl="0">
              <a:spcBef>
                <a:spcPts val="700"/>
              </a:spcBef>
              <a:spcAft>
                <a:spcPct val="0"/>
              </a:spcAft>
              <a:buSzPts val="400"/>
              <a:buFont typeface="Calibri"/>
              <a:buChar char="•"/>
            </a:pPr>
            <a:r>
              <a:rPr lang="es" sz="3500" b="0" i="0" u="none" strike="noStrike" cap="none" baseline="0" dirty="0">
                <a:solidFill>
                  <a:srgbClr val="000000"/>
                </a:solidFill>
                <a:effectLst/>
                <a:uFillTx/>
                <a:latin typeface="+mn-lt"/>
              </a:rPr>
              <a:t>El relator de cada grupo expone un resumen de 5 minutos de las conclusiones del grupo.</a:t>
            </a:r>
          </a:p>
          <a:p>
            <a:endParaRPr lang="en-US" dirty="0"/>
          </a:p>
        </p:txBody>
      </p:sp>
      <p:sp>
        <p:nvSpPr>
          <p:cNvPr id="4" name="Slide Number Placeholder 3"/>
          <p:cNvSpPr>
            <a:spLocks noGrp="1"/>
          </p:cNvSpPr>
          <p:nvPr>
            <p:ph type="sldNum" sz="quarter" idx="5"/>
          </p:nvPr>
        </p:nvSpPr>
        <p:spPr/>
        <p:txBody>
          <a:bodyPr/>
          <a:lstStyle/>
          <a:p>
            <a:fld id="{FAE61A72-6C7D-49E1-A69D-B1543F4FDA02}" type="slidenum">
              <a:rPr lang="en-US" smtClean="0"/>
              <a:t>41</a:t>
            </a:fld>
            <a:endParaRPr lang="en-US"/>
          </a:p>
        </p:txBody>
      </p:sp>
    </p:spTree>
    <p:extLst>
      <p:ext uri="{BB962C8B-B14F-4D97-AF65-F5344CB8AC3E}">
        <p14:creationId xmlns:p14="http://schemas.microsoft.com/office/powerpoint/2010/main" val="717700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Haga </a:t>
            </a:r>
            <a:r>
              <a:rPr lang="es-ES" dirty="0" err="1"/>
              <a:t>click</a:t>
            </a:r>
            <a:r>
              <a:rPr lang="es-ES" dirty="0"/>
              <a:t> para añadir notas.</a:t>
            </a:r>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5</a:t>
            </a:fld>
            <a:endParaRPr lang="en-GB"/>
          </a:p>
        </p:txBody>
      </p:sp>
    </p:spTree>
    <p:extLst>
      <p:ext uri="{BB962C8B-B14F-4D97-AF65-F5344CB8AC3E}">
        <p14:creationId xmlns:p14="http://schemas.microsoft.com/office/powerpoint/2010/main" val="1057298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El ejercicio abarca lo que hemos aprendido hasta ahora sobre el virus y pide a los participantes que evalúen sus esfuerzos de preparación y respuesta.</a:t>
            </a:r>
          </a:p>
          <a:p>
            <a:endParaRPr lang="es-ES" dirty="0"/>
          </a:p>
          <a:p>
            <a:r>
              <a:rPr lang="es-ES" dirty="0"/>
              <a:t>Los resultados se traducirán en medidas estratégicas que puedan orientar los esfuerzos de todos los asociados nacionales e internacionales a la hora de elaborar y mejorar planes operacionales nacionales y regionales específicos para cada contexto.</a:t>
            </a:r>
          </a:p>
          <a:p>
            <a:r>
              <a:rPr lang="en-GB" dirty="0"/>
              <a:t>https://www.who.int/emergencies/diseases/novel-coronavirus-2019/technical-guidance-publications</a:t>
            </a:r>
          </a:p>
          <a:p>
            <a:endParaRPr lang="en-GB" dirty="0"/>
          </a:p>
        </p:txBody>
      </p:sp>
      <p:sp>
        <p:nvSpPr>
          <p:cNvPr id="4" name="Slide Number Placeholder 3"/>
          <p:cNvSpPr>
            <a:spLocks noGrp="1"/>
          </p:cNvSpPr>
          <p:nvPr>
            <p:ph type="sldNum" sz="quarter" idx="5"/>
          </p:nvPr>
        </p:nvSpPr>
        <p:spPr/>
        <p:txBody>
          <a:bodyPr/>
          <a:lstStyle/>
          <a:p>
            <a:fld id="{BFDFF109-5F8C-46C5-B013-3B4098F5F7E7}" type="slidenum">
              <a:rPr lang="en-GB" smtClean="0"/>
              <a:t>6</a:t>
            </a:fld>
            <a:endParaRPr lang="en-GB"/>
          </a:p>
        </p:txBody>
      </p:sp>
    </p:spTree>
    <p:extLst>
      <p:ext uri="{BB962C8B-B14F-4D97-AF65-F5344CB8AC3E}">
        <p14:creationId xmlns:p14="http://schemas.microsoft.com/office/powerpoint/2010/main" val="2798172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7</a:t>
            </a:fld>
            <a:endParaRPr lang="en-GB"/>
          </a:p>
        </p:txBody>
      </p:sp>
    </p:spTree>
    <p:extLst>
      <p:ext uri="{BB962C8B-B14F-4D97-AF65-F5344CB8AC3E}">
        <p14:creationId xmlns:p14="http://schemas.microsoft.com/office/powerpoint/2010/main" val="94086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8</a:t>
            </a:fld>
            <a:endParaRPr lang="en-GB"/>
          </a:p>
        </p:txBody>
      </p:sp>
    </p:spTree>
    <p:extLst>
      <p:ext uri="{BB962C8B-B14F-4D97-AF65-F5344CB8AC3E}">
        <p14:creationId xmlns:p14="http://schemas.microsoft.com/office/powerpoint/2010/main" val="2730420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Haga </a:t>
            </a:r>
            <a:r>
              <a:rPr lang="es-ES" dirty="0" err="1"/>
              <a:t>click</a:t>
            </a:r>
            <a:r>
              <a:rPr lang="es-ES" dirty="0"/>
              <a:t> para añadir notas.</a:t>
            </a:r>
            <a:endParaRPr lang="en-US" dirty="0"/>
          </a:p>
          <a:p>
            <a:endParaRPr lang="en-US" dirty="0"/>
          </a:p>
        </p:txBody>
      </p:sp>
      <p:sp>
        <p:nvSpPr>
          <p:cNvPr id="4" name="Slide Number Placeholder 3"/>
          <p:cNvSpPr>
            <a:spLocks noGrp="1"/>
          </p:cNvSpPr>
          <p:nvPr>
            <p:ph type="sldNum" sz="quarter" idx="5"/>
          </p:nvPr>
        </p:nvSpPr>
        <p:spPr/>
        <p:txBody>
          <a:bodyPr/>
          <a:lstStyle/>
          <a:p>
            <a:fld id="{BFDFF109-5F8C-46C5-B013-3B4098F5F7E7}" type="slidenum">
              <a:rPr lang="en-GB" smtClean="0"/>
              <a:t>9</a:t>
            </a:fld>
            <a:endParaRPr lang="en-GB"/>
          </a:p>
        </p:txBody>
      </p:sp>
    </p:spTree>
    <p:extLst>
      <p:ext uri="{BB962C8B-B14F-4D97-AF65-F5344CB8AC3E}">
        <p14:creationId xmlns:p14="http://schemas.microsoft.com/office/powerpoint/2010/main" val="196293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31125" y="-13716"/>
            <a:ext cx="11729749"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073F5-5FFB-4329-90E5-0F80C0243F0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A007E4-94DA-4DE8-94C5-1D2AE3566B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8DBF6-6815-44F5-9AB5-EFBD9BD8C4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3C279-CBF6-45A6-B38D-A29F5D8B6B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68A65-D072-4DD1-ABA3-9D1342A5563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1B7829-95ED-4775-A08D-ADEDA493B2C0}"/>
              </a:ext>
            </a:extLst>
          </p:cNvPr>
          <p:cNvSpPr>
            <a:spLocks noGrp="1"/>
          </p:cNvSpPr>
          <p:nvPr>
            <p:ph type="dt" sz="half" idx="10"/>
          </p:nvPr>
        </p:nvSpPr>
        <p:spPr/>
        <p:txBody>
          <a:bodyPr/>
          <a:lstStyle/>
          <a:p>
            <a:fld id="{4DC9B768-7658-4655-820F-3897DDDA8584}" type="datetime3">
              <a:rPr lang="en-US" smtClean="0"/>
              <a:t>3 November 2020</a:t>
            </a:fld>
            <a:endParaRPr lang="en-US"/>
          </a:p>
        </p:txBody>
      </p:sp>
      <p:sp>
        <p:nvSpPr>
          <p:cNvPr id="8" name="Footer Placeholder 7">
            <a:extLst>
              <a:ext uri="{FF2B5EF4-FFF2-40B4-BE49-F238E27FC236}">
                <a16:creationId xmlns:a16="http://schemas.microsoft.com/office/drawing/2014/main" id="{D14B4AEC-971D-4C2D-8DBF-4EF5918197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2E6BDF-5653-4655-9DDB-832FE324503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945907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13C95-0A9C-4615-BBA7-78ED8056EC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BCF8EF-14C3-4629-A249-780DA30D5C39}"/>
              </a:ext>
            </a:extLst>
          </p:cNvPr>
          <p:cNvSpPr>
            <a:spLocks noGrp="1"/>
          </p:cNvSpPr>
          <p:nvPr>
            <p:ph type="dt" sz="half" idx="10"/>
          </p:nvPr>
        </p:nvSpPr>
        <p:spPr/>
        <p:txBody>
          <a:bodyPr/>
          <a:lstStyle/>
          <a:p>
            <a:fld id="{1FEFAB82-4D19-4318-9416-B30A9028B204}" type="datetime3">
              <a:rPr lang="en-US" smtClean="0"/>
              <a:t>3 November 2020</a:t>
            </a:fld>
            <a:endParaRPr lang="en-US"/>
          </a:p>
        </p:txBody>
      </p:sp>
      <p:sp>
        <p:nvSpPr>
          <p:cNvPr id="4" name="Footer Placeholder 3">
            <a:extLst>
              <a:ext uri="{FF2B5EF4-FFF2-40B4-BE49-F238E27FC236}">
                <a16:creationId xmlns:a16="http://schemas.microsoft.com/office/drawing/2014/main" id="{5C8FAFF5-1A8E-47AC-AA75-0298062DE9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4A9C6F-E290-4CAC-84F0-AE7CB05C31C3}"/>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4051663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6C9CA1-2206-4D7C-9F5B-CF5DE2007173}"/>
              </a:ext>
            </a:extLst>
          </p:cNvPr>
          <p:cNvSpPr>
            <a:spLocks noGrp="1"/>
          </p:cNvSpPr>
          <p:nvPr>
            <p:ph type="dt" sz="half" idx="10"/>
          </p:nvPr>
        </p:nvSpPr>
        <p:spPr/>
        <p:txBody>
          <a:bodyPr/>
          <a:lstStyle/>
          <a:p>
            <a:fld id="{285CEB09-67DE-4AC4-8F82-A9E2C7346857}" type="datetime3">
              <a:rPr lang="en-US" smtClean="0"/>
              <a:t>3 November 2020</a:t>
            </a:fld>
            <a:endParaRPr lang="en-US"/>
          </a:p>
        </p:txBody>
      </p:sp>
      <p:sp>
        <p:nvSpPr>
          <p:cNvPr id="3" name="Footer Placeholder 2">
            <a:extLst>
              <a:ext uri="{FF2B5EF4-FFF2-40B4-BE49-F238E27FC236}">
                <a16:creationId xmlns:a16="http://schemas.microsoft.com/office/drawing/2014/main" id="{C2149297-0B1C-4FD7-8F9F-96B7CEEACF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745379-5467-4F83-9BD1-EAD174612F54}"/>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119048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493B6-58EF-4180-946B-7037CEAD89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B62CD4-177E-4A98-AC6C-8CF24AEAF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0017428-D72F-4322-B37C-55735F18C2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483F8E-EC06-4A66-A8C3-B040637541C5}"/>
              </a:ext>
            </a:extLst>
          </p:cNvPr>
          <p:cNvSpPr>
            <a:spLocks noGrp="1"/>
          </p:cNvSpPr>
          <p:nvPr>
            <p:ph type="dt" sz="half" idx="10"/>
          </p:nvPr>
        </p:nvSpPr>
        <p:spPr/>
        <p:txBody>
          <a:bodyPr/>
          <a:lstStyle/>
          <a:p>
            <a:fld id="{78F72935-E33C-46C3-B289-962BF46A36D4}" type="datetime3">
              <a:rPr lang="en-US" smtClean="0"/>
              <a:t>3 November 2020</a:t>
            </a:fld>
            <a:endParaRPr lang="en-US"/>
          </a:p>
        </p:txBody>
      </p:sp>
      <p:sp>
        <p:nvSpPr>
          <p:cNvPr id="6" name="Footer Placeholder 5">
            <a:extLst>
              <a:ext uri="{FF2B5EF4-FFF2-40B4-BE49-F238E27FC236}">
                <a16:creationId xmlns:a16="http://schemas.microsoft.com/office/drawing/2014/main" id="{007F416E-E946-489D-A444-253E37CCAE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BD18C1-8457-4348-ABE5-FB2E235DA88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318360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B81F8-0E58-48D6-8BC1-8F89D08FF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8C2B21C-C1D1-4D5F-9765-6C691BDFAE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9F01DE-4FFD-4524-845D-A2F9C0154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395215-3CDC-4608-BE45-8BDA626BC572}"/>
              </a:ext>
            </a:extLst>
          </p:cNvPr>
          <p:cNvSpPr>
            <a:spLocks noGrp="1"/>
          </p:cNvSpPr>
          <p:nvPr>
            <p:ph type="dt" sz="half" idx="10"/>
          </p:nvPr>
        </p:nvSpPr>
        <p:spPr/>
        <p:txBody>
          <a:bodyPr/>
          <a:lstStyle/>
          <a:p>
            <a:fld id="{DA7F73E5-582A-4E6D-9C75-775D62104A61}" type="datetime3">
              <a:rPr lang="en-US" smtClean="0"/>
              <a:t>3 November 2020</a:t>
            </a:fld>
            <a:endParaRPr lang="en-US"/>
          </a:p>
        </p:txBody>
      </p:sp>
      <p:sp>
        <p:nvSpPr>
          <p:cNvPr id="6" name="Footer Placeholder 5">
            <a:extLst>
              <a:ext uri="{FF2B5EF4-FFF2-40B4-BE49-F238E27FC236}">
                <a16:creationId xmlns:a16="http://schemas.microsoft.com/office/drawing/2014/main" id="{B3F12398-BF67-46AA-A3C9-FDC363BB03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AD748A-4E4A-48D7-B7D8-77B9BBA4C4A5}"/>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23002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88C50-6BD8-41F4-B352-615D6C1443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BDDDED-85B9-4AD5-AEA5-DC859B4BA1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FC637-3C0D-4960-9B58-6FCC0D301E24}"/>
              </a:ext>
            </a:extLst>
          </p:cNvPr>
          <p:cNvSpPr>
            <a:spLocks noGrp="1"/>
          </p:cNvSpPr>
          <p:nvPr>
            <p:ph type="dt" sz="half" idx="10"/>
          </p:nvPr>
        </p:nvSpPr>
        <p:spPr/>
        <p:txBody>
          <a:bodyPr/>
          <a:lstStyle/>
          <a:p>
            <a:fld id="{E0F018AA-65C9-46C6-81D3-B520C07EBF23}" type="datetime3">
              <a:rPr lang="en-US" smtClean="0"/>
              <a:t>3 November 2020</a:t>
            </a:fld>
            <a:endParaRPr lang="en-US"/>
          </a:p>
        </p:txBody>
      </p:sp>
      <p:sp>
        <p:nvSpPr>
          <p:cNvPr id="5" name="Footer Placeholder 4">
            <a:extLst>
              <a:ext uri="{FF2B5EF4-FFF2-40B4-BE49-F238E27FC236}">
                <a16:creationId xmlns:a16="http://schemas.microsoft.com/office/drawing/2014/main" id="{9A42CB05-E59E-4005-A8C5-D8F349044D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26D4C0-835F-4E57-9895-83314FE21BF1}"/>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160677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8F5D2A-2BA4-4485-9428-AB7EFB9F80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643BF92-762A-4CC0-9D0C-6845FF1574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5B7C5B-2D8B-4F54-ADF4-BBB947AB93CA}"/>
              </a:ext>
            </a:extLst>
          </p:cNvPr>
          <p:cNvSpPr>
            <a:spLocks noGrp="1"/>
          </p:cNvSpPr>
          <p:nvPr>
            <p:ph type="dt" sz="half" idx="10"/>
          </p:nvPr>
        </p:nvSpPr>
        <p:spPr/>
        <p:txBody>
          <a:bodyPr/>
          <a:lstStyle/>
          <a:p>
            <a:fld id="{A9569414-5020-4E9C-A6BC-434BEC69E2A8}" type="datetime3">
              <a:rPr lang="en-US" smtClean="0"/>
              <a:t>3 November 2020</a:t>
            </a:fld>
            <a:endParaRPr lang="en-US"/>
          </a:p>
        </p:txBody>
      </p:sp>
      <p:sp>
        <p:nvSpPr>
          <p:cNvPr id="5" name="Footer Placeholder 4">
            <a:extLst>
              <a:ext uri="{FF2B5EF4-FFF2-40B4-BE49-F238E27FC236}">
                <a16:creationId xmlns:a16="http://schemas.microsoft.com/office/drawing/2014/main" id="{0FD8DEDE-C0D3-45EF-99FE-31C059130B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49294-C607-4695-9BC8-2E40986C0237}"/>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685706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7999"/>
                </a:lnTo>
                <a:lnTo>
                  <a:pt x="12192000" y="6857999"/>
                </a:lnTo>
                <a:lnTo>
                  <a:pt x="12192000" y="0"/>
                </a:lnTo>
                <a:close/>
              </a:path>
            </a:pathLst>
          </a:custGeom>
          <a:solidFill>
            <a:srgbClr val="40404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86294-37B3-4995-BE91-9C6C464A62FB}"/>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9E595DE-3A16-4932-BC4D-DDDDD9C409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18882F3-6972-445A-9156-1830E66EEC7E}"/>
              </a:ext>
            </a:extLst>
          </p:cNvPr>
          <p:cNvSpPr>
            <a:spLocks noGrp="1"/>
          </p:cNvSpPr>
          <p:nvPr>
            <p:ph type="dt" sz="half" idx="10"/>
          </p:nvPr>
        </p:nvSpPr>
        <p:spPr/>
        <p:txBody>
          <a:bodyPr/>
          <a:lstStyle/>
          <a:p>
            <a:fld id="{037EF9FF-5787-4BB9-B379-3E1AF82053C2}" type="datetime3">
              <a:rPr lang="en-US" smtClean="0"/>
              <a:t>3 November 2020</a:t>
            </a:fld>
            <a:endParaRPr lang="en-US"/>
          </a:p>
        </p:txBody>
      </p:sp>
      <p:sp>
        <p:nvSpPr>
          <p:cNvPr id="5" name="Footer Placeholder 4">
            <a:extLst>
              <a:ext uri="{FF2B5EF4-FFF2-40B4-BE49-F238E27FC236}">
                <a16:creationId xmlns:a16="http://schemas.microsoft.com/office/drawing/2014/main" id="{CB7BB8E0-078A-42F4-BFBA-CB463A3F3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DD6604-E921-479A-B4F0-97043653BD9C}"/>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2952293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68DF22B-4087-446B-9436-FCFDC545A396}"/>
              </a:ext>
            </a:extLst>
          </p:cNvPr>
          <p:cNvSpPr/>
          <p:nvPr userDrawn="1"/>
        </p:nvSpPr>
        <p:spPr>
          <a:xfrm>
            <a:off x="-7612" y="-1466"/>
            <a:ext cx="12199612" cy="612875"/>
          </a:xfrm>
          <a:prstGeom prst="rect">
            <a:avLst/>
          </a:prstGeom>
          <a:solidFill>
            <a:srgbClr val="008F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13106D7-96EC-4E2E-A5CA-6B984281F924}"/>
              </a:ext>
            </a:extLst>
          </p:cNvPr>
          <p:cNvSpPr>
            <a:spLocks noGrp="1"/>
          </p:cNvSpPr>
          <p:nvPr>
            <p:ph type="title"/>
          </p:nvPr>
        </p:nvSpPr>
        <p:spPr>
          <a:xfrm>
            <a:off x="152780" y="-8247"/>
            <a:ext cx="10515600" cy="581340"/>
          </a:xfrm>
        </p:spPr>
        <p:txBody>
          <a:bodyPr>
            <a:normAutofit/>
          </a:bodyPr>
          <a:lstStyle>
            <a:lvl1pPr>
              <a:defRPr sz="4000" b="1">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D4DDC5F9-76DC-45B5-AC33-CF52E93A7B5D}"/>
              </a:ext>
            </a:extLst>
          </p:cNvPr>
          <p:cNvSpPr>
            <a:spLocks noGrp="1"/>
          </p:cNvSpPr>
          <p:nvPr>
            <p:ph idx="1"/>
          </p:nvPr>
        </p:nvSpPr>
        <p:spPr>
          <a:xfrm>
            <a:off x="838200" y="1017346"/>
            <a:ext cx="10515600" cy="51596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78332FB2-0AB8-45F4-B706-F0A1C2E86402}"/>
              </a:ext>
            </a:extLst>
          </p:cNvPr>
          <p:cNvSpPr/>
          <p:nvPr userDrawn="1"/>
        </p:nvSpPr>
        <p:spPr>
          <a:xfrm>
            <a:off x="6056" y="6605265"/>
            <a:ext cx="12192000" cy="266131"/>
          </a:xfrm>
          <a:prstGeom prst="rect">
            <a:avLst/>
          </a:prstGeom>
          <a:solidFill>
            <a:schemeClr val="tx1">
              <a:lumMod val="65000"/>
              <a:lumOff val="3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a:latin typeface="Arial" panose="020B0604020202020204" pitchFamily="34" charset="0"/>
              <a:cs typeface="Arial" panose="020B0604020202020204" pitchFamily="34" charset="0"/>
            </a:endParaRPr>
          </a:p>
        </p:txBody>
      </p:sp>
      <p:sp>
        <p:nvSpPr>
          <p:cNvPr id="17" name="Rectangle: Single Corner Snipped 16">
            <a:extLst>
              <a:ext uri="{FF2B5EF4-FFF2-40B4-BE49-F238E27FC236}">
                <a16:creationId xmlns:a16="http://schemas.microsoft.com/office/drawing/2014/main" id="{E103C554-2422-4905-9D17-03B3D8E1D52A}"/>
              </a:ext>
            </a:extLst>
          </p:cNvPr>
          <p:cNvSpPr/>
          <p:nvPr userDrawn="1"/>
        </p:nvSpPr>
        <p:spPr>
          <a:xfrm>
            <a:off x="3093983" y="6605265"/>
            <a:ext cx="4087982" cy="248596"/>
          </a:xfrm>
          <a:prstGeom prst="snip1Rect">
            <a:avLst>
              <a:gd name="adj" fmla="val 50000"/>
            </a:avLst>
          </a:prstGeom>
          <a:solidFill>
            <a:schemeClr val="accent5">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5" name="Rectangle: Single Corner Snipped 14">
            <a:extLst>
              <a:ext uri="{FF2B5EF4-FFF2-40B4-BE49-F238E27FC236}">
                <a16:creationId xmlns:a16="http://schemas.microsoft.com/office/drawing/2014/main" id="{14CC0BFA-DE7B-4499-829A-6B71AD36FF35}"/>
              </a:ext>
            </a:extLst>
          </p:cNvPr>
          <p:cNvSpPr/>
          <p:nvPr userDrawn="1"/>
        </p:nvSpPr>
        <p:spPr>
          <a:xfrm>
            <a:off x="2890327" y="6605265"/>
            <a:ext cx="4087982" cy="248596"/>
          </a:xfrm>
          <a:prstGeom prst="snip1Rect">
            <a:avLst>
              <a:gd name="adj" fmla="val 50000"/>
            </a:avLst>
          </a:prstGeom>
          <a:solidFill>
            <a:srgbClr val="008FC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4" name="Rectangle: Single Corner Snipped 13">
            <a:extLst>
              <a:ext uri="{FF2B5EF4-FFF2-40B4-BE49-F238E27FC236}">
                <a16:creationId xmlns:a16="http://schemas.microsoft.com/office/drawing/2014/main" id="{047D5B3D-F74C-4020-B7F9-DB80540E35DA}"/>
              </a:ext>
            </a:extLst>
          </p:cNvPr>
          <p:cNvSpPr/>
          <p:nvPr userDrawn="1"/>
        </p:nvSpPr>
        <p:spPr>
          <a:xfrm>
            <a:off x="1232707" y="6599209"/>
            <a:ext cx="4177873" cy="258506"/>
          </a:xfrm>
          <a:prstGeom prst="snip1Rect">
            <a:avLst>
              <a:gd name="adj" fmla="val 50000"/>
            </a:avLst>
          </a:prstGeom>
          <a:solidFill>
            <a:srgbClr val="006A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2" name="Rectangle: Single Corner Snipped 11">
            <a:extLst>
              <a:ext uri="{FF2B5EF4-FFF2-40B4-BE49-F238E27FC236}">
                <a16:creationId xmlns:a16="http://schemas.microsoft.com/office/drawing/2014/main" id="{0214AEB6-3194-4940-93D4-8D2575863847}"/>
              </a:ext>
            </a:extLst>
          </p:cNvPr>
          <p:cNvSpPr/>
          <p:nvPr userDrawn="1"/>
        </p:nvSpPr>
        <p:spPr>
          <a:xfrm>
            <a:off x="1011795" y="6599209"/>
            <a:ext cx="4177873" cy="248879"/>
          </a:xfrm>
          <a:prstGeom prst="snip1Rect">
            <a:avLst>
              <a:gd name="adj" fmla="val 50000"/>
            </a:avLst>
          </a:prstGeom>
          <a:solidFill>
            <a:srgbClr val="005D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1" name="Rectangle: Single Corner Snipped 10">
            <a:extLst>
              <a:ext uri="{FF2B5EF4-FFF2-40B4-BE49-F238E27FC236}">
                <a16:creationId xmlns:a16="http://schemas.microsoft.com/office/drawing/2014/main" id="{D21FAAE0-36C9-4D28-BF79-478A2708E0A5}"/>
              </a:ext>
            </a:extLst>
          </p:cNvPr>
          <p:cNvSpPr/>
          <p:nvPr userDrawn="1"/>
        </p:nvSpPr>
        <p:spPr>
          <a:xfrm>
            <a:off x="205387" y="6599209"/>
            <a:ext cx="2004413" cy="266132"/>
          </a:xfrm>
          <a:prstGeom prst="snip1Rect">
            <a:avLst>
              <a:gd name="adj" fmla="val 50000"/>
            </a:avLst>
          </a:prstGeom>
          <a:solidFill>
            <a:srgbClr val="D8642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8" name="Rectangle: Single Corner Snipped 7">
            <a:extLst>
              <a:ext uri="{FF2B5EF4-FFF2-40B4-BE49-F238E27FC236}">
                <a16:creationId xmlns:a16="http://schemas.microsoft.com/office/drawing/2014/main" id="{BA1D2115-0E25-422E-9023-B51F9C211431}"/>
              </a:ext>
            </a:extLst>
          </p:cNvPr>
          <p:cNvSpPr/>
          <p:nvPr userDrawn="1"/>
        </p:nvSpPr>
        <p:spPr>
          <a:xfrm>
            <a:off x="0" y="6599209"/>
            <a:ext cx="2004413" cy="266132"/>
          </a:xfrm>
          <a:prstGeom prst="snip1Rect">
            <a:avLst>
              <a:gd name="adj" fmla="val 50000"/>
            </a:avLst>
          </a:prstGeom>
          <a:solidFill>
            <a:srgbClr val="A24B1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pPr algn="l"/>
            <a:endParaRPr lang="en-US" sz="1200" b="1" i="0"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D3E844BC-5D7B-41E7-A4E3-BAF42FC8DDD6}"/>
              </a:ext>
            </a:extLst>
          </p:cNvPr>
          <p:cNvSpPr/>
          <p:nvPr userDrawn="1"/>
        </p:nvSpPr>
        <p:spPr>
          <a:xfrm>
            <a:off x="-2471" y="6604956"/>
            <a:ext cx="1952586" cy="276999"/>
          </a:xfrm>
          <a:prstGeom prst="rect">
            <a:avLst/>
          </a:prstGeom>
        </p:spPr>
        <p:txBody>
          <a:bodyPr wrap="none">
            <a:spAutoFit/>
          </a:bodyPr>
          <a:lstStyle/>
          <a:p>
            <a:pPr algn="l"/>
            <a:r>
              <a:rPr lang="en-US" sz="1200" b="1" i="0" dirty="0">
                <a:solidFill>
                  <a:schemeClr val="bg1"/>
                </a:solidFill>
                <a:latin typeface="Arial" panose="020B0604020202020204" pitchFamily="34" charset="0"/>
                <a:cs typeface="Arial" panose="020B0604020202020204" pitchFamily="34" charset="0"/>
              </a:rPr>
              <a:t>SIMULATION EXERCISE</a:t>
            </a:r>
          </a:p>
        </p:txBody>
      </p:sp>
      <p:sp>
        <p:nvSpPr>
          <p:cNvPr id="13" name="Rectangle 12">
            <a:extLst>
              <a:ext uri="{FF2B5EF4-FFF2-40B4-BE49-F238E27FC236}">
                <a16:creationId xmlns:a16="http://schemas.microsoft.com/office/drawing/2014/main" id="{5A2952AD-10AE-4031-9F83-57256D9173D3}"/>
              </a:ext>
            </a:extLst>
          </p:cNvPr>
          <p:cNvSpPr/>
          <p:nvPr userDrawn="1"/>
        </p:nvSpPr>
        <p:spPr>
          <a:xfrm>
            <a:off x="2296187" y="6604957"/>
            <a:ext cx="3843713" cy="276999"/>
          </a:xfrm>
          <a:prstGeom prst="rect">
            <a:avLst/>
          </a:prstGeom>
        </p:spPr>
        <p:txBody>
          <a:bodyPr wrap="square">
            <a:spAutoFit/>
          </a:bodyPr>
          <a:lstStyle/>
          <a:p>
            <a:pPr algn="l"/>
            <a:r>
              <a:rPr lang="en-US" sz="1200" b="1" i="0" dirty="0">
                <a:solidFill>
                  <a:schemeClr val="bg1"/>
                </a:solidFill>
                <a:latin typeface="Arial" panose="020B0604020202020204" pitchFamily="34" charset="0"/>
                <a:cs typeface="Arial" panose="020B0604020202020204" pitchFamily="34" charset="0"/>
              </a:rPr>
              <a:t>NOVEL CORONAVIRUS (COVID-19)</a:t>
            </a:r>
          </a:p>
        </p:txBody>
      </p:sp>
      <p:sp>
        <p:nvSpPr>
          <p:cNvPr id="4" name="Date Placeholder 3">
            <a:extLst>
              <a:ext uri="{FF2B5EF4-FFF2-40B4-BE49-F238E27FC236}">
                <a16:creationId xmlns:a16="http://schemas.microsoft.com/office/drawing/2014/main" id="{D54DA4ED-9ABC-4282-9787-04C348BE350B}"/>
              </a:ext>
            </a:extLst>
          </p:cNvPr>
          <p:cNvSpPr>
            <a:spLocks noGrp="1"/>
          </p:cNvSpPr>
          <p:nvPr>
            <p:ph type="dt" sz="half" idx="10"/>
          </p:nvPr>
        </p:nvSpPr>
        <p:spPr>
          <a:xfrm>
            <a:off x="5481868" y="6560893"/>
            <a:ext cx="3769418" cy="365125"/>
          </a:xfrm>
          <a:ln>
            <a:noFill/>
          </a:ln>
        </p:spPr>
        <p:txBody>
          <a:bodyPr/>
          <a:lstStyle>
            <a:lvl1pPr algn="l">
              <a:defRPr sz="1200" b="1">
                <a:solidFill>
                  <a:schemeClr val="bg1"/>
                </a:solidFill>
                <a:latin typeface="Arial" panose="020B0604020202020204" pitchFamily="34" charset="0"/>
                <a:cs typeface="Arial" panose="020B0604020202020204" pitchFamily="34" charset="0"/>
              </a:defRPr>
            </a:lvl1pPr>
          </a:lstStyle>
          <a:p>
            <a:fld id="{7EA682B2-33C9-4D4F-9A18-C7D5F7FE2751}" type="datetime3">
              <a:rPr lang="en-US" smtClean="0"/>
              <a:t>3 November 2020</a:t>
            </a:fld>
            <a:endParaRPr lang="en-US" dirty="0"/>
          </a:p>
        </p:txBody>
      </p:sp>
      <p:sp>
        <p:nvSpPr>
          <p:cNvPr id="18" name="TextBox 17">
            <a:extLst>
              <a:ext uri="{FF2B5EF4-FFF2-40B4-BE49-F238E27FC236}">
                <a16:creationId xmlns:a16="http://schemas.microsoft.com/office/drawing/2014/main" id="{71B491A0-70AF-46B2-AEC7-03AEA54B4139}"/>
              </a:ext>
            </a:extLst>
          </p:cNvPr>
          <p:cNvSpPr txBox="1"/>
          <p:nvPr userDrawn="1"/>
        </p:nvSpPr>
        <p:spPr>
          <a:xfrm>
            <a:off x="10431711" y="6587799"/>
            <a:ext cx="1641231" cy="276999"/>
          </a:xfrm>
          <a:prstGeom prst="rect">
            <a:avLst/>
          </a:prstGeom>
          <a:noFill/>
        </p:spPr>
        <p:txBody>
          <a:bodyPr wrap="square" rtlCol="0">
            <a:spAutoFit/>
          </a:bodyPr>
          <a:lstStyle/>
          <a:p>
            <a:pPr algn="r"/>
            <a:r>
              <a:rPr lang="en-US" sz="1200" b="1" dirty="0">
                <a:solidFill>
                  <a:schemeClr val="bg1"/>
                </a:solidFill>
                <a:latin typeface="Arial" panose="020B0604020202020204" pitchFamily="34" charset="0"/>
                <a:cs typeface="Arial" panose="020B0604020202020204" pitchFamily="34" charset="0"/>
              </a:rPr>
              <a:t>page </a:t>
            </a:r>
            <a:fld id="{1B4E33A6-6130-4A49-BBD8-DE9BC3CBE6A3}" type="slidenum">
              <a:rPr lang="en-US" sz="1200" b="1" smtClean="0">
                <a:solidFill>
                  <a:schemeClr val="bg1"/>
                </a:solidFill>
                <a:latin typeface="Arial" panose="020B0604020202020204" pitchFamily="34" charset="0"/>
                <a:cs typeface="Arial" panose="020B0604020202020204" pitchFamily="34" charset="0"/>
              </a:rPr>
              <a:pPr algn="r"/>
              <a:t>‹#›</a:t>
            </a:fld>
            <a:endParaRPr lang="en-US" sz="1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2644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922A2-79C3-4E46-8D84-3C5BE975AC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1037BA-145B-4F48-A7D5-AD8A8A8EED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80594E-1554-441A-A730-7F11E9AAE44A}"/>
              </a:ext>
            </a:extLst>
          </p:cNvPr>
          <p:cNvSpPr>
            <a:spLocks noGrp="1"/>
          </p:cNvSpPr>
          <p:nvPr>
            <p:ph type="dt" sz="half" idx="10"/>
          </p:nvPr>
        </p:nvSpPr>
        <p:spPr/>
        <p:txBody>
          <a:bodyPr/>
          <a:lstStyle/>
          <a:p>
            <a:fld id="{6C8388E3-2E99-4010-9005-3AE6BE90366B}" type="datetime3">
              <a:rPr lang="en-US" smtClean="0"/>
              <a:t>3 November 2020</a:t>
            </a:fld>
            <a:endParaRPr lang="en-US"/>
          </a:p>
        </p:txBody>
      </p:sp>
      <p:sp>
        <p:nvSpPr>
          <p:cNvPr id="5" name="Footer Placeholder 4">
            <a:extLst>
              <a:ext uri="{FF2B5EF4-FFF2-40B4-BE49-F238E27FC236}">
                <a16:creationId xmlns:a16="http://schemas.microsoft.com/office/drawing/2014/main" id="{8CA56ACD-1C77-409E-8D05-0D230C9386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FF11F2-DA08-47AD-B578-270D119B6BA8}"/>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436687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D49C-B98F-4AD9-A980-354EFFAD7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C315BA-D0A4-426E-8A1A-83DF48EA24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ACC8B4-5613-43B0-A1F5-FE7A49416B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AFE513-79F0-4D34-96E8-B4CBBAA3CB41}"/>
              </a:ext>
            </a:extLst>
          </p:cNvPr>
          <p:cNvSpPr>
            <a:spLocks noGrp="1"/>
          </p:cNvSpPr>
          <p:nvPr>
            <p:ph type="dt" sz="half" idx="10"/>
          </p:nvPr>
        </p:nvSpPr>
        <p:spPr/>
        <p:txBody>
          <a:bodyPr/>
          <a:lstStyle/>
          <a:p>
            <a:fld id="{429CAB1E-4CFE-4ED8-8F44-E87A048AF566}" type="datetime3">
              <a:rPr lang="en-US" smtClean="0"/>
              <a:t>3 November 2020</a:t>
            </a:fld>
            <a:endParaRPr lang="en-US"/>
          </a:p>
        </p:txBody>
      </p:sp>
      <p:sp>
        <p:nvSpPr>
          <p:cNvPr id="6" name="Footer Placeholder 5">
            <a:extLst>
              <a:ext uri="{FF2B5EF4-FFF2-40B4-BE49-F238E27FC236}">
                <a16:creationId xmlns:a16="http://schemas.microsoft.com/office/drawing/2014/main" id="{907380DF-4624-49EB-AD45-B01ACC360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9EC5F0-237C-44B3-A759-155F42DD85F6}"/>
              </a:ext>
            </a:extLst>
          </p:cNvPr>
          <p:cNvSpPr>
            <a:spLocks noGrp="1"/>
          </p:cNvSpPr>
          <p:nvPr>
            <p:ph type="sldNum" sz="quarter" idx="12"/>
          </p:nvPr>
        </p:nvSpPr>
        <p:spPr/>
        <p:txBody>
          <a:bodyPr/>
          <a:lstStyle/>
          <a:p>
            <a:fld id="{05CACBD7-AED4-4E2D-B1A1-CD42AAD87EA1}" type="slidenum">
              <a:rPr lang="en-US" smtClean="0"/>
              <a:t>‹#›</a:t>
            </a:fld>
            <a:endParaRPr lang="en-US"/>
          </a:p>
        </p:txBody>
      </p:sp>
    </p:spTree>
    <p:extLst>
      <p:ext uri="{BB962C8B-B14F-4D97-AF65-F5344CB8AC3E}">
        <p14:creationId xmlns:p14="http://schemas.microsoft.com/office/powerpoint/2010/main" val="3901142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11505"/>
          </a:xfrm>
          <a:custGeom>
            <a:avLst/>
            <a:gdLst/>
            <a:ahLst/>
            <a:cxnLst/>
            <a:rect l="l" t="t" r="r" b="b"/>
            <a:pathLst>
              <a:path w="12192000" h="611505">
                <a:moveTo>
                  <a:pt x="0" y="611187"/>
                </a:moveTo>
                <a:lnTo>
                  <a:pt x="0" y="0"/>
                </a:lnTo>
                <a:lnTo>
                  <a:pt x="12192000" y="0"/>
                </a:lnTo>
                <a:lnTo>
                  <a:pt x="12192000" y="611187"/>
                </a:lnTo>
                <a:lnTo>
                  <a:pt x="0" y="611187"/>
                </a:lnTo>
                <a:close/>
              </a:path>
            </a:pathLst>
          </a:custGeom>
          <a:solidFill>
            <a:srgbClr val="008FCE"/>
          </a:solidFill>
        </p:spPr>
        <p:txBody>
          <a:bodyPr wrap="square" lIns="0" tIns="0" rIns="0" bIns="0" rtlCol="0"/>
          <a:lstStyle/>
          <a:p>
            <a:endParaRPr/>
          </a:p>
        </p:txBody>
      </p:sp>
      <p:sp>
        <p:nvSpPr>
          <p:cNvPr id="17" name="bg object 17"/>
          <p:cNvSpPr/>
          <p:nvPr/>
        </p:nvSpPr>
        <p:spPr>
          <a:xfrm>
            <a:off x="0" y="6568440"/>
            <a:ext cx="12188952" cy="28956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bg object 18"/>
          <p:cNvSpPr/>
          <p:nvPr/>
        </p:nvSpPr>
        <p:spPr>
          <a:xfrm>
            <a:off x="6350" y="6605586"/>
            <a:ext cx="12185650" cy="252729"/>
          </a:xfrm>
          <a:custGeom>
            <a:avLst/>
            <a:gdLst/>
            <a:ahLst/>
            <a:cxnLst/>
            <a:rect l="l" t="t" r="r" b="b"/>
            <a:pathLst>
              <a:path w="12185650" h="252729">
                <a:moveTo>
                  <a:pt x="0" y="0"/>
                </a:moveTo>
                <a:lnTo>
                  <a:pt x="12185650" y="0"/>
                </a:lnTo>
                <a:lnTo>
                  <a:pt x="12185650" y="252413"/>
                </a:lnTo>
                <a:lnTo>
                  <a:pt x="0" y="252413"/>
                </a:lnTo>
                <a:lnTo>
                  <a:pt x="0" y="0"/>
                </a:lnTo>
                <a:close/>
              </a:path>
            </a:pathLst>
          </a:custGeom>
          <a:solidFill>
            <a:srgbClr val="595959"/>
          </a:solidFill>
        </p:spPr>
        <p:txBody>
          <a:bodyPr wrap="square" lIns="0" tIns="0" rIns="0" bIns="0" rtlCol="0"/>
          <a:lstStyle/>
          <a:p>
            <a:endParaRPr/>
          </a:p>
        </p:txBody>
      </p:sp>
      <p:sp>
        <p:nvSpPr>
          <p:cNvPr id="2" name="Holder 2"/>
          <p:cNvSpPr>
            <a:spLocks noGrp="1"/>
          </p:cNvSpPr>
          <p:nvPr>
            <p:ph type="title"/>
          </p:nvPr>
        </p:nvSpPr>
        <p:spPr>
          <a:xfrm>
            <a:off x="0" y="1587"/>
            <a:ext cx="7771130" cy="609600"/>
          </a:xfrm>
          <a:prstGeom prst="rect">
            <a:avLst/>
          </a:prstGeom>
        </p:spPr>
        <p:txBody>
          <a:bodyPr wrap="square" lIns="0" tIns="0" rIns="0" bIns="0">
            <a:spAutoFit/>
          </a:bodyPr>
          <a:lstStyle>
            <a:lvl1pPr>
              <a:defRPr sz="2000" b="1" i="0">
                <a:solidFill>
                  <a:schemeClr val="bg1"/>
                </a:solidFill>
                <a:latin typeface="Arial"/>
                <a:cs typeface="Arial"/>
              </a:defRPr>
            </a:lvl1pPr>
          </a:lstStyle>
          <a:p>
            <a:endParaRPr/>
          </a:p>
        </p:txBody>
      </p:sp>
      <p:sp>
        <p:nvSpPr>
          <p:cNvPr id="3" name="Holder 3"/>
          <p:cNvSpPr>
            <a:spLocks noGrp="1"/>
          </p:cNvSpPr>
          <p:nvPr>
            <p:ph type="body" idx="1"/>
          </p:nvPr>
        </p:nvSpPr>
        <p:spPr>
          <a:xfrm>
            <a:off x="231125" y="1151635"/>
            <a:ext cx="7583805" cy="16713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11/3/2020</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0DD77B-566F-448A-9CAD-E164B7BEE7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0D83DE5-5AD1-42FA-94DC-665554C018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B85C32-7B69-4DA5-88E8-C04252DD1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958ADE-BA35-494E-BE53-3C61C716429B}" type="datetime3">
              <a:rPr lang="en-US" smtClean="0"/>
              <a:t>3 November 2020</a:t>
            </a:fld>
            <a:endParaRPr lang="en-US"/>
          </a:p>
        </p:txBody>
      </p:sp>
      <p:sp>
        <p:nvSpPr>
          <p:cNvPr id="5" name="Footer Placeholder 4">
            <a:extLst>
              <a:ext uri="{FF2B5EF4-FFF2-40B4-BE49-F238E27FC236}">
                <a16:creationId xmlns:a16="http://schemas.microsoft.com/office/drawing/2014/main" id="{66E2A2D0-8FE2-4491-B917-DEF4DA1AC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2A525B-CEDB-4ACB-8BB8-53AE292224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ACBD7-AED4-4E2D-B1A1-CD42AAD87EA1}" type="slidenum">
              <a:rPr lang="en-US" smtClean="0"/>
              <a:t>‹#›</a:t>
            </a:fld>
            <a:endParaRPr lang="en-US"/>
          </a:p>
        </p:txBody>
      </p:sp>
    </p:spTree>
    <p:extLst>
      <p:ext uri="{BB962C8B-B14F-4D97-AF65-F5344CB8AC3E}">
        <p14:creationId xmlns:p14="http://schemas.microsoft.com/office/powerpoint/2010/main" val="1991724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jp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who.int/emergencies/diseases/novel-coronavirus-2019/training/online-training"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extranet.who.int/hslp/training/course/view.php?id=333"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mailto:rashforda@who.int" TargetMode="External"/><Relationship Id="rId13" Type="http://schemas.openxmlformats.org/officeDocument/2006/relationships/hyperlink" Target="https://www.who.int/es/health-topics/coronavirus/coronavirus" TargetMode="External"/><Relationship Id="rId3" Type="http://schemas.openxmlformats.org/officeDocument/2006/relationships/hyperlink" Target="https://www.who.int/es/emergencies/diseases/novel-coronavirus-2019" TargetMode="External"/><Relationship Id="rId7" Type="http://schemas.openxmlformats.org/officeDocument/2006/relationships/hyperlink" Target="mailto:schmidtt@who.int" TargetMode="External"/><Relationship Id="rId12" Type="http://schemas.openxmlformats.org/officeDocument/2006/relationships/hyperlink" Target="mailto:eshofoniea@who.int" TargetMode="External"/><Relationship Id="rId2" Type="http://schemas.openxmlformats.org/officeDocument/2006/relationships/notesSlide" Target="../notesSlides/notesSlide41.xml"/><Relationship Id="rId16"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hyperlink" Target="mailto:samhourid@who.int" TargetMode="External"/><Relationship Id="rId11" Type="http://schemas.openxmlformats.org/officeDocument/2006/relationships/hyperlink" Target="mailto:htikem@who.int" TargetMode="External"/><Relationship Id="rId5" Type="http://schemas.openxmlformats.org/officeDocument/2006/relationships/hyperlink" Target="mailto:stephenm@who.int" TargetMode="External"/><Relationship Id="rId15" Type="http://schemas.openxmlformats.org/officeDocument/2006/relationships/hyperlink" Target="https://www.who.int/ihr/procedures/simulation-exercise/en/" TargetMode="External"/><Relationship Id="rId10" Type="http://schemas.openxmlformats.org/officeDocument/2006/relationships/hyperlink" Target="mailto:katom@who.int" TargetMode="External"/><Relationship Id="rId4" Type="http://schemas.openxmlformats.org/officeDocument/2006/relationships/image" Target="../media/image52.png"/><Relationship Id="rId9" Type="http://schemas.openxmlformats.org/officeDocument/2006/relationships/hyperlink" Target="mailto:andragro@paho.org" TargetMode="External"/><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apps.who.int/iris/rest/bitstreams/1272369/retrieve" TargetMode="External"/><Relationship Id="rId3" Type="http://schemas.openxmlformats.org/officeDocument/2006/relationships/image" Target="../media/image9.png"/><Relationship Id="rId7" Type="http://schemas.openxmlformats.org/officeDocument/2006/relationships/hyperlink" Target="https://www.who.int/publications/i/item/WHO-2019-nCoV-Non-passenger_ships-2020.1" TargetMode="External"/><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who.int/publications/i/item/10665-331512" TargetMode="External"/><Relationship Id="rId11" Type="http://schemas.openxmlformats.org/officeDocument/2006/relationships/image" Target="../media/image11.png"/><Relationship Id="rId5" Type="http://schemas.openxmlformats.org/officeDocument/2006/relationships/hyperlink" Target="https://www.who.int/publications/i/item/controlling-the-spread-of-covid-19-at-ground-crossings" TargetMode="External"/><Relationship Id="rId10" Type="http://schemas.openxmlformats.org/officeDocument/2006/relationships/image" Target="../media/image10.png"/><Relationship Id="rId4" Type="http://schemas.openxmlformats.org/officeDocument/2006/relationships/hyperlink" Target="https://apps.who.int/iris/bitstream/handle/10665/333968/WHO-2019-nCoV-IHR_Quarantine-2020.3-spa.pdf?sequence=1&amp;isAllowed=y" TargetMode="External"/><Relationship Id="rId9" Type="http://schemas.openxmlformats.org/officeDocument/2006/relationships/hyperlink" Target="https://apps.who.int/iris/rest/bitstreams/1273113/retriev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2402453"/>
          </a:xfrm>
          <a:prstGeom prst="rect">
            <a:avLst/>
          </a:prstGeom>
        </p:spPr>
        <p:txBody>
          <a:bodyPr vert="horz" wrap="square" lIns="0" tIns="74930" rIns="0" bIns="0" rtlCol="0">
            <a:spAutoFit/>
          </a:bodyPr>
          <a:lstStyle/>
          <a:p>
            <a:pPr marL="12700" marR="5080">
              <a:lnSpc>
                <a:spcPct val="90200"/>
              </a:lnSpc>
              <a:spcBef>
                <a:spcPts val="590"/>
              </a:spcBef>
            </a:pPr>
            <a:r>
              <a:rPr lang="es-ES" sz="4200" b="1" dirty="0">
                <a:solidFill>
                  <a:srgbClr val="FFFFFF"/>
                </a:solidFill>
                <a:latin typeface="Arial"/>
                <a:cs typeface="Arial"/>
              </a:rPr>
              <a:t>ENFERMEDAD POR CORONAVIRUS</a:t>
            </a:r>
            <a:br>
              <a:rPr lang="es-ES" sz="4200" b="1" dirty="0">
                <a:solidFill>
                  <a:srgbClr val="FFFFFF"/>
                </a:solidFill>
                <a:latin typeface="Arial"/>
                <a:cs typeface="Arial"/>
              </a:rPr>
            </a:br>
            <a:r>
              <a:rPr lang="es-ES" sz="4200" b="1" dirty="0">
                <a:solidFill>
                  <a:srgbClr val="FFFFFF"/>
                </a:solidFill>
                <a:latin typeface="Arial"/>
                <a:cs typeface="Arial"/>
              </a:rPr>
              <a:t>(COVID-2019)</a:t>
            </a:r>
          </a:p>
        </p:txBody>
      </p:sp>
      <p:grpSp>
        <p:nvGrpSpPr>
          <p:cNvPr id="3" name="object 3"/>
          <p:cNvGrpSpPr/>
          <p:nvPr/>
        </p:nvGrpSpPr>
        <p:grpSpPr>
          <a:xfrm>
            <a:off x="0" y="0"/>
            <a:ext cx="6172835" cy="6858000"/>
            <a:chOff x="0" y="0"/>
            <a:chExt cx="6172835" cy="6858000"/>
          </a:xfrm>
        </p:grpSpPr>
        <p:sp>
          <p:nvSpPr>
            <p:cNvPr id="4" name="object 4"/>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5" name="object 5"/>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6" name="object 6"/>
            <p:cNvSpPr/>
            <p:nvPr/>
          </p:nvSpPr>
          <p:spPr>
            <a:xfrm>
              <a:off x="419381" y="1607799"/>
              <a:ext cx="4047843" cy="2274229"/>
            </a:xfrm>
            <a:prstGeom prst="rect">
              <a:avLst/>
            </a:prstGeom>
            <a:blipFill>
              <a:blip r:embed="rId3" cstate="print"/>
              <a:stretch>
                <a:fillRect/>
              </a:stretch>
            </a:blipFill>
          </p:spPr>
          <p:txBody>
            <a:bodyPr wrap="square" lIns="0" tIns="0" rIns="0" bIns="0" rtlCol="0"/>
            <a:lstStyle/>
            <a:p>
              <a:endParaRPr/>
            </a:p>
          </p:txBody>
        </p:sp>
      </p:grpSp>
      <p:sp>
        <p:nvSpPr>
          <p:cNvPr id="7" name="object 7"/>
          <p:cNvSpPr txBox="1"/>
          <p:nvPr/>
        </p:nvSpPr>
        <p:spPr>
          <a:xfrm>
            <a:off x="346132" y="4269740"/>
            <a:ext cx="4378268" cy="1105559"/>
          </a:xfrm>
          <a:prstGeom prst="rect">
            <a:avLst/>
          </a:prstGeom>
        </p:spPr>
        <p:txBody>
          <a:bodyPr vert="horz" wrap="square" lIns="0" tIns="9525" rIns="0" bIns="0" rtlCol="0">
            <a:spAutoFit/>
          </a:bodyPr>
          <a:lstStyle/>
          <a:p>
            <a:pPr marL="262890" marR="5080" indent="-250825">
              <a:lnSpc>
                <a:spcPct val="100800"/>
              </a:lnSpc>
              <a:spcBef>
                <a:spcPts val="75"/>
              </a:spcBef>
              <a:tabLst>
                <a:tab pos="2937510" algn="l"/>
              </a:tabLst>
            </a:pPr>
            <a:r>
              <a:rPr lang="es-ES" sz="2400" b="1" dirty="0">
                <a:solidFill>
                  <a:srgbClr val="D86422"/>
                </a:solidFill>
                <a:latin typeface="Arial"/>
                <a:cs typeface="Arial"/>
              </a:rPr>
              <a:t>PUNTOS DE ENTRADA (PDE)</a:t>
            </a:r>
            <a:br>
              <a:rPr lang="es-ES" sz="2400" b="1" dirty="0">
                <a:solidFill>
                  <a:srgbClr val="D86422"/>
                </a:solidFill>
                <a:latin typeface="Arial"/>
                <a:cs typeface="Arial"/>
              </a:rPr>
            </a:br>
            <a:r>
              <a:rPr lang="es-ES" sz="2400" b="1" dirty="0">
                <a:solidFill>
                  <a:srgbClr val="D86422"/>
                </a:solidFill>
                <a:latin typeface="Arial"/>
                <a:cs typeface="Arial"/>
              </a:rPr>
              <a:t>EJERCICIO DE SIMULACIÓN</a:t>
            </a:r>
          </a:p>
        </p:txBody>
      </p:sp>
      <p:sp>
        <p:nvSpPr>
          <p:cNvPr id="8" name="object 8"/>
          <p:cNvSpPr/>
          <p:nvPr/>
        </p:nvSpPr>
        <p:spPr>
          <a:xfrm>
            <a:off x="10917935" y="6327647"/>
            <a:ext cx="1267968" cy="39014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131063" y="6315455"/>
            <a:ext cx="1295400" cy="41452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1" name="Picture 9" descr="I:\UnitData\Spanish\ACTIVE\LOGOS\Logo horizontal color celeste.jpg">
            <a:extLst>
              <a:ext uri="{FF2B5EF4-FFF2-40B4-BE49-F238E27FC236}">
                <a16:creationId xmlns:a16="http://schemas.microsoft.com/office/drawing/2014/main" id="{76B89566-C8BC-4B46-A187-B5EDD5DF5136}"/>
              </a:ext>
            </a:extLst>
          </p:cNvPr>
          <p:cNvPicPr/>
          <p:nvPr/>
        </p:nvPicPr>
        <p:blipFill rotWithShape="1">
          <a:blip r:embed="rId6" cstate="print">
            <a:extLst>
              <a:ext uri="{28A0092B-C50C-407E-A947-70E740481C1C}">
                <a14:useLocalDpi xmlns:a14="http://schemas.microsoft.com/office/drawing/2010/main" val="0"/>
              </a:ext>
            </a:extLst>
          </a:blip>
          <a:srcRect l="-11911" r="47046" b="42857"/>
          <a:stretch/>
        </p:blipFill>
        <p:spPr bwMode="auto">
          <a:xfrm>
            <a:off x="-198888" y="6126479"/>
            <a:ext cx="2194560" cy="731520"/>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9287"/>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8608075" cy="505267"/>
          </a:xfrm>
          <a:prstGeom prst="rect">
            <a:avLst/>
          </a:prstGeom>
        </p:spPr>
        <p:txBody>
          <a:bodyPr vert="horz" wrap="square" lIns="0" tIns="12700" rIns="0" bIns="0" rtlCol="0">
            <a:spAutoFit/>
          </a:bodyPr>
          <a:lstStyle/>
          <a:p>
            <a:pPr marL="12700">
              <a:lnSpc>
                <a:spcPct val="100000"/>
              </a:lnSpc>
              <a:spcBef>
                <a:spcPts val="100"/>
              </a:spcBef>
            </a:pPr>
            <a:r>
              <a:rPr lang="es-ES" sz="3200" dirty="0"/>
              <a:t>Reglas del ejercicio de simulación teórico</a:t>
            </a:r>
          </a:p>
        </p:txBody>
      </p:sp>
      <p:sp>
        <p:nvSpPr>
          <p:cNvPr id="4" name="object 4"/>
          <p:cNvSpPr txBox="1"/>
          <p:nvPr/>
        </p:nvSpPr>
        <p:spPr>
          <a:xfrm>
            <a:off x="170800" y="1006347"/>
            <a:ext cx="10421000" cy="5177058"/>
          </a:xfrm>
          <a:prstGeom prst="rect">
            <a:avLst/>
          </a:prstGeom>
        </p:spPr>
        <p:txBody>
          <a:bodyPr vert="horz" wrap="square" lIns="0" tIns="6350" rIns="0" bIns="0" rtlCol="0">
            <a:spAutoFit/>
          </a:bodyPr>
          <a:lstStyle/>
          <a:p>
            <a:pPr marL="457200" marR="4595495" indent="-355600">
              <a:spcBef>
                <a:spcPts val="1500"/>
              </a:spcBef>
              <a:buClr>
                <a:srgbClr val="A24B19"/>
              </a:buClr>
              <a:buSzPts val="500"/>
              <a:buChar char="•"/>
              <a:tabLst>
                <a:tab pos="456565" algn="l"/>
                <a:tab pos="457200" algn="l"/>
              </a:tabLst>
            </a:pPr>
            <a:r>
              <a:rPr lang="es-ES" sz="2600" dirty="0">
                <a:latin typeface="Arial"/>
                <a:cs typeface="Arial"/>
              </a:rPr>
              <a:t>NO se trata de una prueba de la competencia de los miembros del personal</a:t>
            </a:r>
          </a:p>
          <a:p>
            <a:pPr marL="457200" indent="-355600">
              <a:spcBef>
                <a:spcPts val="1500"/>
              </a:spcBef>
              <a:buClr>
                <a:srgbClr val="A24B19"/>
              </a:buClr>
              <a:buSzPts val="500"/>
              <a:buChar char="•"/>
              <a:tabLst>
                <a:tab pos="456565" algn="l"/>
                <a:tab pos="457200" algn="l"/>
              </a:tabLst>
            </a:pPr>
            <a:r>
              <a:rPr lang="es-ES" sz="2600" dirty="0">
                <a:latin typeface="Arial"/>
                <a:cs typeface="Arial"/>
              </a:rPr>
              <a:t>Se deben respetar las opiniones</a:t>
            </a:r>
            <a:br>
              <a:rPr lang="es-ES" sz="2600" dirty="0">
                <a:latin typeface="Arial"/>
                <a:cs typeface="Arial"/>
              </a:rPr>
            </a:br>
            <a:r>
              <a:rPr lang="es-ES" sz="2600" dirty="0">
                <a:latin typeface="Arial"/>
                <a:cs typeface="Arial"/>
              </a:rPr>
              <a:t>de los demás</a:t>
            </a:r>
          </a:p>
          <a:p>
            <a:pPr marL="469900" marR="4735195" lvl="1" indent="-304800">
              <a:spcBef>
                <a:spcPts val="1500"/>
              </a:spcBef>
              <a:buClr>
                <a:srgbClr val="A24B19"/>
              </a:buClr>
              <a:buSzPts val="500"/>
              <a:buChar char="•"/>
              <a:tabLst>
                <a:tab pos="469265" algn="l"/>
                <a:tab pos="469900" algn="l"/>
              </a:tabLst>
            </a:pPr>
            <a:r>
              <a:rPr lang="es-ES" sz="2600" dirty="0">
                <a:latin typeface="Arial"/>
                <a:cs typeface="Arial"/>
              </a:rPr>
              <a:t>Responda igual que lo haría en la vida real y deje que los demás también lo hagan</a:t>
            </a:r>
          </a:p>
          <a:p>
            <a:pPr marL="457200" marR="5080" indent="-355600">
              <a:spcBef>
                <a:spcPts val="1500"/>
              </a:spcBef>
              <a:buClr>
                <a:srgbClr val="A24B19"/>
              </a:buClr>
              <a:buSzPts val="500"/>
              <a:buChar char="•"/>
              <a:tabLst>
                <a:tab pos="367665" algn="l"/>
                <a:tab pos="368300" algn="l"/>
              </a:tabLst>
            </a:pPr>
            <a:r>
              <a:rPr lang="es-ES" sz="2600" dirty="0">
                <a:latin typeface="Arial"/>
                <a:cs typeface="Arial"/>
              </a:rPr>
              <a:t>Fundamente sus respuestas basándose en sus planes, directrices y reglamentos vigentes</a:t>
            </a:r>
          </a:p>
          <a:p>
            <a:pPr marL="457200" marR="5080" indent="-355600">
              <a:spcBef>
                <a:spcPts val="1500"/>
              </a:spcBef>
              <a:buClr>
                <a:srgbClr val="A24B19"/>
              </a:buClr>
              <a:buSzPts val="500"/>
              <a:buChar char="•"/>
              <a:tabLst>
                <a:tab pos="367665" algn="l"/>
                <a:tab pos="368300" algn="l"/>
              </a:tabLst>
            </a:pPr>
            <a:r>
              <a:rPr lang="es-ES" sz="2600" dirty="0">
                <a:latin typeface="Arial"/>
                <a:cs typeface="Arial"/>
              </a:rPr>
              <a:t>Céntrese en las soluciones</a:t>
            </a:r>
          </a:p>
        </p:txBody>
      </p:sp>
      <p:sp>
        <p:nvSpPr>
          <p:cNvPr id="5" name="object 5"/>
          <p:cNvSpPr/>
          <p:nvPr/>
        </p:nvSpPr>
        <p:spPr>
          <a:xfrm>
            <a:off x="5905319" y="825500"/>
            <a:ext cx="5884332" cy="35306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85800"/>
            <a:ext cx="9171305" cy="5951855"/>
          </a:xfrm>
          <a:custGeom>
            <a:avLst/>
            <a:gdLst/>
            <a:ahLst/>
            <a:cxnLst/>
            <a:rect l="l" t="t" r="r" b="b"/>
            <a:pathLst>
              <a:path w="9171305" h="5951855">
                <a:moveTo>
                  <a:pt x="2267601" y="0"/>
                </a:moveTo>
                <a:lnTo>
                  <a:pt x="0" y="0"/>
                </a:lnTo>
                <a:lnTo>
                  <a:pt x="0" y="5951536"/>
                </a:lnTo>
                <a:lnTo>
                  <a:pt x="2267601" y="5951536"/>
                </a:lnTo>
                <a:lnTo>
                  <a:pt x="2267601" y="0"/>
                </a:lnTo>
                <a:close/>
              </a:path>
              <a:path w="9171305" h="5951855">
                <a:moveTo>
                  <a:pt x="2276745" y="0"/>
                </a:moveTo>
                <a:lnTo>
                  <a:pt x="2276745" y="5951536"/>
                </a:lnTo>
                <a:lnTo>
                  <a:pt x="9170986" y="5951536"/>
                </a:lnTo>
                <a:lnTo>
                  <a:pt x="2276745" y="0"/>
                </a:lnTo>
                <a:close/>
              </a:path>
            </a:pathLst>
          </a:custGeom>
          <a:solidFill>
            <a:srgbClr val="FFFFFF"/>
          </a:solidFill>
        </p:spPr>
        <p:txBody>
          <a:bodyPr wrap="square" lIns="0" tIns="0" rIns="0" bIns="0" rtlCol="0"/>
          <a:lstStyle/>
          <a:p>
            <a:endParaRPr/>
          </a:p>
        </p:txBody>
      </p:sp>
      <p:sp>
        <p:nvSpPr>
          <p:cNvPr id="3" name="object 3"/>
          <p:cNvSpPr txBox="1">
            <a:spLocks noGrp="1"/>
          </p:cNvSpPr>
          <p:nvPr>
            <p:ph type="title"/>
          </p:nvPr>
        </p:nvSpPr>
        <p:spPr>
          <a:xfrm>
            <a:off x="231125" y="0"/>
            <a:ext cx="102844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Reglas del ejercicio de simulación teórico (cont.)</a:t>
            </a:r>
          </a:p>
        </p:txBody>
      </p:sp>
      <p:sp>
        <p:nvSpPr>
          <p:cNvPr id="6" name="Rectangle 5">
            <a:extLst>
              <a:ext uri="{FF2B5EF4-FFF2-40B4-BE49-F238E27FC236}">
                <a16:creationId xmlns:a16="http://schemas.microsoft.com/office/drawing/2014/main" id="{70D134AA-6801-4648-8042-FCAA3CCE1C15}"/>
              </a:ext>
            </a:extLst>
          </p:cNvPr>
          <p:cNvSpPr/>
          <p:nvPr/>
        </p:nvSpPr>
        <p:spPr>
          <a:xfrm>
            <a:off x="249540" y="685800"/>
            <a:ext cx="11960875" cy="5693866"/>
          </a:xfrm>
          <a:prstGeom prst="rect">
            <a:avLst/>
          </a:prstGeom>
        </p:spPr>
        <p:txBody>
          <a:bodyPr wrap="square">
            <a:spAutoFit/>
          </a:bodyPr>
          <a:lstStyle/>
          <a:p>
            <a:pPr algn="ctr"/>
            <a:r>
              <a:rPr lang="es-ES" sz="2800" dirty="0">
                <a:solidFill>
                  <a:srgbClr val="FF0000"/>
                </a:solidFill>
                <a:latin typeface="Arial"/>
                <a:cs typeface="Arial"/>
              </a:rPr>
              <a:t>¡No se oponga al escenario de simulación: acéptelo!</a:t>
            </a:r>
          </a:p>
          <a:p>
            <a:endParaRPr lang="en-US" sz="1400" dirty="0">
              <a:latin typeface="Arial"/>
              <a:cs typeface="Arial"/>
            </a:endParaRPr>
          </a:p>
          <a:p>
            <a:r>
              <a:rPr lang="es-ES" sz="2400" dirty="0">
                <a:latin typeface="Arial"/>
                <a:cs typeface="Arial"/>
              </a:rPr>
              <a:t>Los términos «aislamiento» y «cuarentena» a menudo se utilizan indistintamente, pero según el RSI(2005) no significan lo mismo: </a:t>
            </a:r>
          </a:p>
          <a:p>
            <a:pPr marL="457200" indent="-457200">
              <a:spcBef>
                <a:spcPts val="1200"/>
              </a:spcBef>
              <a:buFont typeface="Arial" panose="020B0604020202020204" pitchFamily="34" charset="0"/>
              <a:buChar char="•"/>
            </a:pPr>
            <a:r>
              <a:rPr lang="es-ES" sz="2000" i="1" dirty="0">
                <a:latin typeface="Arial"/>
                <a:cs typeface="Arial"/>
              </a:rPr>
              <a:t>«</a:t>
            </a:r>
            <a:r>
              <a:rPr lang="es-ES" sz="2000" b="1" i="1" dirty="0">
                <a:latin typeface="Arial"/>
                <a:cs typeface="Arial"/>
              </a:rPr>
              <a:t>aislamiento</a:t>
            </a:r>
            <a:r>
              <a:rPr lang="es-ES" sz="2000" i="1" dirty="0">
                <a:latin typeface="Arial"/>
                <a:cs typeface="Arial"/>
              </a:rPr>
              <a:t>» significa la separación de los demás de </a:t>
            </a:r>
            <a:r>
              <a:rPr lang="es-ES" sz="2000" i="1" u="sng" dirty="0">
                <a:latin typeface="Arial"/>
                <a:cs typeface="Arial"/>
              </a:rPr>
              <a:t>personas enfermas o contaminadas</a:t>
            </a:r>
            <a:r>
              <a:rPr lang="es-ES" sz="2000" i="1" dirty="0">
                <a:latin typeface="Arial"/>
                <a:cs typeface="Arial"/>
              </a:rPr>
              <a:t> o de equipajes, contenedores, medios de transporte, mercancías, paquetes postales afectados, con objeto de prevenir la propagación de una infección y/o contaminación;</a:t>
            </a:r>
          </a:p>
          <a:p>
            <a:pPr marL="457200" indent="-457200">
              <a:buFont typeface="Arial" panose="020B0604020202020204" pitchFamily="34" charset="0"/>
              <a:buChar char="•"/>
            </a:pPr>
            <a:r>
              <a:rPr lang="es-ES" sz="2000" i="1" dirty="0">
                <a:latin typeface="Arial"/>
                <a:cs typeface="Arial"/>
              </a:rPr>
              <a:t>«</a:t>
            </a:r>
            <a:r>
              <a:rPr lang="es-ES" sz="2000" b="1" i="1" dirty="0">
                <a:latin typeface="Arial"/>
                <a:cs typeface="Arial"/>
              </a:rPr>
              <a:t>cuarentena</a:t>
            </a:r>
            <a:r>
              <a:rPr lang="es-ES" sz="2000" i="1" dirty="0">
                <a:latin typeface="Arial"/>
                <a:cs typeface="Arial"/>
              </a:rPr>
              <a:t>» significa la restricción de las actividades y/o la separación de los demás de </a:t>
            </a:r>
            <a:r>
              <a:rPr lang="es-ES" sz="2000" i="1" u="sng" dirty="0">
                <a:latin typeface="Arial"/>
                <a:cs typeface="Arial"/>
              </a:rPr>
              <a:t>personas que no están enfermas, pero respecto de las cuales se tienen sospechas</a:t>
            </a:r>
            <a:r>
              <a:rPr lang="es-ES" sz="2000" i="1" dirty="0">
                <a:latin typeface="Arial"/>
                <a:cs typeface="Arial"/>
              </a:rPr>
              <a:t>, o de equipajes, contenedores, medios de transporte o mercancías sospechosos, de forma tal que se prevenga la posible propagación de la infección o contaminación;</a:t>
            </a:r>
          </a:p>
          <a:p>
            <a:endParaRPr lang="en-US" sz="2400" dirty="0">
              <a:latin typeface="Arial"/>
              <a:cs typeface="Arial"/>
            </a:endParaRPr>
          </a:p>
          <a:p>
            <a:r>
              <a:rPr lang="es-ES" sz="2400" dirty="0">
                <a:latin typeface="Arial"/>
                <a:cs typeface="Arial"/>
              </a:rPr>
              <a:t>A los efectos del presente ejercicio se considerará que el término </a:t>
            </a:r>
            <a:r>
              <a:rPr lang="es-ES" sz="2400" b="1" dirty="0">
                <a:latin typeface="Arial"/>
                <a:cs typeface="Arial"/>
              </a:rPr>
              <a:t>«cuarentena»</a:t>
            </a:r>
            <a:r>
              <a:rPr lang="es-ES" sz="2400" dirty="0">
                <a:latin typeface="Arial"/>
                <a:cs typeface="Arial"/>
              </a:rPr>
              <a:t> es el que se utiliza en el ámbito público, definiéndose la cuarentena aproximadamente como cualquier tipo de confinamiento o de restricciones impuestas a las personas o las mercancías en relación con la COVID-19. </a:t>
            </a:r>
            <a:r>
              <a:rPr lang="es-ES" sz="2800" dirty="0">
                <a:latin typeface="Arial"/>
                <a:cs typeface="Arial"/>
              </a:rPr>
              <a:t> </a:t>
            </a:r>
          </a:p>
        </p:txBody>
      </p:sp>
    </p:spTree>
    <p:extLst>
      <p:ext uri="{BB962C8B-B14F-4D97-AF65-F5344CB8AC3E}">
        <p14:creationId xmlns:p14="http://schemas.microsoft.com/office/powerpoint/2010/main" val="3990631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B04F7-B0B1-4F91-B549-742A708937C4}"/>
              </a:ext>
            </a:extLst>
          </p:cNvPr>
          <p:cNvSpPr>
            <a:spLocks noGrp="1"/>
          </p:cNvSpPr>
          <p:nvPr>
            <p:ph type="title"/>
          </p:nvPr>
        </p:nvSpPr>
        <p:spPr>
          <a:xfrm>
            <a:off x="152780" y="-8247"/>
            <a:ext cx="11734420" cy="581340"/>
          </a:xfrm>
        </p:spPr>
        <p:txBody>
          <a:bodyPr>
            <a:normAutofit fontScale="90000"/>
          </a:bodyPr>
          <a:lstStyle/>
          <a:p>
            <a:r>
              <a:rPr lang="es-ES" dirty="0"/>
              <a:t>Ejercicio de simulación teórico: cómo proceder</a:t>
            </a:r>
          </a:p>
        </p:txBody>
      </p:sp>
      <p:sp>
        <p:nvSpPr>
          <p:cNvPr id="4" name="Date Placeholder 3">
            <a:extLst>
              <a:ext uri="{FF2B5EF4-FFF2-40B4-BE49-F238E27FC236}">
                <a16:creationId xmlns:a16="http://schemas.microsoft.com/office/drawing/2014/main" id="{E9D21762-1AC0-47DD-BF09-9B5B4DE1A823}"/>
              </a:ext>
            </a:extLst>
          </p:cNvPr>
          <p:cNvSpPr>
            <a:spLocks noGrp="1"/>
          </p:cNvSpPr>
          <p:nvPr>
            <p:ph type="dt" sz="half" idx="10"/>
          </p:nvPr>
        </p:nvSpPr>
        <p:spPr>
          <a:xfrm>
            <a:off x="5410200" y="6560893"/>
            <a:ext cx="384108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 de </a:t>
            </a:r>
            <a:r>
              <a:rPr kumimoji="0" lang="es-ES" sz="1200" b="1" i="0" u="none" strike="noStrike" kern="1200" cap="none" spc="0" normalizeH="0" baseline="0" dirty="0">
                <a:ln>
                  <a:noFill/>
                </a:ln>
                <a:solidFill>
                  <a:prstClr val="white"/>
                </a:solidFill>
                <a:effectLst/>
                <a:uLnTx/>
                <a:uFillTx/>
                <a:latin typeface="Arial" panose="020B0604020202020204" pitchFamily="34" charset="0"/>
                <a:ea typeface="+mn-ea"/>
                <a:cs typeface="Arial" panose="020B0604020202020204" pitchFamily="34" charset="0"/>
              </a:rPr>
              <a:t>octubre</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2020</a:t>
            </a:r>
          </a:p>
        </p:txBody>
      </p:sp>
      <p:sp>
        <p:nvSpPr>
          <p:cNvPr id="182" name="Rectangle 181">
            <a:extLst>
              <a:ext uri="{FF2B5EF4-FFF2-40B4-BE49-F238E27FC236}">
                <a16:creationId xmlns:a16="http://schemas.microsoft.com/office/drawing/2014/main" id="{67744F97-E788-4F04-8EA4-6A6ED13C2739}"/>
              </a:ext>
            </a:extLst>
          </p:cNvPr>
          <p:cNvSpPr/>
          <p:nvPr/>
        </p:nvSpPr>
        <p:spPr>
          <a:xfrm>
            <a:off x="8480494" y="591381"/>
            <a:ext cx="3728243" cy="6049957"/>
          </a:xfrm>
          <a:prstGeom prst="rect">
            <a:avLst/>
          </a:prstGeom>
          <a:solidFill>
            <a:schemeClr val="tx2"/>
          </a:solidFill>
        </p:spPr>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0" i="0" u="none" strike="noStrike" cap="none" normalizeH="0" baseline="0" noProof="0" dirty="0">
                <a:ln>
                  <a:noFill/>
                </a:ln>
                <a:solidFill>
                  <a:prstClr val="white"/>
                </a:solidFill>
                <a:uLnTx/>
                <a:uFillTx/>
                <a:latin typeface="Arial" panose="020B0604020202020204"/>
                <a:ea typeface="+mn-ea"/>
                <a:cs typeface="+mn-cs"/>
              </a:rPr>
              <a:t>Se trata de un ejercicio cerrado, diseñado solo para ustedes.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200" b="0" i="0" u="none" strike="noStrike" cap="none" normalizeH="0" baseline="0" noProof="0" dirty="0">
                <a:ln>
                  <a:noFill/>
                </a:ln>
                <a:solidFill>
                  <a:prstClr val="white"/>
                </a:solidFill>
                <a:uLnTx/>
                <a:uFillTx/>
                <a:latin typeface="Arial" panose="020B0604020202020204"/>
                <a:ea typeface="+mn-ea"/>
                <a:cs typeface="+mn-cs"/>
              </a:rPr>
              <a:t>Los facilitadores las/los guiarán por una serie de debates centrados en un caso importado de</a:t>
            </a:r>
            <a:br>
              <a:rPr kumimoji="0" lang="es-ES" sz="2200" b="0" i="0" u="none" strike="noStrike" cap="none" normalizeH="0" baseline="0" noProof="0" dirty="0">
                <a:ln>
                  <a:noFill/>
                </a:ln>
                <a:solidFill>
                  <a:prstClr val="white"/>
                </a:solidFill>
                <a:uLnTx/>
                <a:uFillTx/>
                <a:latin typeface="Arial" panose="020B0604020202020204"/>
                <a:ea typeface="+mn-ea"/>
                <a:cs typeface="+mn-cs"/>
              </a:rPr>
            </a:br>
            <a:r>
              <a:rPr kumimoji="0" lang="es-ES" sz="2200" b="0" i="0" u="none" strike="noStrike" cap="none" normalizeH="0" baseline="0" noProof="0" dirty="0">
                <a:ln>
                  <a:noFill/>
                </a:ln>
                <a:solidFill>
                  <a:prstClr val="white"/>
                </a:solidFill>
                <a:uLnTx/>
                <a:uFillTx/>
                <a:latin typeface="Arial" panose="020B0604020202020204"/>
                <a:ea typeface="+mn-ea"/>
                <a:cs typeface="+mn-cs"/>
              </a:rPr>
              <a:t>COVID-19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cap="none" normalizeH="0" baseline="0" noProof="0" dirty="0">
              <a:ln>
                <a:noFill/>
              </a:ln>
              <a:solidFill>
                <a:prstClr val="white"/>
              </a:solidFill>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cap="none" normalizeH="0" baseline="0" noProof="0" dirty="0">
                <a:ln>
                  <a:noFill/>
                </a:ln>
                <a:solidFill>
                  <a:prstClr val="white"/>
                </a:solidFill>
                <a:uLnTx/>
                <a:uFillTx/>
                <a:latin typeface="Arial" panose="020B0604020202020204"/>
                <a:ea typeface="+mn-ea"/>
                <a:cs typeface="+mn-cs"/>
              </a:rPr>
              <a:t>Estamos aquí para aprender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cap="none" normalizeH="0" baseline="0" noProof="0" dirty="0">
              <a:ln>
                <a:noFill/>
              </a:ln>
              <a:solidFill>
                <a:prstClr val="white"/>
              </a:solidFill>
              <a:uLnTx/>
              <a:uFillTx/>
              <a:latin typeface="Arial" panose="020B0604020202020204"/>
              <a:ea typeface="+mn-ea"/>
              <a:cs typeface="+mn-cs"/>
            </a:endParaRPr>
          </a:p>
        </p:txBody>
      </p:sp>
      <p:sp>
        <p:nvSpPr>
          <p:cNvPr id="59" name="Freeform: Shape 58">
            <a:extLst>
              <a:ext uri="{FF2B5EF4-FFF2-40B4-BE49-F238E27FC236}">
                <a16:creationId xmlns:a16="http://schemas.microsoft.com/office/drawing/2014/main" id="{0643F411-9354-42D4-9C8D-FF309A8A038F}"/>
              </a:ext>
            </a:extLst>
          </p:cNvPr>
          <p:cNvSpPr/>
          <p:nvPr/>
        </p:nvSpPr>
        <p:spPr>
          <a:xfrm>
            <a:off x="477396"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0 w 2747451"/>
              <a:gd name="connsiteY5"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7451" h="1098980">
                <a:moveTo>
                  <a:pt x="0" y="0"/>
                </a:moveTo>
                <a:lnTo>
                  <a:pt x="2197961" y="0"/>
                </a:lnTo>
                <a:lnTo>
                  <a:pt x="2747451" y="549490"/>
                </a:lnTo>
                <a:lnTo>
                  <a:pt x="2197961" y="1098980"/>
                </a:lnTo>
                <a:lnTo>
                  <a:pt x="0" y="109898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64008" rIns="306749"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ES" sz="2000" b="1" i="0" u="none" strike="noStrike" cap="none" normalizeH="0" baseline="0" noProof="0">
                <a:ln>
                  <a:noFill/>
                </a:ln>
                <a:solidFill>
                  <a:prstClr val="white"/>
                </a:solidFill>
                <a:uLnTx/>
                <a:uFillTx/>
                <a:latin typeface="Arial" panose="020B0604020202020204"/>
                <a:ea typeface="+mn-ea"/>
                <a:cs typeface="+mn-cs"/>
              </a:rPr>
              <a:t>Debate posterior al ejercicio</a:t>
            </a:r>
          </a:p>
        </p:txBody>
      </p:sp>
      <p:sp>
        <p:nvSpPr>
          <p:cNvPr id="60" name="Freeform: Shape 59">
            <a:extLst>
              <a:ext uri="{FF2B5EF4-FFF2-40B4-BE49-F238E27FC236}">
                <a16:creationId xmlns:a16="http://schemas.microsoft.com/office/drawing/2014/main" id="{6F6CF754-9C2F-4DDB-863E-42EA03BD8012}"/>
              </a:ext>
            </a:extLst>
          </p:cNvPr>
          <p:cNvSpPr/>
          <p:nvPr/>
        </p:nvSpPr>
        <p:spPr>
          <a:xfrm>
            <a:off x="2675358" y="4621698"/>
            <a:ext cx="2491577"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ES" sz="2000" b="1" i="0" u="none" strike="noStrike" cap="none" normalizeH="0" baseline="0" noProof="0">
                <a:ln>
                  <a:noFill/>
                </a:ln>
                <a:solidFill>
                  <a:prstClr val="white"/>
                </a:solidFill>
                <a:uLnTx/>
                <a:uFillTx/>
                <a:latin typeface="Arial" panose="020B0604020202020204"/>
                <a:ea typeface="+mn-ea"/>
                <a:cs typeface="+mn-cs"/>
              </a:rPr>
              <a:t>Análisis facilitado</a:t>
            </a:r>
          </a:p>
        </p:txBody>
      </p:sp>
      <p:sp>
        <p:nvSpPr>
          <p:cNvPr id="61" name="Freeform: Shape 60">
            <a:extLst>
              <a:ext uri="{FF2B5EF4-FFF2-40B4-BE49-F238E27FC236}">
                <a16:creationId xmlns:a16="http://schemas.microsoft.com/office/drawing/2014/main" id="{7E665A72-E742-4104-801A-6D2B417DBC36}"/>
              </a:ext>
            </a:extLst>
          </p:cNvPr>
          <p:cNvSpPr/>
          <p:nvPr/>
        </p:nvSpPr>
        <p:spPr>
          <a:xfrm>
            <a:off x="4873319" y="4621698"/>
            <a:ext cx="2648350" cy="1112814"/>
          </a:xfrm>
          <a:custGeom>
            <a:avLst/>
            <a:gdLst>
              <a:gd name="connsiteX0" fmla="*/ 0 w 2747451"/>
              <a:gd name="connsiteY0" fmla="*/ 0 h 1098980"/>
              <a:gd name="connsiteX1" fmla="*/ 2197961 w 2747451"/>
              <a:gd name="connsiteY1" fmla="*/ 0 h 1098980"/>
              <a:gd name="connsiteX2" fmla="*/ 2747451 w 2747451"/>
              <a:gd name="connsiteY2" fmla="*/ 549490 h 1098980"/>
              <a:gd name="connsiteX3" fmla="*/ 2197961 w 2747451"/>
              <a:gd name="connsiteY3" fmla="*/ 1098980 h 1098980"/>
              <a:gd name="connsiteX4" fmla="*/ 0 w 2747451"/>
              <a:gd name="connsiteY4" fmla="*/ 1098980 h 1098980"/>
              <a:gd name="connsiteX5" fmla="*/ 549490 w 2747451"/>
              <a:gd name="connsiteY5" fmla="*/ 549490 h 1098980"/>
              <a:gd name="connsiteX6" fmla="*/ 0 w 2747451"/>
              <a:gd name="connsiteY6" fmla="*/ 0 h 10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7451" h="1098980">
                <a:moveTo>
                  <a:pt x="0" y="0"/>
                </a:moveTo>
                <a:lnTo>
                  <a:pt x="2197961" y="0"/>
                </a:lnTo>
                <a:lnTo>
                  <a:pt x="2747451" y="549490"/>
                </a:lnTo>
                <a:lnTo>
                  <a:pt x="2197961" y="1098980"/>
                </a:lnTo>
                <a:lnTo>
                  <a:pt x="0" y="1098980"/>
                </a:lnTo>
                <a:lnTo>
                  <a:pt x="549490" y="549490"/>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45502" tIns="64008" rIns="581494" bIns="64008"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s-ES" b="1" i="0" u="none" strike="noStrike" cap="none" normalizeH="0" baseline="0" noProof="0" dirty="0">
                <a:ln>
                  <a:noFill/>
                </a:ln>
                <a:solidFill>
                  <a:prstClr val="white"/>
                </a:solidFill>
                <a:uLnTx/>
                <a:uFillTx/>
                <a:latin typeface="Arial" panose="020B0604020202020204"/>
                <a:ea typeface="+mn-ea"/>
                <a:cs typeface="+mn-cs"/>
              </a:rPr>
              <a:t>Planificación de medidas</a:t>
            </a:r>
          </a:p>
        </p:txBody>
      </p:sp>
      <p:grpSp>
        <p:nvGrpSpPr>
          <p:cNvPr id="41" name="Group 40">
            <a:extLst>
              <a:ext uri="{FF2B5EF4-FFF2-40B4-BE49-F238E27FC236}">
                <a16:creationId xmlns:a16="http://schemas.microsoft.com/office/drawing/2014/main" id="{55D5F51E-A7D0-402E-9FAA-1C8F36F0E831}"/>
              </a:ext>
            </a:extLst>
          </p:cNvPr>
          <p:cNvGrpSpPr/>
          <p:nvPr/>
        </p:nvGrpSpPr>
        <p:grpSpPr>
          <a:xfrm>
            <a:off x="408547" y="2809085"/>
            <a:ext cx="1644635" cy="1644635"/>
            <a:chOff x="244141" y="2669930"/>
            <a:chExt cx="1644635" cy="1644635"/>
          </a:xfrm>
        </p:grpSpPr>
        <p:sp>
          <p:nvSpPr>
            <p:cNvPr id="13" name="Teardrop 12">
              <a:extLst>
                <a:ext uri="{FF2B5EF4-FFF2-40B4-BE49-F238E27FC236}">
                  <a16:creationId xmlns:a16="http://schemas.microsoft.com/office/drawing/2014/main" id="{101CDCCF-5116-4E6F-95DD-2418243E0017}"/>
                </a:ext>
              </a:extLst>
            </p:cNvPr>
            <p:cNvSpPr/>
            <p:nvPr/>
          </p:nvSpPr>
          <p:spPr>
            <a:xfrm rot="8317880">
              <a:off x="244141"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2A9E292F-4C7B-49DC-95CD-AC95A9BABAC8}"/>
                </a:ext>
              </a:extLst>
            </p:cNvPr>
            <p:cNvSpPr/>
            <p:nvPr/>
          </p:nvSpPr>
          <p:spPr>
            <a:xfrm>
              <a:off x="299112"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Preguntas y debate</a:t>
              </a:r>
              <a:b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b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(5)</a:t>
              </a:r>
            </a:p>
          </p:txBody>
        </p:sp>
      </p:grpSp>
      <p:grpSp>
        <p:nvGrpSpPr>
          <p:cNvPr id="44" name="Group 43">
            <a:extLst>
              <a:ext uri="{FF2B5EF4-FFF2-40B4-BE49-F238E27FC236}">
                <a16:creationId xmlns:a16="http://schemas.microsoft.com/office/drawing/2014/main" id="{7C1B6D6E-C401-4C53-86C8-BE8D959D430E}"/>
              </a:ext>
            </a:extLst>
          </p:cNvPr>
          <p:cNvGrpSpPr/>
          <p:nvPr/>
        </p:nvGrpSpPr>
        <p:grpSpPr>
          <a:xfrm>
            <a:off x="2223328" y="2809085"/>
            <a:ext cx="1644635" cy="1644635"/>
            <a:chOff x="1943675" y="2669930"/>
            <a:chExt cx="1644635" cy="1644635"/>
          </a:xfrm>
        </p:grpSpPr>
        <p:sp>
          <p:nvSpPr>
            <p:cNvPr id="11" name="Teardrop 10">
              <a:extLst>
                <a:ext uri="{FF2B5EF4-FFF2-40B4-BE49-F238E27FC236}">
                  <a16:creationId xmlns:a16="http://schemas.microsoft.com/office/drawing/2014/main" id="{03486F3B-1A22-4233-9748-D6100DF91936}"/>
                </a:ext>
              </a:extLst>
            </p:cNvPr>
            <p:cNvSpPr/>
            <p:nvPr/>
          </p:nvSpPr>
          <p:spPr>
            <a:xfrm rot="13597622">
              <a:off x="1943675" y="2669930"/>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Freeform: Shape 11">
              <a:extLst>
                <a:ext uri="{FF2B5EF4-FFF2-40B4-BE49-F238E27FC236}">
                  <a16:creationId xmlns:a16="http://schemas.microsoft.com/office/drawing/2014/main" id="{820E0657-72F8-414E-9CC4-417BD5351510}"/>
                </a:ext>
              </a:extLst>
            </p:cNvPr>
            <p:cNvSpPr/>
            <p:nvPr/>
          </p:nvSpPr>
          <p:spPr>
            <a:xfrm>
              <a:off x="1989106" y="2716970"/>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Preguntas y debate</a:t>
              </a:r>
              <a:b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b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(4)</a:t>
              </a:r>
            </a:p>
          </p:txBody>
        </p:sp>
      </p:grpSp>
      <p:grpSp>
        <p:nvGrpSpPr>
          <p:cNvPr id="45" name="Group 44">
            <a:extLst>
              <a:ext uri="{FF2B5EF4-FFF2-40B4-BE49-F238E27FC236}">
                <a16:creationId xmlns:a16="http://schemas.microsoft.com/office/drawing/2014/main" id="{C9CB93EB-8723-4B79-B8F7-ACC5EFC463F6}"/>
              </a:ext>
            </a:extLst>
          </p:cNvPr>
          <p:cNvGrpSpPr/>
          <p:nvPr/>
        </p:nvGrpSpPr>
        <p:grpSpPr>
          <a:xfrm>
            <a:off x="4025263" y="2820355"/>
            <a:ext cx="1644635" cy="1644635"/>
            <a:chOff x="3629642" y="2681200"/>
            <a:chExt cx="1644635" cy="1644635"/>
          </a:xfrm>
        </p:grpSpPr>
        <p:sp>
          <p:nvSpPr>
            <p:cNvPr id="15" name="Teardrop 14">
              <a:extLst>
                <a:ext uri="{FF2B5EF4-FFF2-40B4-BE49-F238E27FC236}">
                  <a16:creationId xmlns:a16="http://schemas.microsoft.com/office/drawing/2014/main" id="{F9E9B369-377F-4C08-AC21-907816BF0C84}"/>
                </a:ext>
              </a:extLst>
            </p:cNvPr>
            <p:cNvSpPr/>
            <p:nvPr/>
          </p:nvSpPr>
          <p:spPr>
            <a:xfrm rot="13405948">
              <a:off x="3629642" y="2681200"/>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Shape 15">
              <a:extLst>
                <a:ext uri="{FF2B5EF4-FFF2-40B4-BE49-F238E27FC236}">
                  <a16:creationId xmlns:a16="http://schemas.microsoft.com/office/drawing/2014/main" id="{69F57A01-8584-4F50-9F80-0B8E3E1C08EF}"/>
                </a:ext>
              </a:extLst>
            </p:cNvPr>
            <p:cNvSpPr/>
            <p:nvPr/>
          </p:nvSpPr>
          <p:spPr>
            <a:xfrm>
              <a:off x="3679100"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7" tIns="101086" rIns="101285"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sz="1600" b="1"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Actualización del escenario</a:t>
              </a:r>
            </a:p>
          </p:txBody>
        </p:sp>
      </p:grpSp>
      <p:grpSp>
        <p:nvGrpSpPr>
          <p:cNvPr id="57" name="Group 56">
            <a:extLst>
              <a:ext uri="{FF2B5EF4-FFF2-40B4-BE49-F238E27FC236}">
                <a16:creationId xmlns:a16="http://schemas.microsoft.com/office/drawing/2014/main" id="{28F0EAE8-5908-42F3-8B9B-A5F7E1BCC822}"/>
              </a:ext>
            </a:extLst>
          </p:cNvPr>
          <p:cNvGrpSpPr/>
          <p:nvPr/>
        </p:nvGrpSpPr>
        <p:grpSpPr>
          <a:xfrm>
            <a:off x="5819630" y="2820434"/>
            <a:ext cx="1644635" cy="1644635"/>
            <a:chOff x="5191292" y="2681279"/>
            <a:chExt cx="1644635" cy="1644635"/>
          </a:xfrm>
        </p:grpSpPr>
        <p:sp>
          <p:nvSpPr>
            <p:cNvPr id="29" name="Teardrop 28">
              <a:extLst>
                <a:ext uri="{FF2B5EF4-FFF2-40B4-BE49-F238E27FC236}">
                  <a16:creationId xmlns:a16="http://schemas.microsoft.com/office/drawing/2014/main" id="{C4A84362-E961-4DF7-B683-E279362436FA}"/>
                </a:ext>
              </a:extLst>
            </p:cNvPr>
            <p:cNvSpPr/>
            <p:nvPr/>
          </p:nvSpPr>
          <p:spPr>
            <a:xfrm rot="13592100">
              <a:off x="5191292" y="2681279"/>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Shape 29">
              <a:extLst>
                <a:ext uri="{FF2B5EF4-FFF2-40B4-BE49-F238E27FC236}">
                  <a16:creationId xmlns:a16="http://schemas.microsoft.com/office/drawing/2014/main" id="{209E8E62-C187-414D-963A-97C19A56DB3B}"/>
                </a:ext>
              </a:extLst>
            </p:cNvPr>
            <p:cNvSpPr/>
            <p:nvPr/>
          </p:nvSpPr>
          <p:spPr>
            <a:xfrm>
              <a:off x="5246263" y="2730618"/>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0488" tIns="101086" rIns="101284"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Preguntas y debate</a:t>
              </a:r>
              <a:b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b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(3)</a:t>
              </a:r>
            </a:p>
          </p:txBody>
        </p:sp>
      </p:grpSp>
      <p:grpSp>
        <p:nvGrpSpPr>
          <p:cNvPr id="56" name="Group 55">
            <a:extLst>
              <a:ext uri="{FF2B5EF4-FFF2-40B4-BE49-F238E27FC236}">
                <a16:creationId xmlns:a16="http://schemas.microsoft.com/office/drawing/2014/main" id="{DC18AF09-D764-4484-A0FB-2EDC11745EF4}"/>
              </a:ext>
            </a:extLst>
          </p:cNvPr>
          <p:cNvGrpSpPr/>
          <p:nvPr/>
        </p:nvGrpSpPr>
        <p:grpSpPr>
          <a:xfrm>
            <a:off x="5819630" y="926360"/>
            <a:ext cx="1644635" cy="1644635"/>
            <a:chOff x="5248729" y="787205"/>
            <a:chExt cx="1644635" cy="1644635"/>
          </a:xfrm>
        </p:grpSpPr>
        <p:sp>
          <p:nvSpPr>
            <p:cNvPr id="31" name="Teardrop 30">
              <a:extLst>
                <a:ext uri="{FF2B5EF4-FFF2-40B4-BE49-F238E27FC236}">
                  <a16:creationId xmlns:a16="http://schemas.microsoft.com/office/drawing/2014/main" id="{45AAFB87-6D6A-4F12-9F79-6C1271FF2795}"/>
                </a:ext>
              </a:extLst>
            </p:cNvPr>
            <p:cNvSpPr/>
            <p:nvPr/>
          </p:nvSpPr>
          <p:spPr>
            <a:xfrm rot="8156363">
              <a:off x="5248729"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Shape 31">
              <a:extLst>
                <a:ext uri="{FF2B5EF4-FFF2-40B4-BE49-F238E27FC236}">
                  <a16:creationId xmlns:a16="http://schemas.microsoft.com/office/drawing/2014/main" id="{1BE2D36A-AC85-4DCD-BE83-40DB27AB963A}"/>
                </a:ext>
              </a:extLst>
            </p:cNvPr>
            <p:cNvSpPr/>
            <p:nvPr/>
          </p:nvSpPr>
          <p:spPr>
            <a:xfrm>
              <a:off x="5303700"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Preguntas y debate</a:t>
              </a:r>
              <a:b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b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(2)</a:t>
              </a:r>
            </a:p>
          </p:txBody>
        </p:sp>
      </p:grpSp>
      <p:grpSp>
        <p:nvGrpSpPr>
          <p:cNvPr id="55" name="Group 54">
            <a:extLst>
              <a:ext uri="{FF2B5EF4-FFF2-40B4-BE49-F238E27FC236}">
                <a16:creationId xmlns:a16="http://schemas.microsoft.com/office/drawing/2014/main" id="{C096AE6C-DD09-4B55-A977-8700A309FE90}"/>
              </a:ext>
            </a:extLst>
          </p:cNvPr>
          <p:cNvGrpSpPr/>
          <p:nvPr/>
        </p:nvGrpSpPr>
        <p:grpSpPr>
          <a:xfrm>
            <a:off x="4025263" y="926360"/>
            <a:ext cx="1644635" cy="1644635"/>
            <a:chOff x="3549197" y="787205"/>
            <a:chExt cx="1644635" cy="1644635"/>
          </a:xfrm>
        </p:grpSpPr>
        <p:sp>
          <p:nvSpPr>
            <p:cNvPr id="33" name="Teardrop 32">
              <a:extLst>
                <a:ext uri="{FF2B5EF4-FFF2-40B4-BE49-F238E27FC236}">
                  <a16:creationId xmlns:a16="http://schemas.microsoft.com/office/drawing/2014/main" id="{DE68B790-5CEE-4DBE-9D0D-829F3DA87CB9}"/>
                </a:ext>
              </a:extLst>
            </p:cNvPr>
            <p:cNvSpPr/>
            <p:nvPr/>
          </p:nvSpPr>
          <p:spPr>
            <a:xfrm rot="2700000">
              <a:off x="3549197"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Shape 33">
              <a:extLst>
                <a:ext uri="{FF2B5EF4-FFF2-40B4-BE49-F238E27FC236}">
                  <a16:creationId xmlns:a16="http://schemas.microsoft.com/office/drawing/2014/main" id="{17BCFC00-465F-4563-8CF6-87283EB3B709}"/>
                </a:ext>
              </a:extLst>
            </p:cNvPr>
            <p:cNvSpPr/>
            <p:nvPr/>
          </p:nvSpPr>
          <p:spPr>
            <a:xfrm>
              <a:off x="3604165" y="842219"/>
              <a:ext cx="1547542"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sz="1600" b="1" i="0" u="none" strike="noStrike" cap="none" normalizeH="0" noProof="0" dirty="0">
                  <a:ln>
                    <a:noFill/>
                  </a:ln>
                  <a:solidFill>
                    <a:prstClr val="black">
                      <a:hueOff val="0"/>
                      <a:satOff val="0"/>
                      <a:lumOff val="0"/>
                      <a:alphaOff val="0"/>
                    </a:prstClr>
                  </a:solidFill>
                  <a:uLnTx/>
                  <a:uFillTx/>
                  <a:latin typeface="Arial" panose="020B0604020202020204"/>
                  <a:ea typeface="+mn-ea"/>
                  <a:cs typeface="+mn-cs"/>
                </a:rPr>
                <a:t>Actualización del escenario</a:t>
              </a:r>
            </a:p>
          </p:txBody>
        </p:sp>
      </p:grpSp>
      <p:grpSp>
        <p:nvGrpSpPr>
          <p:cNvPr id="53" name="Group 52">
            <a:extLst>
              <a:ext uri="{FF2B5EF4-FFF2-40B4-BE49-F238E27FC236}">
                <a16:creationId xmlns:a16="http://schemas.microsoft.com/office/drawing/2014/main" id="{CF4B0A48-ED99-4F0D-8713-BFA673B241D7}"/>
              </a:ext>
            </a:extLst>
          </p:cNvPr>
          <p:cNvGrpSpPr/>
          <p:nvPr/>
        </p:nvGrpSpPr>
        <p:grpSpPr>
          <a:xfrm>
            <a:off x="2223328" y="926360"/>
            <a:ext cx="1644635" cy="1644635"/>
            <a:chOff x="1849662" y="787205"/>
            <a:chExt cx="1644635" cy="1644635"/>
          </a:xfrm>
        </p:grpSpPr>
        <p:sp>
          <p:nvSpPr>
            <p:cNvPr id="36" name="Teardrop 35">
              <a:extLst>
                <a:ext uri="{FF2B5EF4-FFF2-40B4-BE49-F238E27FC236}">
                  <a16:creationId xmlns:a16="http://schemas.microsoft.com/office/drawing/2014/main" id="{6947DB99-EA11-4E44-B587-E8024A0EC571}"/>
                </a:ext>
              </a:extLst>
            </p:cNvPr>
            <p:cNvSpPr/>
            <p:nvPr/>
          </p:nvSpPr>
          <p:spPr>
            <a:xfrm rot="2700000">
              <a:off x="1849662" y="787205"/>
              <a:ext cx="1644635" cy="1644635"/>
            </a:xfrm>
            <a:prstGeom prst="teardrop">
              <a:avLst>
                <a:gd name="adj" fmla="val 100000"/>
              </a:avLst>
            </a:prstGeom>
            <a:solidFill>
              <a:schemeClr val="tx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9BFFA74E-EDC4-4E32-AB45-C1114D5CA1D4}"/>
                </a:ext>
              </a:extLst>
            </p:cNvPr>
            <p:cNvSpPr/>
            <p:nvPr/>
          </p:nvSpPr>
          <p:spPr>
            <a:xfrm>
              <a:off x="1904631"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accent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5" tIns="101086" rIns="100487"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Preguntas y debate</a:t>
              </a:r>
              <a:b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br>
              <a:r>
                <a:rPr kumimoji="0" lang="es-ES" b="0"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(1)</a:t>
              </a:r>
            </a:p>
          </p:txBody>
        </p:sp>
      </p:grpSp>
      <p:grpSp>
        <p:nvGrpSpPr>
          <p:cNvPr id="40" name="Group 39">
            <a:extLst>
              <a:ext uri="{FF2B5EF4-FFF2-40B4-BE49-F238E27FC236}">
                <a16:creationId xmlns:a16="http://schemas.microsoft.com/office/drawing/2014/main" id="{9BECA5B2-5AF0-4A29-8467-C2BBF77228FB}"/>
              </a:ext>
            </a:extLst>
          </p:cNvPr>
          <p:cNvGrpSpPr/>
          <p:nvPr/>
        </p:nvGrpSpPr>
        <p:grpSpPr>
          <a:xfrm>
            <a:off x="408547" y="926360"/>
            <a:ext cx="1644635" cy="1644635"/>
            <a:chOff x="150128" y="787205"/>
            <a:chExt cx="1644635" cy="1644635"/>
          </a:xfrm>
        </p:grpSpPr>
        <p:sp>
          <p:nvSpPr>
            <p:cNvPr id="38" name="Teardrop 37">
              <a:extLst>
                <a:ext uri="{FF2B5EF4-FFF2-40B4-BE49-F238E27FC236}">
                  <a16:creationId xmlns:a16="http://schemas.microsoft.com/office/drawing/2014/main" id="{9E4E0C61-E82C-4133-929C-F1DB3258EE48}"/>
                </a:ext>
              </a:extLst>
            </p:cNvPr>
            <p:cNvSpPr/>
            <p:nvPr/>
          </p:nvSpPr>
          <p:spPr>
            <a:xfrm rot="2700000">
              <a:off x="150128" y="787205"/>
              <a:ext cx="1644635" cy="1644635"/>
            </a:xfrm>
            <a:prstGeom prst="teardrop">
              <a:avLst>
                <a:gd name="adj" fmla="val 100000"/>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Freeform: Shape 38">
              <a:extLst>
                <a:ext uri="{FF2B5EF4-FFF2-40B4-BE49-F238E27FC236}">
                  <a16:creationId xmlns:a16="http://schemas.microsoft.com/office/drawing/2014/main" id="{D7F7F5B6-18EB-479B-80F2-BB5A9040ADB7}"/>
                </a:ext>
              </a:extLst>
            </p:cNvPr>
            <p:cNvSpPr/>
            <p:nvPr/>
          </p:nvSpPr>
          <p:spPr>
            <a:xfrm>
              <a:off x="205099" y="842219"/>
              <a:ext cx="1534696" cy="1534898"/>
            </a:xfrm>
            <a:custGeom>
              <a:avLst/>
              <a:gdLst>
                <a:gd name="connsiteX0" fmla="*/ 0 w 645166"/>
                <a:gd name="connsiteY0" fmla="*/ 322626 h 645251"/>
                <a:gd name="connsiteX1" fmla="*/ 322583 w 645166"/>
                <a:gd name="connsiteY1" fmla="*/ 0 h 645251"/>
                <a:gd name="connsiteX2" fmla="*/ 645166 w 645166"/>
                <a:gd name="connsiteY2" fmla="*/ 322626 h 645251"/>
                <a:gd name="connsiteX3" fmla="*/ 322583 w 645166"/>
                <a:gd name="connsiteY3" fmla="*/ 645252 h 645251"/>
                <a:gd name="connsiteX4" fmla="*/ 0 w 645166"/>
                <a:gd name="connsiteY4" fmla="*/ 322626 h 6452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166" h="645251">
                  <a:moveTo>
                    <a:pt x="0" y="322626"/>
                  </a:moveTo>
                  <a:cubicBezTo>
                    <a:pt x="0" y="144445"/>
                    <a:pt x="144425" y="0"/>
                    <a:pt x="322583" y="0"/>
                  </a:cubicBezTo>
                  <a:cubicBezTo>
                    <a:pt x="500741" y="0"/>
                    <a:pt x="645166" y="144445"/>
                    <a:pt x="645166" y="322626"/>
                  </a:cubicBezTo>
                  <a:cubicBezTo>
                    <a:pt x="645166" y="500807"/>
                    <a:pt x="500741" y="645252"/>
                    <a:pt x="322583" y="645252"/>
                  </a:cubicBezTo>
                  <a:cubicBezTo>
                    <a:pt x="144425" y="645252"/>
                    <a:pt x="0" y="500807"/>
                    <a:pt x="0" y="322626"/>
                  </a:cubicBezTo>
                  <a:close/>
                </a:path>
              </a:pathLst>
            </a:custGeom>
            <a:ln>
              <a:solidFill>
                <a:schemeClr val="bg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01284" tIns="101086" rIns="100488" bIns="101086" numCol="1" spcCol="1270" anchor="ctr" anchorCtr="0">
              <a:noAutofit/>
            </a:bodyPr>
            <a:lstStyle/>
            <a:p>
              <a:pPr marL="0" marR="0" lvl="0" indent="0" algn="ctr" defTabSz="311150" rtl="0" eaLnBrk="1" fontAlgn="auto" latinLnBrk="0" hangingPunct="1">
                <a:lnSpc>
                  <a:spcPct val="90000"/>
                </a:lnSpc>
                <a:spcBef>
                  <a:spcPct val="0"/>
                </a:spcBef>
                <a:spcAft>
                  <a:spcPct val="35000"/>
                </a:spcAft>
                <a:buClrTx/>
                <a:buSzTx/>
                <a:buFontTx/>
                <a:buNone/>
                <a:tabLst/>
                <a:defRPr/>
              </a:pPr>
              <a:r>
                <a:rPr kumimoji="0" lang="es-ES" b="1" i="0" u="none" strike="noStrike" cap="none" normalizeH="0" baseline="0" noProof="0" dirty="0">
                  <a:ln>
                    <a:noFill/>
                  </a:ln>
                  <a:solidFill>
                    <a:prstClr val="black">
                      <a:hueOff val="0"/>
                      <a:satOff val="0"/>
                      <a:lumOff val="0"/>
                      <a:alphaOff val="0"/>
                    </a:prstClr>
                  </a:solidFill>
                  <a:uLnTx/>
                  <a:uFillTx/>
                  <a:latin typeface="Arial" panose="020B0604020202020204"/>
                  <a:ea typeface="+mn-ea"/>
                  <a:cs typeface="+mn-cs"/>
                </a:rPr>
                <a:t>Escenario</a:t>
              </a:r>
            </a:p>
          </p:txBody>
        </p:sp>
      </p:grpSp>
    </p:spTree>
    <p:extLst>
      <p:ext uri="{BB962C8B-B14F-4D97-AF65-F5344CB8AC3E}">
        <p14:creationId xmlns:p14="http://schemas.microsoft.com/office/powerpoint/2010/main" val="313529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008505" cy="513080"/>
          </a:xfrm>
          <a:prstGeom prst="rect">
            <a:avLst/>
          </a:prstGeom>
        </p:spPr>
        <p:txBody>
          <a:bodyPr vert="horz" wrap="square" lIns="0" tIns="12700" rIns="0" bIns="0" rtlCol="0">
            <a:spAutoFit/>
          </a:bodyPr>
          <a:lstStyle/>
          <a:p>
            <a:pPr marL="12700">
              <a:lnSpc>
                <a:spcPct val="100000"/>
              </a:lnSpc>
              <a:spcBef>
                <a:spcPts val="100"/>
              </a:spcBef>
            </a:pPr>
            <a:r>
              <a:rPr lang="es-ES" sz="3200"/>
              <a:t>Preguntas</a:t>
            </a:r>
          </a:p>
        </p:txBody>
      </p:sp>
      <p:sp>
        <p:nvSpPr>
          <p:cNvPr id="3" name="object 3"/>
          <p:cNvSpPr/>
          <p:nvPr/>
        </p:nvSpPr>
        <p:spPr>
          <a:xfrm>
            <a:off x="5687567" y="1414272"/>
            <a:ext cx="3136391" cy="402945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990600" y="2103627"/>
            <a:ext cx="4618022" cy="2463800"/>
          </a:xfrm>
          <a:prstGeom prst="rect">
            <a:avLst/>
          </a:prstGeom>
        </p:spPr>
        <p:txBody>
          <a:bodyPr vert="horz" wrap="square" lIns="0" tIns="12700" rIns="0" bIns="0" rtlCol="0">
            <a:spAutoFit/>
          </a:bodyPr>
          <a:lstStyle/>
          <a:p>
            <a:pPr marL="12700" marR="5080" indent="1579245" algn="r">
              <a:lnSpc>
                <a:spcPct val="100000"/>
              </a:lnSpc>
              <a:spcBef>
                <a:spcPts val="100"/>
              </a:spcBef>
            </a:pPr>
            <a:r>
              <a:rPr lang="es-ES" sz="4000" b="1" dirty="0">
                <a:solidFill>
                  <a:srgbClr val="0070C0"/>
                </a:solidFill>
                <a:latin typeface="Arial"/>
                <a:cs typeface="Arial"/>
              </a:rPr>
              <a:t>¿ALGUNA PREGUNTA ANTES DE EMPEZAR?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825353" y="2809747"/>
            <a:ext cx="4028440" cy="1821180"/>
          </a:xfrm>
          <a:prstGeom prst="rect">
            <a:avLst/>
          </a:prstGeom>
        </p:spPr>
        <p:txBody>
          <a:bodyPr vert="horz" wrap="square" lIns="0" tIns="74930" rIns="0" bIns="0" rtlCol="0">
            <a:spAutoFit/>
          </a:bodyPr>
          <a:lstStyle/>
          <a:p>
            <a:pPr marL="12700" marR="5080">
              <a:lnSpc>
                <a:spcPct val="90200"/>
              </a:lnSpc>
              <a:spcBef>
                <a:spcPts val="590"/>
              </a:spcBef>
            </a:pPr>
            <a:r>
              <a:rPr lang="es-ES" sz="4200" b="1">
                <a:solidFill>
                  <a:srgbClr val="FFFFFF"/>
                </a:solidFill>
                <a:latin typeface="Arial"/>
                <a:cs typeface="Arial"/>
              </a:rPr>
              <a:t>NUEVO CORONAVIRUS</a:t>
            </a:r>
            <a:br>
              <a:rPr lang="es-ES" sz="4200" b="1">
                <a:solidFill>
                  <a:srgbClr val="FFFFFF"/>
                </a:solidFill>
                <a:latin typeface="Arial"/>
                <a:cs typeface="Arial"/>
              </a:rPr>
            </a:br>
            <a:r>
              <a:rPr lang="es-ES" sz="4200" b="1">
                <a:solidFill>
                  <a:srgbClr val="FFFFFF"/>
                </a:solidFill>
                <a:latin typeface="Arial"/>
                <a:cs typeface="Arial"/>
              </a:rPr>
              <a:t>(COVID-2019)</a:t>
            </a:r>
          </a:p>
        </p:txBody>
      </p:sp>
      <p:sp>
        <p:nvSpPr>
          <p:cNvPr id="3" name="object 3"/>
          <p:cNvSpPr txBox="1"/>
          <p:nvPr/>
        </p:nvSpPr>
        <p:spPr>
          <a:xfrm>
            <a:off x="6825352" y="4747260"/>
            <a:ext cx="2623448" cy="320601"/>
          </a:xfrm>
          <a:prstGeom prst="rect">
            <a:avLst/>
          </a:prstGeom>
        </p:spPr>
        <p:txBody>
          <a:bodyPr vert="horz" wrap="square" lIns="0" tIns="12700" rIns="0" bIns="0" rtlCol="0">
            <a:spAutoFit/>
          </a:bodyPr>
          <a:lstStyle/>
          <a:p>
            <a:pPr marL="12700">
              <a:lnSpc>
                <a:spcPct val="100000"/>
              </a:lnSpc>
              <a:spcBef>
                <a:spcPts val="100"/>
              </a:spcBef>
            </a:pPr>
            <a:r>
              <a:rPr lang="es-ES" sz="2000" dirty="0">
                <a:solidFill>
                  <a:srgbClr val="FFFFFF"/>
                </a:solidFill>
                <a:latin typeface="Arial"/>
                <a:cs typeface="Arial"/>
              </a:rPr>
              <a:t>Comienzo del ejercicio</a:t>
            </a:r>
          </a:p>
        </p:txBody>
      </p:sp>
      <p:grpSp>
        <p:nvGrpSpPr>
          <p:cNvPr id="4" name="object 4"/>
          <p:cNvGrpSpPr/>
          <p:nvPr/>
        </p:nvGrpSpPr>
        <p:grpSpPr>
          <a:xfrm>
            <a:off x="0" y="0"/>
            <a:ext cx="6172835" cy="6858000"/>
            <a:chOff x="0" y="0"/>
            <a:chExt cx="6172835" cy="6858000"/>
          </a:xfrm>
        </p:grpSpPr>
        <p:sp>
          <p:nvSpPr>
            <p:cNvPr id="5" name="object 5"/>
            <p:cNvSpPr/>
            <p:nvPr/>
          </p:nvSpPr>
          <p:spPr>
            <a:xfrm>
              <a:off x="0" y="0"/>
              <a:ext cx="6172835" cy="6858000"/>
            </a:xfrm>
            <a:custGeom>
              <a:avLst/>
              <a:gdLst/>
              <a:ahLst/>
              <a:cxnLst/>
              <a:rect l="l" t="t" r="r" b="b"/>
              <a:pathLst>
                <a:path w="6172835" h="6858000">
                  <a:moveTo>
                    <a:pt x="6103706" y="0"/>
                  </a:moveTo>
                  <a:lnTo>
                    <a:pt x="0" y="0"/>
                  </a:lnTo>
                  <a:lnTo>
                    <a:pt x="0" y="6857999"/>
                  </a:lnTo>
                  <a:lnTo>
                    <a:pt x="2764858" y="6857999"/>
                  </a:lnTo>
                  <a:lnTo>
                    <a:pt x="2896679" y="6782204"/>
                  </a:lnTo>
                  <a:lnTo>
                    <a:pt x="2937503" y="6757202"/>
                  </a:lnTo>
                  <a:lnTo>
                    <a:pt x="2978137" y="6731921"/>
                  </a:lnTo>
                  <a:lnTo>
                    <a:pt x="3018580" y="6706364"/>
                  </a:lnTo>
                  <a:lnTo>
                    <a:pt x="3058830" y="6680530"/>
                  </a:lnTo>
                  <a:lnTo>
                    <a:pt x="3098887" y="6654423"/>
                  </a:lnTo>
                  <a:lnTo>
                    <a:pt x="3138748" y="6628042"/>
                  </a:lnTo>
                  <a:lnTo>
                    <a:pt x="3178412" y="6601390"/>
                  </a:lnTo>
                  <a:lnTo>
                    <a:pt x="3217878" y="6574467"/>
                  </a:lnTo>
                  <a:lnTo>
                    <a:pt x="3257145" y="6547276"/>
                  </a:lnTo>
                  <a:lnTo>
                    <a:pt x="3296211" y="6519816"/>
                  </a:lnTo>
                  <a:lnTo>
                    <a:pt x="3335076" y="6492091"/>
                  </a:lnTo>
                  <a:lnTo>
                    <a:pt x="3373737" y="6464100"/>
                  </a:lnTo>
                  <a:lnTo>
                    <a:pt x="3412193" y="6435846"/>
                  </a:lnTo>
                  <a:lnTo>
                    <a:pt x="3450444" y="6407329"/>
                  </a:lnTo>
                  <a:lnTo>
                    <a:pt x="3488487" y="6378551"/>
                  </a:lnTo>
                  <a:lnTo>
                    <a:pt x="3526322" y="6349514"/>
                  </a:lnTo>
                  <a:lnTo>
                    <a:pt x="3563947" y="6320218"/>
                  </a:lnTo>
                  <a:lnTo>
                    <a:pt x="3601361" y="6290665"/>
                  </a:lnTo>
                  <a:lnTo>
                    <a:pt x="3638562" y="6260856"/>
                  </a:lnTo>
                  <a:lnTo>
                    <a:pt x="3675549" y="6230793"/>
                  </a:lnTo>
                  <a:lnTo>
                    <a:pt x="3712321" y="6200477"/>
                  </a:lnTo>
                  <a:lnTo>
                    <a:pt x="3748877" y="6169909"/>
                  </a:lnTo>
                  <a:lnTo>
                    <a:pt x="3785214" y="6139091"/>
                  </a:lnTo>
                  <a:lnTo>
                    <a:pt x="3821333" y="6108023"/>
                  </a:lnTo>
                  <a:lnTo>
                    <a:pt x="3857231" y="6076708"/>
                  </a:lnTo>
                  <a:lnTo>
                    <a:pt x="3892907" y="6045146"/>
                  </a:lnTo>
                  <a:lnTo>
                    <a:pt x="3928360" y="6013339"/>
                  </a:lnTo>
                  <a:lnTo>
                    <a:pt x="3963588" y="5981289"/>
                  </a:lnTo>
                  <a:lnTo>
                    <a:pt x="3998591" y="5948995"/>
                  </a:lnTo>
                  <a:lnTo>
                    <a:pt x="4033366" y="5916461"/>
                  </a:lnTo>
                  <a:lnTo>
                    <a:pt x="4067913" y="5883687"/>
                  </a:lnTo>
                  <a:lnTo>
                    <a:pt x="4102231" y="5850674"/>
                  </a:lnTo>
                  <a:lnTo>
                    <a:pt x="4136317" y="5817424"/>
                  </a:lnTo>
                  <a:lnTo>
                    <a:pt x="4170170" y="5783939"/>
                  </a:lnTo>
                  <a:lnTo>
                    <a:pt x="4203790" y="5750218"/>
                  </a:lnTo>
                  <a:lnTo>
                    <a:pt x="4237175" y="5716265"/>
                  </a:lnTo>
                  <a:lnTo>
                    <a:pt x="4270323" y="5682080"/>
                  </a:lnTo>
                  <a:lnTo>
                    <a:pt x="4303234" y="5647664"/>
                  </a:lnTo>
                  <a:lnTo>
                    <a:pt x="4335906" y="5613019"/>
                  </a:lnTo>
                  <a:lnTo>
                    <a:pt x="4368337" y="5578146"/>
                  </a:lnTo>
                  <a:lnTo>
                    <a:pt x="4400526" y="5543046"/>
                  </a:lnTo>
                  <a:lnTo>
                    <a:pt x="4432473" y="5507721"/>
                  </a:lnTo>
                  <a:lnTo>
                    <a:pt x="4464175" y="5472172"/>
                  </a:lnTo>
                  <a:lnTo>
                    <a:pt x="4495631" y="5436401"/>
                  </a:lnTo>
                  <a:lnTo>
                    <a:pt x="4526840" y="5400408"/>
                  </a:lnTo>
                  <a:lnTo>
                    <a:pt x="4557801" y="5364196"/>
                  </a:lnTo>
                  <a:lnTo>
                    <a:pt x="4588512" y="5327765"/>
                  </a:lnTo>
                  <a:lnTo>
                    <a:pt x="4618973" y="5291116"/>
                  </a:lnTo>
                  <a:lnTo>
                    <a:pt x="4649180" y="5254252"/>
                  </a:lnTo>
                  <a:lnTo>
                    <a:pt x="4679135" y="5217173"/>
                  </a:lnTo>
                  <a:lnTo>
                    <a:pt x="4708834" y="5179881"/>
                  </a:lnTo>
                  <a:lnTo>
                    <a:pt x="4738277" y="5142376"/>
                  </a:lnTo>
                  <a:lnTo>
                    <a:pt x="4767462" y="5104661"/>
                  </a:lnTo>
                  <a:lnTo>
                    <a:pt x="4796388" y="5066737"/>
                  </a:lnTo>
                  <a:lnTo>
                    <a:pt x="4825054" y="5028605"/>
                  </a:lnTo>
                  <a:lnTo>
                    <a:pt x="4853459" y="4990266"/>
                  </a:lnTo>
                  <a:lnTo>
                    <a:pt x="4881600" y="4951721"/>
                  </a:lnTo>
                  <a:lnTo>
                    <a:pt x="4909478" y="4912973"/>
                  </a:lnTo>
                  <a:lnTo>
                    <a:pt x="4937089" y="4874022"/>
                  </a:lnTo>
                  <a:lnTo>
                    <a:pt x="4964434" y="4834869"/>
                  </a:lnTo>
                  <a:lnTo>
                    <a:pt x="4991510" y="4795517"/>
                  </a:lnTo>
                  <a:lnTo>
                    <a:pt x="5018317" y="4755965"/>
                  </a:lnTo>
                  <a:lnTo>
                    <a:pt x="5044853" y="4716217"/>
                  </a:lnTo>
                  <a:lnTo>
                    <a:pt x="5071117" y="4676272"/>
                  </a:lnTo>
                  <a:lnTo>
                    <a:pt x="5097107" y="4636132"/>
                  </a:lnTo>
                  <a:lnTo>
                    <a:pt x="5122823" y="4595799"/>
                  </a:lnTo>
                  <a:lnTo>
                    <a:pt x="5148262" y="4555274"/>
                  </a:lnTo>
                  <a:lnTo>
                    <a:pt x="5173423" y="4514559"/>
                  </a:lnTo>
                  <a:lnTo>
                    <a:pt x="5198306" y="4473653"/>
                  </a:lnTo>
                  <a:lnTo>
                    <a:pt x="5222909" y="4432560"/>
                  </a:lnTo>
                  <a:lnTo>
                    <a:pt x="5247230" y="4391280"/>
                  </a:lnTo>
                  <a:lnTo>
                    <a:pt x="5271268" y="4349814"/>
                  </a:lnTo>
                  <a:lnTo>
                    <a:pt x="5295022" y="4308165"/>
                  </a:lnTo>
                  <a:lnTo>
                    <a:pt x="5318491" y="4266332"/>
                  </a:lnTo>
                  <a:lnTo>
                    <a:pt x="5341672" y="4224318"/>
                  </a:lnTo>
                  <a:lnTo>
                    <a:pt x="5364566" y="4182124"/>
                  </a:lnTo>
                  <a:lnTo>
                    <a:pt x="5387170" y="4139751"/>
                  </a:lnTo>
                  <a:lnTo>
                    <a:pt x="5409484" y="4097200"/>
                  </a:lnTo>
                  <a:lnTo>
                    <a:pt x="5431505" y="4054474"/>
                  </a:lnTo>
                  <a:lnTo>
                    <a:pt x="5453233" y="4011572"/>
                  </a:lnTo>
                  <a:lnTo>
                    <a:pt x="5474666" y="3968497"/>
                  </a:lnTo>
                  <a:lnTo>
                    <a:pt x="5495803" y="3925250"/>
                  </a:lnTo>
                  <a:lnTo>
                    <a:pt x="5516642" y="3881831"/>
                  </a:lnTo>
                  <a:lnTo>
                    <a:pt x="5537183" y="3838244"/>
                  </a:lnTo>
                  <a:lnTo>
                    <a:pt x="5557424" y="3794488"/>
                  </a:lnTo>
                  <a:lnTo>
                    <a:pt x="5577363" y="3750565"/>
                  </a:lnTo>
                  <a:lnTo>
                    <a:pt x="5597000" y="3706476"/>
                  </a:lnTo>
                  <a:lnTo>
                    <a:pt x="5616332" y="3662224"/>
                  </a:lnTo>
                  <a:lnTo>
                    <a:pt x="5635360" y="3617808"/>
                  </a:lnTo>
                  <a:lnTo>
                    <a:pt x="5654080" y="3573231"/>
                  </a:lnTo>
                  <a:lnTo>
                    <a:pt x="5672493" y="3528493"/>
                  </a:lnTo>
                  <a:lnTo>
                    <a:pt x="5690596" y="3483597"/>
                  </a:lnTo>
                  <a:lnTo>
                    <a:pt x="5708388" y="3438543"/>
                  </a:lnTo>
                  <a:lnTo>
                    <a:pt x="5725869" y="3393332"/>
                  </a:lnTo>
                  <a:lnTo>
                    <a:pt x="5743036" y="3347967"/>
                  </a:lnTo>
                  <a:lnTo>
                    <a:pt x="5759888" y="3302448"/>
                  </a:lnTo>
                  <a:lnTo>
                    <a:pt x="5776425" y="3256777"/>
                  </a:lnTo>
                  <a:lnTo>
                    <a:pt x="5792644" y="3210955"/>
                  </a:lnTo>
                  <a:lnTo>
                    <a:pt x="5808544" y="3164983"/>
                  </a:lnTo>
                  <a:lnTo>
                    <a:pt x="5824125" y="3118862"/>
                  </a:lnTo>
                  <a:lnTo>
                    <a:pt x="5839384" y="3072595"/>
                  </a:lnTo>
                  <a:lnTo>
                    <a:pt x="5854321" y="3026182"/>
                  </a:lnTo>
                  <a:lnTo>
                    <a:pt x="5868934" y="2979625"/>
                  </a:lnTo>
                  <a:lnTo>
                    <a:pt x="5883221" y="2932924"/>
                  </a:lnTo>
                  <a:lnTo>
                    <a:pt x="5897182" y="2886082"/>
                  </a:lnTo>
                  <a:lnTo>
                    <a:pt x="5910815" y="2839100"/>
                  </a:lnTo>
                  <a:lnTo>
                    <a:pt x="5924119" y="2791978"/>
                  </a:lnTo>
                  <a:lnTo>
                    <a:pt x="5937092" y="2744719"/>
                  </a:lnTo>
                  <a:lnTo>
                    <a:pt x="5949733" y="2697323"/>
                  </a:lnTo>
                  <a:lnTo>
                    <a:pt x="5962041" y="2649793"/>
                  </a:lnTo>
                  <a:lnTo>
                    <a:pt x="5974015" y="2602128"/>
                  </a:lnTo>
                  <a:lnTo>
                    <a:pt x="5985652" y="2554331"/>
                  </a:lnTo>
                  <a:lnTo>
                    <a:pt x="5996953" y="2506403"/>
                  </a:lnTo>
                  <a:lnTo>
                    <a:pt x="6007915" y="2458346"/>
                  </a:lnTo>
                  <a:lnTo>
                    <a:pt x="6018537" y="2410159"/>
                  </a:lnTo>
                  <a:lnTo>
                    <a:pt x="6028818" y="2361846"/>
                  </a:lnTo>
                  <a:lnTo>
                    <a:pt x="6038756" y="2313407"/>
                  </a:lnTo>
                  <a:lnTo>
                    <a:pt x="6048351" y="2264843"/>
                  </a:lnTo>
                  <a:lnTo>
                    <a:pt x="6057600" y="2216157"/>
                  </a:lnTo>
                  <a:lnTo>
                    <a:pt x="6066503" y="2167348"/>
                  </a:lnTo>
                  <a:lnTo>
                    <a:pt x="6075058" y="2118419"/>
                  </a:lnTo>
                  <a:lnTo>
                    <a:pt x="6083264" y="2069371"/>
                  </a:lnTo>
                  <a:lnTo>
                    <a:pt x="6091119" y="2020205"/>
                  </a:lnTo>
                  <a:lnTo>
                    <a:pt x="6098623" y="1970922"/>
                  </a:lnTo>
                  <a:lnTo>
                    <a:pt x="6105774" y="1921524"/>
                  </a:lnTo>
                  <a:lnTo>
                    <a:pt x="6112570" y="1872013"/>
                  </a:lnTo>
                  <a:lnTo>
                    <a:pt x="6119010" y="1822389"/>
                  </a:lnTo>
                  <a:lnTo>
                    <a:pt x="6125094" y="1772653"/>
                  </a:lnTo>
                  <a:lnTo>
                    <a:pt x="6130819" y="1722808"/>
                  </a:lnTo>
                  <a:lnTo>
                    <a:pt x="6136184" y="1672854"/>
                  </a:lnTo>
                  <a:lnTo>
                    <a:pt x="6141188" y="1622793"/>
                  </a:lnTo>
                  <a:lnTo>
                    <a:pt x="6145830" y="1572626"/>
                  </a:lnTo>
                  <a:lnTo>
                    <a:pt x="6150108" y="1522355"/>
                  </a:lnTo>
                  <a:lnTo>
                    <a:pt x="6154021" y="1471980"/>
                  </a:lnTo>
                  <a:lnTo>
                    <a:pt x="6157567" y="1421503"/>
                  </a:lnTo>
                  <a:lnTo>
                    <a:pt x="6160746" y="1370926"/>
                  </a:lnTo>
                  <a:lnTo>
                    <a:pt x="6163556" y="1320249"/>
                  </a:lnTo>
                  <a:lnTo>
                    <a:pt x="6165996" y="1269475"/>
                  </a:lnTo>
                  <a:lnTo>
                    <a:pt x="6168063" y="1218604"/>
                  </a:lnTo>
                  <a:lnTo>
                    <a:pt x="6169758" y="1167637"/>
                  </a:lnTo>
                  <a:lnTo>
                    <a:pt x="6171079" y="1116577"/>
                  </a:lnTo>
                  <a:lnTo>
                    <a:pt x="6172024" y="1065424"/>
                  </a:lnTo>
                  <a:lnTo>
                    <a:pt x="6172592" y="1014179"/>
                  </a:lnTo>
                  <a:lnTo>
                    <a:pt x="6172781" y="962845"/>
                  </a:lnTo>
                  <a:lnTo>
                    <a:pt x="6172599" y="912557"/>
                  </a:lnTo>
                  <a:lnTo>
                    <a:pt x="6172054" y="862356"/>
                  </a:lnTo>
                  <a:lnTo>
                    <a:pt x="6171147" y="812242"/>
                  </a:lnTo>
                  <a:lnTo>
                    <a:pt x="6169880" y="762217"/>
                  </a:lnTo>
                  <a:lnTo>
                    <a:pt x="6168253" y="712282"/>
                  </a:lnTo>
                  <a:lnTo>
                    <a:pt x="6166269" y="662439"/>
                  </a:lnTo>
                  <a:lnTo>
                    <a:pt x="6163927" y="612688"/>
                  </a:lnTo>
                  <a:lnTo>
                    <a:pt x="6161230" y="563031"/>
                  </a:lnTo>
                  <a:lnTo>
                    <a:pt x="6158178" y="513468"/>
                  </a:lnTo>
                  <a:lnTo>
                    <a:pt x="6154774" y="464003"/>
                  </a:lnTo>
                  <a:lnTo>
                    <a:pt x="6151018" y="414634"/>
                  </a:lnTo>
                  <a:lnTo>
                    <a:pt x="6146911" y="365365"/>
                  </a:lnTo>
                  <a:lnTo>
                    <a:pt x="6142455" y="316196"/>
                  </a:lnTo>
                  <a:lnTo>
                    <a:pt x="6137650" y="267127"/>
                  </a:lnTo>
                  <a:lnTo>
                    <a:pt x="6103706" y="0"/>
                  </a:lnTo>
                  <a:close/>
                </a:path>
              </a:pathLst>
            </a:custGeom>
            <a:solidFill>
              <a:srgbClr val="FFFFFF">
                <a:alpha val="79998"/>
              </a:srgbClr>
            </a:solidFill>
          </p:spPr>
          <p:txBody>
            <a:bodyPr wrap="square" lIns="0" tIns="0" rIns="0" bIns="0" rtlCol="0"/>
            <a:lstStyle/>
            <a:p>
              <a:endParaRPr/>
            </a:p>
          </p:txBody>
        </p:sp>
        <p:sp>
          <p:nvSpPr>
            <p:cNvPr id="6" name="object 6"/>
            <p:cNvSpPr/>
            <p:nvPr/>
          </p:nvSpPr>
          <p:spPr>
            <a:xfrm>
              <a:off x="0" y="0"/>
              <a:ext cx="6024245" cy="6858000"/>
            </a:xfrm>
            <a:custGeom>
              <a:avLst/>
              <a:gdLst/>
              <a:ahLst/>
              <a:cxnLst/>
              <a:rect l="l" t="t" r="r" b="b"/>
              <a:pathLst>
                <a:path w="6024245" h="6858000">
                  <a:moveTo>
                    <a:pt x="5953780" y="0"/>
                  </a:moveTo>
                  <a:lnTo>
                    <a:pt x="0" y="0"/>
                  </a:lnTo>
                  <a:lnTo>
                    <a:pt x="0" y="6857999"/>
                  </a:lnTo>
                  <a:lnTo>
                    <a:pt x="2436986" y="6857999"/>
                  </a:lnTo>
                  <a:lnTo>
                    <a:pt x="2549933" y="6800151"/>
                  </a:lnTo>
                  <a:lnTo>
                    <a:pt x="2592074" y="6777061"/>
                  </a:lnTo>
                  <a:lnTo>
                    <a:pt x="2634028" y="6753676"/>
                  </a:lnTo>
                  <a:lnTo>
                    <a:pt x="2675795" y="6729996"/>
                  </a:lnTo>
                  <a:lnTo>
                    <a:pt x="2717373" y="6706024"/>
                  </a:lnTo>
                  <a:lnTo>
                    <a:pt x="2758761" y="6681762"/>
                  </a:lnTo>
                  <a:lnTo>
                    <a:pt x="2799958" y="6657209"/>
                  </a:lnTo>
                  <a:lnTo>
                    <a:pt x="2840961" y="6632368"/>
                  </a:lnTo>
                  <a:lnTo>
                    <a:pt x="2881771" y="6607241"/>
                  </a:lnTo>
                  <a:lnTo>
                    <a:pt x="2922384" y="6581828"/>
                  </a:lnTo>
                  <a:lnTo>
                    <a:pt x="2962801" y="6556131"/>
                  </a:lnTo>
                  <a:lnTo>
                    <a:pt x="3003019" y="6530151"/>
                  </a:lnTo>
                  <a:lnTo>
                    <a:pt x="3043037" y="6503890"/>
                  </a:lnTo>
                  <a:lnTo>
                    <a:pt x="3082854" y="6477349"/>
                  </a:lnTo>
                  <a:lnTo>
                    <a:pt x="3122468" y="6450530"/>
                  </a:lnTo>
                  <a:lnTo>
                    <a:pt x="3161878" y="6423433"/>
                  </a:lnTo>
                  <a:lnTo>
                    <a:pt x="3201082" y="6396061"/>
                  </a:lnTo>
                  <a:lnTo>
                    <a:pt x="3240080" y="6368415"/>
                  </a:lnTo>
                  <a:lnTo>
                    <a:pt x="3278869" y="6340496"/>
                  </a:lnTo>
                  <a:lnTo>
                    <a:pt x="3317448" y="6312305"/>
                  </a:lnTo>
                  <a:lnTo>
                    <a:pt x="3355817" y="6283844"/>
                  </a:lnTo>
                  <a:lnTo>
                    <a:pt x="3393973" y="6255115"/>
                  </a:lnTo>
                  <a:lnTo>
                    <a:pt x="3431915" y="6226118"/>
                  </a:lnTo>
                  <a:lnTo>
                    <a:pt x="3469642" y="6196856"/>
                  </a:lnTo>
                  <a:lnTo>
                    <a:pt x="3507152" y="6167329"/>
                  </a:lnTo>
                  <a:lnTo>
                    <a:pt x="3544444" y="6137538"/>
                  </a:lnTo>
                  <a:lnTo>
                    <a:pt x="3581516" y="6107487"/>
                  </a:lnTo>
                  <a:lnTo>
                    <a:pt x="3618368" y="6077175"/>
                  </a:lnTo>
                  <a:lnTo>
                    <a:pt x="3654997" y="6046604"/>
                  </a:lnTo>
                  <a:lnTo>
                    <a:pt x="3691403" y="6015775"/>
                  </a:lnTo>
                  <a:lnTo>
                    <a:pt x="3727584" y="5984690"/>
                  </a:lnTo>
                  <a:lnTo>
                    <a:pt x="3763538" y="5953351"/>
                  </a:lnTo>
                  <a:lnTo>
                    <a:pt x="3799264" y="5921759"/>
                  </a:lnTo>
                  <a:lnTo>
                    <a:pt x="3834761" y="5889914"/>
                  </a:lnTo>
                  <a:lnTo>
                    <a:pt x="3870027" y="5857819"/>
                  </a:lnTo>
                  <a:lnTo>
                    <a:pt x="3905062" y="5825475"/>
                  </a:lnTo>
                  <a:lnTo>
                    <a:pt x="3939862" y="5792883"/>
                  </a:lnTo>
                  <a:lnTo>
                    <a:pt x="3974428" y="5760045"/>
                  </a:lnTo>
                  <a:lnTo>
                    <a:pt x="4008758" y="5726962"/>
                  </a:lnTo>
                  <a:lnTo>
                    <a:pt x="4042850" y="5693636"/>
                  </a:lnTo>
                  <a:lnTo>
                    <a:pt x="4076703" y="5660067"/>
                  </a:lnTo>
                  <a:lnTo>
                    <a:pt x="4110315" y="5626258"/>
                  </a:lnTo>
                  <a:lnTo>
                    <a:pt x="4143686" y="5592209"/>
                  </a:lnTo>
                  <a:lnTo>
                    <a:pt x="4176813" y="5557923"/>
                  </a:lnTo>
                  <a:lnTo>
                    <a:pt x="4209696" y="5523400"/>
                  </a:lnTo>
                  <a:lnTo>
                    <a:pt x="4242333" y="5488641"/>
                  </a:lnTo>
                  <a:lnTo>
                    <a:pt x="4274722" y="5453649"/>
                  </a:lnTo>
                  <a:lnTo>
                    <a:pt x="4306862" y="5418425"/>
                  </a:lnTo>
                  <a:lnTo>
                    <a:pt x="4338753" y="5382970"/>
                  </a:lnTo>
                  <a:lnTo>
                    <a:pt x="4370391" y="5347285"/>
                  </a:lnTo>
                  <a:lnTo>
                    <a:pt x="4401776" y="5311373"/>
                  </a:lnTo>
                  <a:lnTo>
                    <a:pt x="4432907" y="5275233"/>
                  </a:lnTo>
                  <a:lnTo>
                    <a:pt x="4463783" y="5238868"/>
                  </a:lnTo>
                  <a:lnTo>
                    <a:pt x="4494401" y="5202279"/>
                  </a:lnTo>
                  <a:lnTo>
                    <a:pt x="4524760" y="5165468"/>
                  </a:lnTo>
                  <a:lnTo>
                    <a:pt x="4554859" y="5128436"/>
                  </a:lnTo>
                  <a:lnTo>
                    <a:pt x="4584697" y="5091183"/>
                  </a:lnTo>
                  <a:lnTo>
                    <a:pt x="4614272" y="5053713"/>
                  </a:lnTo>
                  <a:lnTo>
                    <a:pt x="4643583" y="5016025"/>
                  </a:lnTo>
                  <a:lnTo>
                    <a:pt x="4672628" y="4978122"/>
                  </a:lnTo>
                  <a:lnTo>
                    <a:pt x="4701406" y="4940005"/>
                  </a:lnTo>
                  <a:lnTo>
                    <a:pt x="4729916" y="4901675"/>
                  </a:lnTo>
                  <a:lnTo>
                    <a:pt x="4758156" y="4863134"/>
                  </a:lnTo>
                  <a:lnTo>
                    <a:pt x="4786124" y="4824383"/>
                  </a:lnTo>
                  <a:lnTo>
                    <a:pt x="4813820" y="4785423"/>
                  </a:lnTo>
                  <a:lnTo>
                    <a:pt x="4841242" y="4746256"/>
                  </a:lnTo>
                  <a:lnTo>
                    <a:pt x="4868389" y="4706883"/>
                  </a:lnTo>
                  <a:lnTo>
                    <a:pt x="4895259" y="4667306"/>
                  </a:lnTo>
                  <a:lnTo>
                    <a:pt x="4921850" y="4627526"/>
                  </a:lnTo>
                  <a:lnTo>
                    <a:pt x="4948162" y="4587544"/>
                  </a:lnTo>
                  <a:lnTo>
                    <a:pt x="4974193" y="4547363"/>
                  </a:lnTo>
                  <a:lnTo>
                    <a:pt x="4999942" y="4506982"/>
                  </a:lnTo>
                  <a:lnTo>
                    <a:pt x="5025407" y="4466404"/>
                  </a:lnTo>
                  <a:lnTo>
                    <a:pt x="5050586" y="4425631"/>
                  </a:lnTo>
                  <a:lnTo>
                    <a:pt x="5075479" y="4384662"/>
                  </a:lnTo>
                  <a:lnTo>
                    <a:pt x="5100084" y="4343500"/>
                  </a:lnTo>
                  <a:lnTo>
                    <a:pt x="5124400" y="4302147"/>
                  </a:lnTo>
                  <a:lnTo>
                    <a:pt x="5148425" y="4260603"/>
                  </a:lnTo>
                  <a:lnTo>
                    <a:pt x="5172157" y="4218871"/>
                  </a:lnTo>
                  <a:lnTo>
                    <a:pt x="5195596" y="4176950"/>
                  </a:lnTo>
                  <a:lnTo>
                    <a:pt x="5218740" y="4134844"/>
                  </a:lnTo>
                  <a:lnTo>
                    <a:pt x="5241588" y="4092553"/>
                  </a:lnTo>
                  <a:lnTo>
                    <a:pt x="5264138" y="4050078"/>
                  </a:lnTo>
                  <a:lnTo>
                    <a:pt x="5286389" y="4007421"/>
                  </a:lnTo>
                  <a:lnTo>
                    <a:pt x="5308339" y="3964584"/>
                  </a:lnTo>
                  <a:lnTo>
                    <a:pt x="5329987" y="3921568"/>
                  </a:lnTo>
                  <a:lnTo>
                    <a:pt x="5351332" y="3878373"/>
                  </a:lnTo>
                  <a:lnTo>
                    <a:pt x="5372372" y="3835003"/>
                  </a:lnTo>
                  <a:lnTo>
                    <a:pt x="5393105" y="3791457"/>
                  </a:lnTo>
                  <a:lnTo>
                    <a:pt x="5413532" y="3747738"/>
                  </a:lnTo>
                  <a:lnTo>
                    <a:pt x="5433649" y="3703847"/>
                  </a:lnTo>
                  <a:lnTo>
                    <a:pt x="5453456" y="3659784"/>
                  </a:lnTo>
                  <a:lnTo>
                    <a:pt x="5472951" y="3615553"/>
                  </a:lnTo>
                  <a:lnTo>
                    <a:pt x="5492133" y="3571153"/>
                  </a:lnTo>
                  <a:lnTo>
                    <a:pt x="5511000" y="3526587"/>
                  </a:lnTo>
                  <a:lnTo>
                    <a:pt x="5529552" y="3481855"/>
                  </a:lnTo>
                  <a:lnTo>
                    <a:pt x="5547786" y="3436960"/>
                  </a:lnTo>
                  <a:lnTo>
                    <a:pt x="5565701" y="3391903"/>
                  </a:lnTo>
                  <a:lnTo>
                    <a:pt x="5583296" y="3346684"/>
                  </a:lnTo>
                  <a:lnTo>
                    <a:pt x="5600570" y="3301306"/>
                  </a:lnTo>
                  <a:lnTo>
                    <a:pt x="5617521" y="3255769"/>
                  </a:lnTo>
                  <a:lnTo>
                    <a:pt x="5634147" y="3210076"/>
                  </a:lnTo>
                  <a:lnTo>
                    <a:pt x="5650448" y="3164227"/>
                  </a:lnTo>
                  <a:lnTo>
                    <a:pt x="5666421" y="3118224"/>
                  </a:lnTo>
                  <a:lnTo>
                    <a:pt x="5682066" y="3072069"/>
                  </a:lnTo>
                  <a:lnTo>
                    <a:pt x="5697381" y="3025762"/>
                  </a:lnTo>
                  <a:lnTo>
                    <a:pt x="5712365" y="2979306"/>
                  </a:lnTo>
                  <a:lnTo>
                    <a:pt x="5727015" y="2932701"/>
                  </a:lnTo>
                  <a:lnTo>
                    <a:pt x="5741332" y="2885949"/>
                  </a:lnTo>
                  <a:lnTo>
                    <a:pt x="5755313" y="2839051"/>
                  </a:lnTo>
                  <a:lnTo>
                    <a:pt x="5768958" y="2792010"/>
                  </a:lnTo>
                  <a:lnTo>
                    <a:pt x="5782264" y="2744825"/>
                  </a:lnTo>
                  <a:lnTo>
                    <a:pt x="5795230" y="2697499"/>
                  </a:lnTo>
                  <a:lnTo>
                    <a:pt x="5807855" y="2650033"/>
                  </a:lnTo>
                  <a:lnTo>
                    <a:pt x="5820137" y="2602428"/>
                  </a:lnTo>
                  <a:lnTo>
                    <a:pt x="5832076" y="2554686"/>
                  </a:lnTo>
                  <a:lnTo>
                    <a:pt x="5843669" y="2506808"/>
                  </a:lnTo>
                  <a:lnTo>
                    <a:pt x="5854916" y="2458796"/>
                  </a:lnTo>
                  <a:lnTo>
                    <a:pt x="5865814" y="2410651"/>
                  </a:lnTo>
                  <a:lnTo>
                    <a:pt x="5876363" y="2362374"/>
                  </a:lnTo>
                  <a:lnTo>
                    <a:pt x="5886561" y="2313966"/>
                  </a:lnTo>
                  <a:lnTo>
                    <a:pt x="5896407" y="2265430"/>
                  </a:lnTo>
                  <a:lnTo>
                    <a:pt x="5905899" y="2216767"/>
                  </a:lnTo>
                  <a:lnTo>
                    <a:pt x="5915036" y="2167977"/>
                  </a:lnTo>
                  <a:lnTo>
                    <a:pt x="5923816" y="2119063"/>
                  </a:lnTo>
                  <a:lnTo>
                    <a:pt x="5932239" y="2070025"/>
                  </a:lnTo>
                  <a:lnTo>
                    <a:pt x="5940302" y="2020866"/>
                  </a:lnTo>
                  <a:lnTo>
                    <a:pt x="5948004" y="1971586"/>
                  </a:lnTo>
                  <a:lnTo>
                    <a:pt x="5955345" y="1922187"/>
                  </a:lnTo>
                  <a:lnTo>
                    <a:pt x="5962322" y="1872670"/>
                  </a:lnTo>
                  <a:lnTo>
                    <a:pt x="5968934" y="1823038"/>
                  </a:lnTo>
                  <a:lnTo>
                    <a:pt x="5975179" y="1773290"/>
                  </a:lnTo>
                  <a:lnTo>
                    <a:pt x="5981057" y="1723429"/>
                  </a:lnTo>
                  <a:lnTo>
                    <a:pt x="5986566" y="1673455"/>
                  </a:lnTo>
                  <a:lnTo>
                    <a:pt x="5991705" y="1623371"/>
                  </a:lnTo>
                  <a:lnTo>
                    <a:pt x="5996471" y="1573178"/>
                  </a:lnTo>
                  <a:lnTo>
                    <a:pt x="6000864" y="1522877"/>
                  </a:lnTo>
                  <a:lnTo>
                    <a:pt x="6004883" y="1472469"/>
                  </a:lnTo>
                  <a:lnTo>
                    <a:pt x="6008525" y="1421956"/>
                  </a:lnTo>
                  <a:lnTo>
                    <a:pt x="6011790" y="1371340"/>
                  </a:lnTo>
                  <a:lnTo>
                    <a:pt x="6014676" y="1320621"/>
                  </a:lnTo>
                  <a:lnTo>
                    <a:pt x="6017182" y="1269802"/>
                  </a:lnTo>
                  <a:lnTo>
                    <a:pt x="6019306" y="1218883"/>
                  </a:lnTo>
                  <a:lnTo>
                    <a:pt x="6021047" y="1167865"/>
                  </a:lnTo>
                  <a:lnTo>
                    <a:pt x="6022404" y="1116752"/>
                  </a:lnTo>
                  <a:lnTo>
                    <a:pt x="6023375" y="1065542"/>
                  </a:lnTo>
                  <a:lnTo>
                    <a:pt x="6023958" y="1014239"/>
                  </a:lnTo>
                  <a:lnTo>
                    <a:pt x="6024153" y="962844"/>
                  </a:lnTo>
                  <a:lnTo>
                    <a:pt x="6023947" y="910012"/>
                  </a:lnTo>
                  <a:lnTo>
                    <a:pt x="6023331" y="857277"/>
                  </a:lnTo>
                  <a:lnTo>
                    <a:pt x="6022305" y="804642"/>
                  </a:lnTo>
                  <a:lnTo>
                    <a:pt x="6020872" y="752108"/>
                  </a:lnTo>
                  <a:lnTo>
                    <a:pt x="6019032" y="699677"/>
                  </a:lnTo>
                  <a:lnTo>
                    <a:pt x="6016788" y="647349"/>
                  </a:lnTo>
                  <a:lnTo>
                    <a:pt x="6014141" y="595127"/>
                  </a:lnTo>
                  <a:lnTo>
                    <a:pt x="6011093" y="543011"/>
                  </a:lnTo>
                  <a:lnTo>
                    <a:pt x="6007644" y="491004"/>
                  </a:lnTo>
                  <a:lnTo>
                    <a:pt x="6003797" y="439107"/>
                  </a:lnTo>
                  <a:lnTo>
                    <a:pt x="5999553" y="387322"/>
                  </a:lnTo>
                  <a:lnTo>
                    <a:pt x="5994913" y="335649"/>
                  </a:lnTo>
                  <a:lnTo>
                    <a:pt x="5989880" y="284091"/>
                  </a:lnTo>
                  <a:lnTo>
                    <a:pt x="5953780" y="0"/>
                  </a:lnTo>
                  <a:close/>
                </a:path>
              </a:pathLst>
            </a:custGeom>
            <a:solidFill>
              <a:srgbClr val="FFFFFF"/>
            </a:solidFill>
          </p:spPr>
          <p:txBody>
            <a:bodyPr wrap="square" lIns="0" tIns="0" rIns="0" bIns="0" rtlCol="0"/>
            <a:lstStyle/>
            <a:p>
              <a:endParaRPr/>
            </a:p>
          </p:txBody>
        </p:sp>
        <p:sp>
          <p:nvSpPr>
            <p:cNvPr id="7" name="object 7"/>
            <p:cNvSpPr/>
            <p:nvPr/>
          </p:nvSpPr>
          <p:spPr>
            <a:xfrm>
              <a:off x="419381" y="1607799"/>
              <a:ext cx="4047843" cy="2274229"/>
            </a:xfrm>
            <a:prstGeom prst="rect">
              <a:avLst/>
            </a:prstGeom>
            <a:blipFill>
              <a:blip r:embed="rId3" cstate="print"/>
              <a:stretch>
                <a:fillRect/>
              </a:stretch>
            </a:blipFill>
          </p:spPr>
          <p:txBody>
            <a:bodyPr wrap="square" lIns="0" tIns="0" rIns="0" bIns="0" rtlCol="0"/>
            <a:lstStyle/>
            <a:p>
              <a:endParaRPr/>
            </a:p>
          </p:txBody>
        </p:sp>
      </p:grpSp>
      <p:sp>
        <p:nvSpPr>
          <p:cNvPr id="8" name="object 8"/>
          <p:cNvSpPr txBox="1"/>
          <p:nvPr/>
        </p:nvSpPr>
        <p:spPr>
          <a:xfrm>
            <a:off x="-76200" y="3388867"/>
            <a:ext cx="4543424" cy="2175852"/>
          </a:xfrm>
          <a:prstGeom prst="rect">
            <a:avLst/>
          </a:prstGeom>
        </p:spPr>
        <p:txBody>
          <a:bodyPr vert="horz" wrap="square" lIns="0" tIns="12700" rIns="0" bIns="0" rtlCol="0">
            <a:spAutoFit/>
          </a:bodyPr>
          <a:lstStyle/>
          <a:p>
            <a:pPr marL="720000" marR="5080" indent="728345" algn="r">
              <a:lnSpc>
                <a:spcPct val="121700"/>
              </a:lnSpc>
              <a:spcBef>
                <a:spcPts val="100"/>
              </a:spcBef>
            </a:pPr>
            <a:r>
              <a:rPr lang="es-ES" sz="2400" b="1" dirty="0">
                <a:solidFill>
                  <a:srgbClr val="D86422"/>
                </a:solidFill>
                <a:latin typeface="Arial"/>
                <a:cs typeface="Arial"/>
              </a:rPr>
              <a:t>EMERGENCIA SANITARIA</a:t>
            </a:r>
          </a:p>
          <a:p>
            <a:pPr marR="5715" algn="r">
              <a:lnSpc>
                <a:spcPct val="100000"/>
              </a:lnSpc>
              <a:spcBef>
                <a:spcPts val="600"/>
              </a:spcBef>
              <a:tabLst>
                <a:tab pos="2924810" algn="l"/>
              </a:tabLst>
            </a:pPr>
            <a:r>
              <a:rPr lang="es-ES" sz="2400" b="1" dirty="0">
                <a:solidFill>
                  <a:srgbClr val="D86422"/>
                </a:solidFill>
                <a:latin typeface="Arial"/>
                <a:cs typeface="Arial"/>
              </a:rPr>
              <a:t>PUNTOS DE ENTRADA (PDE)</a:t>
            </a:r>
          </a:p>
          <a:p>
            <a:pPr marL="888365">
              <a:lnSpc>
                <a:spcPct val="100000"/>
              </a:lnSpc>
              <a:spcBef>
                <a:spcPts val="620"/>
              </a:spcBef>
            </a:pPr>
            <a:br>
              <a:rPr lang="es-ES" sz="2400" b="1" dirty="0">
                <a:solidFill>
                  <a:srgbClr val="D86422"/>
                </a:solidFill>
                <a:latin typeface="Arial"/>
                <a:cs typeface="Arial"/>
              </a:rPr>
            </a:br>
            <a:r>
              <a:rPr lang="es-ES" sz="2400" b="1" dirty="0">
                <a:solidFill>
                  <a:srgbClr val="D86422"/>
                </a:solidFill>
                <a:latin typeface="Arial"/>
                <a:cs typeface="Arial"/>
              </a:rPr>
              <a:t>Ejercicio de simulación</a:t>
            </a:r>
          </a:p>
        </p:txBody>
      </p:sp>
      <p:sp>
        <p:nvSpPr>
          <p:cNvPr id="9" name="object 9"/>
          <p:cNvSpPr/>
          <p:nvPr/>
        </p:nvSpPr>
        <p:spPr>
          <a:xfrm>
            <a:off x="131063" y="6315455"/>
            <a:ext cx="1295400" cy="41452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dirty="0"/>
          </a:p>
        </p:txBody>
      </p:sp>
      <p:sp>
        <p:nvSpPr>
          <p:cNvPr id="10" name="object 10"/>
          <p:cNvSpPr/>
          <p:nvPr/>
        </p:nvSpPr>
        <p:spPr>
          <a:xfrm>
            <a:off x="10917935" y="6327647"/>
            <a:ext cx="1267968" cy="39014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2" name="Picture 9" descr="I:\UnitData\Spanish\ACTIVE\LOGOS\Logo horizontal color celeste.jpg">
            <a:extLst>
              <a:ext uri="{FF2B5EF4-FFF2-40B4-BE49-F238E27FC236}">
                <a16:creationId xmlns:a16="http://schemas.microsoft.com/office/drawing/2014/main" id="{9C3161BA-0E45-4B27-972D-08CDAF194D18}"/>
              </a:ext>
            </a:extLst>
          </p:cNvPr>
          <p:cNvPicPr/>
          <p:nvPr/>
        </p:nvPicPr>
        <p:blipFill rotWithShape="1">
          <a:blip r:embed="rId6" cstate="print">
            <a:extLst>
              <a:ext uri="{28A0092B-C50C-407E-A947-70E740481C1C}">
                <a14:useLocalDpi xmlns:a14="http://schemas.microsoft.com/office/drawing/2010/main" val="0"/>
              </a:ext>
            </a:extLst>
          </a:blip>
          <a:srcRect l="-11911" r="47046" b="42857"/>
          <a:stretch/>
        </p:blipFill>
        <p:spPr bwMode="auto">
          <a:xfrm>
            <a:off x="-198888" y="6126479"/>
            <a:ext cx="2194560" cy="731520"/>
          </a:xfrm>
          <a:prstGeom prst="rect">
            <a:avLst/>
          </a:prstGeom>
          <a:noFill/>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11505"/>
          </a:xfrm>
          <a:custGeom>
            <a:avLst/>
            <a:gdLst/>
            <a:ahLst/>
            <a:cxnLst/>
            <a:rect l="l" t="t" r="r" b="b"/>
            <a:pathLst>
              <a:path w="12192000" h="611505">
                <a:moveTo>
                  <a:pt x="0" y="611408"/>
                </a:moveTo>
                <a:lnTo>
                  <a:pt x="0" y="0"/>
                </a:lnTo>
                <a:lnTo>
                  <a:pt x="12192000" y="0"/>
                </a:lnTo>
                <a:lnTo>
                  <a:pt x="12192000" y="611408"/>
                </a:lnTo>
                <a:lnTo>
                  <a:pt x="0" y="611408"/>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6574535"/>
            <a:ext cx="12192000" cy="283845"/>
            <a:chOff x="0" y="6574535"/>
            <a:chExt cx="12192000" cy="283845"/>
          </a:xfrm>
        </p:grpSpPr>
        <p:sp>
          <p:nvSpPr>
            <p:cNvPr id="4" name="object 4"/>
            <p:cNvSpPr/>
            <p:nvPr/>
          </p:nvSpPr>
          <p:spPr>
            <a:xfrm>
              <a:off x="0" y="6580631"/>
              <a:ext cx="12188952" cy="27736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055" y="6605265"/>
              <a:ext cx="12186285" cy="252729"/>
            </a:xfrm>
            <a:custGeom>
              <a:avLst/>
              <a:gdLst/>
              <a:ahLst/>
              <a:cxnLst/>
              <a:rect l="l" t="t" r="r" b="b"/>
              <a:pathLst>
                <a:path w="12186285" h="252729">
                  <a:moveTo>
                    <a:pt x="0" y="0"/>
                  </a:moveTo>
                  <a:lnTo>
                    <a:pt x="12185943" y="0"/>
                  </a:lnTo>
                  <a:lnTo>
                    <a:pt x="12185943" y="252734"/>
                  </a:lnTo>
                  <a:lnTo>
                    <a:pt x="0" y="252734"/>
                  </a:lnTo>
                  <a:lnTo>
                    <a:pt x="0" y="0"/>
                  </a:lnTo>
                  <a:close/>
                </a:path>
              </a:pathLst>
            </a:custGeom>
            <a:solidFill>
              <a:srgbClr val="595959"/>
            </a:solidFill>
          </p:spPr>
          <p:txBody>
            <a:bodyPr wrap="square" lIns="0" tIns="0" rIns="0" bIns="0" rtlCol="0"/>
            <a:lstStyle/>
            <a:p>
              <a:endParaRPr/>
            </a:p>
          </p:txBody>
        </p:sp>
        <p:sp>
          <p:nvSpPr>
            <p:cNvPr id="6" name="object 6"/>
            <p:cNvSpPr/>
            <p:nvPr/>
          </p:nvSpPr>
          <p:spPr>
            <a:xfrm>
              <a:off x="3069335" y="6580631"/>
              <a:ext cx="4191000" cy="277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093982"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49C7FF"/>
            </a:solidFill>
          </p:spPr>
          <p:txBody>
            <a:bodyPr wrap="square" lIns="0" tIns="0" rIns="0" bIns="0" rtlCol="0"/>
            <a:lstStyle/>
            <a:p>
              <a:endParaRPr/>
            </a:p>
          </p:txBody>
        </p:sp>
        <p:sp>
          <p:nvSpPr>
            <p:cNvPr id="8" name="object 8"/>
            <p:cNvSpPr/>
            <p:nvPr/>
          </p:nvSpPr>
          <p:spPr>
            <a:xfrm>
              <a:off x="2865120" y="6580631"/>
              <a:ext cx="4191000" cy="27736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890326" y="6605265"/>
              <a:ext cx="4088129" cy="248920"/>
            </a:xfrm>
            <a:custGeom>
              <a:avLst/>
              <a:gdLst/>
              <a:ahLst/>
              <a:cxnLst/>
              <a:rect l="l" t="t" r="r" b="b"/>
              <a:pathLst>
                <a:path w="4088129" h="248920">
                  <a:moveTo>
                    <a:pt x="3963689" y="0"/>
                  </a:moveTo>
                  <a:lnTo>
                    <a:pt x="0" y="0"/>
                  </a:lnTo>
                  <a:lnTo>
                    <a:pt x="0" y="248595"/>
                  </a:lnTo>
                  <a:lnTo>
                    <a:pt x="4087982" y="248595"/>
                  </a:lnTo>
                  <a:lnTo>
                    <a:pt x="4087982" y="124300"/>
                  </a:lnTo>
                  <a:lnTo>
                    <a:pt x="3963689" y="0"/>
                  </a:lnTo>
                  <a:close/>
                </a:path>
              </a:pathLst>
            </a:custGeom>
            <a:solidFill>
              <a:srgbClr val="008FCE"/>
            </a:solidFill>
          </p:spPr>
          <p:txBody>
            <a:bodyPr wrap="square" lIns="0" tIns="0" rIns="0" bIns="0" rtlCol="0"/>
            <a:lstStyle/>
            <a:p>
              <a:endParaRPr/>
            </a:p>
          </p:txBody>
        </p:sp>
        <p:sp>
          <p:nvSpPr>
            <p:cNvPr id="10" name="object 10"/>
            <p:cNvSpPr/>
            <p:nvPr/>
          </p:nvSpPr>
          <p:spPr>
            <a:xfrm>
              <a:off x="1207008" y="6574535"/>
              <a:ext cx="4282440" cy="283464"/>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232706" y="6599208"/>
              <a:ext cx="4178300" cy="259079"/>
            </a:xfrm>
            <a:custGeom>
              <a:avLst/>
              <a:gdLst/>
              <a:ahLst/>
              <a:cxnLst/>
              <a:rect l="l" t="t" r="r" b="b"/>
              <a:pathLst>
                <a:path w="4178300" h="259079">
                  <a:moveTo>
                    <a:pt x="4048621" y="0"/>
                  </a:moveTo>
                  <a:lnTo>
                    <a:pt x="0" y="0"/>
                  </a:lnTo>
                  <a:lnTo>
                    <a:pt x="0" y="258506"/>
                  </a:lnTo>
                  <a:lnTo>
                    <a:pt x="4177872" y="258506"/>
                  </a:lnTo>
                  <a:lnTo>
                    <a:pt x="4177872" y="129252"/>
                  </a:lnTo>
                  <a:lnTo>
                    <a:pt x="4048621" y="0"/>
                  </a:lnTo>
                  <a:close/>
                </a:path>
              </a:pathLst>
            </a:custGeom>
            <a:solidFill>
              <a:srgbClr val="006A97"/>
            </a:solidFill>
          </p:spPr>
          <p:txBody>
            <a:bodyPr wrap="square" lIns="0" tIns="0" rIns="0" bIns="0" rtlCol="0"/>
            <a:lstStyle/>
            <a:p>
              <a:endParaRPr/>
            </a:p>
          </p:txBody>
        </p:sp>
        <p:sp>
          <p:nvSpPr>
            <p:cNvPr id="12" name="object 12"/>
            <p:cNvSpPr/>
            <p:nvPr/>
          </p:nvSpPr>
          <p:spPr>
            <a:xfrm>
              <a:off x="987552" y="6574535"/>
              <a:ext cx="4282440" cy="283464"/>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1011794" y="6599208"/>
              <a:ext cx="4178300" cy="248920"/>
            </a:xfrm>
            <a:custGeom>
              <a:avLst/>
              <a:gdLst/>
              <a:ahLst/>
              <a:cxnLst/>
              <a:rect l="l" t="t" r="r" b="b"/>
              <a:pathLst>
                <a:path w="4178300" h="248920">
                  <a:moveTo>
                    <a:pt x="4053436" y="0"/>
                  </a:moveTo>
                  <a:lnTo>
                    <a:pt x="0" y="0"/>
                  </a:lnTo>
                  <a:lnTo>
                    <a:pt x="0" y="248879"/>
                  </a:lnTo>
                  <a:lnTo>
                    <a:pt x="4177873" y="248879"/>
                  </a:lnTo>
                  <a:lnTo>
                    <a:pt x="4177873" y="124441"/>
                  </a:lnTo>
                  <a:lnTo>
                    <a:pt x="4053436" y="0"/>
                  </a:lnTo>
                  <a:close/>
                </a:path>
              </a:pathLst>
            </a:custGeom>
            <a:solidFill>
              <a:srgbClr val="005D85"/>
            </a:solidFill>
          </p:spPr>
          <p:txBody>
            <a:bodyPr wrap="square" lIns="0" tIns="0" rIns="0" bIns="0" rtlCol="0"/>
            <a:lstStyle/>
            <a:p>
              <a:endParaRPr/>
            </a:p>
          </p:txBody>
        </p:sp>
        <p:sp>
          <p:nvSpPr>
            <p:cNvPr id="14" name="object 14"/>
            <p:cNvSpPr/>
            <p:nvPr/>
          </p:nvSpPr>
          <p:spPr>
            <a:xfrm>
              <a:off x="179831" y="6574535"/>
              <a:ext cx="2109216" cy="283464"/>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205386"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D86422"/>
            </a:solidFill>
          </p:spPr>
          <p:txBody>
            <a:bodyPr wrap="square" lIns="0" tIns="0" rIns="0" bIns="0" rtlCol="0"/>
            <a:lstStyle/>
            <a:p>
              <a:endParaRPr/>
            </a:p>
          </p:txBody>
        </p:sp>
        <p:sp>
          <p:nvSpPr>
            <p:cNvPr id="16" name="object 16"/>
            <p:cNvSpPr/>
            <p:nvPr/>
          </p:nvSpPr>
          <p:spPr>
            <a:xfrm>
              <a:off x="0" y="6574535"/>
              <a:ext cx="2084832" cy="283464"/>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7" name="object 17"/>
            <p:cNvSpPr/>
            <p:nvPr/>
          </p:nvSpPr>
          <p:spPr>
            <a:xfrm>
              <a:off x="0" y="6599208"/>
              <a:ext cx="2004695" cy="259079"/>
            </a:xfrm>
            <a:custGeom>
              <a:avLst/>
              <a:gdLst/>
              <a:ahLst/>
              <a:cxnLst/>
              <a:rect l="l" t="t" r="r" b="b"/>
              <a:pathLst>
                <a:path w="2004695" h="259079">
                  <a:moveTo>
                    <a:pt x="1871348" y="0"/>
                  </a:moveTo>
                  <a:lnTo>
                    <a:pt x="0" y="0"/>
                  </a:lnTo>
                  <a:lnTo>
                    <a:pt x="0" y="258791"/>
                  </a:lnTo>
                  <a:lnTo>
                    <a:pt x="2004413" y="258791"/>
                  </a:lnTo>
                  <a:lnTo>
                    <a:pt x="2004413" y="133067"/>
                  </a:lnTo>
                  <a:lnTo>
                    <a:pt x="1871348" y="0"/>
                  </a:lnTo>
                  <a:close/>
                </a:path>
              </a:pathLst>
            </a:custGeom>
            <a:solidFill>
              <a:srgbClr val="A24B19"/>
            </a:solidFill>
          </p:spPr>
          <p:txBody>
            <a:bodyPr wrap="square" lIns="0" tIns="0" rIns="0" bIns="0" rtlCol="0"/>
            <a:lstStyle/>
            <a:p>
              <a:endParaRPr/>
            </a:p>
          </p:txBody>
        </p:sp>
      </p:grpSp>
      <p:sp>
        <p:nvSpPr>
          <p:cNvPr id="18" name="object 18"/>
          <p:cNvSpPr txBox="1"/>
          <p:nvPr/>
        </p:nvSpPr>
        <p:spPr>
          <a:xfrm>
            <a:off x="76269" y="6638035"/>
            <a:ext cx="2147882"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EJERCICIO DE SIMULACIÓN</a:t>
            </a:r>
          </a:p>
        </p:txBody>
      </p:sp>
      <p:sp>
        <p:nvSpPr>
          <p:cNvPr id="19" name="object 19"/>
          <p:cNvSpPr txBox="1"/>
          <p:nvPr/>
        </p:nvSpPr>
        <p:spPr>
          <a:xfrm>
            <a:off x="2374926" y="6638035"/>
            <a:ext cx="2580640" cy="208279"/>
          </a:xfrm>
          <a:prstGeom prst="rect">
            <a:avLst/>
          </a:prstGeom>
        </p:spPr>
        <p:txBody>
          <a:bodyPr vert="horz" wrap="square" lIns="0" tIns="12700" rIns="0" bIns="0" rtlCol="0">
            <a:spAutoFit/>
          </a:bodyPr>
          <a:lstStyle/>
          <a:p>
            <a:pPr marL="12700">
              <a:lnSpc>
                <a:spcPct val="100000"/>
              </a:lnSpc>
              <a:spcBef>
                <a:spcPts val="100"/>
              </a:spcBef>
            </a:pPr>
            <a:r>
              <a:rPr lang="es-ES" sz="1200" b="1">
                <a:solidFill>
                  <a:srgbClr val="FFFFFF"/>
                </a:solidFill>
                <a:latin typeface="Arial"/>
                <a:cs typeface="Arial"/>
              </a:rPr>
              <a:t>NUEVO CORONAVIRUS (COVID-19)</a:t>
            </a:r>
          </a:p>
        </p:txBody>
      </p:sp>
      <p:sp>
        <p:nvSpPr>
          <p:cNvPr id="20" name="object 20"/>
          <p:cNvSpPr txBox="1"/>
          <p:nvPr/>
        </p:nvSpPr>
        <p:spPr>
          <a:xfrm>
            <a:off x="11204449" y="6619747"/>
            <a:ext cx="789044"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página 14</a:t>
            </a:r>
          </a:p>
        </p:txBody>
      </p:sp>
      <p:sp>
        <p:nvSpPr>
          <p:cNvPr id="21" name="object 21"/>
          <p:cNvSpPr txBox="1">
            <a:spLocks noGrp="1"/>
          </p:cNvSpPr>
          <p:nvPr>
            <p:ph type="title"/>
          </p:nvPr>
        </p:nvSpPr>
        <p:spPr>
          <a:xfrm>
            <a:off x="0" y="896"/>
            <a:ext cx="7771130" cy="610870"/>
          </a:xfrm>
          <a:prstGeom prst="rect">
            <a:avLst/>
          </a:prstGeom>
        </p:spPr>
        <p:txBody>
          <a:bodyPr vert="horz" wrap="square" lIns="0" tIns="25400" rIns="0" bIns="0" rtlCol="0">
            <a:spAutoFit/>
          </a:bodyPr>
          <a:lstStyle/>
          <a:p>
            <a:pPr marL="243840">
              <a:lnSpc>
                <a:spcPct val="100000"/>
              </a:lnSpc>
              <a:spcBef>
                <a:spcPts val="200"/>
              </a:spcBef>
            </a:pPr>
            <a:r>
              <a:rPr lang="es-ES" sz="3200"/>
              <a:t>Sesión 1 - Escenario</a:t>
            </a:r>
          </a:p>
        </p:txBody>
      </p:sp>
      <p:sp>
        <p:nvSpPr>
          <p:cNvPr id="22" name="object 22"/>
          <p:cNvSpPr txBox="1"/>
          <p:nvPr/>
        </p:nvSpPr>
        <p:spPr>
          <a:xfrm>
            <a:off x="5560593" y="6638035"/>
            <a:ext cx="1674536"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20 de octubre de 2020</a:t>
            </a:r>
          </a:p>
        </p:txBody>
      </p:sp>
      <p:sp>
        <p:nvSpPr>
          <p:cNvPr id="23" name="object 23"/>
          <p:cNvSpPr/>
          <p:nvPr/>
        </p:nvSpPr>
        <p:spPr>
          <a:xfrm>
            <a:off x="483895" y="740228"/>
            <a:ext cx="6385560" cy="5715000"/>
          </a:xfrm>
          <a:custGeom>
            <a:avLst/>
            <a:gdLst/>
            <a:ahLst/>
            <a:cxnLst/>
            <a:rect l="l" t="t" r="r" b="b"/>
            <a:pathLst>
              <a:path w="6385559" h="5715000">
                <a:moveTo>
                  <a:pt x="6384991" y="0"/>
                </a:moveTo>
                <a:lnTo>
                  <a:pt x="0" y="0"/>
                </a:lnTo>
                <a:lnTo>
                  <a:pt x="0" y="5715000"/>
                </a:lnTo>
                <a:lnTo>
                  <a:pt x="6384991" y="5715000"/>
                </a:lnTo>
                <a:lnTo>
                  <a:pt x="6384991" y="0"/>
                </a:lnTo>
                <a:close/>
              </a:path>
            </a:pathLst>
          </a:custGeom>
          <a:solidFill>
            <a:srgbClr val="FAFAFA"/>
          </a:solidFill>
        </p:spPr>
        <p:txBody>
          <a:bodyPr wrap="square" lIns="0" tIns="0" rIns="0" bIns="0" rtlCol="0"/>
          <a:lstStyle/>
          <a:p>
            <a:endParaRPr/>
          </a:p>
        </p:txBody>
      </p:sp>
      <p:sp>
        <p:nvSpPr>
          <p:cNvPr id="24" name="object 24"/>
          <p:cNvSpPr txBox="1"/>
          <p:nvPr/>
        </p:nvSpPr>
        <p:spPr>
          <a:xfrm>
            <a:off x="581670" y="972000"/>
            <a:ext cx="6102985" cy="5080878"/>
          </a:xfrm>
          <a:prstGeom prst="rect">
            <a:avLst/>
          </a:prstGeom>
        </p:spPr>
        <p:txBody>
          <a:bodyPr vert="horz" wrap="square" lIns="0" tIns="15240" rIns="0" bIns="0" rtlCol="0">
            <a:spAutoFit/>
          </a:bodyPr>
          <a:lstStyle/>
          <a:p>
            <a:pPr marL="241200" marR="144780" indent="-230400">
              <a:spcAft>
                <a:spcPts val="600"/>
              </a:spcAft>
              <a:buChar char="•"/>
              <a:tabLst>
                <a:tab pos="297815" algn="l"/>
                <a:tab pos="298450" algn="l"/>
              </a:tabLst>
            </a:pPr>
            <a:r>
              <a:rPr lang="es-ES" sz="1500" dirty="0">
                <a:latin typeface="Arial"/>
                <a:cs typeface="Arial"/>
              </a:rPr>
              <a:t>A principios de 2020, sobre todo entre marzo y mayo, el número de casos de COVID-19 se disparó, al tiempo que los países trataban de adaptarse a la emergencia de un nuevo virus pandémico.</a:t>
            </a:r>
          </a:p>
          <a:p>
            <a:pPr marL="241200" marR="563245" indent="-230400">
              <a:spcAft>
                <a:spcPts val="600"/>
              </a:spcAft>
              <a:buChar char="•"/>
              <a:tabLst>
                <a:tab pos="297815" algn="l"/>
                <a:tab pos="298450" algn="l"/>
              </a:tabLst>
            </a:pPr>
            <a:r>
              <a:rPr lang="es-ES" sz="1500" dirty="0">
                <a:latin typeface="Arial"/>
                <a:cs typeface="Arial"/>
              </a:rPr>
              <a:t>El virus devastó el sector de los viajes, reduciéndose en un 50% la cifra de viajeros y de vuelos.</a:t>
            </a:r>
          </a:p>
          <a:p>
            <a:pPr marL="241200" indent="-230400">
              <a:spcAft>
                <a:spcPts val="600"/>
              </a:spcAft>
              <a:buChar char="•"/>
              <a:tabLst>
                <a:tab pos="297815" algn="l"/>
                <a:tab pos="298450" algn="l"/>
              </a:tabLst>
            </a:pPr>
            <a:r>
              <a:rPr lang="es-ES" sz="1500" dirty="0">
                <a:latin typeface="Arial"/>
                <a:cs typeface="Arial"/>
              </a:rPr>
              <a:t>La mayoría de los países han impuesto importantes restricciones, y casi todos ellos exigen alguna forma de cuarentena a los viajeros al llegar.</a:t>
            </a:r>
          </a:p>
          <a:p>
            <a:pPr marL="241200" marR="5080" indent="-230400" algn="just">
              <a:spcAft>
                <a:spcPts val="600"/>
              </a:spcAft>
              <a:buChar char="•"/>
              <a:tabLst>
                <a:tab pos="298450" algn="l"/>
              </a:tabLst>
            </a:pPr>
            <a:r>
              <a:rPr lang="es-ES" sz="1500" dirty="0">
                <a:latin typeface="Arial"/>
                <a:cs typeface="Arial"/>
              </a:rPr>
              <a:t>Los modelos aplicados a las llegadas van desde unas instrucciones para que las personas que no se sientan bien se aíslen en su domicilio, pero sin cuarentena; el aislamiento obligatorio en el domicilio (o en el hotel o un domicilio temporal), hasta una cuarentena obligatoria con traslado de las personas recién llegadas a un hotel o instalación designados.</a:t>
            </a:r>
          </a:p>
          <a:p>
            <a:pPr marL="241200" marR="42545" indent="-230400">
              <a:spcAft>
                <a:spcPts val="600"/>
              </a:spcAft>
              <a:buChar char="•"/>
              <a:tabLst>
                <a:tab pos="297815" algn="l"/>
                <a:tab pos="298450" algn="l"/>
                <a:tab pos="4819650" algn="l"/>
              </a:tabLst>
            </a:pPr>
            <a:r>
              <a:rPr lang="es-ES" sz="1500" dirty="0">
                <a:latin typeface="Arial"/>
                <a:cs typeface="Arial"/>
              </a:rPr>
              <a:t>Los cálculos de la OCDE sobre el impacto de la COVID-19 apuntan a una disminución del 60% del turismo internacional en 2020, que podría aumentar al 80% si la recuperación se retrasa hasta diciembre. Ello ya ha provocado el cierre de varias aerolíneas y la pérdida de miles de puestos de trabajo.</a:t>
            </a:r>
          </a:p>
          <a:p>
            <a:pPr marL="297815" marR="245745">
              <a:lnSpc>
                <a:spcPts val="2090"/>
              </a:lnSpc>
              <a:spcBef>
                <a:spcPts val="175"/>
              </a:spcBef>
            </a:pPr>
            <a:endParaRPr lang="es-ES" sz="1800" dirty="0">
              <a:latin typeface="Arial"/>
              <a:cs typeface="Arial"/>
            </a:endParaRPr>
          </a:p>
        </p:txBody>
      </p:sp>
      <p:grpSp>
        <p:nvGrpSpPr>
          <p:cNvPr id="25" name="object 25"/>
          <p:cNvGrpSpPr/>
          <p:nvPr/>
        </p:nvGrpSpPr>
        <p:grpSpPr>
          <a:xfrm>
            <a:off x="7690104" y="0"/>
            <a:ext cx="4502150" cy="634365"/>
            <a:chOff x="7690104" y="0"/>
            <a:chExt cx="4502150" cy="634365"/>
          </a:xfrm>
        </p:grpSpPr>
        <p:sp>
          <p:nvSpPr>
            <p:cNvPr id="26" name="object 26"/>
            <p:cNvSpPr/>
            <p:nvPr/>
          </p:nvSpPr>
          <p:spPr>
            <a:xfrm>
              <a:off x="7690104" y="0"/>
              <a:ext cx="4258056" cy="633984"/>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p:nvPr/>
          </p:nvSpPr>
          <p:spPr>
            <a:xfrm>
              <a:off x="7770612"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A24B19"/>
            </a:solidFill>
          </p:spPr>
          <p:txBody>
            <a:bodyPr wrap="square" lIns="0" tIns="0" rIns="0" bIns="0" rtlCol="0"/>
            <a:lstStyle/>
            <a:p>
              <a:endParaRPr/>
            </a:p>
          </p:txBody>
        </p:sp>
        <p:sp>
          <p:nvSpPr>
            <p:cNvPr id="28" name="object 28"/>
            <p:cNvSpPr/>
            <p:nvPr/>
          </p:nvSpPr>
          <p:spPr>
            <a:xfrm>
              <a:off x="7961376" y="0"/>
              <a:ext cx="4227576" cy="633984"/>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9" name="object 29"/>
            <p:cNvSpPr/>
            <p:nvPr/>
          </p:nvSpPr>
          <p:spPr>
            <a:xfrm>
              <a:off x="8040624" y="896"/>
              <a:ext cx="4151629" cy="607060"/>
            </a:xfrm>
            <a:custGeom>
              <a:avLst/>
              <a:gdLst/>
              <a:ahLst/>
              <a:cxnLst/>
              <a:rect l="l" t="t" r="r" b="b"/>
              <a:pathLst>
                <a:path w="4151629" h="607060">
                  <a:moveTo>
                    <a:pt x="4151376" y="0"/>
                  </a:moveTo>
                  <a:lnTo>
                    <a:pt x="676655" y="1"/>
                  </a:lnTo>
                  <a:lnTo>
                    <a:pt x="0" y="1"/>
                  </a:lnTo>
                  <a:lnTo>
                    <a:pt x="676655" y="606790"/>
                  </a:lnTo>
                  <a:lnTo>
                    <a:pt x="4151376" y="606790"/>
                  </a:lnTo>
                  <a:lnTo>
                    <a:pt x="4151376" y="0"/>
                  </a:lnTo>
                  <a:close/>
                </a:path>
              </a:pathLst>
            </a:custGeom>
            <a:solidFill>
              <a:srgbClr val="D86422"/>
            </a:solidFill>
          </p:spPr>
          <p:txBody>
            <a:bodyPr wrap="square" lIns="0" tIns="0" rIns="0" bIns="0" rtlCol="0"/>
            <a:lstStyle/>
            <a:p>
              <a:endParaRPr/>
            </a:p>
          </p:txBody>
        </p:sp>
      </p:grpSp>
      <p:sp>
        <p:nvSpPr>
          <p:cNvPr id="30" name="object 30"/>
          <p:cNvSpPr txBox="1"/>
          <p:nvPr/>
        </p:nvSpPr>
        <p:spPr>
          <a:xfrm>
            <a:off x="8604000" y="895"/>
            <a:ext cx="3420000" cy="413575"/>
          </a:xfrm>
          <a:prstGeom prst="rect">
            <a:avLst/>
          </a:prstGeom>
          <a:solidFill>
            <a:srgbClr val="D86422"/>
          </a:solidFill>
        </p:spPr>
        <p:txBody>
          <a:bodyPr vert="horz" wrap="square" lIns="0" tIns="135255" rIns="0" bIns="0" rtlCol="0">
            <a:spAutoFit/>
          </a:bodyPr>
          <a:lstStyle/>
          <a:p>
            <a:pPr marL="234000">
              <a:lnSpc>
                <a:spcPct val="100000"/>
              </a:lnSpc>
              <a:spcBef>
                <a:spcPts val="1420"/>
              </a:spcBef>
            </a:pPr>
            <a:r>
              <a:rPr lang="es-ES" dirty="0">
                <a:solidFill>
                  <a:srgbClr val="FFFFFF"/>
                </a:solidFill>
                <a:latin typeface="Arial Black"/>
                <a:cs typeface="Arial Black"/>
              </a:rPr>
              <a:t>SOLO PARA SIMULACIÓN</a:t>
            </a:r>
          </a:p>
        </p:txBody>
      </p:sp>
      <p:sp>
        <p:nvSpPr>
          <p:cNvPr id="31" name="object 31"/>
          <p:cNvSpPr txBox="1"/>
          <p:nvPr/>
        </p:nvSpPr>
        <p:spPr>
          <a:xfrm>
            <a:off x="10219523" y="6278879"/>
            <a:ext cx="1110615" cy="193040"/>
          </a:xfrm>
          <a:prstGeom prst="rect">
            <a:avLst/>
          </a:prstGeom>
        </p:spPr>
        <p:txBody>
          <a:bodyPr vert="horz" wrap="square" lIns="0" tIns="12700" rIns="0" bIns="0" rtlCol="0">
            <a:spAutoFit/>
          </a:bodyPr>
          <a:lstStyle/>
          <a:p>
            <a:pPr marL="12700">
              <a:lnSpc>
                <a:spcPct val="100000"/>
              </a:lnSpc>
              <a:spcBef>
                <a:spcPts val="100"/>
              </a:spcBef>
            </a:pPr>
            <a:r>
              <a:rPr lang="es-ES" sz="1100" b="1">
                <a:solidFill>
                  <a:srgbClr val="0070C0"/>
                </a:solidFill>
                <a:latin typeface="Arial"/>
                <a:cs typeface="Arial"/>
              </a:rPr>
              <a:t>Datos: 01/10/20</a:t>
            </a:r>
          </a:p>
        </p:txBody>
      </p:sp>
      <p:sp>
        <p:nvSpPr>
          <p:cNvPr id="32" name="object 32"/>
          <p:cNvSpPr/>
          <p:nvPr/>
        </p:nvSpPr>
        <p:spPr>
          <a:xfrm>
            <a:off x="6996846" y="3821258"/>
            <a:ext cx="5058954" cy="2082302"/>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6877777" y="731686"/>
            <a:ext cx="4747016" cy="3036740"/>
          </a:xfrm>
          <a:prstGeom prst="rect">
            <a:avLst/>
          </a:prstGeom>
          <a:blipFill>
            <a:blip r:embed="rId1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73888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Sesión 1 - Preguntas para el debate</a:t>
            </a:r>
          </a:p>
        </p:txBody>
      </p:sp>
      <p:sp>
        <p:nvSpPr>
          <p:cNvPr id="3" name="object 3"/>
          <p:cNvSpPr/>
          <p:nvPr/>
        </p:nvSpPr>
        <p:spPr>
          <a:xfrm>
            <a:off x="9634728" y="5620511"/>
            <a:ext cx="566927" cy="67056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612124" y="826922"/>
            <a:ext cx="10841990" cy="5423280"/>
          </a:xfrm>
          <a:prstGeom prst="rect">
            <a:avLst/>
          </a:prstGeom>
        </p:spPr>
        <p:txBody>
          <a:bodyPr vert="horz" wrap="square" lIns="0" tIns="146050" rIns="0" bIns="0" rtlCol="0">
            <a:spAutoFit/>
          </a:bodyPr>
          <a:lstStyle/>
          <a:p>
            <a:pPr marL="12700">
              <a:lnSpc>
                <a:spcPct val="100000"/>
              </a:lnSpc>
              <a:spcBef>
                <a:spcPts val="1150"/>
              </a:spcBef>
            </a:pPr>
            <a:r>
              <a:rPr lang="es-ES" sz="2800" b="1" dirty="0">
                <a:solidFill>
                  <a:srgbClr val="005D85"/>
                </a:solidFill>
                <a:latin typeface="Arial"/>
                <a:cs typeface="Arial"/>
              </a:rPr>
              <a:t>Preguntas para el debate</a:t>
            </a:r>
          </a:p>
          <a:p>
            <a:pPr marL="355600" indent="-342900">
              <a:lnSpc>
                <a:spcPct val="100000"/>
              </a:lnSpc>
              <a:spcBef>
                <a:spcPts val="755"/>
              </a:spcBef>
              <a:buChar char="•"/>
              <a:tabLst>
                <a:tab pos="354965" algn="l"/>
                <a:tab pos="355600" algn="l"/>
              </a:tabLst>
            </a:pPr>
            <a:r>
              <a:rPr lang="es-ES" sz="2000" dirty="0">
                <a:latin typeface="Arial"/>
                <a:cs typeface="Arial"/>
              </a:rPr>
              <a:t>Describa sus proceso actuales de gestión de los viajeros internacionales de arribada y ciudadanos que regresan al país.</a:t>
            </a:r>
          </a:p>
          <a:p>
            <a:pPr marL="355600" indent="-342900">
              <a:lnSpc>
                <a:spcPct val="100000"/>
              </a:lnSpc>
              <a:spcBef>
                <a:spcPts val="1200"/>
              </a:spcBef>
              <a:buChar char="•"/>
              <a:tabLst>
                <a:tab pos="354965" algn="l"/>
                <a:tab pos="355600" algn="l"/>
              </a:tabLst>
            </a:pPr>
            <a:r>
              <a:rPr lang="es-ES" sz="2000" dirty="0">
                <a:latin typeface="Arial"/>
                <a:cs typeface="Arial"/>
              </a:rPr>
              <a:t>¿Dependen los procedimientos a la llegada del modo de arribada (aeropuerto, frontera terrestre o marítima)?</a:t>
            </a:r>
          </a:p>
          <a:p>
            <a:pPr marL="355600" indent="-342900">
              <a:lnSpc>
                <a:spcPct val="100000"/>
              </a:lnSpc>
              <a:spcBef>
                <a:spcPts val="1200"/>
              </a:spcBef>
              <a:buChar char="•"/>
              <a:tabLst>
                <a:tab pos="354965" algn="l"/>
                <a:tab pos="355600" algn="l"/>
                <a:tab pos="2865120" algn="l"/>
              </a:tabLst>
            </a:pPr>
            <a:r>
              <a:rPr lang="es-ES" sz="2000" dirty="0">
                <a:latin typeface="Arial"/>
                <a:cs typeface="Arial"/>
              </a:rPr>
              <a:t>Examine sus planes.	¿Son congruentes con los procesos aplicados en vigor?</a:t>
            </a:r>
          </a:p>
          <a:p>
            <a:pPr marL="355600" marR="184150" indent="-342900">
              <a:spcBef>
                <a:spcPts val="1200"/>
              </a:spcBef>
              <a:buChar char="•"/>
              <a:tabLst>
                <a:tab pos="354965" algn="l"/>
                <a:tab pos="355600" algn="l"/>
                <a:tab pos="842010" algn="l"/>
                <a:tab pos="1132205" algn="l"/>
                <a:tab pos="1606550" algn="l"/>
                <a:tab pos="2319020" algn="l"/>
                <a:tab pos="3455035" algn="l"/>
                <a:tab pos="4281805" algn="l"/>
                <a:tab pos="5981700" algn="l"/>
                <a:tab pos="6624320" algn="l"/>
                <a:tab pos="7311390" algn="l"/>
                <a:tab pos="8644255" algn="l"/>
                <a:tab pos="9217025" algn="l"/>
                <a:tab pos="9859645" algn="l"/>
              </a:tabLst>
            </a:pPr>
            <a:r>
              <a:rPr lang="es-ES" sz="2000" dirty="0">
                <a:latin typeface="Arial"/>
                <a:cs typeface="Arial"/>
              </a:rPr>
              <a:t>En un rotafolio, compare las prescripciones vigentes, su marco jurídico y sus planes publicados actuales.</a:t>
            </a:r>
          </a:p>
          <a:p>
            <a:pPr>
              <a:lnSpc>
                <a:spcPct val="100000"/>
              </a:lnSpc>
            </a:pPr>
            <a:endParaRPr sz="2200" dirty="0">
              <a:latin typeface="Arial"/>
              <a:cs typeface="Arial"/>
            </a:endParaRPr>
          </a:p>
          <a:p>
            <a:pPr marL="12700">
              <a:lnSpc>
                <a:spcPct val="100000"/>
              </a:lnSpc>
              <a:spcBef>
                <a:spcPts val="1975"/>
              </a:spcBef>
              <a:tabLst>
                <a:tab pos="991869" algn="l"/>
              </a:tabLst>
            </a:pPr>
            <a:r>
              <a:rPr lang="es-ES" sz="2200" i="1" dirty="0">
                <a:solidFill>
                  <a:srgbClr val="FF0000"/>
                </a:solidFill>
                <a:latin typeface="Arial"/>
                <a:cs typeface="Arial"/>
              </a:rPr>
              <a:t>Basándose en las respuestas, enumere los aspectos positivos y negativos.</a:t>
            </a:r>
          </a:p>
          <a:p>
            <a:pPr>
              <a:lnSpc>
                <a:spcPct val="100000"/>
              </a:lnSpc>
            </a:pPr>
            <a:endParaRPr sz="2400" dirty="0">
              <a:latin typeface="Arial"/>
              <a:cs typeface="Arial"/>
            </a:endParaRPr>
          </a:p>
          <a:p>
            <a:pPr>
              <a:lnSpc>
                <a:spcPct val="100000"/>
              </a:lnSpc>
              <a:spcBef>
                <a:spcPts val="5"/>
              </a:spcBef>
            </a:pPr>
            <a:endParaRPr sz="2950" dirty="0">
              <a:latin typeface="Arial"/>
              <a:cs typeface="Arial"/>
            </a:endParaRPr>
          </a:p>
          <a:p>
            <a:pPr marR="5080" algn="r">
              <a:lnSpc>
                <a:spcPct val="100000"/>
              </a:lnSpc>
            </a:pP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5" y="0"/>
            <a:ext cx="7464695" cy="513080"/>
          </a:xfrm>
          <a:prstGeom prst="rect">
            <a:avLst/>
          </a:prstGeom>
        </p:spPr>
        <p:txBody>
          <a:bodyPr vert="horz" wrap="square" lIns="0" tIns="12700" rIns="0" bIns="0" rtlCol="0">
            <a:spAutoFit/>
          </a:bodyPr>
          <a:lstStyle/>
          <a:p>
            <a:pPr marL="12700">
              <a:lnSpc>
                <a:spcPct val="100000"/>
              </a:lnSpc>
              <a:spcBef>
                <a:spcPts val="100"/>
              </a:spcBef>
            </a:pPr>
            <a:r>
              <a:rPr lang="es-ES" sz="3200" dirty="0"/>
              <a:t>Sesión 2 - Nota para los facilitadores</a:t>
            </a:r>
          </a:p>
        </p:txBody>
      </p:sp>
      <p:sp>
        <p:nvSpPr>
          <p:cNvPr id="3" name="object 3"/>
          <p:cNvSpPr txBox="1"/>
          <p:nvPr/>
        </p:nvSpPr>
        <p:spPr>
          <a:xfrm>
            <a:off x="1031225" y="1152652"/>
            <a:ext cx="10151745" cy="4392997"/>
          </a:xfrm>
          <a:prstGeom prst="rect">
            <a:avLst/>
          </a:prstGeom>
        </p:spPr>
        <p:txBody>
          <a:bodyPr vert="horz" wrap="square" lIns="0" tIns="12700" rIns="0" bIns="0" rtlCol="0">
            <a:spAutoFit/>
          </a:bodyPr>
          <a:lstStyle/>
          <a:p>
            <a:pPr marL="12700">
              <a:lnSpc>
                <a:spcPct val="100000"/>
              </a:lnSpc>
              <a:spcBef>
                <a:spcPts val="100"/>
              </a:spcBef>
            </a:pPr>
            <a:r>
              <a:rPr lang="es-ES" dirty="0">
                <a:latin typeface="Arial"/>
                <a:cs typeface="Arial"/>
              </a:rPr>
              <a:t>El ejercicio prevé aquí dos escenarios distintos, para que elija en función de las circunstancias de su país</a:t>
            </a:r>
          </a:p>
          <a:p>
            <a:pPr>
              <a:lnSpc>
                <a:spcPct val="100000"/>
              </a:lnSpc>
            </a:pPr>
            <a:endParaRPr dirty="0">
              <a:latin typeface="Arial"/>
              <a:cs typeface="Arial"/>
            </a:endParaRPr>
          </a:p>
          <a:p>
            <a:pPr marL="355600" indent="-342900">
              <a:lnSpc>
                <a:spcPct val="100000"/>
              </a:lnSpc>
              <a:spcBef>
                <a:spcPts val="1410"/>
              </a:spcBef>
              <a:buAutoNum type="arabicPeriod"/>
              <a:tabLst>
                <a:tab pos="354965" algn="l"/>
                <a:tab pos="355600" algn="l"/>
              </a:tabLst>
            </a:pPr>
            <a:r>
              <a:rPr lang="es-ES" dirty="0">
                <a:latin typeface="Arial"/>
                <a:cs typeface="Arial"/>
              </a:rPr>
              <a:t>En el primero se someten a prueba los procedimientos de los países que no han establecido una política de cuarentena o aislamiento.</a:t>
            </a:r>
          </a:p>
          <a:p>
            <a:pPr marL="354965" marR="5080" indent="-342900">
              <a:lnSpc>
                <a:spcPct val="90400"/>
              </a:lnSpc>
              <a:spcBef>
                <a:spcPts val="950"/>
              </a:spcBef>
              <a:buAutoNum type="arabicPeriod"/>
              <a:tabLst>
                <a:tab pos="354965" algn="l"/>
                <a:tab pos="355600" algn="l"/>
                <a:tab pos="7105650" algn="l"/>
              </a:tabLst>
            </a:pPr>
            <a:r>
              <a:rPr lang="es-ES" dirty="0">
                <a:latin typeface="Arial"/>
                <a:cs typeface="Arial"/>
              </a:rPr>
              <a:t>En el segundo se prevé una </a:t>
            </a:r>
            <a:r>
              <a:rPr lang="es-ES" dirty="0" err="1">
                <a:latin typeface="Arial"/>
                <a:cs typeface="Arial"/>
              </a:rPr>
              <a:t>autocuarentena</a:t>
            </a:r>
            <a:r>
              <a:rPr lang="es-ES" dirty="0">
                <a:latin typeface="Arial"/>
                <a:cs typeface="Arial"/>
              </a:rPr>
              <a:t> organizada por el propio viajero.	La persona tiene que permanecer en casa, en un hotel o en algún otro alojamiento. El viajero, a quien incumbe la organización de los pormenores, tiene que desplazarse del modo más eficiente hasta ese lugar y permanecer en él entre 10 y 14 días.</a:t>
            </a:r>
          </a:p>
          <a:p>
            <a:pPr>
              <a:lnSpc>
                <a:spcPct val="100000"/>
              </a:lnSpc>
            </a:pPr>
            <a:endParaRPr dirty="0">
              <a:latin typeface="Arial"/>
              <a:cs typeface="Arial"/>
            </a:endParaRPr>
          </a:p>
          <a:p>
            <a:pPr marL="12700">
              <a:lnSpc>
                <a:spcPct val="100000"/>
              </a:lnSpc>
              <a:spcBef>
                <a:spcPts val="1505"/>
              </a:spcBef>
            </a:pPr>
            <a:r>
              <a:rPr lang="es-ES" dirty="0">
                <a:latin typeface="Arial"/>
                <a:cs typeface="Arial"/>
              </a:rPr>
              <a:t>Puede usted utilizar más de uno de esos escenarios si desea estudiar diferentes opciones.</a:t>
            </a:r>
          </a:p>
          <a:p>
            <a:pPr>
              <a:lnSpc>
                <a:spcPct val="100000"/>
              </a:lnSpc>
            </a:pPr>
            <a:endParaRPr dirty="0">
              <a:latin typeface="Arial"/>
              <a:cs typeface="Arial"/>
            </a:endParaRPr>
          </a:p>
          <a:p>
            <a:pPr marL="12700" marR="561975">
              <a:lnSpc>
                <a:spcPts val="1800"/>
              </a:lnSpc>
              <a:spcBef>
                <a:spcPts val="1570"/>
              </a:spcBef>
            </a:pPr>
            <a:r>
              <a:rPr lang="es-ES" dirty="0">
                <a:latin typeface="Arial"/>
                <a:cs typeface="Arial"/>
              </a:rPr>
              <a:t>También puede utilizar uno de los escenarios para estudiar planteamientos de la gestión de las llegadas que en la actualidad no se aplican, o que están solo en consideración.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65405" rIns="0" bIns="0" rtlCol="0">
            <a:spAutoFit/>
          </a:bodyPr>
          <a:lstStyle/>
          <a:p>
            <a:pPr marL="243204">
              <a:lnSpc>
                <a:spcPct val="100000"/>
              </a:lnSpc>
              <a:spcBef>
                <a:spcPts val="515"/>
              </a:spcBef>
            </a:pPr>
            <a:r>
              <a:rPr lang="es-ES" sz="2400"/>
              <a:t>Sesión 2 Opción 1 – Países sin cuarentena</a:t>
            </a:r>
          </a:p>
        </p:txBody>
      </p:sp>
      <p:sp>
        <p:nvSpPr>
          <p:cNvPr id="3" name="object 3"/>
          <p:cNvSpPr/>
          <p:nvPr/>
        </p:nvSpPr>
        <p:spPr>
          <a:xfrm>
            <a:off x="249345" y="719931"/>
            <a:ext cx="6971030" cy="5681345"/>
          </a:xfrm>
          <a:custGeom>
            <a:avLst/>
            <a:gdLst/>
            <a:ahLst/>
            <a:cxnLst/>
            <a:rect l="l" t="t" r="r" b="b"/>
            <a:pathLst>
              <a:path w="6971030" h="5681345">
                <a:moveTo>
                  <a:pt x="6970544" y="0"/>
                </a:moveTo>
                <a:lnTo>
                  <a:pt x="0" y="0"/>
                </a:lnTo>
                <a:lnTo>
                  <a:pt x="0" y="5680868"/>
                </a:lnTo>
                <a:lnTo>
                  <a:pt x="6970544" y="5680868"/>
                </a:lnTo>
                <a:lnTo>
                  <a:pt x="6970544" y="0"/>
                </a:lnTo>
                <a:close/>
              </a:path>
            </a:pathLst>
          </a:custGeom>
          <a:solidFill>
            <a:srgbClr val="DDDDDD"/>
          </a:solidFill>
        </p:spPr>
        <p:txBody>
          <a:bodyPr wrap="square" lIns="0" tIns="0" rIns="0" bIns="0" rtlCol="0"/>
          <a:lstStyle/>
          <a:p>
            <a:endParaRPr/>
          </a:p>
        </p:txBody>
      </p:sp>
      <p:sp>
        <p:nvSpPr>
          <p:cNvPr id="4" name="object 4"/>
          <p:cNvSpPr txBox="1"/>
          <p:nvPr/>
        </p:nvSpPr>
        <p:spPr>
          <a:xfrm>
            <a:off x="328070" y="972000"/>
            <a:ext cx="6813550" cy="4870564"/>
          </a:xfrm>
          <a:prstGeom prst="rect">
            <a:avLst/>
          </a:prstGeom>
        </p:spPr>
        <p:txBody>
          <a:bodyPr vert="horz" wrap="square" lIns="0" tIns="22860" rIns="0" bIns="0" rtlCol="0">
            <a:spAutoFit/>
          </a:bodyPr>
          <a:lstStyle/>
          <a:p>
            <a:pPr marL="241300" marR="5715" indent="-228600">
              <a:spcAft>
                <a:spcPts val="600"/>
              </a:spcAft>
              <a:buChar char="•"/>
              <a:tabLst>
                <a:tab pos="240665" algn="l"/>
                <a:tab pos="241300" algn="l"/>
              </a:tabLst>
            </a:pPr>
            <a:r>
              <a:rPr lang="es-ES" sz="1500" dirty="0">
                <a:latin typeface="Arial"/>
                <a:cs typeface="Arial"/>
              </a:rPr>
              <a:t>Una persona se ha puesto en contacto con un médico local y ha descrito síntomas compatibles con la COVID-19.</a:t>
            </a:r>
          </a:p>
          <a:p>
            <a:pPr marL="241300" indent="-228600">
              <a:spcAft>
                <a:spcPts val="600"/>
              </a:spcAft>
              <a:buChar char="•"/>
              <a:tabLst>
                <a:tab pos="240665" algn="l"/>
                <a:tab pos="241300" algn="l"/>
              </a:tabLst>
            </a:pPr>
            <a:r>
              <a:rPr lang="es-ES" sz="1500" dirty="0">
                <a:latin typeface="Arial"/>
                <a:cs typeface="Arial"/>
              </a:rPr>
              <a:t>Se trata de un nacional que ha regresado recientemente de un país con altas tasas de infección.</a:t>
            </a:r>
          </a:p>
          <a:p>
            <a:pPr marL="241300" indent="-228600">
              <a:spcAft>
                <a:spcPts val="600"/>
              </a:spcAft>
              <a:buChar char="•"/>
              <a:tabLst>
                <a:tab pos="240665" algn="l"/>
                <a:tab pos="241300" algn="l"/>
              </a:tabLst>
            </a:pPr>
            <a:r>
              <a:rPr lang="es-ES" sz="1500" dirty="0">
                <a:latin typeface="Arial"/>
                <a:cs typeface="Arial"/>
              </a:rPr>
              <a:t>El Ministerio de Salud, o su equivalente, ha enviado un equipo de detección y ha obtenido una muestra para análisis, previéndose que se dispondrá de los resultados en 24 o 48 horas.</a:t>
            </a:r>
          </a:p>
          <a:p>
            <a:pPr marL="241300" indent="-228600">
              <a:spcAft>
                <a:spcPts val="600"/>
              </a:spcAft>
              <a:buChar char="•"/>
              <a:tabLst>
                <a:tab pos="240665" algn="l"/>
                <a:tab pos="241300" algn="l"/>
              </a:tabLst>
            </a:pPr>
            <a:r>
              <a:rPr lang="es-ES" sz="1500" dirty="0">
                <a:latin typeface="Arial"/>
                <a:cs typeface="Arial"/>
              </a:rPr>
              <a:t>La persona llegó al país por avión hace 5 días y comenzó a sentirse mal ayer, con síntomas cada vez más graves.</a:t>
            </a:r>
          </a:p>
          <a:p>
            <a:pPr marL="241300" indent="-228600" algn="just">
              <a:spcAft>
                <a:spcPts val="600"/>
              </a:spcAft>
              <a:buChar char="•"/>
              <a:tabLst>
                <a:tab pos="241300" algn="l"/>
              </a:tabLst>
            </a:pPr>
            <a:r>
              <a:rPr lang="es-ES" sz="1500" dirty="0">
                <a:latin typeface="Arial"/>
                <a:cs typeface="Arial"/>
              </a:rPr>
              <a:t>El viajero utilizó una aerolínea nacional. Dice que el avión iba medio vacío y que la tripulación adoptó las precauciones de seguridad recomendadas (mascarillas, desinfectante y distribución de los asientos). El embarque se realizó de forma ordenada. </a:t>
            </a:r>
          </a:p>
          <a:p>
            <a:pPr marL="241300" indent="-228600" algn="just">
              <a:spcAft>
                <a:spcPts val="600"/>
              </a:spcAft>
              <a:buChar char="•"/>
              <a:tabLst>
                <a:tab pos="241300" algn="l"/>
              </a:tabLst>
            </a:pPr>
            <a:r>
              <a:rPr lang="es-ES" sz="1500" dirty="0">
                <a:latin typeface="Arial"/>
                <a:cs typeface="Arial"/>
              </a:rPr>
              <a:t>Dice que en el aeropuerto de partida la situación era caótica: la gente se apretujaba en los controles de seguridad y, para comprobar la identidad, los equipos de seguridad pedían a los viajeros que se retiraran las máscaras en zonas aglomeradas.</a:t>
            </a:r>
          </a:p>
          <a:p>
            <a:pPr marL="241300" marR="6350" indent="-228600" algn="just">
              <a:spcAft>
                <a:spcPts val="600"/>
              </a:spcAft>
              <a:buChar char="•"/>
              <a:tabLst>
                <a:tab pos="241300" algn="l"/>
              </a:tabLst>
            </a:pPr>
            <a:r>
              <a:rPr lang="es-ES" sz="1500" dirty="0">
                <a:latin typeface="Arial"/>
                <a:cs typeface="Arial"/>
              </a:rPr>
              <a:t>Desde el regreso a su domicilio, el caso sospechoso ha estado fuera de casa y ha tenido contacto con sus amigos y familiares.</a:t>
            </a:r>
          </a:p>
        </p:txBody>
      </p:sp>
      <p:grpSp>
        <p:nvGrpSpPr>
          <p:cNvPr id="5" name="object 5"/>
          <p:cNvGrpSpPr/>
          <p:nvPr/>
        </p:nvGrpSpPr>
        <p:grpSpPr>
          <a:xfrm>
            <a:off x="7732776" y="0"/>
            <a:ext cx="4459605" cy="701040"/>
            <a:chOff x="7732776" y="0"/>
            <a:chExt cx="4459605" cy="701040"/>
          </a:xfrm>
        </p:grpSpPr>
        <p:sp>
          <p:nvSpPr>
            <p:cNvPr id="6" name="object 6"/>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8" name="object 8"/>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0" name="object 10"/>
          <p:cNvSpPr txBox="1"/>
          <p:nvPr/>
        </p:nvSpPr>
        <p:spPr>
          <a:xfrm>
            <a:off x="8604000" y="1587"/>
            <a:ext cx="3420000" cy="4591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es-ES" dirty="0">
                <a:solidFill>
                  <a:srgbClr val="FFFFFF"/>
                </a:solidFill>
                <a:latin typeface="Arial Black"/>
                <a:cs typeface="Arial Black"/>
              </a:rPr>
              <a:t>SOLO PARA SIMULACIÓN</a:t>
            </a:r>
          </a:p>
        </p:txBody>
      </p:sp>
      <p:sp>
        <p:nvSpPr>
          <p:cNvPr id="11" name="object 11"/>
          <p:cNvSpPr/>
          <p:nvPr/>
        </p:nvSpPr>
        <p:spPr>
          <a:xfrm>
            <a:off x="7391018" y="756738"/>
            <a:ext cx="4469956" cy="300246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906000" y="4876800"/>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27939"/>
            <a:ext cx="10665475" cy="452120"/>
          </a:xfrm>
          <a:prstGeom prst="rect">
            <a:avLst/>
          </a:prstGeom>
        </p:spPr>
        <p:txBody>
          <a:bodyPr vert="horz" wrap="square" lIns="0" tIns="12700" rIns="0" bIns="0" rtlCol="0">
            <a:spAutoFit/>
          </a:bodyPr>
          <a:lstStyle/>
          <a:p>
            <a:pPr marL="12700">
              <a:lnSpc>
                <a:spcPct val="100000"/>
              </a:lnSpc>
              <a:spcBef>
                <a:spcPts val="100"/>
              </a:spcBef>
            </a:pPr>
            <a:r>
              <a:rPr lang="es-ES" sz="2800" dirty="0"/>
              <a:t>Sesión 2 - Opción 1 Preguntas para el debate</a:t>
            </a:r>
          </a:p>
        </p:txBody>
      </p:sp>
      <p:sp>
        <p:nvSpPr>
          <p:cNvPr id="4" name="object 4"/>
          <p:cNvSpPr txBox="1"/>
          <p:nvPr/>
        </p:nvSpPr>
        <p:spPr>
          <a:xfrm>
            <a:off x="459724" y="510539"/>
            <a:ext cx="11503676" cy="5039456"/>
          </a:xfrm>
          <a:prstGeom prst="rect">
            <a:avLst/>
          </a:prstGeom>
        </p:spPr>
        <p:txBody>
          <a:bodyPr vert="horz" wrap="square" lIns="0" tIns="170815" rIns="0" bIns="0" rtlCol="0">
            <a:spAutoFit/>
          </a:bodyPr>
          <a:lstStyle/>
          <a:p>
            <a:pPr marL="12700">
              <a:lnSpc>
                <a:spcPct val="100000"/>
              </a:lnSpc>
              <a:spcBef>
                <a:spcPts val="1345"/>
              </a:spcBef>
            </a:pPr>
            <a:r>
              <a:rPr lang="es-ES" sz="2600" b="1" dirty="0">
                <a:solidFill>
                  <a:srgbClr val="005D85"/>
                </a:solidFill>
                <a:latin typeface="Arial"/>
                <a:cs typeface="Arial"/>
              </a:rPr>
              <a:t>Preguntas para el debate</a:t>
            </a:r>
          </a:p>
          <a:p>
            <a:pPr marL="355600" indent="-342900">
              <a:lnSpc>
                <a:spcPct val="100000"/>
              </a:lnSpc>
              <a:spcBef>
                <a:spcPts val="960"/>
              </a:spcBef>
              <a:buChar char="•"/>
              <a:tabLst>
                <a:tab pos="354965" algn="l"/>
                <a:tab pos="355600" algn="l"/>
              </a:tabLst>
            </a:pPr>
            <a:r>
              <a:rPr lang="es-ES" sz="2000" dirty="0">
                <a:latin typeface="Arial"/>
                <a:cs typeface="Arial"/>
              </a:rPr>
              <a:t>¿Qué planes, procedimientos y recursos activaría usted en este punto?</a:t>
            </a:r>
          </a:p>
          <a:p>
            <a:pPr marL="355600" indent="-342900">
              <a:lnSpc>
                <a:spcPct val="100000"/>
              </a:lnSpc>
              <a:spcBef>
                <a:spcPts val="1420"/>
              </a:spcBef>
              <a:buChar char="•"/>
              <a:tabLst>
                <a:tab pos="354965" algn="l"/>
                <a:tab pos="355600" algn="l"/>
              </a:tabLst>
            </a:pPr>
            <a:r>
              <a:rPr lang="es-ES" sz="2000" dirty="0">
                <a:latin typeface="Arial"/>
                <a:cs typeface="Arial"/>
              </a:rPr>
              <a:t>¿Quién participará, por qué y cómo?</a:t>
            </a:r>
          </a:p>
          <a:p>
            <a:pPr marL="355600" marR="5080" indent="-342900">
              <a:lnSpc>
                <a:spcPct val="159000"/>
              </a:lnSpc>
              <a:spcBef>
                <a:spcPts val="70"/>
              </a:spcBef>
              <a:buChar char="•"/>
              <a:tabLst>
                <a:tab pos="354965" algn="l"/>
                <a:tab pos="355600" algn="l"/>
                <a:tab pos="2357120" algn="l"/>
              </a:tabLst>
            </a:pPr>
            <a:r>
              <a:rPr lang="es-ES" sz="2000" dirty="0">
                <a:latin typeface="Arial"/>
                <a:cs typeface="Arial"/>
              </a:rPr>
              <a:t>¿Es necesario evaluar de nuevo o aislar a la persona infectada en otro lugar, o puede aislarse ella misma en su domicilio? ¿Si hay que trasladarla a otro lugar, cómo se efectuará la operación?</a:t>
            </a:r>
          </a:p>
          <a:p>
            <a:pPr marL="355600" indent="-342900">
              <a:lnSpc>
                <a:spcPct val="100000"/>
              </a:lnSpc>
              <a:spcBef>
                <a:spcPts val="1390"/>
              </a:spcBef>
              <a:buChar char="•"/>
              <a:tabLst>
                <a:tab pos="354965" algn="l"/>
                <a:tab pos="355600" algn="l"/>
              </a:tabLst>
            </a:pPr>
            <a:r>
              <a:rPr lang="es-ES" sz="2000" dirty="0">
                <a:latin typeface="Arial"/>
                <a:cs typeface="Arial"/>
              </a:rPr>
              <a:t>¿Alguna otra consideración en lo que se refiere a los demás pasajeros o la tripulación?</a:t>
            </a:r>
          </a:p>
          <a:p>
            <a:pPr marL="355600" indent="-342900">
              <a:lnSpc>
                <a:spcPct val="100000"/>
              </a:lnSpc>
              <a:spcBef>
                <a:spcPts val="1490"/>
              </a:spcBef>
              <a:buChar char="•"/>
              <a:tabLst>
                <a:tab pos="354965" algn="l"/>
                <a:tab pos="355600" algn="l"/>
              </a:tabLst>
            </a:pPr>
            <a:r>
              <a:rPr lang="es-ES" sz="2000" dirty="0">
                <a:latin typeface="Arial"/>
                <a:cs typeface="Arial"/>
              </a:rPr>
              <a:t>¿Qué medidas de rastreo hay que aplicar?</a:t>
            </a:r>
          </a:p>
          <a:p>
            <a:pPr marL="355600" indent="-342900">
              <a:lnSpc>
                <a:spcPct val="100000"/>
              </a:lnSpc>
              <a:spcBef>
                <a:spcPts val="1415"/>
              </a:spcBef>
              <a:buChar char="•"/>
              <a:tabLst>
                <a:tab pos="354965" algn="l"/>
                <a:tab pos="355600" algn="l"/>
              </a:tabLst>
            </a:pPr>
            <a:r>
              <a:rPr lang="es-ES" sz="2000" dirty="0">
                <a:latin typeface="Arial"/>
                <a:cs typeface="Arial"/>
              </a:rPr>
              <a:t>¿Cuál es su marco jurídico de actuación?</a:t>
            </a:r>
          </a:p>
          <a:p>
            <a:pPr>
              <a:lnSpc>
                <a:spcPct val="100000"/>
              </a:lnSpc>
            </a:pPr>
            <a:endParaRPr sz="2200" dirty="0">
              <a:latin typeface="Arial"/>
              <a:cs typeface="Arial"/>
            </a:endParaRPr>
          </a:p>
          <a:p>
            <a:pPr>
              <a:lnSpc>
                <a:spcPct val="100000"/>
              </a:lnSpc>
              <a:spcBef>
                <a:spcPts val="15"/>
              </a:spcBef>
            </a:pPr>
            <a:endParaRPr sz="2400" dirty="0">
              <a:latin typeface="Arial"/>
              <a:cs typeface="Arial"/>
            </a:endParaRPr>
          </a:p>
          <a:p>
            <a:pPr marL="12700">
              <a:lnSpc>
                <a:spcPct val="100000"/>
              </a:lnSpc>
              <a:tabLst>
                <a:tab pos="872490" algn="l"/>
              </a:tabLst>
            </a:pPr>
            <a:r>
              <a:rPr lang="es-ES" sz="2000" i="1" dirty="0">
                <a:solidFill>
                  <a:srgbClr val="FF0000"/>
                </a:solidFill>
                <a:latin typeface="Arial"/>
                <a:cs typeface="Arial"/>
              </a:rPr>
              <a:t>Basándose en las respuestas, enumere los aspectos positivos y negativos.                            </a:t>
            </a: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22834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Programa</a:t>
            </a:r>
          </a:p>
        </p:txBody>
      </p:sp>
      <p:sp>
        <p:nvSpPr>
          <p:cNvPr id="3" name="object 3"/>
          <p:cNvSpPr txBox="1"/>
          <p:nvPr/>
        </p:nvSpPr>
        <p:spPr>
          <a:xfrm>
            <a:off x="316850" y="949452"/>
            <a:ext cx="978547" cy="4118435"/>
          </a:xfrm>
          <a:prstGeom prst="rect">
            <a:avLst/>
          </a:prstGeom>
        </p:spPr>
        <p:txBody>
          <a:bodyPr vert="horz" wrap="square" lIns="0" tIns="116205" rIns="0" bIns="0" rtlCol="0">
            <a:spAutoFit/>
          </a:bodyPr>
          <a:lstStyle/>
          <a:p>
            <a:pPr marL="12700">
              <a:lnSpc>
                <a:spcPct val="100000"/>
              </a:lnSpc>
              <a:spcBef>
                <a:spcPts val="915"/>
              </a:spcBef>
            </a:pPr>
            <a:r>
              <a:rPr lang="es-ES" sz="2000" b="1" dirty="0">
                <a:solidFill>
                  <a:srgbClr val="0070C0"/>
                </a:solidFill>
                <a:latin typeface="Arial"/>
                <a:cs typeface="Arial"/>
              </a:rPr>
              <a:t>Parte 1:</a:t>
            </a:r>
          </a:p>
          <a:p>
            <a:pPr marL="14400" indent="-12700">
              <a:lnSpc>
                <a:spcPct val="100000"/>
              </a:lnSpc>
              <a:spcBef>
                <a:spcPts val="800"/>
              </a:spcBef>
              <a:buSzPts val="100"/>
              <a:buFont typeface="Arial"/>
              <a:buChar char="•"/>
              <a:tabLst>
                <a:tab pos="25400" algn="l"/>
              </a:tabLst>
            </a:pPr>
            <a:r>
              <a:rPr lang="es-ES" sz="2000" i="1" dirty="0">
                <a:latin typeface="Arial"/>
                <a:cs typeface="Arial"/>
              </a:rPr>
              <a:t>08.45</a:t>
            </a:r>
          </a:p>
          <a:p>
            <a:pPr marL="14400" indent="-12700">
              <a:lnSpc>
                <a:spcPct val="100000"/>
              </a:lnSpc>
              <a:spcBef>
                <a:spcPts val="800"/>
              </a:spcBef>
              <a:buSzPts val="100"/>
              <a:buFont typeface="Arial"/>
              <a:buChar char="•"/>
              <a:tabLst>
                <a:tab pos="25400" algn="l"/>
              </a:tabLst>
            </a:pPr>
            <a:r>
              <a:rPr lang="es-ES" sz="2000" i="1" dirty="0">
                <a:latin typeface="Arial"/>
                <a:cs typeface="Arial"/>
              </a:rPr>
              <a:t>09.00</a:t>
            </a:r>
          </a:p>
          <a:p>
            <a:pPr marL="14400" indent="-12700">
              <a:lnSpc>
                <a:spcPct val="100000"/>
              </a:lnSpc>
              <a:spcBef>
                <a:spcPts val="800"/>
              </a:spcBef>
              <a:buSzPts val="100"/>
              <a:buFont typeface="Arial"/>
              <a:buChar char="•"/>
              <a:tabLst>
                <a:tab pos="25400" algn="l"/>
              </a:tabLst>
            </a:pPr>
            <a:r>
              <a:rPr lang="es-ES" sz="2000" i="1" dirty="0">
                <a:latin typeface="Arial"/>
                <a:cs typeface="Arial"/>
              </a:rPr>
              <a:t>09.10</a:t>
            </a:r>
          </a:p>
          <a:p>
            <a:pPr marL="14400" indent="-12700">
              <a:lnSpc>
                <a:spcPct val="100000"/>
              </a:lnSpc>
              <a:spcBef>
                <a:spcPts val="800"/>
              </a:spcBef>
              <a:buSzPts val="100"/>
              <a:buFont typeface="Arial"/>
              <a:buChar char="•"/>
              <a:tabLst>
                <a:tab pos="25400" algn="l"/>
              </a:tabLst>
            </a:pPr>
            <a:r>
              <a:rPr lang="es-ES" sz="2000" i="1" dirty="0">
                <a:latin typeface="Arial"/>
                <a:cs typeface="Arial"/>
              </a:rPr>
              <a:t>09.15</a:t>
            </a:r>
          </a:p>
          <a:p>
            <a:pPr marL="14400" indent="-12700">
              <a:lnSpc>
                <a:spcPct val="100000"/>
              </a:lnSpc>
              <a:spcBef>
                <a:spcPts val="800"/>
              </a:spcBef>
              <a:buSzPts val="100"/>
              <a:buFont typeface="Arial"/>
              <a:buChar char="•"/>
              <a:tabLst>
                <a:tab pos="25400" algn="l"/>
              </a:tabLst>
            </a:pPr>
            <a:r>
              <a:rPr lang="es-ES" sz="2000" i="1" dirty="0">
                <a:latin typeface="Arial"/>
                <a:cs typeface="Arial"/>
              </a:rPr>
              <a:t>10.45</a:t>
            </a:r>
          </a:p>
          <a:p>
            <a:pPr marL="14400" indent="-12700">
              <a:lnSpc>
                <a:spcPct val="100000"/>
              </a:lnSpc>
              <a:spcBef>
                <a:spcPts val="800"/>
              </a:spcBef>
              <a:buSzPts val="100"/>
              <a:buFont typeface="Arial"/>
              <a:buChar char="•"/>
              <a:tabLst>
                <a:tab pos="25400" algn="l"/>
              </a:tabLst>
            </a:pPr>
            <a:r>
              <a:rPr lang="es-ES" sz="2000" i="1" dirty="0">
                <a:latin typeface="Arial"/>
                <a:cs typeface="Arial"/>
              </a:rPr>
              <a:t>11.00</a:t>
            </a:r>
          </a:p>
          <a:p>
            <a:pPr marL="14400" indent="-12700">
              <a:lnSpc>
                <a:spcPct val="100000"/>
              </a:lnSpc>
              <a:spcBef>
                <a:spcPts val="800"/>
              </a:spcBef>
              <a:buSzPts val="100"/>
              <a:buFont typeface="Arial"/>
              <a:buChar char="•"/>
              <a:tabLst>
                <a:tab pos="25400" algn="l"/>
              </a:tabLst>
            </a:pPr>
            <a:r>
              <a:rPr lang="es-ES" sz="2000" i="1" dirty="0">
                <a:latin typeface="Arial"/>
                <a:cs typeface="Arial"/>
              </a:rPr>
              <a:t>12.30</a:t>
            </a:r>
          </a:p>
          <a:p>
            <a:pPr marL="14400" indent="-12700">
              <a:lnSpc>
                <a:spcPct val="100000"/>
              </a:lnSpc>
              <a:spcBef>
                <a:spcPts val="800"/>
              </a:spcBef>
              <a:buSzPts val="100"/>
              <a:buFont typeface="Arial"/>
              <a:buChar char="•"/>
              <a:tabLst>
                <a:tab pos="25400" algn="l"/>
              </a:tabLst>
            </a:pPr>
            <a:r>
              <a:rPr lang="es-ES" sz="2000" i="1" dirty="0">
                <a:latin typeface="Arial"/>
                <a:cs typeface="Arial"/>
              </a:rPr>
              <a:t>13.00</a:t>
            </a:r>
          </a:p>
          <a:p>
            <a:pPr marL="14400" indent="-12700">
              <a:lnSpc>
                <a:spcPct val="100000"/>
              </a:lnSpc>
              <a:spcBef>
                <a:spcPts val="800"/>
              </a:spcBef>
              <a:buSzPts val="100"/>
              <a:buFont typeface="Arial"/>
              <a:buChar char="•"/>
              <a:tabLst>
                <a:tab pos="25400" algn="l"/>
              </a:tabLst>
            </a:pPr>
            <a:r>
              <a:rPr lang="es-ES" sz="2000" i="1" dirty="0">
                <a:latin typeface="Arial"/>
                <a:cs typeface="Arial"/>
              </a:rPr>
              <a:t>13.00</a:t>
            </a:r>
          </a:p>
        </p:txBody>
      </p:sp>
      <p:sp>
        <p:nvSpPr>
          <p:cNvPr id="4" name="object 4"/>
          <p:cNvSpPr txBox="1"/>
          <p:nvPr/>
        </p:nvSpPr>
        <p:spPr>
          <a:xfrm>
            <a:off x="1231248" y="1440000"/>
            <a:ext cx="5474333" cy="3603551"/>
          </a:xfrm>
          <a:prstGeom prst="rect">
            <a:avLst/>
          </a:prstGeom>
        </p:spPr>
        <p:txBody>
          <a:bodyPr vert="horz" wrap="square" lIns="0" tIns="12700" rIns="0" bIns="0" rtlCol="0">
            <a:spAutoFit/>
          </a:bodyPr>
          <a:lstStyle/>
          <a:p>
            <a:pPr marL="12700" marR="2727325">
              <a:spcBef>
                <a:spcPts val="800"/>
              </a:spcBef>
            </a:pPr>
            <a:r>
              <a:rPr lang="es-ES" sz="2000" i="1" dirty="0">
                <a:latin typeface="Arial"/>
                <a:cs typeface="Arial"/>
              </a:rPr>
              <a:t>Inscripción</a:t>
            </a:r>
          </a:p>
          <a:p>
            <a:pPr marL="12700" marR="2727325">
              <a:spcBef>
                <a:spcPts val="800"/>
              </a:spcBef>
            </a:pPr>
            <a:r>
              <a:rPr lang="es-ES" sz="2000" i="1" dirty="0">
                <a:latin typeface="Arial"/>
                <a:cs typeface="Arial"/>
              </a:rPr>
              <a:t>Presentación</a:t>
            </a:r>
          </a:p>
          <a:p>
            <a:pPr marL="12700" marR="5080">
              <a:spcBef>
                <a:spcPts val="800"/>
              </a:spcBef>
            </a:pPr>
            <a:r>
              <a:rPr lang="es-ES" sz="2000" i="1" dirty="0">
                <a:latin typeface="Arial"/>
                <a:cs typeface="Arial"/>
              </a:rPr>
              <a:t>Objetivos y funcionamiento del ejercicio</a:t>
            </a:r>
          </a:p>
          <a:p>
            <a:pPr marL="12700" marR="5080">
              <a:spcBef>
                <a:spcPts val="800"/>
              </a:spcBef>
            </a:pPr>
            <a:r>
              <a:rPr lang="es-ES" sz="2000" i="1" dirty="0">
                <a:latin typeface="Arial"/>
                <a:cs typeface="Arial"/>
              </a:rPr>
              <a:t>Ejercicio de simulación teórico</a:t>
            </a:r>
          </a:p>
          <a:p>
            <a:pPr marL="12700">
              <a:spcBef>
                <a:spcPts val="800"/>
              </a:spcBef>
            </a:pPr>
            <a:r>
              <a:rPr lang="es-ES" sz="2000" i="1" dirty="0">
                <a:latin typeface="Arial"/>
                <a:cs typeface="Arial"/>
              </a:rPr>
              <a:t>Pausa para café (15 min)</a:t>
            </a:r>
          </a:p>
          <a:p>
            <a:pPr marL="12700" marR="1753235">
              <a:spcBef>
                <a:spcPts val="800"/>
              </a:spcBef>
            </a:pPr>
            <a:r>
              <a:rPr lang="es-ES" sz="2000" i="1" dirty="0">
                <a:latin typeface="Arial"/>
                <a:cs typeface="Arial"/>
              </a:rPr>
              <a:t>Ejercicio de simulación teórico</a:t>
            </a:r>
          </a:p>
          <a:p>
            <a:pPr marL="12700" marR="1753235">
              <a:spcBef>
                <a:spcPts val="800"/>
              </a:spcBef>
            </a:pPr>
            <a:r>
              <a:rPr lang="es-ES" sz="2000" i="1" dirty="0">
                <a:latin typeface="Arial"/>
                <a:cs typeface="Arial"/>
              </a:rPr>
              <a:t>Debate posterior al ejercicio</a:t>
            </a:r>
          </a:p>
          <a:p>
            <a:pPr marL="81915" marR="2714625" indent="-69850">
              <a:spcBef>
                <a:spcPts val="800"/>
              </a:spcBef>
            </a:pPr>
            <a:r>
              <a:rPr lang="es-ES" sz="2000" i="1" dirty="0">
                <a:latin typeface="Arial"/>
                <a:cs typeface="Arial"/>
              </a:rPr>
              <a:t>Clausura de la parte 1</a:t>
            </a:r>
          </a:p>
          <a:p>
            <a:pPr marL="81915" marR="2714625" indent="-69850">
              <a:spcBef>
                <a:spcPts val="800"/>
              </a:spcBef>
            </a:pPr>
            <a:r>
              <a:rPr lang="es-ES" sz="2000" i="1" dirty="0">
                <a:latin typeface="Arial"/>
                <a:cs typeface="Arial"/>
              </a:rPr>
              <a:t>Almuerzo</a:t>
            </a:r>
          </a:p>
        </p:txBody>
      </p:sp>
      <p:sp>
        <p:nvSpPr>
          <p:cNvPr id="5" name="object 5"/>
          <p:cNvSpPr txBox="1"/>
          <p:nvPr/>
        </p:nvSpPr>
        <p:spPr>
          <a:xfrm>
            <a:off x="6135037" y="950400"/>
            <a:ext cx="978547" cy="3897862"/>
          </a:xfrm>
          <a:prstGeom prst="rect">
            <a:avLst/>
          </a:prstGeom>
        </p:spPr>
        <p:txBody>
          <a:bodyPr vert="horz" wrap="square" lIns="0" tIns="100965" rIns="0" bIns="0" rtlCol="0">
            <a:spAutoFit/>
          </a:bodyPr>
          <a:lstStyle/>
          <a:p>
            <a:pPr marL="12700">
              <a:lnSpc>
                <a:spcPct val="100000"/>
              </a:lnSpc>
              <a:spcBef>
                <a:spcPts val="795"/>
              </a:spcBef>
            </a:pPr>
            <a:r>
              <a:rPr lang="es-ES" sz="2000" b="1" dirty="0">
                <a:solidFill>
                  <a:srgbClr val="0070C0"/>
                </a:solidFill>
                <a:latin typeface="Arial"/>
                <a:cs typeface="Arial"/>
              </a:rPr>
              <a:t>Parte 2:</a:t>
            </a:r>
          </a:p>
          <a:p>
            <a:pPr marL="12700">
              <a:lnSpc>
                <a:spcPct val="100000"/>
              </a:lnSpc>
              <a:spcBef>
                <a:spcPts val="800"/>
              </a:spcBef>
            </a:pPr>
            <a:r>
              <a:rPr lang="es-ES" sz="2000" dirty="0">
                <a:solidFill>
                  <a:srgbClr val="383838"/>
                </a:solidFill>
                <a:latin typeface="Arial"/>
                <a:cs typeface="Arial"/>
              </a:rPr>
              <a:t>09.00</a:t>
            </a:r>
          </a:p>
          <a:p>
            <a:pPr marL="12700">
              <a:lnSpc>
                <a:spcPct val="100000"/>
              </a:lnSpc>
              <a:spcBef>
                <a:spcPts val="800"/>
              </a:spcBef>
            </a:pPr>
            <a:r>
              <a:rPr lang="es-ES" sz="2000" dirty="0">
                <a:solidFill>
                  <a:srgbClr val="383838"/>
                </a:solidFill>
                <a:latin typeface="Arial"/>
                <a:cs typeface="Arial"/>
              </a:rPr>
              <a:t>09.15</a:t>
            </a:r>
            <a:br>
              <a:rPr lang="es-ES" sz="2000" dirty="0">
                <a:solidFill>
                  <a:srgbClr val="383838"/>
                </a:solidFill>
                <a:latin typeface="Arial"/>
                <a:cs typeface="Arial"/>
              </a:rPr>
            </a:br>
            <a:endParaRPr lang="es-ES" sz="2000" dirty="0">
              <a:solidFill>
                <a:srgbClr val="383838"/>
              </a:solidFill>
              <a:latin typeface="Arial"/>
              <a:cs typeface="Arial"/>
            </a:endParaRPr>
          </a:p>
          <a:p>
            <a:pPr marL="12700">
              <a:lnSpc>
                <a:spcPct val="100000"/>
              </a:lnSpc>
              <a:spcBef>
                <a:spcPts val="800"/>
              </a:spcBef>
            </a:pPr>
            <a:r>
              <a:rPr lang="es-ES" sz="2000" dirty="0">
                <a:solidFill>
                  <a:srgbClr val="383838"/>
                </a:solidFill>
                <a:latin typeface="Arial"/>
                <a:cs typeface="Arial"/>
              </a:rPr>
              <a:t>10.30</a:t>
            </a:r>
          </a:p>
          <a:p>
            <a:pPr marL="12700">
              <a:lnSpc>
                <a:spcPct val="100000"/>
              </a:lnSpc>
              <a:spcBef>
                <a:spcPts val="800"/>
              </a:spcBef>
            </a:pPr>
            <a:r>
              <a:rPr lang="es-ES" sz="2000" dirty="0">
                <a:solidFill>
                  <a:srgbClr val="383838"/>
                </a:solidFill>
                <a:latin typeface="Arial"/>
                <a:cs typeface="Arial"/>
              </a:rPr>
              <a:t>10.45</a:t>
            </a:r>
            <a:br>
              <a:rPr lang="es-ES" sz="2000" dirty="0">
                <a:solidFill>
                  <a:srgbClr val="383838"/>
                </a:solidFill>
                <a:latin typeface="Arial"/>
                <a:cs typeface="Arial"/>
              </a:rPr>
            </a:br>
            <a:endParaRPr lang="es-ES" sz="2000" dirty="0">
              <a:solidFill>
                <a:srgbClr val="383838"/>
              </a:solidFill>
              <a:latin typeface="Arial"/>
              <a:cs typeface="Arial"/>
            </a:endParaRPr>
          </a:p>
          <a:p>
            <a:pPr marL="12700">
              <a:lnSpc>
                <a:spcPct val="100000"/>
              </a:lnSpc>
              <a:spcBef>
                <a:spcPts val="800"/>
              </a:spcBef>
            </a:pPr>
            <a:r>
              <a:rPr lang="es-ES" sz="2000" dirty="0">
                <a:solidFill>
                  <a:srgbClr val="383838"/>
                </a:solidFill>
                <a:latin typeface="Arial"/>
                <a:cs typeface="Arial"/>
              </a:rPr>
              <a:t>11.30</a:t>
            </a:r>
          </a:p>
          <a:p>
            <a:pPr marL="12700">
              <a:lnSpc>
                <a:spcPct val="100000"/>
              </a:lnSpc>
              <a:spcBef>
                <a:spcPts val="800"/>
              </a:spcBef>
            </a:pPr>
            <a:r>
              <a:rPr lang="es-ES" sz="2000" dirty="0">
                <a:solidFill>
                  <a:srgbClr val="383838"/>
                </a:solidFill>
                <a:latin typeface="Arial"/>
                <a:cs typeface="Arial"/>
              </a:rPr>
              <a:t>12.00</a:t>
            </a:r>
          </a:p>
          <a:p>
            <a:pPr marL="12700">
              <a:lnSpc>
                <a:spcPct val="100000"/>
              </a:lnSpc>
              <a:spcBef>
                <a:spcPts val="800"/>
              </a:spcBef>
            </a:pPr>
            <a:r>
              <a:rPr lang="es-ES" sz="2000" dirty="0">
                <a:solidFill>
                  <a:srgbClr val="383838"/>
                </a:solidFill>
                <a:latin typeface="Arial"/>
                <a:cs typeface="Arial"/>
              </a:rPr>
              <a:t>12.30</a:t>
            </a:r>
          </a:p>
        </p:txBody>
      </p:sp>
      <p:sp>
        <p:nvSpPr>
          <p:cNvPr id="6" name="object 6"/>
          <p:cNvSpPr txBox="1"/>
          <p:nvPr/>
        </p:nvSpPr>
        <p:spPr>
          <a:xfrm>
            <a:off x="6979612" y="1368000"/>
            <a:ext cx="5136188" cy="3490699"/>
          </a:xfrm>
          <a:prstGeom prst="rect">
            <a:avLst/>
          </a:prstGeom>
        </p:spPr>
        <p:txBody>
          <a:bodyPr vert="horz" wrap="square" lIns="0" tIns="104140" rIns="0" bIns="0" rtlCol="0">
            <a:spAutoFit/>
          </a:bodyPr>
          <a:lstStyle/>
          <a:p>
            <a:pPr marL="12700">
              <a:spcBef>
                <a:spcPts val="800"/>
              </a:spcBef>
            </a:pPr>
            <a:r>
              <a:rPr lang="es-ES" sz="2000" dirty="0">
                <a:solidFill>
                  <a:srgbClr val="383838"/>
                </a:solidFill>
                <a:latin typeface="Arial"/>
                <a:cs typeface="Arial"/>
              </a:rPr>
              <a:t>Recapitulación</a:t>
            </a:r>
          </a:p>
          <a:p>
            <a:pPr marL="12700">
              <a:spcBef>
                <a:spcPts val="800"/>
              </a:spcBef>
            </a:pPr>
            <a:r>
              <a:rPr lang="es-ES" sz="2000" dirty="0">
                <a:solidFill>
                  <a:srgbClr val="383838"/>
                </a:solidFill>
                <a:latin typeface="Arial"/>
                <a:cs typeface="Arial"/>
              </a:rPr>
              <a:t>Análisis de las deficiencias y planificación de la acción (</a:t>
            </a:r>
            <a:r>
              <a:rPr lang="es-ES" sz="2000" i="1" dirty="0">
                <a:solidFill>
                  <a:srgbClr val="383838"/>
                </a:solidFill>
                <a:latin typeface="Arial"/>
                <a:cs typeface="Arial"/>
              </a:rPr>
              <a:t>trabajo en grupo</a:t>
            </a:r>
            <a:r>
              <a:rPr lang="es-ES" sz="2000" dirty="0">
                <a:solidFill>
                  <a:srgbClr val="383838"/>
                </a:solidFill>
                <a:latin typeface="Arial"/>
                <a:cs typeface="Arial"/>
              </a:rPr>
              <a:t>)</a:t>
            </a:r>
          </a:p>
          <a:p>
            <a:pPr marL="12700">
              <a:spcBef>
                <a:spcPts val="800"/>
              </a:spcBef>
            </a:pPr>
            <a:r>
              <a:rPr lang="es-ES" sz="2000" dirty="0">
                <a:solidFill>
                  <a:srgbClr val="383838"/>
                </a:solidFill>
                <a:latin typeface="Arial"/>
                <a:cs typeface="Arial"/>
              </a:rPr>
              <a:t>Pausa para café (15 min)</a:t>
            </a:r>
          </a:p>
          <a:p>
            <a:pPr marL="12700">
              <a:spcBef>
                <a:spcPts val="800"/>
              </a:spcBef>
            </a:pPr>
            <a:r>
              <a:rPr lang="es-ES" sz="2000" dirty="0">
                <a:solidFill>
                  <a:srgbClr val="383838"/>
                </a:solidFill>
                <a:latin typeface="Arial"/>
                <a:cs typeface="Arial"/>
              </a:rPr>
              <a:t>Planificación de la acción (</a:t>
            </a:r>
            <a:r>
              <a:rPr lang="es-ES" sz="2000" i="1" dirty="0">
                <a:solidFill>
                  <a:srgbClr val="383838"/>
                </a:solidFill>
                <a:latin typeface="Arial"/>
                <a:cs typeface="Arial"/>
              </a:rPr>
              <a:t>continuación</a:t>
            </a:r>
            <a:r>
              <a:rPr lang="es-ES" sz="2000" dirty="0">
                <a:solidFill>
                  <a:srgbClr val="383838"/>
                </a:solidFill>
                <a:latin typeface="Arial"/>
                <a:cs typeface="Arial"/>
              </a:rPr>
              <a:t>) (</a:t>
            </a:r>
            <a:r>
              <a:rPr lang="es-ES" sz="2000" i="1" dirty="0">
                <a:solidFill>
                  <a:srgbClr val="383838"/>
                </a:solidFill>
                <a:latin typeface="Arial"/>
                <a:cs typeface="Arial"/>
              </a:rPr>
              <a:t>trabajo en grupo</a:t>
            </a:r>
            <a:r>
              <a:rPr lang="es-ES" sz="2000" dirty="0">
                <a:solidFill>
                  <a:srgbClr val="383838"/>
                </a:solidFill>
                <a:latin typeface="Arial"/>
                <a:cs typeface="Arial"/>
              </a:rPr>
              <a:t>)</a:t>
            </a:r>
          </a:p>
          <a:p>
            <a:pPr marL="12700">
              <a:spcBef>
                <a:spcPts val="800"/>
              </a:spcBef>
            </a:pPr>
            <a:r>
              <a:rPr lang="es-ES" sz="2000" dirty="0">
                <a:solidFill>
                  <a:srgbClr val="383838"/>
                </a:solidFill>
                <a:latin typeface="Arial"/>
                <a:cs typeface="Arial"/>
              </a:rPr>
              <a:t>Consolidación en sesión plenaria</a:t>
            </a:r>
          </a:p>
          <a:p>
            <a:pPr marL="12700">
              <a:spcBef>
                <a:spcPts val="800"/>
              </a:spcBef>
            </a:pPr>
            <a:r>
              <a:rPr lang="es-ES" sz="2000" dirty="0">
                <a:solidFill>
                  <a:srgbClr val="383838"/>
                </a:solidFill>
                <a:latin typeface="Arial"/>
                <a:cs typeface="Arial"/>
              </a:rPr>
              <a:t>Conclusiones y próximos pasos</a:t>
            </a:r>
          </a:p>
          <a:p>
            <a:pPr marL="12700">
              <a:spcBef>
                <a:spcPts val="800"/>
              </a:spcBef>
            </a:pPr>
            <a:r>
              <a:rPr lang="es-ES" sz="2000" dirty="0">
                <a:solidFill>
                  <a:srgbClr val="383838"/>
                </a:solidFill>
                <a:latin typeface="Arial"/>
                <a:cs typeface="Arial"/>
              </a:rPr>
              <a:t>Clausura</a:t>
            </a:r>
          </a:p>
        </p:txBody>
      </p:sp>
      <p:sp>
        <p:nvSpPr>
          <p:cNvPr id="7" name="object 7"/>
          <p:cNvSpPr/>
          <p:nvPr/>
        </p:nvSpPr>
        <p:spPr>
          <a:xfrm>
            <a:off x="5964236" y="1033462"/>
            <a:ext cx="0" cy="4018279"/>
          </a:xfrm>
          <a:custGeom>
            <a:avLst/>
            <a:gdLst/>
            <a:ahLst/>
            <a:cxnLst/>
            <a:rect l="l" t="t" r="r" b="b"/>
            <a:pathLst>
              <a:path h="4018279">
                <a:moveTo>
                  <a:pt x="0" y="0"/>
                </a:moveTo>
                <a:lnTo>
                  <a:pt x="1" y="4017962"/>
                </a:lnTo>
              </a:path>
            </a:pathLst>
          </a:custGeom>
          <a:ln w="38100">
            <a:solidFill>
              <a:srgbClr val="D86422"/>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3526" y="64682"/>
            <a:ext cx="7771130" cy="415498"/>
          </a:xfrm>
          <a:prstGeom prst="rect">
            <a:avLst/>
          </a:prstGeom>
        </p:spPr>
        <p:txBody>
          <a:bodyPr vert="horz" wrap="square" lIns="0" tIns="106680" rIns="0" bIns="0" rtlCol="0">
            <a:spAutoFit/>
          </a:bodyPr>
          <a:lstStyle/>
          <a:p>
            <a:pPr marL="243204">
              <a:lnSpc>
                <a:spcPct val="100000"/>
              </a:lnSpc>
              <a:spcBef>
                <a:spcPts val="840"/>
              </a:spcBef>
            </a:pPr>
            <a:r>
              <a:rPr lang="es-ES" dirty="0"/>
              <a:t>Sesión 2 Opción 2 – Países con </a:t>
            </a:r>
            <a:r>
              <a:rPr lang="es-ES" dirty="0" err="1"/>
              <a:t>autocuarentena</a:t>
            </a:r>
            <a:endParaRPr lang="es-ES" dirty="0"/>
          </a:p>
        </p:txBody>
      </p:sp>
      <p:sp>
        <p:nvSpPr>
          <p:cNvPr id="4" name="object 4"/>
          <p:cNvSpPr/>
          <p:nvPr/>
        </p:nvSpPr>
        <p:spPr>
          <a:xfrm>
            <a:off x="312830" y="699104"/>
            <a:ext cx="8595360" cy="5681345"/>
          </a:xfrm>
          <a:custGeom>
            <a:avLst/>
            <a:gdLst/>
            <a:ahLst/>
            <a:cxnLst/>
            <a:rect l="l" t="t" r="r" b="b"/>
            <a:pathLst>
              <a:path w="8595360" h="5681345">
                <a:moveTo>
                  <a:pt x="8595109" y="0"/>
                </a:moveTo>
                <a:lnTo>
                  <a:pt x="0" y="0"/>
                </a:lnTo>
                <a:lnTo>
                  <a:pt x="0" y="5680868"/>
                </a:lnTo>
                <a:lnTo>
                  <a:pt x="8595109" y="5680868"/>
                </a:lnTo>
                <a:lnTo>
                  <a:pt x="8595109" y="0"/>
                </a:lnTo>
                <a:close/>
              </a:path>
            </a:pathLst>
          </a:custGeom>
          <a:solidFill>
            <a:srgbClr val="DDDDDD"/>
          </a:solidFill>
        </p:spPr>
        <p:txBody>
          <a:bodyPr wrap="square" lIns="0" tIns="0" rIns="0" bIns="0" rtlCol="0"/>
          <a:lstStyle/>
          <a:p>
            <a:endParaRPr/>
          </a:p>
        </p:txBody>
      </p:sp>
      <p:sp>
        <p:nvSpPr>
          <p:cNvPr id="6" name="object 6"/>
          <p:cNvSpPr txBox="1"/>
          <p:nvPr/>
        </p:nvSpPr>
        <p:spPr>
          <a:xfrm>
            <a:off x="556670" y="1481835"/>
            <a:ext cx="589915" cy="266740"/>
          </a:xfrm>
          <a:prstGeom prst="rect">
            <a:avLst/>
          </a:prstGeom>
        </p:spPr>
        <p:txBody>
          <a:bodyPr vert="horz" wrap="square" lIns="0" tIns="22860" rIns="0" bIns="0" rtlCol="0">
            <a:spAutoFit/>
          </a:bodyPr>
          <a:lstStyle/>
          <a:p>
            <a:pPr marL="12700" marR="5080">
              <a:lnSpc>
                <a:spcPts val="1900"/>
              </a:lnSpc>
              <a:spcBef>
                <a:spcPts val="180"/>
              </a:spcBef>
            </a:pPr>
            <a:endParaRPr/>
          </a:p>
        </p:txBody>
      </p:sp>
      <p:sp>
        <p:nvSpPr>
          <p:cNvPr id="8" name="object 8"/>
          <p:cNvSpPr txBox="1"/>
          <p:nvPr/>
        </p:nvSpPr>
        <p:spPr>
          <a:xfrm>
            <a:off x="425488" y="671835"/>
            <a:ext cx="8438515" cy="5624617"/>
          </a:xfrm>
          <a:prstGeom prst="rect">
            <a:avLst/>
          </a:prstGeom>
        </p:spPr>
        <p:txBody>
          <a:bodyPr vert="horz" wrap="square" lIns="0" tIns="22860" rIns="0" bIns="0" rtlCol="0">
            <a:spAutoFit/>
          </a:bodyPr>
          <a:lstStyle/>
          <a:p>
            <a:pPr marL="285750" marR="5080" indent="-285750" algn="just">
              <a:spcAft>
                <a:spcPts val="600"/>
              </a:spcAft>
              <a:buFont typeface="Arial" panose="020B0604020202020204" pitchFamily="34" charset="0"/>
              <a:buChar char="•"/>
            </a:pPr>
            <a:r>
              <a:rPr lang="es-ES" sz="1450" dirty="0">
                <a:latin typeface="Arial"/>
                <a:cs typeface="Arial"/>
              </a:rPr>
              <a:t>Una persona se ha puesto en contacto con un médico local y ha descrito síntomas compatibles con la COVID-19.</a:t>
            </a:r>
          </a:p>
          <a:p>
            <a:pPr marL="285750" marR="5080" indent="-285750" algn="just">
              <a:spcAft>
                <a:spcPts val="600"/>
              </a:spcAft>
              <a:buFont typeface="Arial" panose="020B0604020202020204" pitchFamily="34" charset="0"/>
              <a:buChar char="•"/>
            </a:pPr>
            <a:r>
              <a:rPr lang="es-ES" sz="1450" dirty="0">
                <a:latin typeface="Arial"/>
                <a:cs typeface="Arial"/>
              </a:rPr>
              <a:t>Se trata de un nacional que ha regresado recientemente de un país con altas tasas de infección. A su llegada, al viajero lo esperaba su familia, que lo llevó inmediatamente a su domicilio.</a:t>
            </a:r>
          </a:p>
          <a:p>
            <a:pPr marL="285750" marR="5080" indent="-285750" algn="just">
              <a:spcAft>
                <a:spcPts val="600"/>
              </a:spcAft>
              <a:buFont typeface="Arial" panose="020B0604020202020204" pitchFamily="34" charset="0"/>
              <a:buChar char="•"/>
            </a:pPr>
            <a:r>
              <a:rPr lang="es-ES" sz="1450" dirty="0">
                <a:latin typeface="Arial"/>
                <a:cs typeface="Arial"/>
              </a:rPr>
              <a:t>Antes de la llegada, la familia había comprado provisiones para una cuarentena de 14 días, y no salieron del domicilio. La familia, de cuatro miembros, se mantuvo en cuarentena en su totalidad, sin tener contacto con ninguna otra persona.</a:t>
            </a:r>
          </a:p>
          <a:p>
            <a:pPr marL="241300" indent="-228600" algn="just">
              <a:spcAft>
                <a:spcPts val="600"/>
              </a:spcAft>
              <a:buChar char="•"/>
              <a:tabLst>
                <a:tab pos="241300" algn="l"/>
              </a:tabLst>
            </a:pPr>
            <a:r>
              <a:rPr lang="es-ES" sz="1450" dirty="0">
                <a:latin typeface="Arial"/>
                <a:cs typeface="Arial"/>
              </a:rPr>
              <a:t>El aparato en el que llegó la persona siguió operando con la misma tripulación desde la llegada del viajero a su domicilio.</a:t>
            </a:r>
          </a:p>
          <a:p>
            <a:pPr marL="241300" indent="-228600" algn="just">
              <a:spcAft>
                <a:spcPts val="600"/>
              </a:spcAft>
              <a:buChar char="•"/>
              <a:tabLst>
                <a:tab pos="241300" algn="l"/>
              </a:tabLst>
            </a:pPr>
            <a:r>
              <a:rPr lang="es-ES" sz="1450" dirty="0">
                <a:latin typeface="Arial"/>
                <a:cs typeface="Arial"/>
              </a:rPr>
              <a:t>En el vuelo viajaron 22 pasajeros, repartidos por los distintos asientos del avión. Según el viajero, se trató de un avión nuevo y la tripulación adoptó las precauciones de seguridad recomendadas (mascarillas, desinfectante y distribución de los asientos). El embarque se realizó de forma ordenada.  Se cumplimentaron los formularios de notificación.</a:t>
            </a:r>
          </a:p>
          <a:p>
            <a:pPr marL="241300" indent="-228600" algn="just">
              <a:spcAft>
                <a:spcPts val="600"/>
              </a:spcAft>
              <a:buChar char="•"/>
              <a:tabLst>
                <a:tab pos="241300" algn="l"/>
              </a:tabLst>
            </a:pPr>
            <a:r>
              <a:rPr lang="es-ES" sz="1450" dirty="0">
                <a:latin typeface="Arial"/>
                <a:cs typeface="Arial"/>
              </a:rPr>
              <a:t>El Ministerio de Salud (o su equivalente), envió inspectores a los domicilios de los otros 21 pasajeros, que constataron lo siguiente:</a:t>
            </a:r>
          </a:p>
          <a:p>
            <a:pPr marL="698500" lvl="1" indent="-228600" algn="just">
              <a:spcAft>
                <a:spcPts val="600"/>
              </a:spcAft>
              <a:buChar char="•"/>
              <a:tabLst>
                <a:tab pos="698500" algn="l"/>
              </a:tabLst>
            </a:pPr>
            <a:r>
              <a:rPr lang="es-ES" sz="1450" dirty="0">
                <a:latin typeface="Arial"/>
                <a:cs typeface="Arial"/>
              </a:rPr>
              <a:t>7 no se encontraban en su domicilio o el lugar indicado en el formulario de notificación;</a:t>
            </a:r>
          </a:p>
          <a:p>
            <a:pPr marL="698500" lvl="1" indent="-228600" algn="just">
              <a:spcAft>
                <a:spcPts val="600"/>
              </a:spcAft>
              <a:buChar char="•"/>
              <a:tabLst>
                <a:tab pos="698500" algn="l"/>
              </a:tabLst>
            </a:pPr>
            <a:r>
              <a:rPr lang="es-ES" sz="1450" dirty="0">
                <a:latin typeface="Arial"/>
                <a:cs typeface="Arial"/>
              </a:rPr>
              <a:t>3 recibían en ese momento la visita de personas ajenas al grupo familiar;</a:t>
            </a:r>
          </a:p>
          <a:p>
            <a:pPr marL="697865" marR="5080" lvl="1" indent="-228600" algn="just">
              <a:spcAft>
                <a:spcPts val="600"/>
              </a:spcAft>
              <a:buChar char="•"/>
              <a:tabLst>
                <a:tab pos="698500" algn="l"/>
              </a:tabLst>
            </a:pPr>
            <a:r>
              <a:rPr lang="es-ES" sz="1450" dirty="0">
                <a:latin typeface="Arial"/>
                <a:cs typeface="Arial"/>
              </a:rPr>
              <a:t>4 mostraban síntomas de COVID-19 y uno afirmó que había visitado a su médico esa mañana, se había hecho una prueba y le habían dicho que se aislara (resultados previstos en 24 a 48 horas);</a:t>
            </a:r>
          </a:p>
          <a:p>
            <a:pPr marL="698500" lvl="1" indent="-228600" algn="just">
              <a:spcAft>
                <a:spcPts val="600"/>
              </a:spcAft>
              <a:buChar char="•"/>
              <a:tabLst>
                <a:tab pos="698500" algn="l"/>
              </a:tabLst>
            </a:pPr>
            <a:r>
              <a:rPr lang="es-ES" sz="1450" dirty="0">
                <a:latin typeface="Arial"/>
                <a:cs typeface="Arial"/>
              </a:rPr>
              <a:t>7 se encontraban en aislamiento de conformidad con las directrices y no presentaban síntomas.</a:t>
            </a:r>
          </a:p>
        </p:txBody>
      </p:sp>
      <p:grpSp>
        <p:nvGrpSpPr>
          <p:cNvPr id="9" name="object 9"/>
          <p:cNvGrpSpPr/>
          <p:nvPr/>
        </p:nvGrpSpPr>
        <p:grpSpPr>
          <a:xfrm>
            <a:off x="7497397" y="-32368"/>
            <a:ext cx="4459605" cy="701040"/>
            <a:chOff x="7732776" y="0"/>
            <a:chExt cx="4459605" cy="701040"/>
          </a:xfrm>
        </p:grpSpPr>
        <p:sp>
          <p:nvSpPr>
            <p:cNvPr id="10" name="object 10"/>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12" name="object 12"/>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14" name="object 14"/>
          <p:cNvSpPr txBox="1"/>
          <p:nvPr/>
        </p:nvSpPr>
        <p:spPr>
          <a:xfrm>
            <a:off x="8424000" y="0"/>
            <a:ext cx="3489600" cy="432000"/>
          </a:xfrm>
          <a:prstGeom prst="rect">
            <a:avLst/>
          </a:prstGeom>
          <a:solidFill>
            <a:srgbClr val="D86422"/>
          </a:solidFill>
        </p:spPr>
        <p:txBody>
          <a:bodyPr vert="horz" wrap="square" lIns="0" tIns="180340" rIns="0" bIns="0" rtlCol="0">
            <a:spAutoFit/>
          </a:bodyPr>
          <a:lstStyle/>
          <a:p>
            <a:pPr marL="234315" algn="ctr">
              <a:lnSpc>
                <a:spcPct val="100000"/>
              </a:lnSpc>
              <a:spcBef>
                <a:spcPts val="1420"/>
              </a:spcBef>
            </a:pPr>
            <a:r>
              <a:rPr lang="es-ES" dirty="0">
                <a:solidFill>
                  <a:srgbClr val="FFFFFF"/>
                </a:solidFill>
                <a:latin typeface="Arial Black"/>
                <a:cs typeface="Arial Black"/>
              </a:rPr>
              <a:t>SOLO PARA SIMULACIÓN</a:t>
            </a:r>
          </a:p>
        </p:txBody>
      </p:sp>
      <p:grpSp>
        <p:nvGrpSpPr>
          <p:cNvPr id="15" name="object 15"/>
          <p:cNvGrpSpPr/>
          <p:nvPr/>
        </p:nvGrpSpPr>
        <p:grpSpPr>
          <a:xfrm>
            <a:off x="8949961" y="699104"/>
            <a:ext cx="3115945" cy="5439410"/>
            <a:chOff x="8949961" y="699104"/>
            <a:chExt cx="3115945" cy="5439410"/>
          </a:xfrm>
        </p:grpSpPr>
        <p:sp>
          <p:nvSpPr>
            <p:cNvPr id="16" name="object 16"/>
            <p:cNvSpPr/>
            <p:nvPr/>
          </p:nvSpPr>
          <p:spPr>
            <a:xfrm>
              <a:off x="8949961" y="699104"/>
              <a:ext cx="3110525" cy="3820538"/>
            </a:xfrm>
            <a:prstGeom prst="rect">
              <a:avLst/>
            </a:prstGeom>
            <a:blipFill>
              <a:blip r:embed="rId5" cstate="print"/>
              <a:stretch>
                <a:fillRect/>
              </a:stretch>
            </a:blipFill>
          </p:spPr>
          <p:txBody>
            <a:bodyPr wrap="square" lIns="0" tIns="0" rIns="0" bIns="0" rtlCol="0"/>
            <a:lstStyle/>
            <a:p>
              <a:endParaRPr/>
            </a:p>
          </p:txBody>
        </p:sp>
        <p:sp>
          <p:nvSpPr>
            <p:cNvPr id="17" name="object 17"/>
            <p:cNvSpPr/>
            <p:nvPr/>
          </p:nvSpPr>
          <p:spPr>
            <a:xfrm>
              <a:off x="8999640" y="4811165"/>
              <a:ext cx="3066224" cy="132690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372600" y="4953000"/>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4" y="0"/>
            <a:ext cx="98272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Sesión 2 - Opción 2 Preguntas para el debate</a:t>
            </a:r>
          </a:p>
        </p:txBody>
      </p:sp>
      <p:sp>
        <p:nvSpPr>
          <p:cNvPr id="4" name="object 4"/>
          <p:cNvSpPr txBox="1"/>
          <p:nvPr/>
        </p:nvSpPr>
        <p:spPr>
          <a:xfrm>
            <a:off x="459724" y="498652"/>
            <a:ext cx="11195685" cy="5120633"/>
          </a:xfrm>
          <a:prstGeom prst="rect">
            <a:avLst/>
          </a:prstGeom>
        </p:spPr>
        <p:txBody>
          <a:bodyPr vert="horz" wrap="square" lIns="0" tIns="143510" rIns="0" bIns="0" rtlCol="0">
            <a:spAutoFit/>
          </a:bodyPr>
          <a:lstStyle/>
          <a:p>
            <a:pPr marL="12700">
              <a:lnSpc>
                <a:spcPct val="100000"/>
              </a:lnSpc>
              <a:spcBef>
                <a:spcPts val="1130"/>
              </a:spcBef>
            </a:pPr>
            <a:r>
              <a:rPr lang="es-ES" sz="2600" b="1" dirty="0">
                <a:solidFill>
                  <a:srgbClr val="005D85"/>
                </a:solidFill>
                <a:latin typeface="Arial"/>
                <a:cs typeface="Arial"/>
              </a:rPr>
              <a:t>Preguntas para el debate</a:t>
            </a:r>
          </a:p>
          <a:p>
            <a:pPr marL="355600" indent="-342900">
              <a:spcBef>
                <a:spcPts val="600"/>
              </a:spcBef>
              <a:spcAft>
                <a:spcPts val="600"/>
              </a:spcAft>
              <a:buChar char="•"/>
              <a:tabLst>
                <a:tab pos="354965" algn="l"/>
                <a:tab pos="355600" algn="l"/>
              </a:tabLst>
            </a:pPr>
            <a:r>
              <a:rPr lang="es-ES" sz="2000" dirty="0">
                <a:latin typeface="Arial"/>
                <a:cs typeface="Arial"/>
              </a:rPr>
              <a:t>¿Qué planes, procedimientos y recursos activaría usted en este punto?</a:t>
            </a:r>
          </a:p>
          <a:p>
            <a:pPr marL="355600" indent="-342900">
              <a:spcAft>
                <a:spcPts val="600"/>
              </a:spcAft>
              <a:buChar char="•"/>
              <a:tabLst>
                <a:tab pos="354965" algn="l"/>
                <a:tab pos="355600" algn="l"/>
              </a:tabLst>
            </a:pPr>
            <a:r>
              <a:rPr lang="es-ES" sz="2000" dirty="0">
                <a:latin typeface="Arial"/>
                <a:cs typeface="Arial"/>
              </a:rPr>
              <a:t>¿Quién participará, por qué y cómo?</a:t>
            </a:r>
          </a:p>
          <a:p>
            <a:pPr marL="355600" marR="5080" indent="-342900">
              <a:spcAft>
                <a:spcPts val="600"/>
              </a:spcAft>
              <a:buChar char="•"/>
              <a:tabLst>
                <a:tab pos="354965" algn="l"/>
                <a:tab pos="355600" algn="l"/>
                <a:tab pos="2357120" algn="l"/>
              </a:tabLst>
            </a:pPr>
            <a:r>
              <a:rPr lang="es-ES" sz="2000" dirty="0">
                <a:latin typeface="Arial"/>
                <a:cs typeface="Arial"/>
              </a:rPr>
              <a:t>¿Es necesario evaluar de nuevo o aislar a la persona infectada en otro lugar, o puede aislarse ella misma en su domicilio? ¿Si hay que trasladarla a otro lugar, cómo se efectuará la operación?</a:t>
            </a:r>
          </a:p>
          <a:p>
            <a:pPr marL="355600" indent="-342900">
              <a:spcAft>
                <a:spcPts val="600"/>
              </a:spcAft>
              <a:buChar char="•"/>
              <a:tabLst>
                <a:tab pos="354965" algn="l"/>
                <a:tab pos="355600" algn="l"/>
              </a:tabLst>
            </a:pPr>
            <a:r>
              <a:rPr lang="es-ES" sz="2000" dirty="0">
                <a:latin typeface="Arial"/>
                <a:cs typeface="Arial"/>
              </a:rPr>
              <a:t>¿Alguna otra consideración en lo que se refiere a los demás pasajeros o la tripulación?</a:t>
            </a:r>
          </a:p>
          <a:p>
            <a:pPr marL="355600" indent="-342900">
              <a:spcAft>
                <a:spcPts val="600"/>
              </a:spcAft>
              <a:buChar char="•"/>
              <a:tabLst>
                <a:tab pos="354965" algn="l"/>
                <a:tab pos="355600" algn="l"/>
              </a:tabLst>
            </a:pPr>
            <a:r>
              <a:rPr lang="es-ES" sz="2000" dirty="0">
                <a:latin typeface="Arial"/>
                <a:cs typeface="Arial"/>
              </a:rPr>
              <a:t>¿Qué hará respecto de las 7 personas que no estaban en su domicilio?</a:t>
            </a:r>
          </a:p>
          <a:p>
            <a:pPr marL="355600" indent="-342900">
              <a:spcAft>
                <a:spcPts val="600"/>
              </a:spcAft>
              <a:buChar char="•"/>
              <a:tabLst>
                <a:tab pos="354965" algn="l"/>
                <a:tab pos="355600" algn="l"/>
              </a:tabLst>
            </a:pPr>
            <a:r>
              <a:rPr lang="es-ES" sz="2000" dirty="0">
                <a:latin typeface="Arial"/>
                <a:cs typeface="Arial"/>
              </a:rPr>
              <a:t>¿Qué hará respecto de las personas que recibían visitas?</a:t>
            </a:r>
          </a:p>
          <a:p>
            <a:pPr marL="355600" indent="-342900">
              <a:spcAft>
                <a:spcPts val="600"/>
              </a:spcAft>
              <a:buChar char="•"/>
              <a:tabLst>
                <a:tab pos="354965" algn="l"/>
                <a:tab pos="355600" algn="l"/>
              </a:tabLst>
            </a:pPr>
            <a:r>
              <a:rPr lang="es-ES" sz="2000" dirty="0">
                <a:latin typeface="Arial"/>
                <a:cs typeface="Arial"/>
              </a:rPr>
              <a:t>¿Qué hará respecto de las personas que presentaban síntomas?</a:t>
            </a:r>
          </a:p>
          <a:p>
            <a:pPr marL="355600" marR="5080" indent="-342900">
              <a:spcAft>
                <a:spcPts val="600"/>
              </a:spcAft>
              <a:buChar char="•"/>
              <a:tabLst>
                <a:tab pos="354965" algn="l"/>
                <a:tab pos="355600" algn="l"/>
                <a:tab pos="5104765" algn="l"/>
              </a:tabLst>
            </a:pPr>
            <a:r>
              <a:rPr lang="es-ES" sz="2000" dirty="0">
                <a:latin typeface="Arial"/>
                <a:cs typeface="Arial"/>
              </a:rPr>
              <a:t>¿Cuál es su marco jurídico de actuación?	¿Con qué autoridad adicional cuenta para aplicar el aislamiento u ordenar el cumplimiento (multas u otras sanciones)</a:t>
            </a:r>
          </a:p>
          <a:p>
            <a:pPr marL="12700">
              <a:lnSpc>
                <a:spcPct val="100000"/>
              </a:lnSpc>
              <a:spcBef>
                <a:spcPts val="985"/>
              </a:spcBef>
              <a:tabLst>
                <a:tab pos="904240" algn="l"/>
              </a:tabLst>
            </a:pPr>
            <a:r>
              <a:rPr lang="es-ES" sz="2000" i="1" dirty="0">
                <a:solidFill>
                  <a:srgbClr val="FF0000"/>
                </a:solidFill>
                <a:latin typeface="Arial"/>
                <a:cs typeface="Arial"/>
              </a:rPr>
              <a:t>Basándose en las respuestas, enumere los aspectos positivos y negativos.                  </a:t>
            </a: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155065" cy="513080"/>
          </a:xfrm>
          <a:prstGeom prst="rect">
            <a:avLst/>
          </a:prstGeom>
        </p:spPr>
        <p:txBody>
          <a:bodyPr vert="horz" wrap="square" lIns="0" tIns="12700" rIns="0" bIns="0" rtlCol="0">
            <a:spAutoFit/>
          </a:bodyPr>
          <a:lstStyle/>
          <a:p>
            <a:pPr marL="12700">
              <a:lnSpc>
                <a:spcPct val="100000"/>
              </a:lnSpc>
              <a:spcBef>
                <a:spcPts val="100"/>
              </a:spcBef>
            </a:pPr>
            <a:r>
              <a:rPr lang="es-ES" sz="3200" b="1">
                <a:solidFill>
                  <a:srgbClr val="FFFFFF"/>
                </a:solidFill>
                <a:latin typeface="Arial"/>
                <a:cs typeface="Arial"/>
              </a:rPr>
              <a:t>Pausa</a:t>
            </a:r>
          </a:p>
        </p:txBody>
      </p:sp>
      <p:sp>
        <p:nvSpPr>
          <p:cNvPr id="3" name="object 3"/>
          <p:cNvSpPr/>
          <p:nvPr/>
        </p:nvSpPr>
        <p:spPr>
          <a:xfrm>
            <a:off x="3650455" y="1513681"/>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30"/>
                </a:lnTo>
                <a:lnTo>
                  <a:pt x="115887" y="3830637"/>
                </a:lnTo>
                <a:lnTo>
                  <a:pt x="3716337" y="3830637"/>
                </a:lnTo>
                <a:lnTo>
                  <a:pt x="3761446" y="3821530"/>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3886200" y="2855467"/>
            <a:ext cx="3352800" cy="1091774"/>
          </a:xfrm>
          <a:prstGeom prst="rect">
            <a:avLst/>
          </a:prstGeom>
        </p:spPr>
        <p:txBody>
          <a:bodyPr vert="horz" wrap="square" lIns="0" tIns="33020" rIns="0" bIns="0" rtlCol="0">
            <a:spAutoFit/>
          </a:bodyPr>
          <a:lstStyle/>
          <a:p>
            <a:pPr marR="5080" algn="ctr">
              <a:lnSpc>
                <a:spcPts val="4300"/>
              </a:lnSpc>
              <a:spcBef>
                <a:spcPts val="260"/>
              </a:spcBef>
            </a:pPr>
            <a:r>
              <a:rPr lang="es-ES" sz="3200" b="1" dirty="0">
                <a:solidFill>
                  <a:srgbClr val="A24B19"/>
                </a:solidFill>
                <a:latin typeface="Arial"/>
                <a:cs typeface="Arial"/>
              </a:rPr>
              <a:t>Pausa para café</a:t>
            </a:r>
            <a:br>
              <a:rPr lang="es-ES" sz="3200" b="1" dirty="0">
                <a:solidFill>
                  <a:srgbClr val="A24B19"/>
                </a:solidFill>
                <a:latin typeface="Arial"/>
                <a:cs typeface="Arial"/>
              </a:rPr>
            </a:br>
            <a:r>
              <a:rPr lang="es-ES" sz="3200" b="1" dirty="0">
                <a:solidFill>
                  <a:srgbClr val="A24B19"/>
                </a:solidFill>
                <a:latin typeface="Arial"/>
                <a:cs typeface="Arial"/>
              </a:rPr>
              <a:t>(15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487313"/>
          </a:xfrm>
          <a:prstGeom prst="rect">
            <a:avLst/>
          </a:prstGeom>
        </p:spPr>
        <p:txBody>
          <a:bodyPr vert="horz" wrap="square" lIns="0" tIns="0" rIns="0" bIns="0" rtlCol="0">
            <a:spAutoFit/>
          </a:bodyPr>
          <a:lstStyle/>
          <a:p>
            <a:pPr marL="243204">
              <a:lnSpc>
                <a:spcPts val="3820"/>
              </a:lnSpc>
            </a:pPr>
            <a:r>
              <a:rPr lang="es-ES" sz="3200"/>
              <a:t>Sesión 3 - Buque de carga</a:t>
            </a: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604000" y="1587"/>
            <a:ext cx="3420000" cy="460800"/>
          </a:xfrm>
          <a:prstGeom prst="rect">
            <a:avLst/>
          </a:prstGeom>
          <a:solidFill>
            <a:srgbClr val="D86422"/>
          </a:solidFill>
        </p:spPr>
        <p:txBody>
          <a:bodyPr vert="horz" wrap="square" lIns="0" tIns="222885" rIns="0" bIns="0" rtlCol="0">
            <a:spAutoFit/>
          </a:bodyPr>
          <a:lstStyle/>
          <a:p>
            <a:pPr marL="234000">
              <a:lnSpc>
                <a:spcPct val="100000"/>
              </a:lnSpc>
              <a:spcBef>
                <a:spcPts val="1420"/>
              </a:spcBef>
            </a:pPr>
            <a:r>
              <a:rPr lang="es-ES" dirty="0">
                <a:solidFill>
                  <a:srgbClr val="FFFFFF"/>
                </a:solidFill>
                <a:latin typeface="Arial Black"/>
                <a:cs typeface="Arial Black"/>
              </a:rPr>
              <a:t>SOLO PARA SIMULACIÓN</a:t>
            </a:r>
          </a:p>
        </p:txBody>
      </p:sp>
      <p:sp>
        <p:nvSpPr>
          <p:cNvPr id="9" name="object 9"/>
          <p:cNvSpPr/>
          <p:nvPr/>
        </p:nvSpPr>
        <p:spPr>
          <a:xfrm>
            <a:off x="484187" y="841375"/>
            <a:ext cx="6809740" cy="5553075"/>
          </a:xfrm>
          <a:custGeom>
            <a:avLst/>
            <a:gdLst/>
            <a:ahLst/>
            <a:cxnLst/>
            <a:rect l="l" t="t" r="r" b="b"/>
            <a:pathLst>
              <a:path w="6809740" h="5553075">
                <a:moveTo>
                  <a:pt x="6809241" y="0"/>
                </a:moveTo>
                <a:lnTo>
                  <a:pt x="0" y="0"/>
                </a:lnTo>
                <a:lnTo>
                  <a:pt x="0" y="5553074"/>
                </a:lnTo>
                <a:lnTo>
                  <a:pt x="6809241" y="5553074"/>
                </a:lnTo>
                <a:lnTo>
                  <a:pt x="6809241" y="0"/>
                </a:lnTo>
                <a:close/>
              </a:path>
            </a:pathLst>
          </a:custGeom>
          <a:solidFill>
            <a:srgbClr val="DDDDDD"/>
          </a:solidFill>
        </p:spPr>
        <p:txBody>
          <a:bodyPr wrap="square" lIns="0" tIns="0" rIns="0" bIns="0" rtlCol="0"/>
          <a:lstStyle/>
          <a:p>
            <a:endParaRPr/>
          </a:p>
        </p:txBody>
      </p:sp>
      <p:sp>
        <p:nvSpPr>
          <p:cNvPr id="10" name="object 10"/>
          <p:cNvSpPr txBox="1"/>
          <p:nvPr/>
        </p:nvSpPr>
        <p:spPr>
          <a:xfrm>
            <a:off x="562912" y="972000"/>
            <a:ext cx="6652895" cy="4090863"/>
          </a:xfrm>
          <a:prstGeom prst="rect">
            <a:avLst/>
          </a:prstGeom>
        </p:spPr>
        <p:txBody>
          <a:bodyPr vert="horz" wrap="square" lIns="0" tIns="12700" rIns="0" bIns="0" rtlCol="0">
            <a:spAutoFit/>
          </a:bodyPr>
          <a:lstStyle/>
          <a:p>
            <a:pPr marL="241300" marR="5715" indent="-228600" algn="just">
              <a:lnSpc>
                <a:spcPct val="100000"/>
              </a:lnSpc>
              <a:spcAft>
                <a:spcPts val="600"/>
              </a:spcAft>
              <a:buChar char="•"/>
              <a:tabLst>
                <a:tab pos="241300" algn="l"/>
              </a:tabLst>
            </a:pPr>
            <a:r>
              <a:rPr lang="es-ES" sz="1600" dirty="0">
                <a:latin typeface="Arial"/>
                <a:cs typeface="Arial"/>
              </a:rPr>
              <a:t>El carguero Maersk </a:t>
            </a:r>
            <a:r>
              <a:rPr lang="es-ES" sz="1600" dirty="0" err="1">
                <a:latin typeface="Arial"/>
                <a:cs typeface="Arial"/>
              </a:rPr>
              <a:t>Orion</a:t>
            </a:r>
            <a:r>
              <a:rPr lang="es-ES" sz="1600" dirty="0">
                <a:latin typeface="Arial"/>
                <a:cs typeface="Arial"/>
              </a:rPr>
              <a:t> ha notificado que tiene a bordo una emergencia médica y ha pedido que le permitan atracar en un punto de entrada designado.</a:t>
            </a:r>
          </a:p>
          <a:p>
            <a:pPr marL="241300" marR="5080" indent="-228600" algn="just">
              <a:lnSpc>
                <a:spcPct val="100000"/>
              </a:lnSpc>
              <a:spcAft>
                <a:spcPts val="600"/>
              </a:spcAft>
              <a:buChar char="•"/>
              <a:tabLst>
                <a:tab pos="241300" algn="l"/>
              </a:tabLst>
            </a:pPr>
            <a:r>
              <a:rPr lang="es-ES" sz="1600" dirty="0">
                <a:latin typeface="Arial"/>
                <a:cs typeface="Arial"/>
              </a:rPr>
              <a:t>La tripulación del buque está integrada por 23 personas: oficiales (patrón, primer ingeniero), técnicos especialistas (electricistas, mecánicos), y tripulantes de menor grado (ayudantes de cubierta, cocineros, engrasadores).</a:t>
            </a:r>
          </a:p>
          <a:p>
            <a:pPr marL="241300" marR="5715" indent="-228600" algn="just">
              <a:lnSpc>
                <a:spcPct val="100000"/>
              </a:lnSpc>
              <a:spcAft>
                <a:spcPts val="600"/>
              </a:spcAft>
              <a:buChar char="•"/>
              <a:tabLst>
                <a:tab pos="241300" algn="l"/>
              </a:tabLst>
            </a:pPr>
            <a:r>
              <a:rPr lang="es-ES" sz="1600" dirty="0">
                <a:latin typeface="Arial"/>
                <a:cs typeface="Arial"/>
              </a:rPr>
              <a:t>El buque zarpó hace seis días de un país con altas tasas de COVID-19.</a:t>
            </a:r>
          </a:p>
          <a:p>
            <a:pPr marL="241300" marR="5080" indent="-228600" algn="just">
              <a:lnSpc>
                <a:spcPct val="100000"/>
              </a:lnSpc>
              <a:spcAft>
                <a:spcPts val="600"/>
              </a:spcAft>
              <a:buChar char="•"/>
              <a:tabLst>
                <a:tab pos="241300" algn="l"/>
              </a:tabLst>
            </a:pPr>
            <a:r>
              <a:rPr lang="es-ES" sz="1600" dirty="0">
                <a:latin typeface="Arial"/>
                <a:cs typeface="Arial"/>
              </a:rPr>
              <a:t>Cinco tripulantes presentan síntomas de COVID-19, uno de ellos en estado grave y con administración de oxígeno.</a:t>
            </a:r>
          </a:p>
          <a:p>
            <a:pPr marL="241300" marR="5080" indent="-228600" algn="just">
              <a:spcAft>
                <a:spcPts val="600"/>
              </a:spcAft>
              <a:buFontTx/>
              <a:buChar char="•"/>
              <a:tabLst>
                <a:tab pos="241300" algn="l"/>
              </a:tabLst>
            </a:pPr>
            <a:r>
              <a:rPr lang="es-ES" sz="1600" dirty="0">
                <a:latin typeface="Arial"/>
                <a:cs typeface="Arial"/>
              </a:rPr>
              <a:t>Las condiciones meteorológicas hacen que el rescate por helicóptero sea peligroso y el patrón del buque ha pedido permiso para atracar y descargar a los tripulantes afectados.</a:t>
            </a:r>
          </a:p>
          <a:p>
            <a:pPr marL="241300" marR="5080" indent="-228600" algn="just">
              <a:lnSpc>
                <a:spcPct val="100000"/>
              </a:lnSpc>
              <a:spcAft>
                <a:spcPts val="600"/>
              </a:spcAft>
              <a:buChar char="•"/>
              <a:tabLst>
                <a:tab pos="241300" algn="l"/>
              </a:tabLst>
            </a:pPr>
            <a:r>
              <a:rPr lang="es-ES" sz="1600" dirty="0">
                <a:latin typeface="Arial"/>
                <a:cs typeface="Arial"/>
              </a:rPr>
              <a:t>El patrón del buque desea hacerse a la mar de nuevo lo antes posible.</a:t>
            </a:r>
          </a:p>
        </p:txBody>
      </p:sp>
      <p:sp>
        <p:nvSpPr>
          <p:cNvPr id="12" name="object 12"/>
          <p:cNvSpPr txBox="1"/>
          <p:nvPr/>
        </p:nvSpPr>
        <p:spPr>
          <a:xfrm>
            <a:off x="5398437" y="4552188"/>
            <a:ext cx="1816735" cy="635000"/>
          </a:xfrm>
          <a:prstGeom prst="rect">
            <a:avLst/>
          </a:prstGeom>
        </p:spPr>
        <p:txBody>
          <a:bodyPr vert="horz" wrap="square" lIns="0" tIns="12700" rIns="0" bIns="0" rtlCol="0">
            <a:spAutoFit/>
          </a:bodyPr>
          <a:lstStyle/>
          <a:p>
            <a:pPr marL="12700" marR="5080" indent="198120">
              <a:lnSpc>
                <a:spcPct val="100000"/>
              </a:lnSpc>
              <a:spcBef>
                <a:spcPts val="100"/>
              </a:spcBef>
              <a:tabLst>
                <a:tab pos="674370" algn="l"/>
                <a:tab pos="701040" algn="l"/>
              </a:tabLst>
            </a:pPr>
            <a:endParaRPr/>
          </a:p>
        </p:txBody>
      </p:sp>
      <p:sp>
        <p:nvSpPr>
          <p:cNvPr id="14" name="object 14"/>
          <p:cNvSpPr/>
          <p:nvPr/>
        </p:nvSpPr>
        <p:spPr>
          <a:xfrm>
            <a:off x="7531098" y="841375"/>
            <a:ext cx="3441700" cy="1943100"/>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7569198" y="3378425"/>
            <a:ext cx="3403600" cy="1720873"/>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058400" y="5411693"/>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es-ES" sz="3200"/>
              <a:t>Sesión 3</a:t>
            </a:r>
          </a:p>
        </p:txBody>
      </p:sp>
      <p:sp>
        <p:nvSpPr>
          <p:cNvPr id="4" name="object 4"/>
          <p:cNvSpPr txBox="1"/>
          <p:nvPr/>
        </p:nvSpPr>
        <p:spPr>
          <a:xfrm>
            <a:off x="459724" y="510539"/>
            <a:ext cx="11351276" cy="5597045"/>
          </a:xfrm>
          <a:prstGeom prst="rect">
            <a:avLst/>
          </a:prstGeom>
        </p:spPr>
        <p:txBody>
          <a:bodyPr vert="horz" wrap="square" lIns="0" tIns="170815" rIns="0" bIns="0" rtlCol="0">
            <a:spAutoFit/>
          </a:bodyPr>
          <a:lstStyle/>
          <a:p>
            <a:pPr marL="12700">
              <a:lnSpc>
                <a:spcPct val="100000"/>
              </a:lnSpc>
              <a:spcBef>
                <a:spcPts val="1345"/>
              </a:spcBef>
            </a:pPr>
            <a:r>
              <a:rPr lang="es-ES" sz="2600" b="1" dirty="0">
                <a:solidFill>
                  <a:srgbClr val="005D85"/>
                </a:solidFill>
                <a:latin typeface="Arial"/>
                <a:cs typeface="Arial"/>
              </a:rPr>
              <a:t>Preguntas para el debate</a:t>
            </a:r>
          </a:p>
          <a:p>
            <a:pPr marL="355600" indent="-342900">
              <a:lnSpc>
                <a:spcPct val="100000"/>
              </a:lnSpc>
              <a:spcBef>
                <a:spcPts val="960"/>
              </a:spcBef>
              <a:buChar char="•"/>
              <a:tabLst>
                <a:tab pos="354965" algn="l"/>
                <a:tab pos="355600" algn="l"/>
              </a:tabLst>
            </a:pPr>
            <a:r>
              <a:rPr lang="es-ES" sz="2000" dirty="0">
                <a:latin typeface="Arial"/>
                <a:cs typeface="Arial"/>
              </a:rPr>
              <a:t>¿Qué planes, procedimientos y recursos activaría usted en este punto?</a:t>
            </a:r>
          </a:p>
          <a:p>
            <a:pPr marL="355600" indent="-342900">
              <a:lnSpc>
                <a:spcPct val="100000"/>
              </a:lnSpc>
              <a:spcBef>
                <a:spcPts val="1420"/>
              </a:spcBef>
              <a:buChar char="•"/>
              <a:tabLst>
                <a:tab pos="354965" algn="l"/>
                <a:tab pos="355600" algn="l"/>
              </a:tabLst>
            </a:pPr>
            <a:r>
              <a:rPr lang="es-ES" sz="2000" dirty="0">
                <a:latin typeface="Arial"/>
                <a:cs typeface="Arial"/>
              </a:rPr>
              <a:t>¿Qué colectivos interesados participarán, por qué y cómo?</a:t>
            </a:r>
          </a:p>
          <a:p>
            <a:pPr marL="355600" indent="-342900">
              <a:lnSpc>
                <a:spcPct val="100000"/>
              </a:lnSpc>
              <a:spcBef>
                <a:spcPts val="1485"/>
              </a:spcBef>
              <a:buChar char="•"/>
              <a:tabLst>
                <a:tab pos="354965" algn="l"/>
                <a:tab pos="355600" algn="l"/>
              </a:tabLst>
            </a:pPr>
            <a:r>
              <a:rPr lang="es-ES" sz="2000" dirty="0">
                <a:latin typeface="Arial"/>
                <a:cs typeface="Arial"/>
              </a:rPr>
              <a:t>¿Cómo desembarcará a los tripulantes y qué medidas tiene que adoptar?</a:t>
            </a:r>
          </a:p>
          <a:p>
            <a:pPr marL="355600" indent="-342900">
              <a:lnSpc>
                <a:spcPct val="100000"/>
              </a:lnSpc>
              <a:spcBef>
                <a:spcPts val="1415"/>
              </a:spcBef>
              <a:buChar char="•"/>
              <a:tabLst>
                <a:tab pos="354965" algn="l"/>
                <a:tab pos="355600" algn="l"/>
              </a:tabLst>
            </a:pPr>
            <a:r>
              <a:rPr lang="es-ES" sz="2000" dirty="0">
                <a:latin typeface="Arial"/>
                <a:cs typeface="Arial"/>
              </a:rPr>
              <a:t>¿Qué medidas de PCI adoptará? ¿Qué normas utilizará para la descontaminación?</a:t>
            </a:r>
          </a:p>
          <a:p>
            <a:pPr marL="355600" indent="-342900">
              <a:lnSpc>
                <a:spcPct val="100000"/>
              </a:lnSpc>
              <a:spcBef>
                <a:spcPts val="1395"/>
              </a:spcBef>
              <a:buChar char="•"/>
              <a:tabLst>
                <a:tab pos="354965" algn="l"/>
                <a:tab pos="355600" algn="l"/>
              </a:tabLst>
            </a:pPr>
            <a:r>
              <a:rPr lang="es-ES" sz="2000" dirty="0">
                <a:latin typeface="Arial"/>
                <a:cs typeface="Arial"/>
              </a:rPr>
              <a:t>¿Cómo gestionará al resto de la tripulación?</a:t>
            </a:r>
          </a:p>
          <a:p>
            <a:pPr marL="355600" indent="-342900">
              <a:lnSpc>
                <a:spcPct val="100000"/>
              </a:lnSpc>
              <a:spcBef>
                <a:spcPts val="1485"/>
              </a:spcBef>
              <a:buChar char="•"/>
              <a:tabLst>
                <a:tab pos="354965" algn="l"/>
                <a:tab pos="355600" algn="l"/>
              </a:tabLst>
            </a:pPr>
            <a:r>
              <a:rPr lang="es-ES" sz="2000" dirty="0">
                <a:latin typeface="Arial"/>
                <a:cs typeface="Arial"/>
              </a:rPr>
              <a:t>¿Dará permiso al buque para atracar y, de ser así, durante cuánto tiempo exigirá que el buque permanezca en puerto?</a:t>
            </a:r>
          </a:p>
          <a:p>
            <a:pPr marL="355600" indent="-342900">
              <a:lnSpc>
                <a:spcPct val="100000"/>
              </a:lnSpc>
              <a:spcBef>
                <a:spcPts val="1420"/>
              </a:spcBef>
              <a:buChar char="•"/>
              <a:tabLst>
                <a:tab pos="354965" algn="l"/>
                <a:tab pos="355600" algn="l"/>
              </a:tabLst>
            </a:pPr>
            <a:r>
              <a:rPr lang="es-ES" sz="2000" dirty="0">
                <a:latin typeface="Arial"/>
                <a:cs typeface="Arial"/>
              </a:rPr>
              <a:t>¿Si el buque no puede atracar por las razones que sea, cómo gestionará la situación?</a:t>
            </a:r>
          </a:p>
          <a:p>
            <a:pPr marL="355600" indent="-342900">
              <a:lnSpc>
                <a:spcPct val="100000"/>
              </a:lnSpc>
              <a:spcBef>
                <a:spcPts val="1485"/>
              </a:spcBef>
              <a:buChar char="•"/>
              <a:tabLst>
                <a:tab pos="354965" algn="l"/>
                <a:tab pos="355600" algn="l"/>
              </a:tabLst>
            </a:pPr>
            <a:r>
              <a:rPr lang="es-ES" sz="2000" dirty="0">
                <a:latin typeface="Arial"/>
                <a:cs typeface="Arial"/>
              </a:rPr>
              <a:t>¿Qué marco jurídico puede utilizar?</a:t>
            </a:r>
          </a:p>
          <a:p>
            <a:pPr marL="12700">
              <a:lnSpc>
                <a:spcPct val="100000"/>
              </a:lnSpc>
              <a:spcBef>
                <a:spcPts val="1200"/>
              </a:spcBef>
              <a:tabLst>
                <a:tab pos="872490" algn="l"/>
              </a:tabLst>
            </a:pPr>
            <a:r>
              <a:rPr lang="es-ES" sz="2000" i="1" dirty="0">
                <a:solidFill>
                  <a:srgbClr val="FF0000"/>
                </a:solidFill>
                <a:latin typeface="Arial"/>
                <a:cs typeface="Arial"/>
              </a:rPr>
              <a:t>Basándose en las respuestas, enumere los aspectos positivos y negativos.</a:t>
            </a:r>
            <a:endParaRPr sz="2350" dirty="0">
              <a:latin typeface="Arial"/>
              <a:cs typeface="Arial"/>
            </a:endParaRPr>
          </a:p>
          <a:p>
            <a:pPr marR="5080" algn="r">
              <a:lnSpc>
                <a:spcPct val="100000"/>
              </a:lnSpc>
            </a:pP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0" rIns="0" bIns="0" rtlCol="0">
            <a:spAutoFit/>
          </a:bodyPr>
          <a:lstStyle/>
          <a:p>
            <a:pPr marL="243204">
              <a:lnSpc>
                <a:spcPts val="3820"/>
              </a:lnSpc>
            </a:pPr>
            <a:r>
              <a:rPr lang="es-ES" sz="3200"/>
              <a:t>Sesión 4 – Pasos terrestres</a:t>
            </a: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604000" y="1587"/>
            <a:ext cx="3420000" cy="460800"/>
          </a:xfrm>
          <a:prstGeom prst="rect">
            <a:avLst/>
          </a:prstGeom>
          <a:solidFill>
            <a:srgbClr val="D86422"/>
          </a:solidFill>
        </p:spPr>
        <p:txBody>
          <a:bodyPr vert="horz" wrap="square" lIns="0" tIns="167640" rIns="0" bIns="0" rtlCol="0">
            <a:spAutoFit/>
          </a:bodyPr>
          <a:lstStyle/>
          <a:p>
            <a:pPr marL="234000">
              <a:lnSpc>
                <a:spcPct val="100000"/>
              </a:lnSpc>
              <a:spcBef>
                <a:spcPts val="1420"/>
              </a:spcBef>
            </a:pPr>
            <a:r>
              <a:rPr lang="es-ES" dirty="0">
                <a:solidFill>
                  <a:srgbClr val="FFFFFF"/>
                </a:solidFill>
                <a:latin typeface="Arial Black"/>
                <a:cs typeface="Arial Black"/>
              </a:rPr>
              <a:t>SOLO PARA SIMULACIÓN</a:t>
            </a:r>
          </a:p>
        </p:txBody>
      </p:sp>
      <p:sp>
        <p:nvSpPr>
          <p:cNvPr id="9" name="object 9"/>
          <p:cNvSpPr/>
          <p:nvPr/>
        </p:nvSpPr>
        <p:spPr>
          <a:xfrm>
            <a:off x="152400" y="842400"/>
            <a:ext cx="7742555" cy="5502275"/>
          </a:xfrm>
          <a:custGeom>
            <a:avLst/>
            <a:gdLst/>
            <a:ahLst/>
            <a:cxnLst/>
            <a:rect l="l" t="t" r="r" b="b"/>
            <a:pathLst>
              <a:path w="7742555" h="5502275">
                <a:moveTo>
                  <a:pt x="7742222" y="0"/>
                </a:moveTo>
                <a:lnTo>
                  <a:pt x="0" y="0"/>
                </a:lnTo>
                <a:lnTo>
                  <a:pt x="0" y="5502274"/>
                </a:lnTo>
                <a:lnTo>
                  <a:pt x="7742222" y="5502274"/>
                </a:lnTo>
                <a:lnTo>
                  <a:pt x="7742222" y="0"/>
                </a:lnTo>
                <a:close/>
              </a:path>
            </a:pathLst>
          </a:custGeom>
          <a:solidFill>
            <a:srgbClr val="DDDDDD"/>
          </a:solidFill>
        </p:spPr>
        <p:txBody>
          <a:bodyPr wrap="square" lIns="0" tIns="0" rIns="0" bIns="0" rtlCol="0"/>
          <a:lstStyle/>
          <a:p>
            <a:endParaRPr/>
          </a:p>
        </p:txBody>
      </p:sp>
      <p:sp>
        <p:nvSpPr>
          <p:cNvPr id="10" name="object 10"/>
          <p:cNvSpPr txBox="1">
            <a:spLocks noGrp="1"/>
          </p:cNvSpPr>
          <p:nvPr>
            <p:ph type="body" idx="1"/>
          </p:nvPr>
        </p:nvSpPr>
        <p:spPr>
          <a:xfrm>
            <a:off x="231125" y="972000"/>
            <a:ext cx="7583805" cy="4630114"/>
          </a:xfrm>
          <a:prstGeom prst="rect">
            <a:avLst/>
          </a:prstGeom>
        </p:spPr>
        <p:txBody>
          <a:bodyPr vert="horz" wrap="square" lIns="0" tIns="13335" rIns="0" bIns="0" rtlCol="0">
            <a:spAutoFit/>
          </a:bodyPr>
          <a:lstStyle/>
          <a:p>
            <a:pPr marL="241200" marR="5080" indent="-228600" algn="just">
              <a:spcAft>
                <a:spcPts val="600"/>
              </a:spcAft>
              <a:buChar char="•"/>
              <a:tabLst>
                <a:tab pos="241300" algn="l"/>
              </a:tabLst>
            </a:pPr>
            <a:r>
              <a:rPr lang="es-ES" sz="1500" dirty="0"/>
              <a:t>Desde la emergencia de la COVID-19, muchos países han tratado de restringir el movimiento transfronterizo. Uno de los puntos de entrada más problemáticos son las fronteras terrestres, pues si bien todos los países que tienen fronteras terrestres aplican alguna forma de designación fronteriza, los diferentes países han aplicado en el pasado distintos enfoques.</a:t>
            </a:r>
          </a:p>
          <a:p>
            <a:pPr marL="241200" indent="-228600" algn="just">
              <a:spcAft>
                <a:spcPts val="600"/>
              </a:spcAft>
              <a:buChar char="•"/>
              <a:tabLst>
                <a:tab pos="241300" algn="l"/>
              </a:tabLst>
            </a:pPr>
            <a:r>
              <a:rPr lang="es-ES" sz="1500" dirty="0"/>
              <a:t>Algunos países, por ejemplo los Estados miembros de la Unión Europea, tienen libertad de movimiento y han suprimido los controles y las restricciones en frontera. </a:t>
            </a:r>
            <a:r>
              <a:rPr lang="es-ES" sz="1500" dirty="0">
                <a:latin typeface="Arial"/>
                <a:cs typeface="Arial"/>
              </a:rPr>
              <a:t>Algunos países han reintroducido algunos controles, pero por regla general solo controles sanitarios.</a:t>
            </a:r>
          </a:p>
          <a:p>
            <a:pPr marL="241200" marR="5080" indent="-228600" algn="just">
              <a:spcAft>
                <a:spcPts val="600"/>
              </a:spcAft>
              <a:buChar char="•"/>
              <a:tabLst>
                <a:tab pos="241300" algn="l"/>
              </a:tabLst>
            </a:pPr>
            <a:r>
              <a:rPr lang="es-ES" sz="1500" dirty="0">
                <a:latin typeface="Arial"/>
                <a:cs typeface="Arial"/>
              </a:rPr>
              <a:t>Algunos países tienen fronteras terrestres con puntos de paso oficiales, pero también cierto número de puntos de paso informales y no oficiales, con centenares de kilómetros de frontera sin control humano.</a:t>
            </a:r>
          </a:p>
          <a:p>
            <a:pPr marL="241200" marR="5080" indent="-228600" algn="just">
              <a:spcAft>
                <a:spcPts val="600"/>
              </a:spcAft>
              <a:buChar char="•"/>
              <a:tabLst>
                <a:tab pos="241300" algn="l"/>
              </a:tabLst>
            </a:pPr>
            <a:r>
              <a:rPr lang="es-ES" sz="1500" dirty="0">
                <a:latin typeface="Arial"/>
                <a:cs typeface="Arial"/>
              </a:rPr>
              <a:t>Los países han restringido el movimiento por las fronteras terrestres, en particular donde los viajeros proceden de países con una alta tasa de transmisión. En gran medida, estas restricciones se aplican en los puntos fronterizos oficiales.</a:t>
            </a:r>
          </a:p>
          <a:p>
            <a:pPr marL="241200" marR="5080" indent="-228600" algn="just">
              <a:spcAft>
                <a:spcPts val="600"/>
              </a:spcAft>
              <a:buChar char="•"/>
              <a:tabLst>
                <a:tab pos="241300" algn="l"/>
              </a:tabLst>
            </a:pPr>
            <a:r>
              <a:rPr lang="es-ES" sz="1500" dirty="0">
                <a:latin typeface="Arial"/>
                <a:cs typeface="Arial"/>
              </a:rPr>
              <a:t>Se le ha informado de que algunas personas utilizan los pasos informales para evadir los controles de la COVID-19.</a:t>
            </a:r>
          </a:p>
          <a:p>
            <a:pPr marL="241200" indent="-228600" algn="just">
              <a:spcAft>
                <a:spcPts val="600"/>
              </a:spcAft>
              <a:buChar char="•"/>
              <a:tabLst>
                <a:tab pos="241300" algn="l"/>
              </a:tabLst>
            </a:pPr>
            <a:endParaRPr lang="es-ES" sz="1500" dirty="0"/>
          </a:p>
        </p:txBody>
      </p:sp>
      <p:sp>
        <p:nvSpPr>
          <p:cNvPr id="11" name="object 11"/>
          <p:cNvSpPr txBox="1"/>
          <p:nvPr/>
        </p:nvSpPr>
        <p:spPr>
          <a:xfrm>
            <a:off x="459724" y="2791459"/>
            <a:ext cx="6464300" cy="299720"/>
          </a:xfrm>
          <a:prstGeom prst="rect">
            <a:avLst/>
          </a:prstGeom>
        </p:spPr>
        <p:txBody>
          <a:bodyPr vert="horz" wrap="square" lIns="0" tIns="12700" rIns="0" bIns="0" rtlCol="0">
            <a:spAutoFit/>
          </a:bodyPr>
          <a:lstStyle/>
          <a:p>
            <a:pPr marL="12700">
              <a:lnSpc>
                <a:spcPct val="100000"/>
              </a:lnSpc>
              <a:spcBef>
                <a:spcPts val="100"/>
              </a:spcBef>
            </a:pPr>
            <a:endParaRPr/>
          </a:p>
        </p:txBody>
      </p:sp>
      <p:sp>
        <p:nvSpPr>
          <p:cNvPr id="12" name="object 12"/>
          <p:cNvSpPr txBox="1"/>
          <p:nvPr/>
        </p:nvSpPr>
        <p:spPr>
          <a:xfrm>
            <a:off x="7166912" y="2791459"/>
            <a:ext cx="648335" cy="577215"/>
          </a:xfrm>
          <a:prstGeom prst="rect">
            <a:avLst/>
          </a:prstGeom>
        </p:spPr>
        <p:txBody>
          <a:bodyPr vert="horz" wrap="square" lIns="0" tIns="9525" rIns="0" bIns="0" rtlCol="0">
            <a:spAutoFit/>
          </a:bodyPr>
          <a:lstStyle/>
          <a:p>
            <a:pPr marL="12700" marR="5080" indent="25400">
              <a:lnSpc>
                <a:spcPct val="101099"/>
              </a:lnSpc>
              <a:spcBef>
                <a:spcPts val="75"/>
              </a:spcBef>
            </a:pPr>
            <a:endParaRPr/>
          </a:p>
        </p:txBody>
      </p:sp>
      <p:sp>
        <p:nvSpPr>
          <p:cNvPr id="15" name="object 15"/>
          <p:cNvSpPr/>
          <p:nvPr/>
        </p:nvSpPr>
        <p:spPr>
          <a:xfrm>
            <a:off x="8040687" y="886872"/>
            <a:ext cx="3919143" cy="219607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6" name="object 16"/>
          <p:cNvSpPr/>
          <p:nvPr/>
        </p:nvSpPr>
        <p:spPr>
          <a:xfrm>
            <a:off x="8040687" y="3265069"/>
            <a:ext cx="3919143" cy="234810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448800" y="5676391"/>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es-ES" sz="3200"/>
              <a:t>Sesión 4</a:t>
            </a:r>
          </a:p>
        </p:txBody>
      </p:sp>
      <p:sp>
        <p:nvSpPr>
          <p:cNvPr id="4" name="object 4"/>
          <p:cNvSpPr txBox="1"/>
          <p:nvPr/>
        </p:nvSpPr>
        <p:spPr>
          <a:xfrm>
            <a:off x="459724" y="510539"/>
            <a:ext cx="11196320" cy="5915660"/>
          </a:xfrm>
          <a:prstGeom prst="rect">
            <a:avLst/>
          </a:prstGeom>
        </p:spPr>
        <p:txBody>
          <a:bodyPr vert="horz" wrap="square" lIns="0" tIns="170815" rIns="0" bIns="0" rtlCol="0">
            <a:spAutoFit/>
          </a:bodyPr>
          <a:lstStyle/>
          <a:p>
            <a:pPr marL="12700">
              <a:lnSpc>
                <a:spcPct val="100000"/>
              </a:lnSpc>
              <a:spcBef>
                <a:spcPts val="1345"/>
              </a:spcBef>
            </a:pPr>
            <a:r>
              <a:rPr lang="es-ES" sz="2600" b="1" dirty="0">
                <a:solidFill>
                  <a:srgbClr val="005D85"/>
                </a:solidFill>
                <a:latin typeface="Arial"/>
                <a:cs typeface="Arial"/>
              </a:rPr>
              <a:t>Preguntas para el debate</a:t>
            </a:r>
          </a:p>
          <a:p>
            <a:pPr marL="355600" indent="-342900">
              <a:lnSpc>
                <a:spcPct val="100000"/>
              </a:lnSpc>
              <a:spcBef>
                <a:spcPts val="960"/>
              </a:spcBef>
              <a:buChar char="•"/>
              <a:tabLst>
                <a:tab pos="354965" algn="l"/>
                <a:tab pos="355600" algn="l"/>
              </a:tabLst>
            </a:pPr>
            <a:r>
              <a:rPr lang="es-ES" sz="2000" dirty="0">
                <a:latin typeface="Arial"/>
                <a:cs typeface="Arial"/>
              </a:rPr>
              <a:t>¿Qué planteamiento está adoptando para la gestión de las fronteras terrestres?</a:t>
            </a:r>
          </a:p>
          <a:p>
            <a:pPr marL="355600" indent="-342900">
              <a:lnSpc>
                <a:spcPct val="100000"/>
              </a:lnSpc>
              <a:spcBef>
                <a:spcPts val="1420"/>
              </a:spcBef>
              <a:buChar char="•"/>
              <a:tabLst>
                <a:tab pos="354965" algn="l"/>
                <a:tab pos="355600" algn="l"/>
              </a:tabLst>
            </a:pPr>
            <a:r>
              <a:rPr lang="es-ES" sz="2000" dirty="0">
                <a:latin typeface="Arial"/>
                <a:cs typeface="Arial"/>
              </a:rPr>
              <a:t>¿Cómo efectúa el cribado de las personas?</a:t>
            </a:r>
          </a:p>
          <a:p>
            <a:pPr marL="355600" indent="-342900">
              <a:lnSpc>
                <a:spcPct val="100000"/>
              </a:lnSpc>
              <a:spcBef>
                <a:spcPts val="1485"/>
              </a:spcBef>
              <a:buChar char="•"/>
              <a:tabLst>
                <a:tab pos="354965" algn="l"/>
                <a:tab pos="355600" algn="l"/>
              </a:tabLst>
            </a:pPr>
            <a:r>
              <a:rPr lang="es-ES" sz="2000" dirty="0">
                <a:latin typeface="Arial"/>
                <a:cs typeface="Arial"/>
              </a:rPr>
              <a:t>¿Qué prescripciones se han establecido para las personas procedentes de países con una alta tasa de infección?</a:t>
            </a:r>
          </a:p>
          <a:p>
            <a:pPr marL="355600" indent="-342900">
              <a:lnSpc>
                <a:spcPct val="100000"/>
              </a:lnSpc>
              <a:spcBef>
                <a:spcPts val="1415"/>
              </a:spcBef>
              <a:buChar char="•"/>
              <a:tabLst>
                <a:tab pos="354965" algn="l"/>
                <a:tab pos="355600" algn="l"/>
              </a:tabLst>
            </a:pPr>
            <a:r>
              <a:rPr lang="es-ES" sz="2000" dirty="0">
                <a:latin typeface="Arial"/>
                <a:cs typeface="Arial"/>
              </a:rPr>
              <a:t>¿Cómo gestiona las entradas informales en el país a través de pasos fronterizos informales?</a:t>
            </a:r>
          </a:p>
          <a:p>
            <a:pPr marL="355600" indent="-342900">
              <a:lnSpc>
                <a:spcPct val="100000"/>
              </a:lnSpc>
              <a:spcBef>
                <a:spcPts val="1395"/>
              </a:spcBef>
              <a:buChar char="•"/>
              <a:tabLst>
                <a:tab pos="354965" algn="l"/>
                <a:tab pos="355600" algn="l"/>
              </a:tabLst>
            </a:pPr>
            <a:r>
              <a:rPr lang="es-ES" sz="2000" dirty="0">
                <a:latin typeface="Arial"/>
                <a:cs typeface="Arial"/>
              </a:rPr>
              <a:t>¿Qué medidas aplica a las personas que dan positivo o con síntomas de COVID-19 (por ejemplo, temperatura elevada)? ¿Qué hará si uno o dos pasajeros de un autobús o un tren dan positivo?</a:t>
            </a:r>
          </a:p>
          <a:p>
            <a:pPr marL="355600" indent="-342900">
              <a:lnSpc>
                <a:spcPct val="100000"/>
              </a:lnSpc>
              <a:spcBef>
                <a:spcPts val="1490"/>
              </a:spcBef>
              <a:buChar char="•"/>
              <a:tabLst>
                <a:tab pos="354965" algn="l"/>
                <a:tab pos="355600" algn="l"/>
              </a:tabLst>
            </a:pPr>
            <a:r>
              <a:rPr lang="es-ES" sz="2000" dirty="0">
                <a:latin typeface="Arial"/>
                <a:cs typeface="Arial"/>
              </a:rPr>
              <a:t>¿De qué marcos jurídicos dispone para respaldar sus decisiones?</a:t>
            </a:r>
          </a:p>
          <a:p>
            <a:pPr marL="355600" indent="-342900">
              <a:lnSpc>
                <a:spcPct val="100000"/>
              </a:lnSpc>
              <a:spcBef>
                <a:spcPts val="1415"/>
              </a:spcBef>
              <a:buChar char="•"/>
              <a:tabLst>
                <a:tab pos="354965" algn="l"/>
                <a:tab pos="355600" algn="l"/>
              </a:tabLst>
            </a:pPr>
            <a:r>
              <a:rPr lang="es-ES" sz="2000" dirty="0">
                <a:latin typeface="Arial"/>
                <a:cs typeface="Arial"/>
              </a:rPr>
              <a:t>¿De qué equipo se dispone para gestionar los pasos fronterizos? ¿Es suficiente?</a:t>
            </a:r>
          </a:p>
          <a:p>
            <a:pPr marL="12700">
              <a:lnSpc>
                <a:spcPct val="100000"/>
              </a:lnSpc>
              <a:spcBef>
                <a:spcPts val="1295"/>
              </a:spcBef>
              <a:tabLst>
                <a:tab pos="872490" algn="l"/>
              </a:tabLst>
            </a:pPr>
            <a:r>
              <a:rPr lang="es-ES" sz="2000" i="1" dirty="0">
                <a:solidFill>
                  <a:srgbClr val="FF0000"/>
                </a:solidFill>
                <a:latin typeface="Arial"/>
                <a:cs typeface="Arial"/>
              </a:rPr>
              <a:t>Basándose en las respuestas, enumere los aspectos positivos y negativos.</a:t>
            </a:r>
          </a:p>
          <a:p>
            <a:pPr marL="9777095">
              <a:lnSpc>
                <a:spcPct val="100000"/>
              </a:lnSpc>
              <a:spcBef>
                <a:spcPts val="1355"/>
              </a:spcBef>
            </a:pP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587"/>
            <a:ext cx="7771130" cy="609600"/>
          </a:xfrm>
          <a:prstGeom prst="rect">
            <a:avLst/>
          </a:prstGeom>
        </p:spPr>
        <p:txBody>
          <a:bodyPr vert="horz" wrap="square" lIns="0" tIns="0" rIns="0" bIns="0" rtlCol="0">
            <a:spAutoFit/>
          </a:bodyPr>
          <a:lstStyle/>
          <a:p>
            <a:pPr marL="243204">
              <a:lnSpc>
                <a:spcPts val="3820"/>
              </a:lnSpc>
            </a:pPr>
            <a:r>
              <a:rPr lang="es-ES" sz="3200"/>
              <a:t>Sesión 5 – Comunicación de riesgos</a:t>
            </a:r>
          </a:p>
        </p:txBody>
      </p:sp>
      <p:grpSp>
        <p:nvGrpSpPr>
          <p:cNvPr id="3" name="object 3"/>
          <p:cNvGrpSpPr/>
          <p:nvPr/>
        </p:nvGrpSpPr>
        <p:grpSpPr>
          <a:xfrm>
            <a:off x="7732776" y="0"/>
            <a:ext cx="4459605" cy="701040"/>
            <a:chOff x="7732776" y="0"/>
            <a:chExt cx="4459605" cy="701040"/>
          </a:xfrm>
        </p:grpSpPr>
        <p:sp>
          <p:nvSpPr>
            <p:cNvPr id="4" name="object 4"/>
            <p:cNvSpPr/>
            <p:nvPr/>
          </p:nvSpPr>
          <p:spPr>
            <a:xfrm>
              <a:off x="7732776" y="0"/>
              <a:ext cx="4282439" cy="7010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770811" y="1587"/>
              <a:ext cx="4151629" cy="606425"/>
            </a:xfrm>
            <a:custGeom>
              <a:avLst/>
              <a:gdLst/>
              <a:ahLst/>
              <a:cxnLst/>
              <a:rect l="l" t="t" r="r" b="b"/>
              <a:pathLst>
                <a:path w="4151629" h="606425">
                  <a:moveTo>
                    <a:pt x="4151312" y="0"/>
                  </a:moveTo>
                  <a:lnTo>
                    <a:pt x="676645" y="0"/>
                  </a:lnTo>
                  <a:lnTo>
                    <a:pt x="0" y="0"/>
                  </a:lnTo>
                  <a:lnTo>
                    <a:pt x="676645" y="606423"/>
                  </a:lnTo>
                  <a:lnTo>
                    <a:pt x="4151312" y="606423"/>
                  </a:lnTo>
                  <a:lnTo>
                    <a:pt x="4151312" y="0"/>
                  </a:lnTo>
                  <a:close/>
                </a:path>
              </a:pathLst>
            </a:custGeom>
            <a:solidFill>
              <a:srgbClr val="A24B19"/>
            </a:solidFill>
          </p:spPr>
          <p:txBody>
            <a:bodyPr wrap="square" lIns="0" tIns="0" rIns="0" bIns="0" rtlCol="0"/>
            <a:lstStyle/>
            <a:p>
              <a:endParaRPr/>
            </a:p>
          </p:txBody>
        </p:sp>
        <p:sp>
          <p:nvSpPr>
            <p:cNvPr id="6" name="object 6"/>
            <p:cNvSpPr/>
            <p:nvPr/>
          </p:nvSpPr>
          <p:spPr>
            <a:xfrm>
              <a:off x="8004048" y="0"/>
              <a:ext cx="4184904" cy="70103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8040687" y="1587"/>
              <a:ext cx="4151629" cy="606425"/>
            </a:xfrm>
            <a:custGeom>
              <a:avLst/>
              <a:gdLst/>
              <a:ahLst/>
              <a:cxnLst/>
              <a:rect l="l" t="t" r="r" b="b"/>
              <a:pathLst>
                <a:path w="4151629" h="606425">
                  <a:moveTo>
                    <a:pt x="4151311" y="0"/>
                  </a:moveTo>
                  <a:lnTo>
                    <a:pt x="676644" y="0"/>
                  </a:lnTo>
                  <a:lnTo>
                    <a:pt x="0" y="0"/>
                  </a:lnTo>
                  <a:lnTo>
                    <a:pt x="676644" y="606423"/>
                  </a:lnTo>
                  <a:lnTo>
                    <a:pt x="4151311" y="606423"/>
                  </a:lnTo>
                  <a:lnTo>
                    <a:pt x="4151311" y="0"/>
                  </a:lnTo>
                  <a:close/>
                </a:path>
              </a:pathLst>
            </a:custGeom>
            <a:solidFill>
              <a:srgbClr val="D86422"/>
            </a:solidFill>
          </p:spPr>
          <p:txBody>
            <a:bodyPr wrap="square" lIns="0" tIns="0" rIns="0" bIns="0" rtlCol="0"/>
            <a:lstStyle/>
            <a:p>
              <a:endParaRPr/>
            </a:p>
          </p:txBody>
        </p:sp>
      </p:grpSp>
      <p:sp>
        <p:nvSpPr>
          <p:cNvPr id="8" name="object 8"/>
          <p:cNvSpPr txBox="1"/>
          <p:nvPr/>
        </p:nvSpPr>
        <p:spPr>
          <a:xfrm>
            <a:off x="8604000" y="1587"/>
            <a:ext cx="3420000" cy="460800"/>
          </a:xfrm>
          <a:prstGeom prst="rect">
            <a:avLst/>
          </a:prstGeom>
          <a:solidFill>
            <a:srgbClr val="D86422"/>
          </a:solidFill>
        </p:spPr>
        <p:txBody>
          <a:bodyPr vert="horz" wrap="square" lIns="0" tIns="167640" rIns="0" bIns="0" rtlCol="0">
            <a:spAutoFit/>
          </a:bodyPr>
          <a:lstStyle/>
          <a:p>
            <a:pPr marL="234000">
              <a:lnSpc>
                <a:spcPct val="100000"/>
              </a:lnSpc>
              <a:spcBef>
                <a:spcPts val="1420"/>
              </a:spcBef>
            </a:pPr>
            <a:r>
              <a:rPr lang="es-ES" dirty="0">
                <a:solidFill>
                  <a:srgbClr val="FFFFFF"/>
                </a:solidFill>
                <a:latin typeface="Arial Black"/>
                <a:cs typeface="Arial Black"/>
              </a:rPr>
              <a:t>SOLO PARA SIMULACIÓN</a:t>
            </a:r>
          </a:p>
        </p:txBody>
      </p:sp>
      <p:sp>
        <p:nvSpPr>
          <p:cNvPr id="9" name="object 9"/>
          <p:cNvSpPr/>
          <p:nvPr/>
        </p:nvSpPr>
        <p:spPr>
          <a:xfrm>
            <a:off x="152400" y="842400"/>
            <a:ext cx="8374380" cy="5502275"/>
          </a:xfrm>
          <a:custGeom>
            <a:avLst/>
            <a:gdLst/>
            <a:ahLst/>
            <a:cxnLst/>
            <a:rect l="l" t="t" r="r" b="b"/>
            <a:pathLst>
              <a:path w="8374380" h="5502275">
                <a:moveTo>
                  <a:pt x="8374061" y="0"/>
                </a:moveTo>
                <a:lnTo>
                  <a:pt x="0" y="0"/>
                </a:lnTo>
                <a:lnTo>
                  <a:pt x="0" y="5502274"/>
                </a:lnTo>
                <a:lnTo>
                  <a:pt x="8374061" y="5502274"/>
                </a:lnTo>
                <a:lnTo>
                  <a:pt x="8374061" y="0"/>
                </a:lnTo>
                <a:close/>
              </a:path>
            </a:pathLst>
          </a:custGeom>
          <a:solidFill>
            <a:srgbClr val="DDDDDD"/>
          </a:solidFill>
        </p:spPr>
        <p:txBody>
          <a:bodyPr wrap="square" lIns="0" tIns="0" rIns="0" bIns="0" rtlCol="0"/>
          <a:lstStyle/>
          <a:p>
            <a:endParaRPr/>
          </a:p>
        </p:txBody>
      </p:sp>
      <p:sp>
        <p:nvSpPr>
          <p:cNvPr id="10" name="object 10"/>
          <p:cNvSpPr txBox="1"/>
          <p:nvPr/>
        </p:nvSpPr>
        <p:spPr>
          <a:xfrm>
            <a:off x="231125" y="972000"/>
            <a:ext cx="8215630" cy="4861587"/>
          </a:xfrm>
          <a:prstGeom prst="rect">
            <a:avLst/>
          </a:prstGeom>
        </p:spPr>
        <p:txBody>
          <a:bodyPr vert="horz" wrap="square" lIns="0" tIns="13970" rIns="0" bIns="0" rtlCol="0">
            <a:spAutoFit/>
          </a:bodyPr>
          <a:lstStyle/>
          <a:p>
            <a:pPr marL="241200" marR="5080" indent="-230400" algn="just">
              <a:spcAft>
                <a:spcPts val="600"/>
              </a:spcAft>
              <a:buChar char="•"/>
              <a:tabLst>
                <a:tab pos="241300" algn="l"/>
              </a:tabLst>
            </a:pPr>
            <a:r>
              <a:rPr lang="es-ES" sz="1500" dirty="0">
                <a:latin typeface="Arial"/>
                <a:cs typeface="Arial"/>
              </a:rPr>
              <a:t>Ha pasado casi un año desde que se detectaron los primeros casos de COVID-19. A principios de marzo y abril, muchos países establecieron prescripciones estrictas de entrada y salida para tratar de contener o limitar la propagación.</a:t>
            </a:r>
          </a:p>
          <a:p>
            <a:pPr marL="241200" indent="-230400" algn="just">
              <a:spcAft>
                <a:spcPts val="600"/>
              </a:spcAft>
              <a:buChar char="•"/>
              <a:tabLst>
                <a:tab pos="241300" algn="l"/>
              </a:tabLst>
            </a:pPr>
            <a:r>
              <a:rPr lang="es-ES" sz="1500" dirty="0">
                <a:latin typeface="Arial"/>
                <a:cs typeface="Arial"/>
              </a:rPr>
              <a:t>Desde entonces, algunas de las prescripciones se han ajustado para tener en cuenta los conocimientos adquiridos sobre la transmisión del virus.</a:t>
            </a:r>
          </a:p>
          <a:p>
            <a:pPr marL="241200" marR="5080" indent="-230400" algn="just">
              <a:spcAft>
                <a:spcPts val="600"/>
              </a:spcAft>
              <a:buChar char="•"/>
              <a:tabLst>
                <a:tab pos="241300" algn="l"/>
              </a:tabLst>
            </a:pPr>
            <a:r>
              <a:rPr lang="es-ES" sz="1500" dirty="0">
                <a:latin typeface="Arial"/>
                <a:cs typeface="Arial"/>
              </a:rPr>
              <a:t>Para el sector turístico y de viajes, el efecto ha sido catastrófico: han quebrado empresas y se han perdido gran número de puestos de trabajo.</a:t>
            </a:r>
          </a:p>
          <a:p>
            <a:pPr marL="241200" marR="5080" indent="-230400" algn="just">
              <a:spcAft>
                <a:spcPts val="600"/>
              </a:spcAft>
              <a:buChar char="•"/>
              <a:tabLst>
                <a:tab pos="241300" algn="l"/>
              </a:tabLst>
            </a:pPr>
            <a:r>
              <a:rPr lang="es-ES" sz="1500" dirty="0">
                <a:latin typeface="Arial"/>
                <a:cs typeface="Arial"/>
              </a:rPr>
              <a:t>Muchos miembros del sector critican ahora abiertamente las políticas gubernamentales y cuestionan duramente las medidas, considerándolas ineficaces y que provocan dificultades innecesarias.</a:t>
            </a:r>
          </a:p>
          <a:p>
            <a:pPr marL="241200" marR="5080" indent="-230400" algn="just">
              <a:spcAft>
                <a:spcPts val="600"/>
              </a:spcAft>
              <a:buChar char="•"/>
              <a:tabLst>
                <a:tab pos="241300" algn="l"/>
              </a:tabLst>
            </a:pPr>
            <a:r>
              <a:rPr lang="es-ES" sz="1500" dirty="0">
                <a:latin typeface="Arial"/>
                <a:cs typeface="Arial"/>
              </a:rPr>
              <a:t>En las redes sociales abundan las quejas sobre la pérdida de viajes, las trabas para visitar a los seres queridos y los problemas aparentemente innecesarios provocados por el aislamiento.</a:t>
            </a:r>
          </a:p>
          <a:p>
            <a:pPr marL="241200" marR="5080" indent="-230400" algn="just">
              <a:spcAft>
                <a:spcPts val="600"/>
              </a:spcAft>
              <a:buChar char="•"/>
              <a:tabLst>
                <a:tab pos="241300" algn="l"/>
              </a:tabLst>
            </a:pPr>
            <a:r>
              <a:rPr lang="es-ES" sz="1500" dirty="0">
                <a:latin typeface="Arial"/>
                <a:cs typeface="Arial"/>
              </a:rPr>
              <a:t>En todo el mundo, las autoridades soportan una enorme presión para que aligeren las restricciones. Se acusa a las autoridades de exagerar y de tratar de encubrir los errores iniciales.</a:t>
            </a:r>
          </a:p>
          <a:p>
            <a:pPr marL="241200" marR="5080" indent="-230400" algn="just">
              <a:spcAft>
                <a:spcPts val="600"/>
              </a:spcAft>
              <a:buChar char="•"/>
              <a:tabLst>
                <a:tab pos="241300" algn="l"/>
              </a:tabLst>
            </a:pPr>
            <a:r>
              <a:rPr lang="es-ES" sz="1500" dirty="0">
                <a:latin typeface="Arial"/>
                <a:cs typeface="Arial"/>
              </a:rPr>
              <a:t>Algunas personas en cuarentena hacen caso omiso de los consejos y las prescripciones, considerando que la probabilidad de que los atrapen es muy baja y de que su actuación personal no va a influir en la propagación de la enfermedad.</a:t>
            </a:r>
          </a:p>
        </p:txBody>
      </p:sp>
      <p:sp>
        <p:nvSpPr>
          <p:cNvPr id="11" name="object 11"/>
          <p:cNvSpPr/>
          <p:nvPr/>
        </p:nvSpPr>
        <p:spPr>
          <a:xfrm>
            <a:off x="8713833" y="882650"/>
            <a:ext cx="3206657" cy="445556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es-ES" sz="3200"/>
              <a:t>Sesión 5</a:t>
            </a:r>
          </a:p>
        </p:txBody>
      </p:sp>
      <p:sp>
        <p:nvSpPr>
          <p:cNvPr id="3" name="object 3"/>
          <p:cNvSpPr/>
          <p:nvPr/>
        </p:nvSpPr>
        <p:spPr>
          <a:xfrm>
            <a:off x="9829800" y="5638800"/>
            <a:ext cx="786383" cy="7498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805526" y="669036"/>
            <a:ext cx="10953115" cy="5561965"/>
          </a:xfrm>
          <a:prstGeom prst="rect">
            <a:avLst/>
          </a:prstGeom>
        </p:spPr>
        <p:txBody>
          <a:bodyPr vert="horz" wrap="square" lIns="0" tIns="175895" rIns="0" bIns="0" rtlCol="0">
            <a:spAutoFit/>
          </a:bodyPr>
          <a:lstStyle/>
          <a:p>
            <a:pPr marL="12700">
              <a:lnSpc>
                <a:spcPct val="100000"/>
              </a:lnSpc>
              <a:spcBef>
                <a:spcPts val="1385"/>
              </a:spcBef>
            </a:pPr>
            <a:r>
              <a:rPr lang="es-ES" sz="2800" b="1" dirty="0">
                <a:solidFill>
                  <a:srgbClr val="005D85"/>
                </a:solidFill>
                <a:latin typeface="Arial"/>
                <a:cs typeface="Arial"/>
              </a:rPr>
              <a:t>Preguntas para el debate</a:t>
            </a:r>
          </a:p>
          <a:p>
            <a:pPr marL="355600" indent="-342900">
              <a:lnSpc>
                <a:spcPct val="100000"/>
              </a:lnSpc>
              <a:spcBef>
                <a:spcPts val="919"/>
              </a:spcBef>
              <a:buChar char="•"/>
              <a:tabLst>
                <a:tab pos="354965" algn="l"/>
                <a:tab pos="355600" algn="l"/>
              </a:tabLst>
            </a:pPr>
            <a:r>
              <a:rPr lang="es-ES" sz="2000" dirty="0">
                <a:latin typeface="Arial"/>
                <a:cs typeface="Arial"/>
              </a:rPr>
              <a:t>¿Cuál es su estrategia de comunicación con los medios y quién dirige ese aspecto?</a:t>
            </a:r>
          </a:p>
          <a:p>
            <a:pPr marL="355600" indent="-342900">
              <a:lnSpc>
                <a:spcPct val="100000"/>
              </a:lnSpc>
              <a:spcBef>
                <a:spcPts val="1415"/>
              </a:spcBef>
              <a:buChar char="•"/>
              <a:tabLst>
                <a:tab pos="354965" algn="l"/>
                <a:tab pos="355600" algn="l"/>
              </a:tabLst>
            </a:pPr>
            <a:r>
              <a:rPr lang="es-ES" sz="2000" dirty="0">
                <a:latin typeface="Arial"/>
                <a:cs typeface="Arial"/>
              </a:rPr>
              <a:t>¿Cómo comunica las prescripciones para los puntos de entrada?</a:t>
            </a:r>
          </a:p>
          <a:p>
            <a:pPr marL="355600" indent="-342900">
              <a:lnSpc>
                <a:spcPct val="100000"/>
              </a:lnSpc>
              <a:spcBef>
                <a:spcPts val="1490"/>
              </a:spcBef>
              <a:buChar char="•"/>
              <a:tabLst>
                <a:tab pos="354965" algn="l"/>
                <a:tab pos="355600" algn="l"/>
              </a:tabLst>
            </a:pPr>
            <a:r>
              <a:rPr lang="es-ES" sz="2000" dirty="0">
                <a:latin typeface="Arial"/>
                <a:cs typeface="Arial"/>
              </a:rPr>
              <a:t>¿Qué hay que comunicar y a quién hay que dirigirse?</a:t>
            </a:r>
          </a:p>
          <a:p>
            <a:pPr marL="355600" indent="-342900">
              <a:lnSpc>
                <a:spcPct val="100000"/>
              </a:lnSpc>
              <a:spcBef>
                <a:spcPts val="1415"/>
              </a:spcBef>
              <a:buChar char="•"/>
              <a:tabLst>
                <a:tab pos="354965" algn="l"/>
                <a:tab pos="355600" algn="l"/>
              </a:tabLst>
            </a:pPr>
            <a:r>
              <a:rPr lang="es-ES" sz="2000" dirty="0">
                <a:latin typeface="Arial"/>
                <a:cs typeface="Arial"/>
              </a:rPr>
              <a:t>¿Cómo transmite los mensajes a los viajeros antes de su llegada?</a:t>
            </a:r>
          </a:p>
          <a:p>
            <a:pPr marL="355600" indent="-342900">
              <a:lnSpc>
                <a:spcPct val="100000"/>
              </a:lnSpc>
              <a:spcBef>
                <a:spcPts val="1490"/>
              </a:spcBef>
              <a:buChar char="•"/>
              <a:tabLst>
                <a:tab pos="354965" algn="l"/>
                <a:tab pos="355600" algn="l"/>
              </a:tabLst>
            </a:pPr>
            <a:r>
              <a:rPr lang="es-ES" sz="2000" dirty="0">
                <a:latin typeface="Arial"/>
                <a:cs typeface="Arial"/>
              </a:rPr>
              <a:t>¿Qué marcos jurídicos hay que comunicar?</a:t>
            </a:r>
          </a:p>
          <a:p>
            <a:pPr marL="355600" indent="-342900">
              <a:lnSpc>
                <a:spcPct val="100000"/>
              </a:lnSpc>
              <a:spcBef>
                <a:spcPts val="1390"/>
              </a:spcBef>
              <a:buChar char="•"/>
              <a:tabLst>
                <a:tab pos="354965" algn="l"/>
                <a:tab pos="355600" algn="l"/>
              </a:tabLst>
            </a:pPr>
            <a:r>
              <a:rPr lang="es-ES" sz="2000" dirty="0">
                <a:latin typeface="Arial"/>
                <a:cs typeface="Arial"/>
              </a:rPr>
              <a:t>¿Cómo maneja a los medios, incluidas las redes sociales?</a:t>
            </a:r>
          </a:p>
          <a:p>
            <a:pPr marL="355600" indent="-342900">
              <a:lnSpc>
                <a:spcPct val="100000"/>
              </a:lnSpc>
              <a:spcBef>
                <a:spcPts val="1420"/>
              </a:spcBef>
              <a:buChar char="•"/>
              <a:tabLst>
                <a:tab pos="354965" algn="l"/>
                <a:tab pos="355600" algn="l"/>
              </a:tabLst>
            </a:pPr>
            <a:r>
              <a:rPr lang="es-ES" sz="2000" dirty="0">
                <a:latin typeface="Arial"/>
                <a:cs typeface="Arial"/>
              </a:rPr>
              <a:t>¿Cómo maneja la información errónea y los rumores?</a:t>
            </a:r>
          </a:p>
          <a:p>
            <a:pPr marL="355600" indent="-342900">
              <a:lnSpc>
                <a:spcPct val="100000"/>
              </a:lnSpc>
              <a:spcBef>
                <a:spcPts val="1485"/>
              </a:spcBef>
              <a:buChar char="•"/>
              <a:tabLst>
                <a:tab pos="354965" algn="l"/>
                <a:tab pos="355600" algn="l"/>
              </a:tabLst>
            </a:pPr>
            <a:r>
              <a:rPr lang="es-ES" sz="2000" dirty="0">
                <a:latin typeface="Arial"/>
                <a:cs typeface="Arial"/>
              </a:rPr>
              <a:t>¿Cómo se coordinará la información y la comunicación?</a:t>
            </a:r>
          </a:p>
          <a:p>
            <a:pPr marL="12700">
              <a:lnSpc>
                <a:spcPct val="100000"/>
              </a:lnSpc>
              <a:spcBef>
                <a:spcPts val="1400"/>
              </a:spcBef>
              <a:tabLst>
                <a:tab pos="1045844" algn="l"/>
              </a:tabLst>
            </a:pPr>
            <a:r>
              <a:rPr lang="es-ES" sz="2400" i="1" dirty="0">
                <a:solidFill>
                  <a:srgbClr val="FF0000"/>
                </a:solidFill>
                <a:latin typeface="Arial"/>
                <a:cs typeface="Arial"/>
              </a:rPr>
              <a:t>Basándose en las respuestas, enumere los aspectos positivos y negativos.</a:t>
            </a:r>
          </a:p>
          <a:p>
            <a:pPr marR="5080" algn="r">
              <a:lnSpc>
                <a:spcPct val="100000"/>
              </a:lnSpc>
              <a:spcBef>
                <a:spcPts val="1560"/>
              </a:spcBef>
            </a:pPr>
            <a:r>
              <a:rPr lang="es-ES" sz="2400" b="1" dirty="0">
                <a:solidFill>
                  <a:srgbClr val="0070C0"/>
                </a:solidFill>
                <a:latin typeface="Arial"/>
                <a:cs typeface="Arial"/>
              </a:rPr>
              <a:t>30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544823" y="1517376"/>
            <a:ext cx="4895850" cy="4086225"/>
          </a:xfrm>
          <a:custGeom>
            <a:avLst/>
            <a:gdLst/>
            <a:ahLst/>
            <a:cxnLst/>
            <a:rect l="l" t="t" r="r" b="b"/>
            <a:pathLst>
              <a:path w="4895850" h="4086225">
                <a:moveTo>
                  <a:pt x="4895850" y="0"/>
                </a:moveTo>
                <a:lnTo>
                  <a:pt x="0" y="0"/>
                </a:lnTo>
                <a:lnTo>
                  <a:pt x="0" y="4086224"/>
                </a:lnTo>
                <a:lnTo>
                  <a:pt x="4895850" y="4086224"/>
                </a:lnTo>
                <a:lnTo>
                  <a:pt x="4895850" y="0"/>
                </a:lnTo>
                <a:close/>
              </a:path>
            </a:pathLst>
          </a:custGeom>
          <a:solidFill>
            <a:srgbClr val="595959"/>
          </a:solidFill>
        </p:spPr>
        <p:txBody>
          <a:bodyPr wrap="square" lIns="0" tIns="0" rIns="0" bIns="0" rtlCol="0"/>
          <a:lstStyle/>
          <a:p>
            <a:endParaRPr/>
          </a:p>
        </p:txBody>
      </p:sp>
      <p:sp>
        <p:nvSpPr>
          <p:cNvPr id="3" name="object 3"/>
          <p:cNvSpPr txBox="1">
            <a:spLocks noGrp="1"/>
          </p:cNvSpPr>
          <p:nvPr>
            <p:ph type="title"/>
          </p:nvPr>
        </p:nvSpPr>
        <p:spPr>
          <a:xfrm>
            <a:off x="4320000" y="2852420"/>
            <a:ext cx="3441558" cy="1551707"/>
          </a:xfrm>
          <a:prstGeom prst="rect">
            <a:avLst/>
          </a:prstGeom>
        </p:spPr>
        <p:txBody>
          <a:bodyPr vert="horz" wrap="square" lIns="0" tIns="12700" rIns="0" bIns="0" rtlCol="0">
            <a:spAutoFit/>
          </a:bodyPr>
          <a:lstStyle/>
          <a:p>
            <a:pPr marL="12700" algn="ctr">
              <a:lnSpc>
                <a:spcPct val="100000"/>
              </a:lnSpc>
            </a:pPr>
            <a:r>
              <a:rPr lang="es-ES" sz="5000" dirty="0"/>
              <a:t>FIN DEL EJERCICIO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03244" y="5718501"/>
            <a:ext cx="1667352" cy="659311"/>
          </a:xfrm>
          <a:prstGeom prst="rect">
            <a:avLst/>
          </a:prstGeom>
          <a:blipFill>
            <a:blip r:embed="rId3"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31505" y="0"/>
            <a:ext cx="6299200" cy="574040"/>
          </a:xfrm>
          <a:prstGeom prst="rect">
            <a:avLst/>
          </a:prstGeom>
        </p:spPr>
        <p:txBody>
          <a:bodyPr vert="horz" wrap="square" lIns="0" tIns="12700" rIns="0" bIns="0" rtlCol="0">
            <a:spAutoFit/>
          </a:bodyPr>
          <a:lstStyle/>
          <a:p>
            <a:pPr marL="12700">
              <a:lnSpc>
                <a:spcPct val="100000"/>
              </a:lnSpc>
              <a:spcBef>
                <a:spcPts val="100"/>
              </a:spcBef>
            </a:pPr>
            <a:r>
              <a:rPr lang="es-ES" sz="3600"/>
              <a:t>Último informe de situación de la OMS</a:t>
            </a:r>
          </a:p>
        </p:txBody>
      </p:sp>
      <p:sp>
        <p:nvSpPr>
          <p:cNvPr id="4" name="object 4"/>
          <p:cNvSpPr txBox="1"/>
          <p:nvPr/>
        </p:nvSpPr>
        <p:spPr>
          <a:xfrm>
            <a:off x="5560608" y="6638035"/>
            <a:ext cx="1667352"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20 de octubre de 2020</a:t>
            </a:r>
          </a:p>
        </p:txBody>
      </p:sp>
      <p:sp>
        <p:nvSpPr>
          <p:cNvPr id="5" name="object 5"/>
          <p:cNvSpPr txBox="1"/>
          <p:nvPr/>
        </p:nvSpPr>
        <p:spPr>
          <a:xfrm>
            <a:off x="492605" y="2618739"/>
            <a:ext cx="5542280" cy="1303020"/>
          </a:xfrm>
          <a:prstGeom prst="rect">
            <a:avLst/>
          </a:prstGeom>
        </p:spPr>
        <p:txBody>
          <a:bodyPr vert="horz" wrap="square" lIns="0" tIns="12700" rIns="0" bIns="0" rtlCol="0">
            <a:spAutoFit/>
          </a:bodyPr>
          <a:lstStyle/>
          <a:p>
            <a:pPr marL="12700">
              <a:lnSpc>
                <a:spcPct val="100000"/>
              </a:lnSpc>
              <a:spcBef>
                <a:spcPts val="100"/>
              </a:spcBef>
            </a:pPr>
            <a:r>
              <a:rPr lang="es-ES" sz="2800" b="1">
                <a:latin typeface="Arial"/>
                <a:cs typeface="Arial"/>
              </a:rPr>
              <a:t>La situación evoluciona rápidamente.</a:t>
            </a:r>
          </a:p>
          <a:p>
            <a:pPr marL="12700">
              <a:lnSpc>
                <a:spcPts val="3325"/>
              </a:lnSpc>
              <a:spcBef>
                <a:spcPts val="45"/>
              </a:spcBef>
            </a:pPr>
            <a:r>
              <a:rPr lang="es-ES" sz="2800">
                <a:latin typeface="Arial"/>
                <a:cs typeface="Arial"/>
              </a:rPr>
              <a:t>Veamos el último informe de situación de la OMS.</a:t>
            </a:r>
          </a:p>
          <a:p>
            <a:pPr marL="12700">
              <a:lnSpc>
                <a:spcPts val="3325"/>
              </a:lnSpc>
            </a:pPr>
            <a:endParaRPr lang="es-ES" sz="2800">
              <a:latin typeface="Arial"/>
              <a:cs typeface="Arial"/>
            </a:endParaRPr>
          </a:p>
        </p:txBody>
      </p:sp>
      <p:sp>
        <p:nvSpPr>
          <p:cNvPr id="6" name="object 6"/>
          <p:cNvSpPr/>
          <p:nvPr/>
        </p:nvSpPr>
        <p:spPr>
          <a:xfrm>
            <a:off x="7050288" y="1464666"/>
            <a:ext cx="3792821" cy="3909271"/>
          </a:xfrm>
          <a:prstGeom prst="rect">
            <a:avLst/>
          </a:prstGeom>
          <a:blipFill>
            <a:blip r:embed="rId4"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1920239" cy="513080"/>
          </a:xfrm>
          <a:prstGeom prst="rect">
            <a:avLst/>
          </a:prstGeom>
        </p:spPr>
        <p:txBody>
          <a:bodyPr vert="horz" wrap="square" lIns="0" tIns="12700" rIns="0" bIns="0" rtlCol="0">
            <a:spAutoFit/>
          </a:bodyPr>
          <a:lstStyle/>
          <a:p>
            <a:pPr marL="12700">
              <a:lnSpc>
                <a:spcPct val="100000"/>
              </a:lnSpc>
              <a:spcBef>
                <a:spcPts val="100"/>
              </a:spcBef>
            </a:pPr>
            <a:r>
              <a:rPr lang="es-ES" sz="3200" b="1">
                <a:solidFill>
                  <a:srgbClr val="FFFFFF"/>
                </a:solidFill>
                <a:latin typeface="Arial"/>
                <a:cs typeface="Arial"/>
              </a:rPr>
              <a:t>Debate posterior al ejercicio</a:t>
            </a:r>
          </a:p>
        </p:txBody>
      </p:sp>
      <p:sp>
        <p:nvSpPr>
          <p:cNvPr id="3" name="object 3"/>
          <p:cNvSpPr/>
          <p:nvPr/>
        </p:nvSpPr>
        <p:spPr>
          <a:xfrm>
            <a:off x="6742176" y="1944623"/>
            <a:ext cx="2740152" cy="28834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151364" y="2736000"/>
            <a:ext cx="4196080" cy="1467646"/>
          </a:xfrm>
          <a:prstGeom prst="rect">
            <a:avLst/>
          </a:prstGeom>
        </p:spPr>
        <p:txBody>
          <a:bodyPr vert="horz" wrap="square" lIns="0" tIns="6350" rIns="0" bIns="0" rtlCol="0">
            <a:spAutoFit/>
          </a:bodyPr>
          <a:lstStyle/>
          <a:p>
            <a:pPr marL="937894" marR="5080" algn="r">
              <a:lnSpc>
                <a:spcPct val="101299"/>
              </a:lnSpc>
              <a:spcBef>
                <a:spcPts val="50"/>
              </a:spcBef>
            </a:pPr>
            <a:r>
              <a:rPr lang="es-ES" sz="3200" b="1" dirty="0">
                <a:latin typeface="Arial"/>
                <a:cs typeface="Arial"/>
              </a:rPr>
              <a:t>Observaciones iniciales de los participantes</a:t>
            </a:r>
          </a:p>
        </p:txBody>
      </p:sp>
      <p:sp>
        <p:nvSpPr>
          <p:cNvPr id="5" name="object 5"/>
          <p:cNvSpPr/>
          <p:nvPr/>
        </p:nvSpPr>
        <p:spPr>
          <a:xfrm>
            <a:off x="6570660" y="2805112"/>
            <a:ext cx="0" cy="1351280"/>
          </a:xfrm>
          <a:custGeom>
            <a:avLst/>
            <a:gdLst/>
            <a:ahLst/>
            <a:cxnLst/>
            <a:rect l="l" t="t" r="r" b="b"/>
            <a:pathLst>
              <a:path h="1351279">
                <a:moveTo>
                  <a:pt x="0" y="0"/>
                </a:moveTo>
                <a:lnTo>
                  <a:pt x="1" y="1350962"/>
                </a:lnTo>
              </a:path>
            </a:pathLst>
          </a:custGeom>
          <a:ln w="47625">
            <a:solidFill>
              <a:srgbClr val="D86422"/>
            </a:solidFill>
          </a:ln>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6370955" cy="611505"/>
          </a:xfrm>
          <a:custGeom>
            <a:avLst/>
            <a:gdLst/>
            <a:ahLst/>
            <a:cxnLst/>
            <a:rect l="l" t="t" r="r" b="b"/>
            <a:pathLst>
              <a:path w="6370955" h="611505">
                <a:moveTo>
                  <a:pt x="0" y="611187"/>
                </a:moveTo>
                <a:lnTo>
                  <a:pt x="6370634" y="611187"/>
                </a:lnTo>
                <a:lnTo>
                  <a:pt x="6370634" y="0"/>
                </a:lnTo>
                <a:lnTo>
                  <a:pt x="0" y="0"/>
                </a:lnTo>
                <a:lnTo>
                  <a:pt x="0" y="611187"/>
                </a:lnTo>
                <a:close/>
              </a:path>
            </a:pathLst>
          </a:custGeom>
          <a:solidFill>
            <a:srgbClr val="008FCE"/>
          </a:solidFill>
        </p:spPr>
        <p:txBody>
          <a:bodyPr wrap="square" lIns="0" tIns="0" rIns="0" bIns="0" rtlCol="0"/>
          <a:lstStyle/>
          <a:p>
            <a:endParaRPr/>
          </a:p>
        </p:txBody>
      </p:sp>
      <p:grpSp>
        <p:nvGrpSpPr>
          <p:cNvPr id="3" name="object 3"/>
          <p:cNvGrpSpPr/>
          <p:nvPr/>
        </p:nvGrpSpPr>
        <p:grpSpPr>
          <a:xfrm>
            <a:off x="0" y="0"/>
            <a:ext cx="12192000" cy="6858000"/>
            <a:chOff x="0" y="0"/>
            <a:chExt cx="12192000" cy="6858000"/>
          </a:xfrm>
        </p:grpSpPr>
        <p:sp>
          <p:nvSpPr>
            <p:cNvPr id="4" name="object 4"/>
            <p:cNvSpPr/>
            <p:nvPr/>
          </p:nvSpPr>
          <p:spPr>
            <a:xfrm>
              <a:off x="0" y="6568440"/>
              <a:ext cx="12188952" cy="28956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50" y="0"/>
              <a:ext cx="12185650" cy="6858000"/>
            </a:xfrm>
            <a:custGeom>
              <a:avLst/>
              <a:gdLst/>
              <a:ahLst/>
              <a:cxnLst/>
              <a:rect l="l" t="t" r="r" b="b"/>
              <a:pathLst>
                <a:path w="12185650" h="6858000">
                  <a:moveTo>
                    <a:pt x="12185650" y="0"/>
                  </a:moveTo>
                  <a:lnTo>
                    <a:pt x="6364275" y="0"/>
                  </a:lnTo>
                  <a:lnTo>
                    <a:pt x="6364275" y="6605587"/>
                  </a:lnTo>
                  <a:lnTo>
                    <a:pt x="0" y="6605587"/>
                  </a:lnTo>
                  <a:lnTo>
                    <a:pt x="0" y="6858000"/>
                  </a:lnTo>
                  <a:lnTo>
                    <a:pt x="12185650" y="6858000"/>
                  </a:lnTo>
                  <a:lnTo>
                    <a:pt x="12185650" y="6605587"/>
                  </a:lnTo>
                  <a:lnTo>
                    <a:pt x="12185650" y="0"/>
                  </a:lnTo>
                  <a:close/>
                </a:path>
              </a:pathLst>
            </a:custGeom>
            <a:solidFill>
              <a:srgbClr val="595959"/>
            </a:solidFill>
          </p:spPr>
          <p:txBody>
            <a:bodyPr wrap="square" lIns="0" tIns="0" rIns="0" bIns="0" rtlCol="0"/>
            <a:lstStyle/>
            <a:p>
              <a:endParaRPr/>
            </a:p>
          </p:txBody>
        </p:sp>
        <p:sp>
          <p:nvSpPr>
            <p:cNvPr id="6" name="object 6"/>
            <p:cNvSpPr/>
            <p:nvPr/>
          </p:nvSpPr>
          <p:spPr>
            <a:xfrm>
              <a:off x="8056560" y="903287"/>
              <a:ext cx="3037205" cy="1611313"/>
            </a:xfrm>
            <a:custGeom>
              <a:avLst/>
              <a:gdLst/>
              <a:ahLst/>
              <a:cxnLst/>
              <a:rect l="l" t="t" r="r" b="b"/>
              <a:pathLst>
                <a:path w="3037204" h="1323975">
                  <a:moveTo>
                    <a:pt x="0" y="0"/>
                  </a:moveTo>
                  <a:lnTo>
                    <a:pt x="3036887" y="0"/>
                  </a:lnTo>
                  <a:lnTo>
                    <a:pt x="3036887" y="1323975"/>
                  </a:lnTo>
                  <a:lnTo>
                    <a:pt x="0" y="1323975"/>
                  </a:lnTo>
                  <a:lnTo>
                    <a:pt x="0" y="0"/>
                  </a:lnTo>
                  <a:close/>
                </a:path>
              </a:pathLst>
            </a:custGeom>
            <a:ln w="15875">
              <a:solidFill>
                <a:srgbClr val="FFFFFF"/>
              </a:solidFill>
            </a:ln>
          </p:spPr>
          <p:txBody>
            <a:bodyPr wrap="square" lIns="0" tIns="0" rIns="0" bIns="0" rtlCol="0"/>
            <a:lstStyle/>
            <a:p>
              <a:endParaRPr/>
            </a:p>
          </p:txBody>
        </p:sp>
      </p:grpSp>
      <p:sp>
        <p:nvSpPr>
          <p:cNvPr id="7" name="object 7"/>
          <p:cNvSpPr txBox="1">
            <a:spLocks noGrp="1"/>
          </p:cNvSpPr>
          <p:nvPr>
            <p:ph type="title"/>
          </p:nvPr>
        </p:nvSpPr>
        <p:spPr>
          <a:xfrm>
            <a:off x="8150223" y="924052"/>
            <a:ext cx="2849880" cy="1490152"/>
          </a:xfrm>
          <a:prstGeom prst="rect">
            <a:avLst/>
          </a:prstGeom>
        </p:spPr>
        <p:txBody>
          <a:bodyPr vert="horz" wrap="square" lIns="0" tIns="12700" rIns="0" bIns="0" rtlCol="0">
            <a:spAutoFit/>
          </a:bodyPr>
          <a:lstStyle/>
          <a:p>
            <a:pPr marL="111760" marR="5080" indent="-99695">
              <a:lnSpc>
                <a:spcPct val="100000"/>
              </a:lnSpc>
              <a:spcBef>
                <a:spcPts val="100"/>
              </a:spcBef>
            </a:pPr>
            <a:r>
              <a:rPr lang="es-ES" sz="3200" dirty="0">
                <a:solidFill>
                  <a:srgbClr val="27BEFF"/>
                </a:solidFill>
              </a:rPr>
              <a:t>Resumen </a:t>
            </a:r>
            <a:r>
              <a:rPr lang="es-ES" sz="3200" dirty="0"/>
              <a:t>y</a:t>
            </a:r>
            <a:br>
              <a:rPr lang="es-ES" sz="3200" dirty="0"/>
            </a:br>
            <a:r>
              <a:rPr lang="es-ES" sz="3200" dirty="0"/>
              <a:t>próximos pasos</a:t>
            </a:r>
          </a:p>
        </p:txBody>
      </p:sp>
      <p:sp>
        <p:nvSpPr>
          <p:cNvPr id="8" name="object 8"/>
          <p:cNvSpPr txBox="1"/>
          <p:nvPr/>
        </p:nvSpPr>
        <p:spPr>
          <a:xfrm>
            <a:off x="7913036" y="2636011"/>
            <a:ext cx="3745563" cy="3721532"/>
          </a:xfrm>
          <a:prstGeom prst="rect">
            <a:avLst/>
          </a:prstGeom>
        </p:spPr>
        <p:txBody>
          <a:bodyPr vert="horz" wrap="square" lIns="0" tIns="12700" rIns="0" bIns="0" rtlCol="0">
            <a:spAutoFit/>
          </a:bodyPr>
          <a:lstStyle/>
          <a:p>
            <a:pPr marL="12700">
              <a:lnSpc>
                <a:spcPct val="100000"/>
              </a:lnSpc>
              <a:spcBef>
                <a:spcPts val="100"/>
              </a:spcBef>
            </a:pPr>
            <a:r>
              <a:rPr lang="es-ES" sz="2400" b="1" dirty="0">
                <a:solidFill>
                  <a:srgbClr val="FFFFFF"/>
                </a:solidFill>
                <a:latin typeface="Calibri"/>
                <a:cs typeface="Calibri"/>
              </a:rPr>
              <a:t>Parte II:</a:t>
            </a:r>
          </a:p>
          <a:p>
            <a:pPr>
              <a:lnSpc>
                <a:spcPct val="100000"/>
              </a:lnSpc>
              <a:spcBef>
                <a:spcPts val="5"/>
              </a:spcBef>
            </a:pPr>
            <a:endParaRPr sz="2200" dirty="0">
              <a:latin typeface="Calibri"/>
              <a:cs typeface="Calibri"/>
            </a:endParaRPr>
          </a:p>
          <a:p>
            <a:pPr marL="12700" marR="299085">
              <a:lnSpc>
                <a:spcPct val="90400"/>
              </a:lnSpc>
              <a:spcBef>
                <a:spcPts val="5"/>
              </a:spcBef>
              <a:buClr>
                <a:srgbClr val="0090D0"/>
              </a:buClr>
              <a:buSzPts val="200"/>
              <a:buFont typeface="Arial"/>
              <a:buChar char="•"/>
              <a:tabLst>
                <a:tab pos="31750" algn="l"/>
              </a:tabLst>
            </a:pPr>
            <a:r>
              <a:rPr lang="es-ES" sz="2400" dirty="0">
                <a:solidFill>
                  <a:srgbClr val="FFFFFF"/>
                </a:solidFill>
                <a:latin typeface="Calibri"/>
                <a:cs typeface="Calibri"/>
              </a:rPr>
              <a:t>Análisis de las deficiencias: Debate en grupo para examinar la lista de comprobación de la preparación</a:t>
            </a:r>
          </a:p>
          <a:p>
            <a:pPr marL="31750" indent="-19050">
              <a:lnSpc>
                <a:spcPct val="100000"/>
              </a:lnSpc>
              <a:spcBef>
                <a:spcPts val="910"/>
              </a:spcBef>
              <a:buClr>
                <a:srgbClr val="0090D0"/>
              </a:buClr>
              <a:buSzPts val="200"/>
              <a:buFont typeface="Arial"/>
              <a:buChar char="•"/>
              <a:tabLst>
                <a:tab pos="31750" algn="l"/>
              </a:tabLst>
            </a:pPr>
            <a:r>
              <a:rPr lang="es-ES" sz="2400" dirty="0">
                <a:solidFill>
                  <a:srgbClr val="FFFFFF"/>
                </a:solidFill>
                <a:latin typeface="Calibri"/>
                <a:cs typeface="Calibri"/>
              </a:rPr>
              <a:t>Planificación de las medidas</a:t>
            </a:r>
          </a:p>
          <a:p>
            <a:pPr marL="31750" indent="-19050">
              <a:lnSpc>
                <a:spcPct val="100000"/>
              </a:lnSpc>
              <a:spcBef>
                <a:spcPts val="935"/>
              </a:spcBef>
              <a:buClr>
                <a:srgbClr val="0090D0"/>
              </a:buClr>
              <a:buSzPts val="200"/>
              <a:buFont typeface="Arial"/>
              <a:buChar char="•"/>
              <a:tabLst>
                <a:tab pos="31750" algn="l"/>
              </a:tabLst>
            </a:pPr>
            <a:r>
              <a:rPr lang="es-ES" sz="2400" dirty="0">
                <a:solidFill>
                  <a:srgbClr val="FFFFFF"/>
                </a:solidFill>
                <a:latin typeface="Calibri"/>
                <a:cs typeface="Calibri"/>
              </a:rPr>
              <a:t>Formulario de evaluación de los participantes</a:t>
            </a:r>
          </a:p>
        </p:txBody>
      </p:sp>
      <p:sp>
        <p:nvSpPr>
          <p:cNvPr id="9" name="object 9"/>
          <p:cNvSpPr/>
          <p:nvPr/>
        </p:nvSpPr>
        <p:spPr>
          <a:xfrm>
            <a:off x="406398" y="1278164"/>
            <a:ext cx="5317678" cy="380546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2731770" cy="513080"/>
          </a:xfrm>
          <a:prstGeom prst="rect">
            <a:avLst/>
          </a:prstGeom>
        </p:spPr>
        <p:txBody>
          <a:bodyPr vert="horz" wrap="square" lIns="0" tIns="12700" rIns="0" bIns="0" rtlCol="0">
            <a:spAutoFit/>
          </a:bodyPr>
          <a:lstStyle/>
          <a:p>
            <a:pPr marL="12700">
              <a:lnSpc>
                <a:spcPct val="100000"/>
              </a:lnSpc>
              <a:spcBef>
                <a:spcPts val="100"/>
              </a:spcBef>
            </a:pPr>
            <a:r>
              <a:rPr lang="es-ES" sz="3200"/>
              <a:t>Programa de la parte 2</a:t>
            </a:r>
          </a:p>
        </p:txBody>
      </p:sp>
      <p:sp>
        <p:nvSpPr>
          <p:cNvPr id="3" name="object 3"/>
          <p:cNvSpPr txBox="1"/>
          <p:nvPr/>
        </p:nvSpPr>
        <p:spPr>
          <a:xfrm>
            <a:off x="715312" y="1620000"/>
            <a:ext cx="1037288" cy="4026102"/>
          </a:xfrm>
          <a:prstGeom prst="rect">
            <a:avLst/>
          </a:prstGeom>
        </p:spPr>
        <p:txBody>
          <a:bodyPr vert="horz" wrap="square" lIns="0" tIns="100965" rIns="0" bIns="0" rtlCol="0">
            <a:spAutoFit/>
          </a:bodyPr>
          <a:lstStyle/>
          <a:p>
            <a:pPr marL="12700">
              <a:lnSpc>
                <a:spcPct val="100000"/>
              </a:lnSpc>
              <a:spcBef>
                <a:spcPts val="795"/>
              </a:spcBef>
              <a:spcAft>
                <a:spcPts val="600"/>
              </a:spcAft>
            </a:pPr>
            <a:r>
              <a:rPr lang="es-ES" sz="2000" b="1" dirty="0">
                <a:solidFill>
                  <a:srgbClr val="0070C0"/>
                </a:solidFill>
                <a:latin typeface="Arial"/>
                <a:cs typeface="Arial"/>
              </a:rPr>
              <a:t>Parte 2:</a:t>
            </a:r>
          </a:p>
          <a:p>
            <a:pPr marL="12700">
              <a:lnSpc>
                <a:spcPct val="100000"/>
              </a:lnSpc>
              <a:spcAft>
                <a:spcPts val="600"/>
              </a:spcAft>
            </a:pPr>
            <a:r>
              <a:rPr lang="es-ES" sz="2000" dirty="0">
                <a:solidFill>
                  <a:srgbClr val="383838"/>
                </a:solidFill>
                <a:latin typeface="Arial"/>
                <a:cs typeface="Arial"/>
              </a:rPr>
              <a:t>09.00</a:t>
            </a:r>
          </a:p>
          <a:p>
            <a:pPr marL="12700">
              <a:lnSpc>
                <a:spcPct val="100000"/>
              </a:lnSpc>
              <a:spcAft>
                <a:spcPts val="600"/>
              </a:spcAft>
            </a:pPr>
            <a:r>
              <a:rPr lang="es-ES" sz="2000" dirty="0">
                <a:solidFill>
                  <a:srgbClr val="383838"/>
                </a:solidFill>
                <a:latin typeface="Arial"/>
                <a:cs typeface="Arial"/>
              </a:rPr>
              <a:t>09.15</a:t>
            </a:r>
            <a:br>
              <a:rPr lang="es-ES" sz="2000" dirty="0">
                <a:solidFill>
                  <a:srgbClr val="383838"/>
                </a:solidFill>
                <a:latin typeface="Arial"/>
                <a:cs typeface="Arial"/>
              </a:rPr>
            </a:br>
            <a:endParaRPr lang="es-ES" sz="2000" dirty="0">
              <a:solidFill>
                <a:srgbClr val="383838"/>
              </a:solidFill>
              <a:latin typeface="Arial"/>
              <a:cs typeface="Arial"/>
            </a:endParaRPr>
          </a:p>
          <a:p>
            <a:pPr marL="12700">
              <a:lnSpc>
                <a:spcPct val="100000"/>
              </a:lnSpc>
              <a:spcAft>
                <a:spcPts val="600"/>
              </a:spcAft>
            </a:pPr>
            <a:r>
              <a:rPr lang="es-ES" sz="2000" dirty="0">
                <a:solidFill>
                  <a:srgbClr val="383838"/>
                </a:solidFill>
                <a:latin typeface="Arial"/>
                <a:cs typeface="Arial"/>
              </a:rPr>
              <a:t>10.30</a:t>
            </a:r>
          </a:p>
          <a:p>
            <a:pPr marL="12700">
              <a:lnSpc>
                <a:spcPct val="100000"/>
              </a:lnSpc>
              <a:spcAft>
                <a:spcPts val="600"/>
              </a:spcAft>
            </a:pPr>
            <a:r>
              <a:rPr lang="es-ES" sz="2000" dirty="0">
                <a:solidFill>
                  <a:srgbClr val="383838"/>
                </a:solidFill>
                <a:latin typeface="Arial"/>
                <a:cs typeface="Arial"/>
              </a:rPr>
              <a:t>10.45</a:t>
            </a:r>
            <a:br>
              <a:rPr lang="es-ES" sz="2000" dirty="0">
                <a:solidFill>
                  <a:srgbClr val="383838"/>
                </a:solidFill>
                <a:latin typeface="Arial"/>
                <a:cs typeface="Arial"/>
              </a:rPr>
            </a:br>
            <a:endParaRPr lang="es-ES" sz="2000" dirty="0">
              <a:solidFill>
                <a:srgbClr val="383838"/>
              </a:solidFill>
              <a:latin typeface="Arial"/>
              <a:cs typeface="Arial"/>
            </a:endParaRPr>
          </a:p>
          <a:p>
            <a:pPr marL="12700">
              <a:lnSpc>
                <a:spcPct val="100000"/>
              </a:lnSpc>
              <a:spcAft>
                <a:spcPts val="600"/>
              </a:spcAft>
            </a:pPr>
            <a:r>
              <a:rPr lang="es-ES" sz="2000" dirty="0">
                <a:solidFill>
                  <a:srgbClr val="383838"/>
                </a:solidFill>
                <a:latin typeface="Arial"/>
                <a:cs typeface="Arial"/>
              </a:rPr>
              <a:t>11.30</a:t>
            </a:r>
            <a:br>
              <a:rPr lang="es-ES" sz="2000" dirty="0">
                <a:solidFill>
                  <a:srgbClr val="383838"/>
                </a:solidFill>
                <a:latin typeface="Arial"/>
                <a:cs typeface="Arial"/>
              </a:rPr>
            </a:br>
            <a:endParaRPr lang="es-ES" sz="2000" dirty="0">
              <a:solidFill>
                <a:srgbClr val="383838"/>
              </a:solidFill>
              <a:latin typeface="Arial"/>
              <a:cs typeface="Arial"/>
            </a:endParaRPr>
          </a:p>
          <a:p>
            <a:pPr marL="12700">
              <a:lnSpc>
                <a:spcPct val="100000"/>
              </a:lnSpc>
              <a:spcAft>
                <a:spcPts val="600"/>
              </a:spcAft>
            </a:pPr>
            <a:r>
              <a:rPr lang="es-ES" sz="2000" dirty="0">
                <a:solidFill>
                  <a:srgbClr val="383838"/>
                </a:solidFill>
                <a:latin typeface="Arial"/>
                <a:cs typeface="Arial"/>
              </a:rPr>
              <a:t>12.00</a:t>
            </a:r>
          </a:p>
          <a:p>
            <a:pPr marL="12700">
              <a:lnSpc>
                <a:spcPct val="100000"/>
              </a:lnSpc>
              <a:spcAft>
                <a:spcPts val="600"/>
              </a:spcAft>
            </a:pPr>
            <a:r>
              <a:rPr lang="es-ES" sz="2000" dirty="0">
                <a:solidFill>
                  <a:srgbClr val="383838"/>
                </a:solidFill>
                <a:latin typeface="Arial"/>
                <a:cs typeface="Arial"/>
              </a:rPr>
              <a:t>12.30</a:t>
            </a:r>
          </a:p>
        </p:txBody>
      </p:sp>
      <p:sp>
        <p:nvSpPr>
          <p:cNvPr id="4" name="object 4"/>
          <p:cNvSpPr txBox="1"/>
          <p:nvPr/>
        </p:nvSpPr>
        <p:spPr>
          <a:xfrm>
            <a:off x="1629712" y="1980000"/>
            <a:ext cx="4368800" cy="3641381"/>
          </a:xfrm>
          <a:prstGeom prst="rect">
            <a:avLst/>
          </a:prstGeom>
        </p:spPr>
        <p:txBody>
          <a:bodyPr vert="horz" wrap="square" lIns="0" tIns="100965" rIns="0" bIns="0" rtlCol="0">
            <a:spAutoFit/>
          </a:bodyPr>
          <a:lstStyle/>
          <a:p>
            <a:pPr>
              <a:spcAft>
                <a:spcPts val="600"/>
              </a:spcAft>
            </a:pPr>
            <a:r>
              <a:rPr lang="es-ES" sz="2000" dirty="0">
                <a:solidFill>
                  <a:srgbClr val="383838"/>
                </a:solidFill>
                <a:latin typeface="Arial"/>
                <a:cs typeface="Arial"/>
              </a:rPr>
              <a:t>Recapitulación</a:t>
            </a:r>
          </a:p>
          <a:p>
            <a:pPr>
              <a:spcAft>
                <a:spcPts val="600"/>
              </a:spcAft>
            </a:pPr>
            <a:r>
              <a:rPr lang="es-ES" sz="2000" dirty="0">
                <a:solidFill>
                  <a:srgbClr val="383838"/>
                </a:solidFill>
                <a:latin typeface="Arial"/>
                <a:cs typeface="Arial"/>
              </a:rPr>
              <a:t>Análisis de los puntos fuertes y las deficiencias </a:t>
            </a:r>
            <a:r>
              <a:rPr lang="es-ES" sz="2000" i="1" dirty="0">
                <a:solidFill>
                  <a:srgbClr val="383838"/>
                </a:solidFill>
                <a:latin typeface="Arial"/>
                <a:cs typeface="Arial"/>
              </a:rPr>
              <a:t>(trabajo en grupo)</a:t>
            </a:r>
          </a:p>
          <a:p>
            <a:pPr marR="1257300">
              <a:spcAft>
                <a:spcPts val="600"/>
              </a:spcAft>
            </a:pPr>
            <a:r>
              <a:rPr lang="es-ES" sz="2000" dirty="0">
                <a:solidFill>
                  <a:srgbClr val="383838"/>
                </a:solidFill>
                <a:latin typeface="Arial"/>
                <a:cs typeface="Arial"/>
              </a:rPr>
              <a:t>Pausa para café (15 min)</a:t>
            </a:r>
          </a:p>
          <a:p>
            <a:pPr marR="1257300">
              <a:spcAft>
                <a:spcPts val="600"/>
              </a:spcAft>
            </a:pPr>
            <a:r>
              <a:rPr lang="es-ES" sz="2000" dirty="0">
                <a:solidFill>
                  <a:srgbClr val="383838"/>
                </a:solidFill>
                <a:latin typeface="Arial"/>
                <a:cs typeface="Arial"/>
              </a:rPr>
              <a:t>Planificación de la acción </a:t>
            </a:r>
            <a:r>
              <a:rPr lang="es-ES" sz="2000" i="1" dirty="0">
                <a:solidFill>
                  <a:srgbClr val="383838"/>
                </a:solidFill>
                <a:latin typeface="Arial"/>
                <a:cs typeface="Arial"/>
              </a:rPr>
              <a:t>(trabajo en grupo)</a:t>
            </a:r>
          </a:p>
          <a:p>
            <a:pPr marR="702945">
              <a:spcAft>
                <a:spcPts val="600"/>
              </a:spcAft>
            </a:pPr>
            <a:r>
              <a:rPr lang="es-ES" sz="2000" dirty="0">
                <a:solidFill>
                  <a:srgbClr val="383838"/>
                </a:solidFill>
                <a:latin typeface="Arial"/>
                <a:cs typeface="Arial"/>
              </a:rPr>
              <a:t>Consolidación en sesión plenaria</a:t>
            </a:r>
          </a:p>
          <a:p>
            <a:pPr marR="702945">
              <a:spcAft>
                <a:spcPts val="600"/>
              </a:spcAft>
            </a:pPr>
            <a:r>
              <a:rPr lang="es-ES" sz="2000" dirty="0">
                <a:solidFill>
                  <a:srgbClr val="383838"/>
                </a:solidFill>
                <a:latin typeface="Arial"/>
                <a:cs typeface="Arial"/>
              </a:rPr>
              <a:t>Conclusiones y próximos pasos</a:t>
            </a:r>
          </a:p>
          <a:p>
            <a:pPr>
              <a:spcAft>
                <a:spcPts val="600"/>
              </a:spcAft>
            </a:pPr>
            <a:r>
              <a:rPr lang="es-ES" sz="2000" dirty="0">
                <a:solidFill>
                  <a:srgbClr val="383838"/>
                </a:solidFill>
                <a:latin typeface="Arial"/>
                <a:cs typeface="Arial"/>
              </a:rPr>
              <a:t>Clausura</a:t>
            </a:r>
          </a:p>
        </p:txBody>
      </p:sp>
      <p:sp>
        <p:nvSpPr>
          <p:cNvPr id="5" name="object 5"/>
          <p:cNvSpPr/>
          <p:nvPr/>
        </p:nvSpPr>
        <p:spPr>
          <a:xfrm>
            <a:off x="7320656" y="2156618"/>
            <a:ext cx="3862584" cy="2544762"/>
          </a:xfrm>
          <a:prstGeom prst="rect">
            <a:avLst/>
          </a:prstGeom>
          <a:blipFill>
            <a:blip r:embed="rId3"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94462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Análisis de los puntos fuertes y las deficiencias</a:t>
            </a:r>
          </a:p>
        </p:txBody>
      </p:sp>
      <p:grpSp>
        <p:nvGrpSpPr>
          <p:cNvPr id="3" name="object 3"/>
          <p:cNvGrpSpPr/>
          <p:nvPr/>
        </p:nvGrpSpPr>
        <p:grpSpPr>
          <a:xfrm>
            <a:off x="376236" y="901700"/>
            <a:ext cx="4841875" cy="5539105"/>
            <a:chOff x="376236" y="901700"/>
            <a:chExt cx="4841875" cy="5539105"/>
          </a:xfrm>
        </p:grpSpPr>
        <p:sp>
          <p:nvSpPr>
            <p:cNvPr id="4" name="object 4"/>
            <p:cNvSpPr/>
            <p:nvPr/>
          </p:nvSpPr>
          <p:spPr>
            <a:xfrm>
              <a:off x="388936" y="5659436"/>
              <a:ext cx="4816475" cy="768350"/>
            </a:xfrm>
            <a:custGeom>
              <a:avLst/>
              <a:gdLst/>
              <a:ahLst/>
              <a:cxnLst/>
              <a:rect l="l" t="t" r="r" b="b"/>
              <a:pathLst>
                <a:path w="4816475" h="768350">
                  <a:moveTo>
                    <a:pt x="4816475" y="0"/>
                  </a:moveTo>
                  <a:lnTo>
                    <a:pt x="0" y="0"/>
                  </a:lnTo>
                  <a:lnTo>
                    <a:pt x="0" y="768350"/>
                  </a:lnTo>
                  <a:lnTo>
                    <a:pt x="4816475" y="768350"/>
                  </a:lnTo>
                  <a:lnTo>
                    <a:pt x="4816475" y="0"/>
                  </a:lnTo>
                  <a:close/>
                </a:path>
              </a:pathLst>
            </a:custGeom>
            <a:solidFill>
              <a:srgbClr val="004767"/>
            </a:solidFill>
          </p:spPr>
          <p:txBody>
            <a:bodyPr wrap="square" lIns="0" tIns="0" rIns="0" bIns="0" rtlCol="0"/>
            <a:lstStyle/>
            <a:p>
              <a:endParaRPr/>
            </a:p>
          </p:txBody>
        </p:sp>
        <p:sp>
          <p:nvSpPr>
            <p:cNvPr id="5" name="object 5"/>
            <p:cNvSpPr/>
            <p:nvPr/>
          </p:nvSpPr>
          <p:spPr>
            <a:xfrm>
              <a:off x="388936" y="5659436"/>
              <a:ext cx="4816475" cy="768350"/>
            </a:xfrm>
            <a:custGeom>
              <a:avLst/>
              <a:gdLst/>
              <a:ahLst/>
              <a:cxnLst/>
              <a:rect l="l" t="t" r="r" b="b"/>
              <a:pathLst>
                <a:path w="4816475" h="768350">
                  <a:moveTo>
                    <a:pt x="0" y="0"/>
                  </a:moveTo>
                  <a:lnTo>
                    <a:pt x="4816475" y="0"/>
                  </a:lnTo>
                  <a:lnTo>
                    <a:pt x="4816475" y="768350"/>
                  </a:lnTo>
                  <a:lnTo>
                    <a:pt x="0" y="768350"/>
                  </a:lnTo>
                  <a:lnTo>
                    <a:pt x="0" y="0"/>
                  </a:lnTo>
                  <a:close/>
                </a:path>
              </a:pathLst>
            </a:custGeom>
            <a:ln w="25400">
              <a:solidFill>
                <a:srgbClr val="005D85"/>
              </a:solidFill>
            </a:ln>
          </p:spPr>
          <p:txBody>
            <a:bodyPr wrap="square" lIns="0" tIns="0" rIns="0" bIns="0" rtlCol="0"/>
            <a:lstStyle/>
            <a:p>
              <a:endParaRPr/>
            </a:p>
          </p:txBody>
        </p:sp>
        <p:sp>
          <p:nvSpPr>
            <p:cNvPr id="6" name="object 6"/>
            <p:cNvSpPr/>
            <p:nvPr/>
          </p:nvSpPr>
          <p:spPr>
            <a:xfrm>
              <a:off x="388936" y="3740150"/>
              <a:ext cx="4816475" cy="2019300"/>
            </a:xfrm>
            <a:custGeom>
              <a:avLst/>
              <a:gdLst/>
              <a:ahLst/>
              <a:cxnLst/>
              <a:rect l="l" t="t" r="r" b="b"/>
              <a:pathLst>
                <a:path w="4816475" h="2019300">
                  <a:moveTo>
                    <a:pt x="4816475" y="0"/>
                  </a:moveTo>
                  <a:lnTo>
                    <a:pt x="0" y="0"/>
                  </a:lnTo>
                  <a:lnTo>
                    <a:pt x="0" y="1615440"/>
                  </a:lnTo>
                  <a:lnTo>
                    <a:pt x="2408238" y="2019299"/>
                  </a:lnTo>
                  <a:lnTo>
                    <a:pt x="4816475" y="1615440"/>
                  </a:lnTo>
                  <a:lnTo>
                    <a:pt x="4816475" y="0"/>
                  </a:lnTo>
                  <a:close/>
                </a:path>
              </a:pathLst>
            </a:custGeom>
            <a:solidFill>
              <a:srgbClr val="9B9B9B"/>
            </a:solidFill>
          </p:spPr>
          <p:txBody>
            <a:bodyPr wrap="square" lIns="0" tIns="0" rIns="0" bIns="0" rtlCol="0"/>
            <a:lstStyle/>
            <a:p>
              <a:endParaRPr/>
            </a:p>
          </p:txBody>
        </p:sp>
        <p:sp>
          <p:nvSpPr>
            <p:cNvPr id="7" name="object 7"/>
            <p:cNvSpPr/>
            <p:nvPr/>
          </p:nvSpPr>
          <p:spPr>
            <a:xfrm>
              <a:off x="388936" y="3740150"/>
              <a:ext cx="4816475" cy="2019300"/>
            </a:xfrm>
            <a:custGeom>
              <a:avLst/>
              <a:gdLst/>
              <a:ahLst/>
              <a:cxnLst/>
              <a:rect l="l" t="t" r="r" b="b"/>
              <a:pathLst>
                <a:path w="4816475" h="2019300">
                  <a:moveTo>
                    <a:pt x="0" y="0"/>
                  </a:moveTo>
                  <a:lnTo>
                    <a:pt x="4816475" y="0"/>
                  </a:lnTo>
                  <a:lnTo>
                    <a:pt x="4816475" y="1615440"/>
                  </a:lnTo>
                  <a:lnTo>
                    <a:pt x="2408238" y="2019300"/>
                  </a:lnTo>
                  <a:lnTo>
                    <a:pt x="0" y="1615440"/>
                  </a:lnTo>
                  <a:lnTo>
                    <a:pt x="0" y="0"/>
                  </a:lnTo>
                  <a:close/>
                </a:path>
              </a:pathLst>
            </a:custGeom>
            <a:ln w="25400">
              <a:solidFill>
                <a:srgbClr val="005D85"/>
              </a:solidFill>
            </a:ln>
          </p:spPr>
          <p:txBody>
            <a:bodyPr wrap="square" lIns="0" tIns="0" rIns="0" bIns="0" rtlCol="0"/>
            <a:lstStyle/>
            <a:p>
              <a:endParaRPr/>
            </a:p>
          </p:txBody>
        </p:sp>
        <p:sp>
          <p:nvSpPr>
            <p:cNvPr id="8" name="object 8"/>
            <p:cNvSpPr/>
            <p:nvPr/>
          </p:nvSpPr>
          <p:spPr>
            <a:xfrm>
              <a:off x="388936" y="2343150"/>
              <a:ext cx="4816475" cy="1473200"/>
            </a:xfrm>
            <a:custGeom>
              <a:avLst/>
              <a:gdLst/>
              <a:ahLst/>
              <a:cxnLst/>
              <a:rect l="l" t="t" r="r" b="b"/>
              <a:pathLst>
                <a:path w="4816475" h="1473200">
                  <a:moveTo>
                    <a:pt x="4816475" y="0"/>
                  </a:moveTo>
                  <a:lnTo>
                    <a:pt x="0" y="0"/>
                  </a:lnTo>
                  <a:lnTo>
                    <a:pt x="0" y="1178560"/>
                  </a:lnTo>
                  <a:lnTo>
                    <a:pt x="2408238" y="1473200"/>
                  </a:lnTo>
                  <a:lnTo>
                    <a:pt x="4816475" y="1178560"/>
                  </a:lnTo>
                  <a:lnTo>
                    <a:pt x="4816475" y="0"/>
                  </a:lnTo>
                  <a:close/>
                </a:path>
              </a:pathLst>
            </a:custGeom>
            <a:solidFill>
              <a:srgbClr val="BCBCBC"/>
            </a:solidFill>
          </p:spPr>
          <p:txBody>
            <a:bodyPr wrap="square" lIns="0" tIns="0" rIns="0" bIns="0" rtlCol="0"/>
            <a:lstStyle/>
            <a:p>
              <a:endParaRPr/>
            </a:p>
          </p:txBody>
        </p:sp>
        <p:sp>
          <p:nvSpPr>
            <p:cNvPr id="9" name="object 9"/>
            <p:cNvSpPr/>
            <p:nvPr/>
          </p:nvSpPr>
          <p:spPr>
            <a:xfrm>
              <a:off x="388936" y="2343150"/>
              <a:ext cx="4816475" cy="1473200"/>
            </a:xfrm>
            <a:custGeom>
              <a:avLst/>
              <a:gdLst/>
              <a:ahLst/>
              <a:cxnLst/>
              <a:rect l="l" t="t" r="r" b="b"/>
              <a:pathLst>
                <a:path w="4816475" h="1473200">
                  <a:moveTo>
                    <a:pt x="0" y="0"/>
                  </a:moveTo>
                  <a:lnTo>
                    <a:pt x="4816475" y="0"/>
                  </a:lnTo>
                  <a:lnTo>
                    <a:pt x="4816475" y="1178560"/>
                  </a:lnTo>
                  <a:lnTo>
                    <a:pt x="2408238" y="1473200"/>
                  </a:lnTo>
                  <a:lnTo>
                    <a:pt x="0" y="1178560"/>
                  </a:lnTo>
                  <a:lnTo>
                    <a:pt x="0" y="0"/>
                  </a:lnTo>
                  <a:close/>
                </a:path>
              </a:pathLst>
            </a:custGeom>
            <a:ln w="25400">
              <a:solidFill>
                <a:srgbClr val="005D85"/>
              </a:solidFill>
            </a:ln>
          </p:spPr>
          <p:txBody>
            <a:bodyPr wrap="square" lIns="0" tIns="0" rIns="0" bIns="0" rtlCol="0"/>
            <a:lstStyle/>
            <a:p>
              <a:endParaRPr/>
            </a:p>
          </p:txBody>
        </p:sp>
        <p:sp>
          <p:nvSpPr>
            <p:cNvPr id="10" name="object 10"/>
            <p:cNvSpPr/>
            <p:nvPr/>
          </p:nvSpPr>
          <p:spPr>
            <a:xfrm>
              <a:off x="388936" y="914400"/>
              <a:ext cx="4816475" cy="1475105"/>
            </a:xfrm>
            <a:custGeom>
              <a:avLst/>
              <a:gdLst/>
              <a:ahLst/>
              <a:cxnLst/>
              <a:rect l="l" t="t" r="r" b="b"/>
              <a:pathLst>
                <a:path w="4816475" h="1475105">
                  <a:moveTo>
                    <a:pt x="4816475" y="0"/>
                  </a:moveTo>
                  <a:lnTo>
                    <a:pt x="0" y="0"/>
                  </a:lnTo>
                  <a:lnTo>
                    <a:pt x="0" y="1179829"/>
                  </a:lnTo>
                  <a:lnTo>
                    <a:pt x="2408238" y="1474787"/>
                  </a:lnTo>
                  <a:lnTo>
                    <a:pt x="4816475" y="1179829"/>
                  </a:lnTo>
                  <a:lnTo>
                    <a:pt x="4816475" y="0"/>
                  </a:lnTo>
                  <a:close/>
                </a:path>
              </a:pathLst>
            </a:custGeom>
            <a:solidFill>
              <a:srgbClr val="E7E6E6"/>
            </a:solidFill>
          </p:spPr>
          <p:txBody>
            <a:bodyPr wrap="square" lIns="0" tIns="0" rIns="0" bIns="0" rtlCol="0"/>
            <a:lstStyle/>
            <a:p>
              <a:endParaRPr/>
            </a:p>
          </p:txBody>
        </p:sp>
        <p:sp>
          <p:nvSpPr>
            <p:cNvPr id="11" name="object 11"/>
            <p:cNvSpPr/>
            <p:nvPr/>
          </p:nvSpPr>
          <p:spPr>
            <a:xfrm>
              <a:off x="388936" y="914400"/>
              <a:ext cx="4816475" cy="1475105"/>
            </a:xfrm>
            <a:custGeom>
              <a:avLst/>
              <a:gdLst/>
              <a:ahLst/>
              <a:cxnLst/>
              <a:rect l="l" t="t" r="r" b="b"/>
              <a:pathLst>
                <a:path w="4816475" h="1475105">
                  <a:moveTo>
                    <a:pt x="0" y="0"/>
                  </a:moveTo>
                  <a:lnTo>
                    <a:pt x="4816475" y="0"/>
                  </a:lnTo>
                  <a:lnTo>
                    <a:pt x="4816475" y="1179830"/>
                  </a:lnTo>
                  <a:lnTo>
                    <a:pt x="2408238" y="1474787"/>
                  </a:lnTo>
                  <a:lnTo>
                    <a:pt x="0" y="1179830"/>
                  </a:lnTo>
                  <a:lnTo>
                    <a:pt x="0" y="0"/>
                  </a:lnTo>
                  <a:close/>
                </a:path>
              </a:pathLst>
            </a:custGeom>
            <a:ln w="25400">
              <a:solidFill>
                <a:srgbClr val="005D85"/>
              </a:solidFill>
            </a:ln>
          </p:spPr>
          <p:txBody>
            <a:bodyPr wrap="square" lIns="0" tIns="0" rIns="0" bIns="0" rtlCol="0"/>
            <a:lstStyle/>
            <a:p>
              <a:endParaRPr/>
            </a:p>
          </p:txBody>
        </p:sp>
      </p:grpSp>
      <p:sp>
        <p:nvSpPr>
          <p:cNvPr id="12" name="object 12"/>
          <p:cNvSpPr txBox="1"/>
          <p:nvPr/>
        </p:nvSpPr>
        <p:spPr>
          <a:xfrm>
            <a:off x="539748" y="1235964"/>
            <a:ext cx="4515485" cy="5057795"/>
          </a:xfrm>
          <a:prstGeom prst="rect">
            <a:avLst/>
          </a:prstGeom>
        </p:spPr>
        <p:txBody>
          <a:bodyPr vert="horz" wrap="square" lIns="0" tIns="12700" rIns="0" bIns="0" rtlCol="0">
            <a:spAutoFit/>
          </a:bodyPr>
          <a:lstStyle/>
          <a:p>
            <a:pPr algn="ctr">
              <a:lnSpc>
                <a:spcPct val="100000"/>
              </a:lnSpc>
              <a:spcBef>
                <a:spcPts val="100"/>
              </a:spcBef>
            </a:pPr>
            <a:r>
              <a:rPr lang="es-ES" sz="2600" dirty="0">
                <a:latin typeface="Arial"/>
                <a:cs typeface="Arial"/>
              </a:rPr>
              <a:t>Examinar los puntos fuertes y las deficiencias</a:t>
            </a:r>
          </a:p>
          <a:p>
            <a:pPr>
              <a:lnSpc>
                <a:spcPct val="100000"/>
              </a:lnSpc>
            </a:pPr>
            <a:endParaRPr sz="2600" dirty="0">
              <a:latin typeface="Arial"/>
              <a:cs typeface="Arial"/>
            </a:endParaRPr>
          </a:p>
          <a:p>
            <a:pPr>
              <a:lnSpc>
                <a:spcPct val="100000"/>
              </a:lnSpc>
              <a:spcBef>
                <a:spcPts val="30"/>
              </a:spcBef>
            </a:pPr>
            <a:endParaRPr sz="2600" dirty="0">
              <a:latin typeface="Arial"/>
              <a:cs typeface="Arial"/>
            </a:endParaRPr>
          </a:p>
          <a:p>
            <a:pPr algn="ctr">
              <a:lnSpc>
                <a:spcPct val="100000"/>
              </a:lnSpc>
            </a:pPr>
            <a:r>
              <a:rPr lang="es-ES" sz="2600" dirty="0">
                <a:latin typeface="Arial"/>
                <a:cs typeface="Arial"/>
              </a:rPr>
              <a:t>Verificar las presunciones</a:t>
            </a:r>
            <a:br>
              <a:rPr lang="es-ES" sz="2600" dirty="0">
                <a:latin typeface="Arial"/>
                <a:cs typeface="Arial"/>
              </a:rPr>
            </a:br>
            <a:endParaRPr lang="es-ES" sz="2600" dirty="0">
              <a:latin typeface="Arial"/>
              <a:cs typeface="Arial"/>
            </a:endParaRPr>
          </a:p>
          <a:p>
            <a:pPr>
              <a:lnSpc>
                <a:spcPct val="100000"/>
              </a:lnSpc>
              <a:spcBef>
                <a:spcPts val="25"/>
              </a:spcBef>
            </a:pPr>
            <a:endParaRPr sz="2600" dirty="0">
              <a:latin typeface="Arial"/>
              <a:cs typeface="Arial"/>
            </a:endParaRPr>
          </a:p>
          <a:p>
            <a:pPr marL="170815" marR="163195" algn="ctr">
              <a:lnSpc>
                <a:spcPct val="100299"/>
              </a:lnSpc>
              <a:spcBef>
                <a:spcPts val="5"/>
              </a:spcBef>
            </a:pPr>
            <a:r>
              <a:rPr lang="es-ES" sz="2600" dirty="0">
                <a:latin typeface="Arial"/>
                <a:cs typeface="Arial"/>
              </a:rPr>
              <a:t>Proponer ideas para mejorar sus sistemas, planes y procedimientos</a:t>
            </a:r>
          </a:p>
          <a:p>
            <a:pPr>
              <a:lnSpc>
                <a:spcPct val="100000"/>
              </a:lnSpc>
              <a:spcBef>
                <a:spcPts val="50"/>
              </a:spcBef>
            </a:pPr>
            <a:endParaRPr sz="3500" dirty="0">
              <a:latin typeface="Arial"/>
              <a:cs typeface="Arial"/>
            </a:endParaRPr>
          </a:p>
          <a:p>
            <a:pPr algn="ctr">
              <a:lnSpc>
                <a:spcPct val="100000"/>
              </a:lnSpc>
              <a:spcBef>
                <a:spcPts val="5"/>
              </a:spcBef>
            </a:pPr>
            <a:r>
              <a:rPr lang="es-ES" sz="3200" b="1" dirty="0">
                <a:solidFill>
                  <a:srgbClr val="FFFFFF"/>
                </a:solidFill>
                <a:latin typeface="Arial"/>
                <a:cs typeface="Arial"/>
              </a:rPr>
              <a:t>PLAN DE ACCIÓN</a:t>
            </a:r>
          </a:p>
        </p:txBody>
      </p:sp>
      <p:sp>
        <p:nvSpPr>
          <p:cNvPr id="13" name="object 13"/>
          <p:cNvSpPr txBox="1"/>
          <p:nvPr/>
        </p:nvSpPr>
        <p:spPr>
          <a:xfrm>
            <a:off x="5920724" y="983996"/>
            <a:ext cx="4441190" cy="1147445"/>
          </a:xfrm>
          <a:prstGeom prst="rect">
            <a:avLst/>
          </a:prstGeom>
        </p:spPr>
        <p:txBody>
          <a:bodyPr vert="horz" wrap="square" lIns="0" tIns="158750" rIns="0" bIns="0" rtlCol="0">
            <a:spAutoFit/>
          </a:bodyPr>
          <a:lstStyle/>
          <a:p>
            <a:pPr marL="12700">
              <a:lnSpc>
                <a:spcPct val="100000"/>
              </a:lnSpc>
              <a:spcBef>
                <a:spcPts val="1250"/>
              </a:spcBef>
            </a:pPr>
            <a:r>
              <a:rPr lang="es-ES" sz="1800" b="1" u="heavy">
                <a:uFill>
                  <a:solidFill>
                    <a:srgbClr val="000000"/>
                  </a:solidFill>
                </a:uFill>
                <a:latin typeface="Arial"/>
                <a:cs typeface="Arial"/>
              </a:rPr>
              <a:t>TAREAS:</a:t>
            </a:r>
          </a:p>
          <a:p>
            <a:pPr marL="12700" marR="5080">
              <a:lnSpc>
                <a:spcPct val="102200"/>
              </a:lnSpc>
              <a:spcBef>
                <a:spcPts val="1105"/>
              </a:spcBef>
            </a:pPr>
            <a:r>
              <a:rPr lang="es-ES">
                <a:latin typeface="Arial"/>
                <a:cs typeface="Arial"/>
              </a:rPr>
              <a:t>1. En grupos, dividan una hoja de papel en tres secciones.</a:t>
            </a:r>
          </a:p>
        </p:txBody>
      </p:sp>
      <p:sp>
        <p:nvSpPr>
          <p:cNvPr id="14" name="object 14"/>
          <p:cNvSpPr txBox="1"/>
          <p:nvPr/>
        </p:nvSpPr>
        <p:spPr>
          <a:xfrm>
            <a:off x="6377924" y="4280916"/>
            <a:ext cx="34290" cy="55880"/>
          </a:xfrm>
          <a:prstGeom prst="rect">
            <a:avLst/>
          </a:prstGeom>
        </p:spPr>
        <p:txBody>
          <a:bodyPr vert="horz" wrap="square" lIns="0" tIns="12700" rIns="0" bIns="0" rtlCol="0">
            <a:spAutoFit/>
          </a:bodyPr>
          <a:lstStyle/>
          <a:p>
            <a:pPr algn="ctr">
              <a:lnSpc>
                <a:spcPct val="100000"/>
              </a:lnSpc>
              <a:spcBef>
                <a:spcPts val="100"/>
              </a:spcBef>
            </a:pPr>
            <a:r>
              <a:rPr lang="es-ES" sz="200">
                <a:latin typeface="Arial"/>
                <a:cs typeface="Arial"/>
              </a:rPr>
              <a:t>•</a:t>
            </a:r>
          </a:p>
        </p:txBody>
      </p:sp>
      <p:sp>
        <p:nvSpPr>
          <p:cNvPr id="15" name="object 15"/>
          <p:cNvSpPr txBox="1"/>
          <p:nvPr/>
        </p:nvSpPr>
        <p:spPr>
          <a:xfrm>
            <a:off x="6377924" y="4713732"/>
            <a:ext cx="34290" cy="55880"/>
          </a:xfrm>
          <a:prstGeom prst="rect">
            <a:avLst/>
          </a:prstGeom>
        </p:spPr>
        <p:txBody>
          <a:bodyPr vert="horz" wrap="square" lIns="0" tIns="12700" rIns="0" bIns="0" rtlCol="0">
            <a:spAutoFit/>
          </a:bodyPr>
          <a:lstStyle/>
          <a:p>
            <a:pPr algn="ctr">
              <a:lnSpc>
                <a:spcPct val="100000"/>
              </a:lnSpc>
              <a:spcBef>
                <a:spcPts val="100"/>
              </a:spcBef>
            </a:pPr>
            <a:r>
              <a:rPr lang="es-ES" sz="200">
                <a:latin typeface="Arial"/>
                <a:cs typeface="Arial"/>
              </a:rPr>
              <a:t>•</a:t>
            </a:r>
          </a:p>
        </p:txBody>
      </p:sp>
      <p:sp>
        <p:nvSpPr>
          <p:cNvPr id="16" name="object 16"/>
          <p:cNvSpPr txBox="1"/>
          <p:nvPr/>
        </p:nvSpPr>
        <p:spPr>
          <a:xfrm>
            <a:off x="5920724" y="2248915"/>
            <a:ext cx="5882340" cy="3110210"/>
          </a:xfrm>
          <a:prstGeom prst="rect">
            <a:avLst/>
          </a:prstGeom>
        </p:spPr>
        <p:txBody>
          <a:bodyPr vert="horz" wrap="square" lIns="0" tIns="6350" rIns="0" bIns="0" rtlCol="0">
            <a:spAutoFit/>
          </a:bodyPr>
          <a:lstStyle/>
          <a:p>
            <a:pPr marL="12700" marR="423545">
              <a:lnSpc>
                <a:spcPct val="102200"/>
              </a:lnSpc>
              <a:spcBef>
                <a:spcPts val="50"/>
              </a:spcBef>
            </a:pPr>
            <a:r>
              <a:rPr lang="es-ES" dirty="0">
                <a:latin typeface="Arial"/>
                <a:cs typeface="Arial"/>
              </a:rPr>
              <a:t>2. Examinen la lista de comprobación de la preparación, los planes y las notas de su ejercicio de simulación</a:t>
            </a:r>
          </a:p>
          <a:p>
            <a:pPr marL="12700" marR="5080">
              <a:lnSpc>
                <a:spcPts val="2110"/>
              </a:lnSpc>
              <a:spcBef>
                <a:spcPts val="1335"/>
              </a:spcBef>
            </a:pPr>
            <a:r>
              <a:rPr lang="es-ES" dirty="0">
                <a:latin typeface="Arial"/>
                <a:cs typeface="Arial"/>
              </a:rPr>
              <a:t>3. Comenten y anoten sus observaciones en las secciones, respondiendo a lo siguiente:</a:t>
            </a:r>
          </a:p>
          <a:p>
            <a:pPr marL="812800" marR="736600" indent="-342900">
              <a:lnSpc>
                <a:spcPct val="152200"/>
              </a:lnSpc>
              <a:spcBef>
                <a:spcPts val="60"/>
              </a:spcBef>
              <a:buSzPts val="200"/>
              <a:buChar char="•"/>
              <a:tabLst>
                <a:tab pos="812165" algn="l"/>
                <a:tab pos="812800" algn="l"/>
              </a:tabLst>
            </a:pPr>
            <a:r>
              <a:rPr lang="es-ES" sz="1800" dirty="0">
                <a:latin typeface="Arial"/>
                <a:cs typeface="Arial"/>
              </a:rPr>
              <a:t>¿Qué ha funcionado bien? (Logros)</a:t>
            </a:r>
            <a:br>
              <a:rPr lang="es-ES" sz="1800" dirty="0">
                <a:latin typeface="Arial"/>
                <a:cs typeface="Arial"/>
              </a:rPr>
            </a:br>
            <a:r>
              <a:rPr lang="es-ES" sz="1800" dirty="0">
                <a:latin typeface="Arial"/>
                <a:cs typeface="Arial"/>
              </a:rPr>
              <a:t>¿Qué problemas ha habido? (Problemas)</a:t>
            </a:r>
          </a:p>
          <a:p>
            <a:pPr marL="812800" marR="736600">
              <a:lnSpc>
                <a:spcPct val="101099"/>
              </a:lnSpc>
              <a:spcBef>
                <a:spcPts val="1225"/>
              </a:spcBef>
            </a:pPr>
            <a:r>
              <a:rPr lang="es-ES" sz="1800" dirty="0">
                <a:latin typeface="Arial"/>
                <a:cs typeface="Arial"/>
              </a:rPr>
              <a:t>¿Recomendaciones? (prioricen e indiquen las 3 primeras)</a:t>
            </a:r>
          </a:p>
        </p:txBody>
      </p:sp>
      <p:sp>
        <p:nvSpPr>
          <p:cNvPr id="17" name="object 17"/>
          <p:cNvSpPr/>
          <p:nvPr/>
        </p:nvSpPr>
        <p:spPr>
          <a:xfrm>
            <a:off x="9872471" y="758951"/>
            <a:ext cx="566927" cy="6705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8" name="object 18"/>
          <p:cNvSpPr txBox="1"/>
          <p:nvPr/>
        </p:nvSpPr>
        <p:spPr>
          <a:xfrm>
            <a:off x="10531867" y="901700"/>
            <a:ext cx="1160145" cy="391160"/>
          </a:xfrm>
          <a:prstGeom prst="rect">
            <a:avLst/>
          </a:prstGeom>
        </p:spPr>
        <p:txBody>
          <a:bodyPr vert="horz" wrap="square" lIns="0" tIns="12700" rIns="0" bIns="0" rtlCol="0">
            <a:spAutoFit/>
          </a:bodyPr>
          <a:lstStyle/>
          <a:p>
            <a:pPr marL="12700">
              <a:lnSpc>
                <a:spcPct val="100000"/>
              </a:lnSpc>
              <a:spcBef>
                <a:spcPts val="100"/>
              </a:spcBef>
            </a:pPr>
            <a:r>
              <a:rPr lang="es-ES" sz="2400" b="1">
                <a:solidFill>
                  <a:srgbClr val="0070C0"/>
                </a:solidFill>
                <a:latin typeface="Arial"/>
                <a:cs typeface="Arial"/>
              </a:rPr>
              <a:t>75 min</a:t>
            </a:r>
          </a:p>
        </p:txBody>
      </p:sp>
      <p:sp>
        <p:nvSpPr>
          <p:cNvPr id="19" name="object 19"/>
          <p:cNvSpPr/>
          <p:nvPr/>
        </p:nvSpPr>
        <p:spPr>
          <a:xfrm>
            <a:off x="5575300" y="5534025"/>
            <a:ext cx="6228080" cy="0"/>
          </a:xfrm>
          <a:custGeom>
            <a:avLst/>
            <a:gdLst/>
            <a:ahLst/>
            <a:cxnLst/>
            <a:rect l="l" t="t" r="r" b="b"/>
            <a:pathLst>
              <a:path w="6228080">
                <a:moveTo>
                  <a:pt x="0" y="0"/>
                </a:moveTo>
                <a:lnTo>
                  <a:pt x="6227762" y="1"/>
                </a:lnTo>
              </a:path>
            </a:pathLst>
          </a:custGeom>
          <a:ln w="25400">
            <a:solidFill>
              <a:srgbClr val="A24B19"/>
            </a:solidFill>
          </a:ln>
        </p:spPr>
        <p:txBody>
          <a:bodyPr wrap="square" lIns="0" tIns="0" rIns="0" bIns="0" rtlCol="0"/>
          <a:lstStyle/>
          <a:p>
            <a:endParaRPr/>
          </a:p>
        </p:txBody>
      </p:sp>
      <p:sp>
        <p:nvSpPr>
          <p:cNvPr id="20" name="object 20"/>
          <p:cNvSpPr txBox="1"/>
          <p:nvPr/>
        </p:nvSpPr>
        <p:spPr>
          <a:xfrm>
            <a:off x="6512862" y="5999988"/>
            <a:ext cx="4688538" cy="228268"/>
          </a:xfrm>
          <a:prstGeom prst="rect">
            <a:avLst/>
          </a:prstGeom>
        </p:spPr>
        <p:txBody>
          <a:bodyPr vert="horz" wrap="square" lIns="0" tIns="12700" rIns="0" bIns="0" rtlCol="0">
            <a:spAutoFit/>
          </a:bodyPr>
          <a:lstStyle/>
          <a:p>
            <a:pPr marL="12700">
              <a:lnSpc>
                <a:spcPct val="100000"/>
              </a:lnSpc>
              <a:spcBef>
                <a:spcPts val="100"/>
              </a:spcBef>
            </a:pPr>
            <a:r>
              <a:rPr lang="es-ES" sz="1400" i="1" dirty="0">
                <a:solidFill>
                  <a:srgbClr val="A24B19"/>
                </a:solidFill>
                <a:latin typeface="Arial"/>
                <a:cs typeface="Arial"/>
              </a:rPr>
              <a:t>Nota: el plan de acción se elaborará en la próxima sesión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4062935" cy="513080"/>
          </a:xfrm>
          <a:prstGeom prst="rect">
            <a:avLst/>
          </a:prstGeom>
        </p:spPr>
        <p:txBody>
          <a:bodyPr vert="horz" wrap="square" lIns="0" tIns="12700" rIns="0" bIns="0" rtlCol="0">
            <a:spAutoFit/>
          </a:bodyPr>
          <a:lstStyle/>
          <a:p>
            <a:pPr marL="12700">
              <a:lnSpc>
                <a:spcPct val="100000"/>
              </a:lnSpc>
              <a:spcBef>
                <a:spcPts val="100"/>
              </a:spcBef>
            </a:pPr>
            <a:r>
              <a:rPr lang="es-ES" sz="3200" b="1" dirty="0">
                <a:solidFill>
                  <a:srgbClr val="FFFFFF"/>
                </a:solidFill>
                <a:latin typeface="Arial"/>
                <a:cs typeface="Arial"/>
              </a:rPr>
              <a:t>Pausa</a:t>
            </a:r>
          </a:p>
        </p:txBody>
      </p:sp>
      <p:sp>
        <p:nvSpPr>
          <p:cNvPr id="3" name="object 3"/>
          <p:cNvSpPr/>
          <p:nvPr/>
        </p:nvSpPr>
        <p:spPr>
          <a:xfrm>
            <a:off x="4294060" y="1635950"/>
            <a:ext cx="3832225" cy="3830954"/>
          </a:xfrm>
          <a:custGeom>
            <a:avLst/>
            <a:gdLst/>
            <a:ahLst/>
            <a:cxnLst/>
            <a:rect l="l" t="t" r="r" b="b"/>
            <a:pathLst>
              <a:path w="3832225" h="3830954">
                <a:moveTo>
                  <a:pt x="3716337" y="0"/>
                </a:moveTo>
                <a:lnTo>
                  <a:pt x="115887" y="0"/>
                </a:lnTo>
                <a:lnTo>
                  <a:pt x="70778" y="9107"/>
                </a:lnTo>
                <a:lnTo>
                  <a:pt x="33942" y="33942"/>
                </a:lnTo>
                <a:lnTo>
                  <a:pt x="9107" y="70778"/>
                </a:lnTo>
                <a:lnTo>
                  <a:pt x="0" y="115887"/>
                </a:lnTo>
                <a:lnTo>
                  <a:pt x="0" y="3714750"/>
                </a:lnTo>
                <a:lnTo>
                  <a:pt x="9107" y="3759858"/>
                </a:lnTo>
                <a:lnTo>
                  <a:pt x="33942" y="3796694"/>
                </a:lnTo>
                <a:lnTo>
                  <a:pt x="70778" y="3821529"/>
                </a:lnTo>
                <a:lnTo>
                  <a:pt x="115887" y="3830636"/>
                </a:lnTo>
                <a:lnTo>
                  <a:pt x="3716337" y="3830636"/>
                </a:lnTo>
                <a:lnTo>
                  <a:pt x="3761446" y="3821529"/>
                </a:lnTo>
                <a:lnTo>
                  <a:pt x="3798282" y="3796694"/>
                </a:lnTo>
                <a:lnTo>
                  <a:pt x="3823117" y="3759858"/>
                </a:lnTo>
                <a:lnTo>
                  <a:pt x="3832225" y="3714750"/>
                </a:lnTo>
                <a:lnTo>
                  <a:pt x="3832225" y="3691572"/>
                </a:lnTo>
                <a:lnTo>
                  <a:pt x="139064" y="3691572"/>
                </a:lnTo>
                <a:lnTo>
                  <a:pt x="139064" y="139064"/>
                </a:lnTo>
                <a:lnTo>
                  <a:pt x="3832225" y="139064"/>
                </a:lnTo>
                <a:lnTo>
                  <a:pt x="3832225" y="115887"/>
                </a:lnTo>
                <a:lnTo>
                  <a:pt x="3823117" y="70778"/>
                </a:lnTo>
                <a:lnTo>
                  <a:pt x="3798282" y="33942"/>
                </a:lnTo>
                <a:lnTo>
                  <a:pt x="3761446" y="9107"/>
                </a:lnTo>
                <a:lnTo>
                  <a:pt x="3716337" y="0"/>
                </a:lnTo>
                <a:close/>
              </a:path>
              <a:path w="3832225" h="3830954">
                <a:moveTo>
                  <a:pt x="3832225" y="139064"/>
                </a:moveTo>
                <a:lnTo>
                  <a:pt x="3693159" y="139064"/>
                </a:lnTo>
                <a:lnTo>
                  <a:pt x="3693159" y="3691572"/>
                </a:lnTo>
                <a:lnTo>
                  <a:pt x="3832225" y="3691572"/>
                </a:lnTo>
                <a:lnTo>
                  <a:pt x="3832225" y="139064"/>
                </a:lnTo>
                <a:close/>
              </a:path>
              <a:path w="3832225" h="3830954">
                <a:moveTo>
                  <a:pt x="3646804" y="185420"/>
                </a:moveTo>
                <a:lnTo>
                  <a:pt x="185419" y="185420"/>
                </a:lnTo>
                <a:lnTo>
                  <a:pt x="185419" y="3645217"/>
                </a:lnTo>
                <a:lnTo>
                  <a:pt x="3646804" y="3645217"/>
                </a:lnTo>
                <a:lnTo>
                  <a:pt x="3646804" y="3598862"/>
                </a:lnTo>
                <a:lnTo>
                  <a:pt x="231775" y="3598862"/>
                </a:lnTo>
                <a:lnTo>
                  <a:pt x="231775" y="231775"/>
                </a:lnTo>
                <a:lnTo>
                  <a:pt x="3646804" y="231775"/>
                </a:lnTo>
                <a:lnTo>
                  <a:pt x="3646804" y="185420"/>
                </a:lnTo>
                <a:close/>
              </a:path>
              <a:path w="3832225" h="3830954">
                <a:moveTo>
                  <a:pt x="3646804" y="231775"/>
                </a:moveTo>
                <a:lnTo>
                  <a:pt x="3600450" y="231775"/>
                </a:lnTo>
                <a:lnTo>
                  <a:pt x="3600450" y="3598862"/>
                </a:lnTo>
                <a:lnTo>
                  <a:pt x="3646804" y="3598862"/>
                </a:lnTo>
                <a:lnTo>
                  <a:pt x="3646804" y="231775"/>
                </a:lnTo>
                <a:close/>
              </a:path>
            </a:pathLst>
          </a:custGeom>
          <a:solidFill>
            <a:srgbClr val="A24B19"/>
          </a:solidFill>
        </p:spPr>
        <p:txBody>
          <a:bodyPr wrap="square" lIns="0" tIns="0" rIns="0" bIns="0" rtlCol="0"/>
          <a:lstStyle/>
          <a:p>
            <a:endParaRPr/>
          </a:p>
        </p:txBody>
      </p:sp>
      <p:sp>
        <p:nvSpPr>
          <p:cNvPr id="4" name="object 4"/>
          <p:cNvSpPr txBox="1"/>
          <p:nvPr/>
        </p:nvSpPr>
        <p:spPr>
          <a:xfrm>
            <a:off x="4495800" y="2977388"/>
            <a:ext cx="3429000" cy="1091774"/>
          </a:xfrm>
          <a:prstGeom prst="rect">
            <a:avLst/>
          </a:prstGeom>
        </p:spPr>
        <p:txBody>
          <a:bodyPr vert="horz" wrap="square" lIns="0" tIns="33020" rIns="0" bIns="0" rtlCol="0">
            <a:spAutoFit/>
          </a:bodyPr>
          <a:lstStyle/>
          <a:p>
            <a:pPr marR="5080" algn="ctr">
              <a:lnSpc>
                <a:spcPts val="4300"/>
              </a:lnSpc>
              <a:spcBef>
                <a:spcPts val="260"/>
              </a:spcBef>
            </a:pPr>
            <a:r>
              <a:rPr lang="es-ES" sz="3200" b="1" dirty="0">
                <a:solidFill>
                  <a:srgbClr val="A24B19"/>
                </a:solidFill>
                <a:latin typeface="Arial"/>
                <a:cs typeface="Arial"/>
              </a:rPr>
              <a:t>Pausa para café</a:t>
            </a:r>
            <a:br>
              <a:rPr lang="es-ES" sz="3200" b="1" dirty="0">
                <a:solidFill>
                  <a:srgbClr val="A24B19"/>
                </a:solidFill>
                <a:latin typeface="Arial"/>
                <a:cs typeface="Arial"/>
              </a:rPr>
            </a:br>
            <a:r>
              <a:rPr lang="es-ES" sz="3200" b="1" dirty="0">
                <a:solidFill>
                  <a:srgbClr val="A24B19"/>
                </a:solidFill>
                <a:latin typeface="Arial"/>
                <a:cs typeface="Arial"/>
              </a:rPr>
              <a:t>(15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9330F-8F6C-451F-B474-42C12FEF873B}"/>
              </a:ext>
            </a:extLst>
          </p:cNvPr>
          <p:cNvSpPr>
            <a:spLocks noGrp="1"/>
          </p:cNvSpPr>
          <p:nvPr>
            <p:ph type="title"/>
          </p:nvPr>
        </p:nvSpPr>
        <p:spPr/>
        <p:txBody>
          <a:bodyPr>
            <a:normAutofit fontScale="90000"/>
          </a:bodyPr>
          <a:lstStyle/>
          <a:p>
            <a:r>
              <a:rPr lang="es-ES"/>
              <a:t>PLAN DE ACCIÓN</a:t>
            </a:r>
          </a:p>
        </p:txBody>
      </p:sp>
      <p:sp>
        <p:nvSpPr>
          <p:cNvPr id="4" name="Date Placeholder 3">
            <a:extLst>
              <a:ext uri="{FF2B5EF4-FFF2-40B4-BE49-F238E27FC236}">
                <a16:creationId xmlns:a16="http://schemas.microsoft.com/office/drawing/2014/main" id="{38AF6609-EB6A-404F-AE07-77BA3F8C38E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29 de </a:t>
            </a:r>
            <a:r>
              <a:rPr kumimoji="0" lang="en-US" sz="1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octubre</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de 2020</a:t>
            </a:r>
          </a:p>
        </p:txBody>
      </p:sp>
      <p:grpSp>
        <p:nvGrpSpPr>
          <p:cNvPr id="21" name="Group 20">
            <a:extLst>
              <a:ext uri="{FF2B5EF4-FFF2-40B4-BE49-F238E27FC236}">
                <a16:creationId xmlns:a16="http://schemas.microsoft.com/office/drawing/2014/main" id="{7B2A816A-70D3-48BC-BE06-C4284701AC98}"/>
              </a:ext>
            </a:extLst>
          </p:cNvPr>
          <p:cNvGrpSpPr/>
          <p:nvPr/>
        </p:nvGrpSpPr>
        <p:grpSpPr>
          <a:xfrm>
            <a:off x="1445420" y="5643350"/>
            <a:ext cx="2020803" cy="749356"/>
            <a:chOff x="9978391" y="5342554"/>
            <a:chExt cx="2020803" cy="749356"/>
          </a:xfrm>
        </p:grpSpPr>
        <p:pic>
          <p:nvPicPr>
            <p:cNvPr id="22" name="Picture 21">
              <a:extLst>
                <a:ext uri="{FF2B5EF4-FFF2-40B4-BE49-F238E27FC236}">
                  <a16:creationId xmlns:a16="http://schemas.microsoft.com/office/drawing/2014/main" id="{51F79309-2284-4C6C-8B8E-00FB51F645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978391" y="5342554"/>
              <a:ext cx="784098" cy="749356"/>
            </a:xfrm>
            <a:prstGeom prst="rect">
              <a:avLst/>
            </a:prstGeom>
          </p:spPr>
        </p:pic>
        <p:sp>
          <p:nvSpPr>
            <p:cNvPr id="23" name="TextBox 22">
              <a:extLst>
                <a:ext uri="{FF2B5EF4-FFF2-40B4-BE49-F238E27FC236}">
                  <a16:creationId xmlns:a16="http://schemas.microsoft.com/office/drawing/2014/main" id="{6FFD4572-B504-4819-B475-93A622443C5B}"/>
                </a:ext>
              </a:extLst>
            </p:cNvPr>
            <p:cNvSpPr txBox="1"/>
            <p:nvPr/>
          </p:nvSpPr>
          <p:spPr>
            <a:xfrm>
              <a:off x="10668380" y="5522976"/>
              <a:ext cx="133081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700"/>
                </a:spcBef>
                <a:spcAft>
                  <a:spcPts val="0"/>
                </a:spcAft>
                <a:buClr>
                  <a:srgbClr val="DD8047"/>
                </a:buClr>
                <a:buSzPct val="60000"/>
                <a:buFontTx/>
                <a:buNone/>
                <a:tabLst/>
                <a:defRPr/>
              </a:pPr>
              <a:r>
                <a:rPr kumimoji="0" lang="es-ES" sz="2400" b="1" i="0" u="none" strike="noStrike" cap="none" normalizeH="0" baseline="0" noProof="0">
                  <a:ln>
                    <a:noFill/>
                  </a:ln>
                  <a:solidFill>
                    <a:srgbClr val="0070C0"/>
                  </a:solidFill>
                  <a:uLnTx/>
                  <a:uFillTx/>
                  <a:latin typeface="Arial" panose="020B0604020202020204"/>
                  <a:ea typeface="+mn-ea"/>
                  <a:cs typeface="Calibri" panose="020F0502020204030204" pitchFamily="34" charset="0"/>
                </a:rPr>
                <a:t>45 min</a:t>
              </a:r>
            </a:p>
          </p:txBody>
        </p:sp>
      </p:grpSp>
      <p:pic>
        <p:nvPicPr>
          <p:cNvPr id="6" name="Picture 5" descr="A picture containing drawing&#10;&#10;Description automatically generated">
            <a:extLst>
              <a:ext uri="{FF2B5EF4-FFF2-40B4-BE49-F238E27FC236}">
                <a16:creationId xmlns:a16="http://schemas.microsoft.com/office/drawing/2014/main" id="{7E092CC0-BC73-104B-8C26-117A3FA477A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1235" y="1905435"/>
            <a:ext cx="3005101" cy="3047130"/>
          </a:xfrm>
          <a:prstGeom prst="rect">
            <a:avLst/>
          </a:prstGeom>
        </p:spPr>
      </p:pic>
      <p:pic>
        <p:nvPicPr>
          <p:cNvPr id="5" name="Picture 4" descr="A picture containing PowerPoint&#10;&#10;Description automatically generated">
            <a:extLst>
              <a:ext uri="{FF2B5EF4-FFF2-40B4-BE49-F238E27FC236}">
                <a16:creationId xmlns:a16="http://schemas.microsoft.com/office/drawing/2014/main" id="{17B07EE8-A89A-9F4A-B659-5FD5F0B93B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557" y="1176565"/>
            <a:ext cx="7950200" cy="4330700"/>
          </a:xfrm>
          <a:prstGeom prst="rect">
            <a:avLst/>
          </a:prstGeom>
        </p:spPr>
      </p:pic>
      <p:sp>
        <p:nvSpPr>
          <p:cNvPr id="7" name="TextBox 6">
            <a:extLst>
              <a:ext uri="{FF2B5EF4-FFF2-40B4-BE49-F238E27FC236}">
                <a16:creationId xmlns:a16="http://schemas.microsoft.com/office/drawing/2014/main" id="{AA12B21B-FFAC-D948-89EE-EBF0E366B279}"/>
              </a:ext>
            </a:extLst>
          </p:cNvPr>
          <p:cNvSpPr txBox="1"/>
          <p:nvPr/>
        </p:nvSpPr>
        <p:spPr>
          <a:xfrm>
            <a:off x="3831772" y="1224000"/>
            <a:ext cx="1404257"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s-ES" sz="1300" b="1" i="0" u="none" strike="noStrike" cap="none" normalizeH="0" baseline="0" noProof="0" dirty="0">
                <a:ln>
                  <a:noFill/>
                </a:ln>
                <a:solidFill>
                  <a:prstClr val="white"/>
                </a:solidFill>
                <a:uLnTx/>
                <a:uFillTx/>
                <a:latin typeface="Arial" panose="020B0604020202020204"/>
                <a:ea typeface="+mn-ea"/>
                <a:cs typeface="Calibri" panose="020F0502020204030204" pitchFamily="34" charset="0"/>
              </a:rPr>
              <a:t>Principal desafío/deficiencia</a:t>
            </a:r>
          </a:p>
        </p:txBody>
      </p:sp>
      <p:sp>
        <p:nvSpPr>
          <p:cNvPr id="12" name="TextBox 11">
            <a:extLst>
              <a:ext uri="{FF2B5EF4-FFF2-40B4-BE49-F238E27FC236}">
                <a16:creationId xmlns:a16="http://schemas.microsoft.com/office/drawing/2014/main" id="{0B29060C-3CDA-B44A-844E-9EA0B40B0DF1}"/>
              </a:ext>
            </a:extLst>
          </p:cNvPr>
          <p:cNvSpPr txBox="1"/>
          <p:nvPr/>
        </p:nvSpPr>
        <p:spPr>
          <a:xfrm>
            <a:off x="5633737" y="1368000"/>
            <a:ext cx="178272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s-ES" sz="1300" b="1" i="0" u="none" strike="noStrike" cap="none" normalizeH="0" baseline="0" noProof="0" dirty="0">
                <a:ln>
                  <a:noFill/>
                </a:ln>
                <a:solidFill>
                  <a:prstClr val="white"/>
                </a:solidFill>
                <a:uLnTx/>
                <a:uFillTx/>
                <a:latin typeface="Arial" panose="020B0604020202020204"/>
                <a:ea typeface="+mn-ea"/>
                <a:cs typeface="Calibri" panose="020F0502020204030204" pitchFamily="34" charset="0"/>
              </a:rPr>
              <a:t>Solución propuesta</a:t>
            </a:r>
          </a:p>
        </p:txBody>
      </p:sp>
      <p:sp>
        <p:nvSpPr>
          <p:cNvPr id="13" name="TextBox 12">
            <a:extLst>
              <a:ext uri="{FF2B5EF4-FFF2-40B4-BE49-F238E27FC236}">
                <a16:creationId xmlns:a16="http://schemas.microsoft.com/office/drawing/2014/main" id="{062FC10F-A64C-AD4B-B3CF-BB4E17C2B559}"/>
              </a:ext>
            </a:extLst>
          </p:cNvPr>
          <p:cNvSpPr txBox="1"/>
          <p:nvPr/>
        </p:nvSpPr>
        <p:spPr>
          <a:xfrm>
            <a:off x="8164286" y="1296000"/>
            <a:ext cx="1404257" cy="4924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s-ES" sz="1300" b="1" i="0" u="none" strike="noStrike" cap="none" normalizeH="0" baseline="0" noProof="0" dirty="0">
                <a:ln>
                  <a:noFill/>
                </a:ln>
                <a:solidFill>
                  <a:prstClr val="white"/>
                </a:solidFill>
                <a:uLnTx/>
                <a:uFillTx/>
                <a:latin typeface="Arial" panose="020B0604020202020204"/>
                <a:ea typeface="+mn-ea"/>
                <a:cs typeface="Calibri" panose="020F0502020204030204" pitchFamily="34" charset="0"/>
              </a:rPr>
              <a:t>Plazo para la resolución</a:t>
            </a:r>
          </a:p>
        </p:txBody>
      </p:sp>
      <p:sp>
        <p:nvSpPr>
          <p:cNvPr id="14" name="TextBox 13">
            <a:extLst>
              <a:ext uri="{FF2B5EF4-FFF2-40B4-BE49-F238E27FC236}">
                <a16:creationId xmlns:a16="http://schemas.microsoft.com/office/drawing/2014/main" id="{037DDD30-1AAB-384F-BBC3-71B31161D012}"/>
              </a:ext>
            </a:extLst>
          </p:cNvPr>
          <p:cNvSpPr txBox="1"/>
          <p:nvPr/>
        </p:nvSpPr>
        <p:spPr>
          <a:xfrm>
            <a:off x="9966250" y="1368000"/>
            <a:ext cx="15120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700"/>
              </a:spcBef>
              <a:spcAft>
                <a:spcPts val="0"/>
              </a:spcAft>
              <a:buClr>
                <a:srgbClr val="DD8047"/>
              </a:buClr>
              <a:buSzPct val="60000"/>
              <a:buFontTx/>
              <a:buNone/>
              <a:tabLst/>
              <a:defRPr/>
            </a:pPr>
            <a:r>
              <a:rPr kumimoji="0" lang="es-ES" sz="1300" b="1" i="0" u="none" strike="noStrike" cap="none" normalizeH="0" baseline="0" noProof="0" dirty="0">
                <a:ln>
                  <a:noFill/>
                </a:ln>
                <a:solidFill>
                  <a:prstClr val="white"/>
                </a:solidFill>
                <a:uLnTx/>
                <a:uFillTx/>
                <a:latin typeface="Arial" panose="020B0604020202020204"/>
                <a:ea typeface="+mn-ea"/>
                <a:cs typeface="Calibri" panose="020F0502020204030204" pitchFamily="34" charset="0"/>
              </a:rPr>
              <a:t>Responsabilidad</a:t>
            </a:r>
          </a:p>
        </p:txBody>
      </p:sp>
    </p:spTree>
    <p:extLst>
      <p:ext uri="{BB962C8B-B14F-4D97-AF65-F5344CB8AC3E}">
        <p14:creationId xmlns:p14="http://schemas.microsoft.com/office/powerpoint/2010/main" val="30559235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35026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Consolidación</a:t>
            </a:r>
          </a:p>
        </p:txBody>
      </p:sp>
      <p:grpSp>
        <p:nvGrpSpPr>
          <p:cNvPr id="3" name="object 3"/>
          <p:cNvGrpSpPr/>
          <p:nvPr/>
        </p:nvGrpSpPr>
        <p:grpSpPr>
          <a:xfrm>
            <a:off x="5087111" y="1289303"/>
            <a:ext cx="6129655" cy="3355975"/>
            <a:chOff x="5087111" y="1289303"/>
            <a:chExt cx="6129655" cy="3355975"/>
          </a:xfrm>
        </p:grpSpPr>
        <p:sp>
          <p:nvSpPr>
            <p:cNvPr id="4" name="object 4"/>
            <p:cNvSpPr/>
            <p:nvPr/>
          </p:nvSpPr>
          <p:spPr>
            <a:xfrm>
              <a:off x="5087111" y="1289303"/>
              <a:ext cx="3764280" cy="20513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39839" y="2036063"/>
              <a:ext cx="3764279" cy="205130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452360" y="2593847"/>
              <a:ext cx="3764279" cy="2051303"/>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685799"/>
            <a:ext cx="12192000" cy="6172200"/>
            <a:chOff x="0" y="685799"/>
            <a:chExt cx="12192000" cy="6172200"/>
          </a:xfrm>
        </p:grpSpPr>
        <p:sp>
          <p:nvSpPr>
            <p:cNvPr id="3" name="object 3"/>
            <p:cNvSpPr/>
            <p:nvPr/>
          </p:nvSpPr>
          <p:spPr>
            <a:xfrm>
              <a:off x="606551" y="685799"/>
              <a:ext cx="4712208" cy="584911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219200" y="1060703"/>
              <a:ext cx="3886200" cy="515721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23950" y="966787"/>
              <a:ext cx="4075429" cy="5345430"/>
            </a:xfrm>
            <a:custGeom>
              <a:avLst/>
              <a:gdLst/>
              <a:ahLst/>
              <a:cxnLst/>
              <a:rect l="l" t="t" r="r" b="b"/>
              <a:pathLst>
                <a:path w="4075429" h="5345430">
                  <a:moveTo>
                    <a:pt x="0" y="0"/>
                  </a:moveTo>
                  <a:lnTo>
                    <a:pt x="4075112" y="0"/>
                  </a:lnTo>
                  <a:lnTo>
                    <a:pt x="4075112" y="5345112"/>
                  </a:lnTo>
                  <a:lnTo>
                    <a:pt x="0" y="5345112"/>
                  </a:lnTo>
                  <a:lnTo>
                    <a:pt x="0" y="0"/>
                  </a:lnTo>
                  <a:close/>
                </a:path>
              </a:pathLst>
            </a:custGeom>
            <a:ln w="190500">
              <a:solidFill>
                <a:srgbClr val="FFFFFF"/>
              </a:solidFill>
            </a:ln>
          </p:spPr>
          <p:txBody>
            <a:bodyPr wrap="square" lIns="0" tIns="0" rIns="0" bIns="0" rtlCol="0"/>
            <a:lstStyle/>
            <a:p>
              <a:endParaRPr/>
            </a:p>
          </p:txBody>
        </p:sp>
        <p:sp>
          <p:nvSpPr>
            <p:cNvPr id="6" name="object 6"/>
            <p:cNvSpPr/>
            <p:nvPr/>
          </p:nvSpPr>
          <p:spPr>
            <a:xfrm>
              <a:off x="7839456" y="4745736"/>
              <a:ext cx="566927" cy="67055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grpSp>
      <p:sp>
        <p:nvSpPr>
          <p:cNvPr id="7" name="object 7"/>
          <p:cNvSpPr txBox="1">
            <a:spLocks noGrp="1"/>
          </p:cNvSpPr>
          <p:nvPr>
            <p:ph type="title"/>
          </p:nvPr>
        </p:nvSpPr>
        <p:spPr>
          <a:xfrm>
            <a:off x="231124" y="0"/>
            <a:ext cx="10441939" cy="513080"/>
          </a:xfrm>
          <a:prstGeom prst="rect">
            <a:avLst/>
          </a:prstGeom>
        </p:spPr>
        <p:txBody>
          <a:bodyPr vert="horz" wrap="square" lIns="0" tIns="12700" rIns="0" bIns="0" rtlCol="0">
            <a:spAutoFit/>
          </a:bodyPr>
          <a:lstStyle/>
          <a:p>
            <a:pPr marL="12700">
              <a:lnSpc>
                <a:spcPct val="100000"/>
              </a:lnSpc>
              <a:spcBef>
                <a:spcPts val="100"/>
              </a:spcBef>
            </a:pPr>
            <a:r>
              <a:rPr lang="es-ES" sz="3200" dirty="0"/>
              <a:t>Formulario de observaciones de los participantes</a:t>
            </a:r>
          </a:p>
        </p:txBody>
      </p:sp>
      <p:sp>
        <p:nvSpPr>
          <p:cNvPr id="8" name="object 8"/>
          <p:cNvSpPr txBox="1"/>
          <p:nvPr/>
        </p:nvSpPr>
        <p:spPr>
          <a:xfrm>
            <a:off x="6250924" y="2204211"/>
            <a:ext cx="4422140" cy="1735455"/>
          </a:xfrm>
          <a:prstGeom prst="rect">
            <a:avLst/>
          </a:prstGeom>
        </p:spPr>
        <p:txBody>
          <a:bodyPr vert="horz" wrap="square" lIns="0" tIns="11430" rIns="0" bIns="0" rtlCol="0">
            <a:spAutoFit/>
          </a:bodyPr>
          <a:lstStyle/>
          <a:p>
            <a:pPr marL="12700" marR="5080">
              <a:lnSpc>
                <a:spcPct val="100200"/>
              </a:lnSpc>
              <a:spcBef>
                <a:spcPts val="90"/>
              </a:spcBef>
            </a:pPr>
            <a:r>
              <a:rPr lang="es-ES" sz="2800" i="1" dirty="0">
                <a:latin typeface="Arial"/>
                <a:cs typeface="Arial"/>
              </a:rPr>
              <a:t>Sus observaciones nos ayudarán a mantener y mejorar la calidad y la pertinencia de los futuros ejercicios de simulación.</a:t>
            </a:r>
          </a:p>
        </p:txBody>
      </p:sp>
      <p:sp>
        <p:nvSpPr>
          <p:cNvPr id="9" name="object 9"/>
          <p:cNvSpPr txBox="1"/>
          <p:nvPr/>
        </p:nvSpPr>
        <p:spPr>
          <a:xfrm>
            <a:off x="8498307" y="4888483"/>
            <a:ext cx="990600" cy="391160"/>
          </a:xfrm>
          <a:prstGeom prst="rect">
            <a:avLst/>
          </a:prstGeom>
        </p:spPr>
        <p:txBody>
          <a:bodyPr vert="horz" wrap="square" lIns="0" tIns="12700" rIns="0" bIns="0" rtlCol="0">
            <a:spAutoFit/>
          </a:bodyPr>
          <a:lstStyle/>
          <a:p>
            <a:pPr marL="12700">
              <a:lnSpc>
                <a:spcPct val="100000"/>
              </a:lnSpc>
              <a:spcBef>
                <a:spcPts val="100"/>
              </a:spcBef>
            </a:pPr>
            <a:r>
              <a:rPr lang="es-ES" sz="2400" b="1">
                <a:solidFill>
                  <a:srgbClr val="0070C0"/>
                </a:solidFill>
                <a:latin typeface="Arial"/>
                <a:cs typeface="Arial"/>
              </a:rPr>
              <a:t>5 min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31125" y="0"/>
            <a:ext cx="7057086" cy="513080"/>
          </a:xfrm>
          <a:prstGeom prst="rect">
            <a:avLst/>
          </a:prstGeom>
        </p:spPr>
        <p:txBody>
          <a:bodyPr vert="horz" wrap="square" lIns="0" tIns="12700" rIns="0" bIns="0" rtlCol="0">
            <a:spAutoFit/>
          </a:bodyPr>
          <a:lstStyle/>
          <a:p>
            <a:pPr marL="12700">
              <a:lnSpc>
                <a:spcPct val="100000"/>
              </a:lnSpc>
              <a:spcBef>
                <a:spcPts val="100"/>
              </a:spcBef>
            </a:pPr>
            <a:r>
              <a:rPr lang="es-ES" sz="3200" b="1" dirty="0">
                <a:solidFill>
                  <a:srgbClr val="FFFFFF"/>
                </a:solidFill>
                <a:latin typeface="Arial"/>
                <a:cs typeface="Arial"/>
              </a:rPr>
              <a:t>Próximos pasos y conclusiones</a:t>
            </a:r>
          </a:p>
        </p:txBody>
      </p:sp>
      <p:sp>
        <p:nvSpPr>
          <p:cNvPr id="3" name="object 3"/>
          <p:cNvSpPr/>
          <p:nvPr/>
        </p:nvSpPr>
        <p:spPr>
          <a:xfrm>
            <a:off x="1712976" y="765047"/>
            <a:ext cx="8281416" cy="529742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4418011" y="4598923"/>
            <a:ext cx="2870200" cy="574040"/>
          </a:xfrm>
          <a:prstGeom prst="rect">
            <a:avLst/>
          </a:prstGeom>
        </p:spPr>
        <p:txBody>
          <a:bodyPr vert="horz" wrap="square" lIns="0" tIns="12700" rIns="0" bIns="0" rtlCol="0">
            <a:spAutoFit/>
          </a:bodyPr>
          <a:lstStyle/>
          <a:p>
            <a:pPr marL="12700">
              <a:lnSpc>
                <a:spcPct val="100000"/>
              </a:lnSpc>
              <a:spcBef>
                <a:spcPts val="100"/>
              </a:spcBef>
            </a:pPr>
            <a:r>
              <a:rPr lang="es-ES" sz="3600" b="1">
                <a:solidFill>
                  <a:srgbClr val="0070C0"/>
                </a:solidFill>
                <a:latin typeface="Arial"/>
                <a:cs typeface="Arial"/>
              </a:rPr>
              <a:t>PRÓXIMOS PASOS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101320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Plataforma OMS de Asociados de la COVID-19</a:t>
            </a:r>
          </a:p>
        </p:txBody>
      </p:sp>
      <p:sp>
        <p:nvSpPr>
          <p:cNvPr id="3" name="object 3"/>
          <p:cNvSpPr txBox="1"/>
          <p:nvPr/>
        </p:nvSpPr>
        <p:spPr>
          <a:xfrm>
            <a:off x="916925" y="1128267"/>
            <a:ext cx="11122676" cy="4138954"/>
          </a:xfrm>
          <a:prstGeom prst="rect">
            <a:avLst/>
          </a:prstGeom>
        </p:spPr>
        <p:txBody>
          <a:bodyPr vert="horz" wrap="square" lIns="0" tIns="12700" rIns="0" bIns="0" rtlCol="0">
            <a:spAutoFit/>
          </a:bodyPr>
          <a:lstStyle/>
          <a:p>
            <a:pPr marL="12700">
              <a:lnSpc>
                <a:spcPct val="100000"/>
              </a:lnSpc>
              <a:spcBef>
                <a:spcPts val="100"/>
              </a:spcBef>
            </a:pPr>
            <a:r>
              <a:rPr lang="es-ES" sz="2600" dirty="0">
                <a:latin typeface="Arial"/>
                <a:cs typeface="Arial"/>
              </a:rPr>
              <a:t>Plataforma de Asociados de la COVID-19 y Portal de Suministros</a:t>
            </a:r>
          </a:p>
          <a:p>
            <a:pPr>
              <a:lnSpc>
                <a:spcPct val="100000"/>
              </a:lnSpc>
              <a:spcBef>
                <a:spcPts val="55"/>
              </a:spcBef>
            </a:pPr>
            <a:endParaRPr sz="2600" dirty="0">
              <a:latin typeface="Arial"/>
              <a:cs typeface="Arial"/>
            </a:endParaRPr>
          </a:p>
          <a:p>
            <a:pPr marL="241300" marR="5080" indent="-228600">
              <a:lnSpc>
                <a:spcPct val="90700"/>
              </a:lnSpc>
              <a:buChar char="•"/>
              <a:tabLst>
                <a:tab pos="241300" algn="l"/>
              </a:tabLst>
            </a:pPr>
            <a:r>
              <a:rPr lang="es-ES" sz="2600" dirty="0">
                <a:latin typeface="Arial"/>
                <a:cs typeface="Arial"/>
              </a:rPr>
              <a:t>La Plataforma de Asociados de la COVID-19 da apoyo a la transparencia, la colaboración y la eficiencia en pro de los países, los organismos de las Naciones Unidas, los asociados encargados de la ejecución y los donantes en su respuesta a la COVID-19.</a:t>
            </a:r>
            <a:br>
              <a:rPr lang="es-ES" sz="2600" dirty="0">
                <a:latin typeface="Arial"/>
                <a:cs typeface="Arial"/>
              </a:rPr>
            </a:br>
            <a:endParaRPr lang="es-ES" sz="2600" dirty="0">
              <a:latin typeface="Arial"/>
              <a:cs typeface="Arial"/>
            </a:endParaRPr>
          </a:p>
          <a:p>
            <a:pPr marR="316865" indent="-228600">
              <a:spcAft>
                <a:spcPts val="600"/>
              </a:spcAft>
            </a:pPr>
            <a:r>
              <a:rPr lang="es-ES" sz="2200" dirty="0">
                <a:latin typeface="Arial"/>
                <a:cs typeface="Arial"/>
              </a:rPr>
              <a:t>Cuando realice este ejercicio de simulación, en la lista de comprobación de país tal vez desee actualizar el indicador relativo al pilar del punto de entrada.</a:t>
            </a:r>
          </a:p>
          <a:p>
            <a:pPr marR="4992370">
              <a:spcAft>
                <a:spcPts val="600"/>
              </a:spcAft>
            </a:pPr>
            <a:r>
              <a:rPr lang="es-ES" sz="2200" dirty="0">
                <a:latin typeface="Arial"/>
                <a:cs typeface="Arial"/>
              </a:rPr>
              <a:t>Para más información puede consultar la página:</a:t>
            </a:r>
            <a:r>
              <a:rPr lang="es-ES" sz="2400" dirty="0">
                <a:latin typeface="Arial"/>
                <a:cs typeface="Arial"/>
              </a:rPr>
              <a:t> </a:t>
            </a:r>
            <a:r>
              <a:rPr lang="es-ES" sz="2400" u="heavy" dirty="0">
                <a:solidFill>
                  <a:srgbClr val="0563C1"/>
                </a:solidFill>
                <a:uFill>
                  <a:solidFill>
                    <a:srgbClr val="0563C1"/>
                  </a:solidFill>
                </a:uFill>
                <a:latin typeface="Arial"/>
                <a:cs typeface="Arial"/>
              </a:rPr>
              <a:t>https://covid19partnersplatform.who.int/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504" y="0"/>
            <a:ext cx="10055495" cy="574040"/>
          </a:xfrm>
          <a:prstGeom prst="rect">
            <a:avLst/>
          </a:prstGeom>
        </p:spPr>
        <p:txBody>
          <a:bodyPr vert="horz" wrap="square" lIns="0" tIns="12700" rIns="0" bIns="0" rtlCol="0">
            <a:spAutoFit/>
          </a:bodyPr>
          <a:lstStyle/>
          <a:p>
            <a:pPr marL="12700">
              <a:lnSpc>
                <a:spcPct val="100000"/>
              </a:lnSpc>
              <a:spcBef>
                <a:spcPts val="100"/>
              </a:spcBef>
            </a:pPr>
            <a:r>
              <a:rPr lang="es-ES" sz="3600" dirty="0"/>
              <a:t>Orientaciones sobre preparación y respuesta</a:t>
            </a:r>
          </a:p>
        </p:txBody>
      </p:sp>
      <p:sp>
        <p:nvSpPr>
          <p:cNvPr id="3" name="object 3"/>
          <p:cNvSpPr txBox="1"/>
          <p:nvPr/>
        </p:nvSpPr>
        <p:spPr>
          <a:xfrm>
            <a:off x="5560608" y="6638035"/>
            <a:ext cx="1678392"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20 de octubre de 2020</a:t>
            </a:r>
          </a:p>
        </p:txBody>
      </p:sp>
      <p:sp>
        <p:nvSpPr>
          <p:cNvPr id="4" name="object 4"/>
          <p:cNvSpPr txBox="1"/>
          <p:nvPr/>
        </p:nvSpPr>
        <p:spPr>
          <a:xfrm>
            <a:off x="533401" y="2773043"/>
            <a:ext cx="5181600" cy="3536866"/>
          </a:xfrm>
          <a:prstGeom prst="rect">
            <a:avLst/>
          </a:prstGeom>
        </p:spPr>
        <p:txBody>
          <a:bodyPr vert="horz" wrap="square" lIns="0" tIns="12700" rIns="0" bIns="0" rtlCol="0">
            <a:spAutoFit/>
          </a:bodyPr>
          <a:lstStyle/>
          <a:p>
            <a:pPr marL="12700" marR="5080" algn="just">
              <a:lnSpc>
                <a:spcPct val="100000"/>
              </a:lnSpc>
            </a:pPr>
            <a:r>
              <a:rPr lang="es-ES" sz="1900" i="1" dirty="0">
                <a:latin typeface="Arial"/>
                <a:cs typeface="Arial"/>
              </a:rPr>
              <a:t>Desde enero de 2020, la OMS ha publicado más de 100 documentos relativos a la COVID-19. De ellos, más de la mitad son orientaciones técnicas detalladas sobre localización y pruebas de detección de casos, prestación de atención segura y apropiada en función de la gravedad de la enfermedad, rastreo de contactos y cuarentena, prevención de la transmisión entre personas, protección del personal sanitario, y ayuda a las comunidades para que respondan apropiadamente.</a:t>
            </a:r>
          </a:p>
          <a:p>
            <a:pPr marL="12700" marR="5080" algn="just">
              <a:lnSpc>
                <a:spcPct val="100000"/>
              </a:lnSpc>
            </a:pPr>
            <a:endParaRPr sz="2000" dirty="0">
              <a:latin typeface="Arial"/>
              <a:cs typeface="Arial"/>
            </a:endParaRPr>
          </a:p>
        </p:txBody>
      </p:sp>
      <p:pic>
        <p:nvPicPr>
          <p:cNvPr id="5" name="Picture 4">
            <a:extLst>
              <a:ext uri="{FF2B5EF4-FFF2-40B4-BE49-F238E27FC236}">
                <a16:creationId xmlns:a16="http://schemas.microsoft.com/office/drawing/2014/main" id="{67F4174D-B483-4056-8D4C-B4319788D2BD}"/>
              </a:ext>
            </a:extLst>
          </p:cNvPr>
          <p:cNvPicPr>
            <a:picLocks noChangeAspect="1"/>
          </p:cNvPicPr>
          <p:nvPr/>
        </p:nvPicPr>
        <p:blipFill rotWithShape="1">
          <a:blip r:embed="rId3"/>
          <a:srcRect l="7654" r="10013"/>
          <a:stretch/>
        </p:blipFill>
        <p:spPr>
          <a:xfrm>
            <a:off x="6097202" y="2511335"/>
            <a:ext cx="5863279" cy="3604178"/>
          </a:xfrm>
          <a:prstGeom prst="rect">
            <a:avLst/>
          </a:prstGeom>
        </p:spPr>
      </p:pic>
      <p:sp>
        <p:nvSpPr>
          <p:cNvPr id="6" name="Rectangle 5">
            <a:extLst>
              <a:ext uri="{FF2B5EF4-FFF2-40B4-BE49-F238E27FC236}">
                <a16:creationId xmlns:a16="http://schemas.microsoft.com/office/drawing/2014/main" id="{C2468288-ECC5-41C3-B8A8-71B4F041AD70}"/>
              </a:ext>
            </a:extLst>
          </p:cNvPr>
          <p:cNvSpPr/>
          <p:nvPr/>
        </p:nvSpPr>
        <p:spPr>
          <a:xfrm>
            <a:off x="381000" y="1524000"/>
            <a:ext cx="11429999" cy="969496"/>
          </a:xfrm>
          <a:prstGeom prst="rect">
            <a:avLst/>
          </a:prstGeom>
        </p:spPr>
        <p:txBody>
          <a:bodyPr wrap="square">
            <a:spAutoFit/>
          </a:bodyPr>
          <a:lstStyle/>
          <a:p>
            <a:pPr marL="12700" marR="5080" lvl="0" algn="just"/>
            <a:r>
              <a:rPr lang="es-ES" sz="1900" i="1" dirty="0">
                <a:solidFill>
                  <a:prstClr val="black"/>
                </a:solidFill>
                <a:latin typeface="Arial"/>
                <a:cs typeface="Arial"/>
              </a:rPr>
              <a:t>Durante las emergencias sanitarias tales como la pandemia de COVID-19, una de las funciones más vitales de la OMS es reunir datos e investigaciones de todo el mundo, evaluarlos y seguidamente asesorar a los países acerca de la respuesta.</a:t>
            </a:r>
          </a:p>
        </p:txBody>
      </p:sp>
      <p:sp>
        <p:nvSpPr>
          <p:cNvPr id="7" name="Rectangle 6">
            <a:extLst>
              <a:ext uri="{FF2B5EF4-FFF2-40B4-BE49-F238E27FC236}">
                <a16:creationId xmlns:a16="http://schemas.microsoft.com/office/drawing/2014/main" id="{2F1501F3-15E2-42C1-A8A4-BCC3789D981B}"/>
              </a:ext>
            </a:extLst>
          </p:cNvPr>
          <p:cNvSpPr/>
          <p:nvPr/>
        </p:nvSpPr>
        <p:spPr>
          <a:xfrm>
            <a:off x="1066800" y="721331"/>
            <a:ext cx="10210800" cy="523220"/>
          </a:xfrm>
          <a:prstGeom prst="rect">
            <a:avLst/>
          </a:prstGeom>
        </p:spPr>
        <p:txBody>
          <a:bodyPr wrap="square">
            <a:spAutoFit/>
          </a:bodyPr>
          <a:lstStyle/>
          <a:p>
            <a:pPr marL="12700" lvl="0" algn="just">
              <a:spcBef>
                <a:spcPts val="100"/>
              </a:spcBef>
            </a:pPr>
            <a:r>
              <a:rPr lang="es-ES" sz="2800" b="1" dirty="0">
                <a:solidFill>
                  <a:srgbClr val="005D85"/>
                </a:solidFill>
                <a:latin typeface="Arial"/>
                <a:cs typeface="Arial"/>
              </a:rPr>
              <a:t>La OMS proporciona asesoramiento actualizado y exacto</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525895" cy="513080"/>
          </a:xfrm>
          <a:prstGeom prst="rect">
            <a:avLst/>
          </a:prstGeom>
        </p:spPr>
        <p:txBody>
          <a:bodyPr vert="horz" wrap="square" lIns="0" tIns="12700" rIns="0" bIns="0" rtlCol="0">
            <a:spAutoFit/>
          </a:bodyPr>
          <a:lstStyle/>
          <a:p>
            <a:pPr marL="12700">
              <a:lnSpc>
                <a:spcPct val="100000"/>
              </a:lnSpc>
              <a:spcBef>
                <a:spcPts val="100"/>
              </a:spcBef>
            </a:pPr>
            <a:r>
              <a:rPr lang="es-ES" sz="3200"/>
              <a:t>Cursos de aprendizaje electrónico</a:t>
            </a:r>
          </a:p>
        </p:txBody>
      </p:sp>
      <p:sp>
        <p:nvSpPr>
          <p:cNvPr id="4" name="Rectangle 3">
            <a:extLst>
              <a:ext uri="{FF2B5EF4-FFF2-40B4-BE49-F238E27FC236}">
                <a16:creationId xmlns:a16="http://schemas.microsoft.com/office/drawing/2014/main" id="{E5850D97-F7B6-40D4-8E9E-C93A38B44EB4}"/>
              </a:ext>
            </a:extLst>
          </p:cNvPr>
          <p:cNvSpPr/>
          <p:nvPr/>
        </p:nvSpPr>
        <p:spPr>
          <a:xfrm>
            <a:off x="231125" y="1166843"/>
            <a:ext cx="11351275" cy="4955203"/>
          </a:xfrm>
          <a:prstGeom prst="rect">
            <a:avLst/>
          </a:prstGeom>
        </p:spPr>
        <p:txBody>
          <a:bodyPr wrap="square">
            <a:spAutoFit/>
          </a:bodyPr>
          <a:lstStyle/>
          <a:p>
            <a:r>
              <a:rPr lang="es-ES" sz="2800" dirty="0">
                <a:latin typeface="Arial"/>
                <a:cs typeface="Arial"/>
              </a:rPr>
              <a:t>Se dispone de los siguientes cursos de aprendizaje electrónico:</a:t>
            </a:r>
          </a:p>
          <a:p>
            <a:endParaRPr lang="en-US" sz="2800" dirty="0">
              <a:latin typeface="Arial"/>
              <a:cs typeface="Arial"/>
            </a:endParaRPr>
          </a:p>
          <a:p>
            <a:pPr marL="457200" indent="-457200">
              <a:buFont typeface="Arial" panose="020B0604020202020204" pitchFamily="34" charset="0"/>
              <a:buChar char="•"/>
            </a:pPr>
            <a:r>
              <a:rPr lang="es-ES" sz="2600" dirty="0">
                <a:latin typeface="Arial"/>
                <a:cs typeface="Arial"/>
                <a:hlinkClick r:id="rId3"/>
              </a:rPr>
              <a:t>Operational </a:t>
            </a:r>
            <a:r>
              <a:rPr lang="es-ES" sz="2600" dirty="0" err="1">
                <a:latin typeface="Arial"/>
                <a:cs typeface="Arial"/>
                <a:hlinkClick r:id="rId3"/>
              </a:rPr>
              <a:t>considerations</a:t>
            </a:r>
            <a:r>
              <a:rPr lang="es-ES" sz="2600" dirty="0">
                <a:latin typeface="Arial"/>
                <a:cs typeface="Arial"/>
                <a:hlinkClick r:id="rId3"/>
              </a:rPr>
              <a:t> </a:t>
            </a:r>
            <a:r>
              <a:rPr lang="es-ES" sz="2600" dirty="0" err="1">
                <a:latin typeface="Arial"/>
                <a:cs typeface="Arial"/>
                <a:hlinkClick r:id="rId3"/>
              </a:rPr>
              <a:t>for</a:t>
            </a:r>
            <a:r>
              <a:rPr lang="es-ES" sz="2600" dirty="0">
                <a:latin typeface="Arial"/>
                <a:cs typeface="Arial"/>
                <a:hlinkClick r:id="rId3"/>
              </a:rPr>
              <a:t> </a:t>
            </a:r>
            <a:r>
              <a:rPr lang="es-ES" sz="2600" dirty="0" err="1">
                <a:latin typeface="Arial"/>
                <a:cs typeface="Arial"/>
                <a:hlinkClick r:id="rId3"/>
              </a:rPr>
              <a:t>managing</a:t>
            </a:r>
            <a:r>
              <a:rPr lang="es-ES" sz="2600" dirty="0">
                <a:latin typeface="Arial"/>
                <a:cs typeface="Arial"/>
                <a:hlinkClick r:id="rId3"/>
              </a:rPr>
              <a:t> COVID-19 cases and </a:t>
            </a:r>
            <a:r>
              <a:rPr lang="es-ES" sz="2600" dirty="0" err="1">
                <a:latin typeface="Arial"/>
                <a:cs typeface="Arial"/>
                <a:hlinkClick r:id="rId3"/>
              </a:rPr>
              <a:t>outbreaks</a:t>
            </a:r>
            <a:r>
              <a:rPr lang="es-ES" sz="2600" dirty="0">
                <a:latin typeface="Arial"/>
                <a:cs typeface="Arial"/>
                <a:hlinkClick r:id="rId3"/>
              </a:rPr>
              <a:t> </a:t>
            </a:r>
            <a:r>
              <a:rPr lang="es-ES" sz="2600" dirty="0" err="1">
                <a:latin typeface="Arial"/>
                <a:cs typeface="Arial"/>
                <a:hlinkClick r:id="rId3"/>
              </a:rPr>
              <a:t>on</a:t>
            </a:r>
            <a:r>
              <a:rPr lang="es-ES" sz="2600" dirty="0">
                <a:latin typeface="Arial"/>
                <a:cs typeface="Arial"/>
                <a:hlinkClick r:id="rId3"/>
              </a:rPr>
              <a:t> </a:t>
            </a:r>
            <a:r>
              <a:rPr lang="es-ES" sz="2600" dirty="0" err="1">
                <a:latin typeface="Arial"/>
                <a:cs typeface="Arial"/>
                <a:hlinkClick r:id="rId3"/>
              </a:rPr>
              <a:t>board</a:t>
            </a:r>
            <a:r>
              <a:rPr lang="es-ES" sz="2600" dirty="0">
                <a:latin typeface="Arial"/>
                <a:cs typeface="Arial"/>
                <a:hlinkClick r:id="rId3"/>
              </a:rPr>
              <a:t> </a:t>
            </a:r>
            <a:r>
              <a:rPr lang="es-ES" sz="2600" dirty="0" err="1">
                <a:latin typeface="Arial"/>
                <a:cs typeface="Arial"/>
                <a:hlinkClick r:id="rId3"/>
              </a:rPr>
              <a:t>ships</a:t>
            </a:r>
            <a:endParaRPr lang="es-ES" sz="2600" dirty="0">
              <a:latin typeface="Arial"/>
              <a:cs typeface="Arial"/>
              <a:hlinkClick r:id="rId3"/>
            </a:endParaRPr>
          </a:p>
          <a:p>
            <a:pPr marL="457200" indent="-457200">
              <a:buFont typeface="Arial" panose="020B0604020202020204" pitchFamily="34" charset="0"/>
              <a:buChar char="•"/>
            </a:pPr>
            <a:endParaRPr lang="en-US" sz="2600" dirty="0">
              <a:latin typeface="Arial"/>
              <a:cs typeface="Arial"/>
            </a:endParaRPr>
          </a:p>
          <a:p>
            <a:pPr marL="457200" indent="-457200">
              <a:buFont typeface="Arial" panose="020B0604020202020204" pitchFamily="34" charset="0"/>
              <a:buChar char="•"/>
            </a:pPr>
            <a:r>
              <a:rPr lang="es-ES" sz="2600" dirty="0">
                <a:latin typeface="Arial"/>
                <a:cs typeface="Arial"/>
                <a:hlinkClick r:id="rId3"/>
              </a:rPr>
              <a:t>Management </a:t>
            </a:r>
            <a:r>
              <a:rPr lang="es-ES" sz="2600" dirty="0" err="1">
                <a:latin typeface="Arial"/>
                <a:cs typeface="Arial"/>
                <a:hlinkClick r:id="rId3"/>
              </a:rPr>
              <a:t>of</a:t>
            </a:r>
            <a:r>
              <a:rPr lang="es-ES" sz="2600" dirty="0">
                <a:latin typeface="Arial"/>
                <a:cs typeface="Arial"/>
                <a:hlinkClick r:id="rId3"/>
              </a:rPr>
              <a:t> </a:t>
            </a:r>
            <a:r>
              <a:rPr lang="es-ES" sz="2600" dirty="0" err="1">
                <a:latin typeface="Arial"/>
                <a:cs typeface="Arial"/>
                <a:hlinkClick r:id="rId3"/>
              </a:rPr>
              <a:t>ill</a:t>
            </a:r>
            <a:r>
              <a:rPr lang="es-ES" sz="2600" dirty="0">
                <a:latin typeface="Arial"/>
                <a:cs typeface="Arial"/>
                <a:hlinkClick r:id="rId3"/>
              </a:rPr>
              <a:t> </a:t>
            </a:r>
            <a:r>
              <a:rPr lang="es-ES" sz="2600" dirty="0" err="1">
                <a:latin typeface="Arial"/>
                <a:cs typeface="Arial"/>
                <a:hlinkClick r:id="rId3"/>
              </a:rPr>
              <a:t>travelers</a:t>
            </a:r>
            <a:r>
              <a:rPr lang="es-ES" sz="2600" dirty="0">
                <a:latin typeface="Arial"/>
                <a:cs typeface="Arial"/>
                <a:hlinkClick r:id="rId3"/>
              </a:rPr>
              <a:t> at </a:t>
            </a:r>
            <a:r>
              <a:rPr lang="es-ES" sz="2600" dirty="0" err="1">
                <a:latin typeface="Arial"/>
                <a:cs typeface="Arial"/>
                <a:hlinkClick r:id="rId3"/>
              </a:rPr>
              <a:t>points</a:t>
            </a:r>
            <a:r>
              <a:rPr lang="es-ES" sz="2600" dirty="0">
                <a:latin typeface="Arial"/>
                <a:cs typeface="Arial"/>
                <a:hlinkClick r:id="rId3"/>
              </a:rPr>
              <a:t> </a:t>
            </a:r>
            <a:r>
              <a:rPr lang="es-ES" sz="2600" dirty="0" err="1">
                <a:latin typeface="Arial"/>
                <a:cs typeface="Arial"/>
                <a:hlinkClick r:id="rId3"/>
              </a:rPr>
              <a:t>of</a:t>
            </a:r>
            <a:r>
              <a:rPr lang="es-ES" sz="2600" dirty="0">
                <a:latin typeface="Arial"/>
                <a:cs typeface="Arial"/>
                <a:hlinkClick r:id="rId3"/>
              </a:rPr>
              <a:t> </a:t>
            </a:r>
            <a:r>
              <a:rPr lang="es-ES" sz="2600" dirty="0" err="1">
                <a:latin typeface="Arial"/>
                <a:cs typeface="Arial"/>
                <a:hlinkClick r:id="rId3"/>
              </a:rPr>
              <a:t>entry</a:t>
            </a:r>
            <a:r>
              <a:rPr lang="es-ES" sz="2600" dirty="0">
                <a:latin typeface="Arial"/>
                <a:cs typeface="Arial"/>
                <a:hlinkClick r:id="rId3"/>
              </a:rPr>
              <a:t> in </a:t>
            </a:r>
            <a:r>
              <a:rPr lang="es-ES" sz="2600" dirty="0" err="1">
                <a:latin typeface="Arial"/>
                <a:cs typeface="Arial"/>
                <a:hlinkClick r:id="rId3"/>
              </a:rPr>
              <a:t>the</a:t>
            </a:r>
            <a:r>
              <a:rPr lang="es-ES" sz="2600" dirty="0">
                <a:latin typeface="Arial"/>
                <a:cs typeface="Arial"/>
                <a:hlinkClick r:id="rId3"/>
              </a:rPr>
              <a:t> </a:t>
            </a:r>
            <a:r>
              <a:rPr lang="es-ES" sz="2600" dirty="0" err="1">
                <a:latin typeface="Arial"/>
                <a:cs typeface="Arial"/>
                <a:hlinkClick r:id="rId3"/>
              </a:rPr>
              <a:t>context</a:t>
            </a:r>
            <a:r>
              <a:rPr lang="es-ES" sz="2600" dirty="0">
                <a:latin typeface="Arial"/>
                <a:cs typeface="Arial"/>
                <a:hlinkClick r:id="rId3"/>
              </a:rPr>
              <a:t> </a:t>
            </a:r>
            <a:r>
              <a:rPr lang="es-ES" sz="2600" dirty="0" err="1">
                <a:latin typeface="Arial"/>
                <a:cs typeface="Arial"/>
                <a:hlinkClick r:id="rId3"/>
              </a:rPr>
              <a:t>of</a:t>
            </a:r>
            <a:r>
              <a:rPr lang="es-ES" sz="2600" dirty="0">
                <a:latin typeface="Arial"/>
                <a:cs typeface="Arial"/>
                <a:hlinkClick r:id="rId3"/>
              </a:rPr>
              <a:t> </a:t>
            </a:r>
            <a:r>
              <a:rPr lang="es-ES" sz="2600" dirty="0" err="1">
                <a:latin typeface="Arial"/>
                <a:cs typeface="Arial"/>
                <a:hlinkClick r:id="rId3"/>
              </a:rPr>
              <a:t>the</a:t>
            </a:r>
            <a:r>
              <a:rPr lang="es-ES" sz="2600" dirty="0">
                <a:latin typeface="Arial"/>
                <a:cs typeface="Arial"/>
                <a:hlinkClick r:id="rId3"/>
              </a:rPr>
              <a:t> COVID-19 </a:t>
            </a:r>
            <a:r>
              <a:rPr lang="es-ES" sz="2600" dirty="0" err="1">
                <a:latin typeface="Arial"/>
                <a:cs typeface="Arial"/>
                <a:hlinkClick r:id="rId3"/>
              </a:rPr>
              <a:t>outbreak</a:t>
            </a:r>
            <a:endParaRPr lang="es-ES" sz="2600" dirty="0">
              <a:latin typeface="Arial"/>
              <a:cs typeface="Arial"/>
              <a:hlinkClick r:id="rId3"/>
            </a:endParaRPr>
          </a:p>
          <a:p>
            <a:pPr marL="457200" indent="-457200">
              <a:buFont typeface="Arial" panose="020B0604020202020204" pitchFamily="34" charset="0"/>
              <a:buChar char="•"/>
            </a:pPr>
            <a:endParaRPr lang="en-US" sz="2600" dirty="0">
              <a:latin typeface="Arial"/>
              <a:cs typeface="Arial"/>
            </a:endParaRPr>
          </a:p>
          <a:p>
            <a:pPr marL="457200" indent="-457200">
              <a:buFont typeface="Arial" panose="020B0604020202020204" pitchFamily="34" charset="0"/>
              <a:buChar char="•"/>
            </a:pPr>
            <a:r>
              <a:rPr lang="es-ES" sz="2600" dirty="0">
                <a:latin typeface="Arial"/>
                <a:cs typeface="Arial"/>
                <a:hlinkClick r:id="rId3"/>
              </a:rPr>
              <a:t>Operational </a:t>
            </a:r>
            <a:r>
              <a:rPr lang="es-ES" sz="2600" dirty="0" err="1">
                <a:latin typeface="Arial"/>
                <a:cs typeface="Arial"/>
                <a:hlinkClick r:id="rId3"/>
              </a:rPr>
              <a:t>considerations</a:t>
            </a:r>
            <a:r>
              <a:rPr lang="es-ES" sz="2600" dirty="0">
                <a:latin typeface="Arial"/>
                <a:cs typeface="Arial"/>
                <a:hlinkClick r:id="rId3"/>
              </a:rPr>
              <a:t> </a:t>
            </a:r>
            <a:r>
              <a:rPr lang="es-ES" sz="2600" dirty="0" err="1">
                <a:latin typeface="Arial"/>
                <a:cs typeface="Arial"/>
                <a:hlinkClick r:id="rId3"/>
              </a:rPr>
              <a:t>for</a:t>
            </a:r>
            <a:r>
              <a:rPr lang="es-ES" sz="2600" dirty="0">
                <a:latin typeface="Arial"/>
                <a:cs typeface="Arial"/>
                <a:hlinkClick r:id="rId3"/>
              </a:rPr>
              <a:t> </a:t>
            </a:r>
            <a:r>
              <a:rPr lang="es-ES" sz="2600" dirty="0" err="1">
                <a:latin typeface="Arial"/>
                <a:cs typeface="Arial"/>
                <a:hlinkClick r:id="rId3"/>
              </a:rPr>
              <a:t>managing</a:t>
            </a:r>
            <a:r>
              <a:rPr lang="es-ES" sz="2600" dirty="0">
                <a:latin typeface="Arial"/>
                <a:cs typeface="Arial"/>
                <a:hlinkClick r:id="rId3"/>
              </a:rPr>
              <a:t> COVID-19 cases and </a:t>
            </a:r>
            <a:r>
              <a:rPr lang="es-ES" sz="2600" dirty="0" err="1">
                <a:latin typeface="Arial"/>
                <a:cs typeface="Arial"/>
                <a:hlinkClick r:id="rId3"/>
              </a:rPr>
              <a:t>outbreaks</a:t>
            </a:r>
            <a:r>
              <a:rPr lang="es-ES" sz="2600" dirty="0">
                <a:latin typeface="Arial"/>
                <a:cs typeface="Arial"/>
                <a:hlinkClick r:id="rId3"/>
              </a:rPr>
              <a:t> in </a:t>
            </a:r>
            <a:r>
              <a:rPr lang="es-ES" sz="2600" dirty="0" err="1">
                <a:latin typeface="Arial"/>
                <a:cs typeface="Arial"/>
                <a:hlinkClick r:id="rId3"/>
              </a:rPr>
              <a:t>aviation</a:t>
            </a:r>
            <a:r>
              <a:rPr lang="es-ES" sz="2600" dirty="0">
                <a:latin typeface="Arial"/>
                <a:cs typeface="Arial"/>
                <a:hlinkClick r:id="rId3"/>
              </a:rPr>
              <a:t> </a:t>
            </a:r>
          </a:p>
          <a:p>
            <a:pPr marL="457200" indent="-457200">
              <a:buFont typeface="Arial" panose="020B0604020202020204" pitchFamily="34" charset="0"/>
              <a:buChar char="•"/>
            </a:pPr>
            <a:endParaRPr lang="en-US" sz="2600" dirty="0">
              <a:latin typeface="Arial"/>
              <a:cs typeface="Arial"/>
            </a:endParaRPr>
          </a:p>
          <a:p>
            <a:pPr marL="457200" indent="-457200">
              <a:buFont typeface="Arial" panose="020B0604020202020204" pitchFamily="34" charset="0"/>
              <a:buChar char="•"/>
            </a:pPr>
            <a:r>
              <a:rPr lang="es-ES" sz="2600" dirty="0" err="1">
                <a:latin typeface="Arial"/>
                <a:cs typeface="Arial"/>
                <a:hlinkClick r:id="rId4"/>
              </a:rPr>
              <a:t>Controlling</a:t>
            </a:r>
            <a:r>
              <a:rPr lang="es-ES" sz="2600" dirty="0">
                <a:latin typeface="Arial"/>
                <a:cs typeface="Arial"/>
                <a:hlinkClick r:id="rId4"/>
              </a:rPr>
              <a:t> </a:t>
            </a:r>
            <a:r>
              <a:rPr lang="es-ES" sz="2600" dirty="0" err="1">
                <a:latin typeface="Arial"/>
                <a:cs typeface="Arial"/>
                <a:hlinkClick r:id="rId4"/>
              </a:rPr>
              <a:t>the</a:t>
            </a:r>
            <a:r>
              <a:rPr lang="es-ES" sz="2600" dirty="0">
                <a:latin typeface="Arial"/>
                <a:cs typeface="Arial"/>
                <a:hlinkClick r:id="rId4"/>
              </a:rPr>
              <a:t> Spread </a:t>
            </a:r>
            <a:r>
              <a:rPr lang="es-ES" sz="2600" dirty="0" err="1">
                <a:latin typeface="Arial"/>
                <a:cs typeface="Arial"/>
                <a:hlinkClick r:id="rId4"/>
              </a:rPr>
              <a:t>of</a:t>
            </a:r>
            <a:r>
              <a:rPr lang="es-ES" sz="2600" dirty="0">
                <a:latin typeface="Arial"/>
                <a:cs typeface="Arial"/>
                <a:hlinkClick r:id="rId4"/>
              </a:rPr>
              <a:t> COVID-19 at </a:t>
            </a:r>
            <a:r>
              <a:rPr lang="es-ES" sz="2600" dirty="0" err="1">
                <a:latin typeface="Arial"/>
                <a:cs typeface="Arial"/>
                <a:hlinkClick r:id="rId4"/>
              </a:rPr>
              <a:t>Ground</a:t>
            </a:r>
            <a:r>
              <a:rPr lang="es-ES" sz="2600" dirty="0">
                <a:latin typeface="Arial"/>
                <a:cs typeface="Arial"/>
                <a:hlinkClick r:id="rId4"/>
              </a:rPr>
              <a:t> </a:t>
            </a:r>
            <a:r>
              <a:rPr lang="es-ES" sz="2600" dirty="0" err="1">
                <a:latin typeface="Arial"/>
                <a:cs typeface="Arial"/>
                <a:hlinkClick r:id="rId4"/>
              </a:rPr>
              <a:t>Crossings</a:t>
            </a:r>
            <a:endParaRPr lang="es-ES" sz="2600" dirty="0">
              <a:latin typeface="Arial"/>
              <a:cs typeface="Arial"/>
              <a:hlinkClick r:id="rId4"/>
            </a:endParaRPr>
          </a:p>
        </p:txBody>
      </p:sp>
    </p:spTree>
    <p:extLst>
      <p:ext uri="{BB962C8B-B14F-4D97-AF65-F5344CB8AC3E}">
        <p14:creationId xmlns:p14="http://schemas.microsoft.com/office/powerpoint/2010/main" val="206920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72BCF9-0B8D-4074-9436-701BDD2B6BFF}"/>
              </a:ext>
            </a:extLst>
          </p:cNvPr>
          <p:cNvSpPr/>
          <p:nvPr/>
        </p:nvSpPr>
        <p:spPr>
          <a:xfrm>
            <a:off x="0" y="3773606"/>
            <a:ext cx="12192000" cy="28933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50000"/>
              </a:lnSpc>
            </a:pPr>
            <a:r>
              <a:rPr lang="es-ES" sz="2400" b="1">
                <a:solidFill>
                  <a:schemeClr val="bg1"/>
                </a:solidFill>
              </a:rPr>
              <a:t>RECURSOS DE LA OMS</a:t>
            </a:r>
          </a:p>
        </p:txBody>
      </p:sp>
      <p:sp>
        <p:nvSpPr>
          <p:cNvPr id="10" name="TextBox 9">
            <a:extLst>
              <a:ext uri="{FF2B5EF4-FFF2-40B4-BE49-F238E27FC236}">
                <a16:creationId xmlns:a16="http://schemas.microsoft.com/office/drawing/2014/main" id="{04F2AF43-6C07-4B87-BFC4-B1B98FDD4CAF}"/>
              </a:ext>
            </a:extLst>
          </p:cNvPr>
          <p:cNvSpPr txBox="1"/>
          <p:nvPr/>
        </p:nvSpPr>
        <p:spPr>
          <a:xfrm>
            <a:off x="0" y="-101525"/>
            <a:ext cx="12192000" cy="830997"/>
          </a:xfrm>
          <a:prstGeom prst="rect">
            <a:avLst/>
          </a:prstGeom>
          <a:noFill/>
        </p:spPr>
        <p:txBody>
          <a:bodyPr wrap="square" rtlCol="0">
            <a:spAutoFit/>
          </a:bodyPr>
          <a:lstStyle/>
          <a:p>
            <a:pPr algn="ctr">
              <a:spcBef>
                <a:spcPts val="700"/>
              </a:spcBef>
              <a:buClr>
                <a:srgbClr val="DD8047"/>
              </a:buClr>
              <a:buSzPct val="60000"/>
            </a:pPr>
            <a:r>
              <a:rPr lang="es-ES" sz="4600" b="1" dirty="0">
                <a:solidFill>
                  <a:schemeClr val="bg1"/>
                </a:solidFill>
                <a:latin typeface="+mj-lt"/>
                <a:cs typeface="Calibri" panose="020F0502020204030204" pitchFamily="34" charset="0"/>
              </a:rPr>
              <a:t>¡MUCHAS GRACIAS!</a:t>
            </a:r>
          </a:p>
        </p:txBody>
      </p:sp>
      <p:sp>
        <p:nvSpPr>
          <p:cNvPr id="13" name="Rectangle: Rounded Corners 12">
            <a:extLst>
              <a:ext uri="{FF2B5EF4-FFF2-40B4-BE49-F238E27FC236}">
                <a16:creationId xmlns:a16="http://schemas.microsoft.com/office/drawing/2014/main" id="{C11B9C60-02FC-41E8-B2BE-53DD780C3CA3}"/>
              </a:ext>
            </a:extLst>
          </p:cNvPr>
          <p:cNvSpPr/>
          <p:nvPr/>
        </p:nvSpPr>
        <p:spPr>
          <a:xfrm>
            <a:off x="1239599"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es-ES" sz="1400" b="1" dirty="0"/>
              <a:t>OMS - COVID-19</a:t>
            </a:r>
          </a:p>
          <a:p>
            <a:pPr algn="ctr"/>
            <a:r>
              <a:rPr lang="es-ES" sz="1400" b="1" dirty="0"/>
              <a:t>Página web de emergencias</a:t>
            </a:r>
          </a:p>
        </p:txBody>
      </p:sp>
      <p:pic>
        <p:nvPicPr>
          <p:cNvPr id="9" name="Picture 8">
            <a:hlinkClick r:id="rId3"/>
            <a:extLst>
              <a:ext uri="{FF2B5EF4-FFF2-40B4-BE49-F238E27FC236}">
                <a16:creationId xmlns:a16="http://schemas.microsoft.com/office/drawing/2014/main" id="{73E02E2C-30C2-49FA-8399-05DC2B895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50782" y="5090038"/>
            <a:ext cx="1043875" cy="1063135"/>
          </a:xfrm>
          <a:prstGeom prst="rect">
            <a:avLst/>
          </a:prstGeom>
        </p:spPr>
      </p:pic>
      <p:sp>
        <p:nvSpPr>
          <p:cNvPr id="18" name="TextBox 17">
            <a:extLst>
              <a:ext uri="{FF2B5EF4-FFF2-40B4-BE49-F238E27FC236}">
                <a16:creationId xmlns:a16="http://schemas.microsoft.com/office/drawing/2014/main" id="{E23129EC-78FD-42DC-A2CC-588997984439}"/>
              </a:ext>
            </a:extLst>
          </p:cNvPr>
          <p:cNvSpPr txBox="1"/>
          <p:nvPr/>
        </p:nvSpPr>
        <p:spPr>
          <a:xfrm>
            <a:off x="1773271" y="6227799"/>
            <a:ext cx="1476000" cy="461665"/>
          </a:xfrm>
          <a:prstGeom prst="rect">
            <a:avLst/>
          </a:prstGeom>
          <a:noFill/>
        </p:spPr>
        <p:txBody>
          <a:bodyPr wrap="square" rtlCol="0">
            <a:spAutoFit/>
          </a:bodyPr>
          <a:lstStyle/>
          <a:p>
            <a:pPr algn="ctr">
              <a:spcBef>
                <a:spcPts val="700"/>
              </a:spcBef>
              <a:buClr>
                <a:srgbClr val="DD8047"/>
              </a:buClr>
              <a:buSzPct val="60000"/>
            </a:pPr>
            <a:r>
              <a:rPr lang="es-ES" sz="1200" b="1" dirty="0">
                <a:solidFill>
                  <a:srgbClr val="0070C0"/>
                </a:solidFill>
                <a:latin typeface="+mj-lt"/>
                <a:cs typeface="Calibri" panose="020F0502020204030204" pitchFamily="34" charset="0"/>
              </a:rPr>
              <a:t>Escanee o haga </a:t>
            </a:r>
            <a:r>
              <a:rPr lang="es-ES" sz="1200" b="1" dirty="0" err="1">
                <a:solidFill>
                  <a:srgbClr val="0070C0"/>
                </a:solidFill>
                <a:latin typeface="+mj-lt"/>
                <a:cs typeface="Calibri" panose="020F0502020204030204" pitchFamily="34" charset="0"/>
              </a:rPr>
              <a:t>click</a:t>
            </a:r>
            <a:endParaRPr lang="es-ES" sz="1200" b="1" dirty="0">
              <a:solidFill>
                <a:srgbClr val="0070C0"/>
              </a:solidFill>
              <a:latin typeface="+mj-lt"/>
              <a:cs typeface="Calibri" panose="020F0502020204030204" pitchFamily="34" charset="0"/>
            </a:endParaRPr>
          </a:p>
        </p:txBody>
      </p:sp>
      <p:sp>
        <p:nvSpPr>
          <p:cNvPr id="2" name="TextBox 1">
            <a:extLst>
              <a:ext uri="{FF2B5EF4-FFF2-40B4-BE49-F238E27FC236}">
                <a16:creationId xmlns:a16="http://schemas.microsoft.com/office/drawing/2014/main" id="{792C72D7-0DB3-47B6-ACCD-3268695FBC1A}"/>
              </a:ext>
            </a:extLst>
          </p:cNvPr>
          <p:cNvSpPr txBox="1"/>
          <p:nvPr/>
        </p:nvSpPr>
        <p:spPr>
          <a:xfrm>
            <a:off x="0" y="733317"/>
            <a:ext cx="12192000" cy="3029034"/>
          </a:xfrm>
          <a:prstGeom prst="rect">
            <a:avLst/>
          </a:prstGeom>
          <a:noFill/>
        </p:spPr>
        <p:txBody>
          <a:bodyPr wrap="square" lIns="91440" tIns="45720" rIns="91440" bIns="45720" rtlCol="0" anchor="t">
            <a:spAutoFit/>
          </a:bodyPr>
          <a:lstStyle/>
          <a:p>
            <a:pPr algn="ctr">
              <a:spcBef>
                <a:spcPts val="700"/>
              </a:spcBef>
              <a:buClr>
                <a:srgbClr val="DD8047"/>
              </a:buClr>
              <a:buSzPct val="60000"/>
            </a:pPr>
            <a:r>
              <a:rPr lang="es-ES" sz="2000" b="1" dirty="0">
                <a:solidFill>
                  <a:srgbClr val="0070C0"/>
                </a:solidFill>
                <a:latin typeface="+mj-lt"/>
                <a:cs typeface="Calibri"/>
              </a:rPr>
              <a:t>Si necesita apoyo técnico para el ejercicio de simulación,</a:t>
            </a:r>
          </a:p>
          <a:p>
            <a:pPr algn="ctr">
              <a:spcBef>
                <a:spcPts val="700"/>
              </a:spcBef>
              <a:buClr>
                <a:srgbClr val="DD8047"/>
              </a:buClr>
              <a:buSzPct val="60000"/>
            </a:pPr>
            <a:r>
              <a:rPr lang="es-ES" sz="2000" b="1" dirty="0">
                <a:solidFill>
                  <a:srgbClr val="0070C0"/>
                </a:solidFill>
                <a:latin typeface="+mj-lt"/>
                <a:cs typeface="Calibri"/>
              </a:rPr>
              <a:t>póngase en contacto con el punto focal de la OMS de la oficina regional o la oficina en el país:</a:t>
            </a:r>
          </a:p>
          <a:p>
            <a:pPr>
              <a:spcBef>
                <a:spcPts val="700"/>
              </a:spcBef>
              <a:buClr>
                <a:srgbClr val="DD8047"/>
              </a:buClr>
              <a:buSzPct val="60000"/>
            </a:pPr>
            <a:r>
              <a:rPr lang="es-ES" sz="2000" b="1" dirty="0">
                <a:solidFill>
                  <a:srgbClr val="0070C0"/>
                </a:solidFill>
                <a:latin typeface="+mj-lt"/>
                <a:cs typeface="Calibri"/>
              </a:rPr>
              <a:t>					</a:t>
            </a:r>
            <a:r>
              <a:rPr lang="es-ES" b="1" dirty="0">
                <a:solidFill>
                  <a:srgbClr val="0070C0"/>
                </a:solidFill>
                <a:latin typeface="+mj-lt"/>
                <a:cs typeface="Calibri"/>
              </a:rPr>
              <a:t>AFRO: 	</a:t>
            </a:r>
            <a:r>
              <a:rPr lang="es-ES" b="1" dirty="0">
                <a:solidFill>
                  <a:srgbClr val="0070C0"/>
                </a:solidFill>
                <a:latin typeface="+mj-lt"/>
                <a:cs typeface="Calibri"/>
                <a:hlinkClick r:id="rId5"/>
              </a:rPr>
              <a:t>stephenm@who.int</a:t>
            </a:r>
            <a:r>
              <a:rPr lang="es-ES" b="1" dirty="0">
                <a:solidFill>
                  <a:srgbClr val="0070C0"/>
                </a:solidFill>
                <a:latin typeface="+mj-lt"/>
                <a:cs typeface="Calibri"/>
              </a:rPr>
              <a:t>  </a:t>
            </a:r>
          </a:p>
          <a:p>
            <a:pPr>
              <a:spcBef>
                <a:spcPts val="700"/>
              </a:spcBef>
              <a:buClr>
                <a:srgbClr val="DD8047"/>
              </a:buClr>
              <a:buSzPct val="60000"/>
            </a:pPr>
            <a:r>
              <a:rPr lang="es-ES" b="1" dirty="0">
                <a:solidFill>
                  <a:srgbClr val="0070C0"/>
                </a:solidFill>
                <a:latin typeface="+mj-lt"/>
                <a:cs typeface="Calibri"/>
              </a:rPr>
              <a:t>					EMRO: 	</a:t>
            </a:r>
            <a:r>
              <a:rPr lang="es-ES" b="1" dirty="0">
                <a:solidFill>
                  <a:srgbClr val="0070C0"/>
                </a:solidFill>
                <a:latin typeface="+mj-lt"/>
                <a:cs typeface="Calibri"/>
                <a:hlinkClick r:id="rId6"/>
              </a:rPr>
              <a:t>samhourid@who.int</a:t>
            </a:r>
            <a:r>
              <a:rPr lang="es-ES" b="1" dirty="0">
                <a:solidFill>
                  <a:srgbClr val="0070C0"/>
                </a:solidFill>
                <a:latin typeface="+mj-lt"/>
                <a:cs typeface="Calibri"/>
              </a:rPr>
              <a:t>  </a:t>
            </a:r>
          </a:p>
          <a:p>
            <a:pPr>
              <a:spcBef>
                <a:spcPts val="700"/>
              </a:spcBef>
              <a:buClr>
                <a:srgbClr val="DD8047"/>
              </a:buClr>
              <a:buSzPct val="60000"/>
            </a:pPr>
            <a:r>
              <a:rPr lang="es-ES" b="1" dirty="0">
                <a:solidFill>
                  <a:srgbClr val="0070C0"/>
                </a:solidFill>
                <a:latin typeface="+mj-lt"/>
                <a:cs typeface="Calibri"/>
              </a:rPr>
              <a:t>					EURO: 	</a:t>
            </a:r>
            <a:r>
              <a:rPr lang="es-ES" b="1" dirty="0">
                <a:solidFill>
                  <a:srgbClr val="0070C0"/>
                </a:solidFill>
                <a:latin typeface="+mj-lt"/>
                <a:cs typeface="Calibri"/>
                <a:hlinkClick r:id="rId7"/>
              </a:rPr>
              <a:t>schmidtt@who.int</a:t>
            </a:r>
            <a:r>
              <a:rPr lang="es-ES" b="1" dirty="0">
                <a:solidFill>
                  <a:srgbClr val="0070C0"/>
                </a:solidFill>
                <a:latin typeface="+mj-lt"/>
                <a:cs typeface="Calibri"/>
              </a:rPr>
              <a:t>; </a:t>
            </a:r>
            <a:r>
              <a:rPr lang="es-ES" b="1" dirty="0">
                <a:solidFill>
                  <a:srgbClr val="0070C0"/>
                </a:solidFill>
                <a:latin typeface="+mj-lt"/>
                <a:cs typeface="Calibri"/>
                <a:hlinkClick r:id="rId8"/>
              </a:rPr>
              <a:t>rashforda@who.int</a:t>
            </a:r>
            <a:r>
              <a:rPr lang="es-ES" b="1" dirty="0">
                <a:solidFill>
                  <a:srgbClr val="0070C0"/>
                </a:solidFill>
                <a:latin typeface="+mj-lt"/>
                <a:cs typeface="Calibri"/>
              </a:rPr>
              <a:t> </a:t>
            </a:r>
          </a:p>
          <a:p>
            <a:pPr>
              <a:spcBef>
                <a:spcPts val="700"/>
              </a:spcBef>
              <a:buClr>
                <a:srgbClr val="DD8047"/>
              </a:buClr>
              <a:buSzPct val="60000"/>
            </a:pPr>
            <a:r>
              <a:rPr lang="es-ES" b="1" dirty="0">
                <a:solidFill>
                  <a:srgbClr val="0070C0"/>
                </a:solidFill>
                <a:latin typeface="+mj-lt"/>
                <a:cs typeface="Calibri"/>
              </a:rPr>
              <a:t>					OPS: 	</a:t>
            </a:r>
            <a:r>
              <a:rPr lang="es-ES" b="1" dirty="0">
                <a:solidFill>
                  <a:srgbClr val="0070C0"/>
                </a:solidFill>
                <a:latin typeface="+mj-lt"/>
                <a:cs typeface="Calibri"/>
                <a:hlinkClick r:id="rId9"/>
              </a:rPr>
              <a:t>andragro@paho.org</a:t>
            </a:r>
            <a:r>
              <a:rPr lang="es-ES" b="1" dirty="0">
                <a:solidFill>
                  <a:srgbClr val="0070C0"/>
                </a:solidFill>
                <a:latin typeface="+mj-lt"/>
                <a:cs typeface="Calibri"/>
              </a:rPr>
              <a:t> </a:t>
            </a:r>
          </a:p>
          <a:p>
            <a:pPr>
              <a:spcBef>
                <a:spcPts val="700"/>
              </a:spcBef>
              <a:buClr>
                <a:srgbClr val="DD8047"/>
              </a:buClr>
              <a:buSzPct val="60000"/>
            </a:pPr>
            <a:r>
              <a:rPr lang="es-ES" b="1" dirty="0">
                <a:solidFill>
                  <a:srgbClr val="0070C0"/>
                </a:solidFill>
                <a:latin typeface="+mj-lt"/>
                <a:ea typeface="+mn-lt"/>
                <a:cs typeface="Calibri"/>
              </a:rPr>
              <a:t>					SEARO: </a:t>
            </a:r>
            <a:r>
              <a:rPr lang="es-ES" b="1">
                <a:solidFill>
                  <a:srgbClr val="0070C0"/>
                </a:solidFill>
                <a:latin typeface="+mj-lt"/>
                <a:ea typeface="+mn-lt"/>
                <a:cs typeface="Calibri"/>
              </a:rPr>
              <a:t>	</a:t>
            </a:r>
            <a:r>
              <a:rPr lang="es-ES" b="1">
                <a:latin typeface="+mj-lt"/>
                <a:ea typeface="+mn-lt"/>
                <a:cs typeface="+mn-lt"/>
                <a:hlinkClick r:id="rId10"/>
              </a:rPr>
              <a:t>katom</a:t>
            </a:r>
            <a:r>
              <a:rPr lang="es-ES" b="1" dirty="0">
                <a:latin typeface="+mj-lt"/>
                <a:ea typeface="+mn-lt"/>
                <a:cs typeface="+mn-lt"/>
                <a:hlinkClick r:id="rId10"/>
              </a:rPr>
              <a:t>@who.int</a:t>
            </a:r>
            <a:r>
              <a:rPr lang="es-ES" b="1" dirty="0">
                <a:latin typeface="+mj-lt"/>
                <a:ea typeface="+mn-lt"/>
                <a:cs typeface="+mn-lt"/>
              </a:rPr>
              <a:t>; </a:t>
            </a:r>
            <a:r>
              <a:rPr lang="es-ES" b="1" dirty="0">
                <a:solidFill>
                  <a:srgbClr val="0070C0"/>
                </a:solidFill>
                <a:latin typeface="+mj-lt"/>
                <a:ea typeface="+mn-lt"/>
                <a:cs typeface="Calibri"/>
                <a:hlinkClick r:id="rId11"/>
              </a:rPr>
              <a:t>htikem@who.int</a:t>
            </a:r>
            <a:r>
              <a:rPr lang="es-ES" b="1" dirty="0">
                <a:solidFill>
                  <a:srgbClr val="0070C0"/>
                </a:solidFill>
                <a:latin typeface="+mj-lt"/>
                <a:ea typeface="+mn-lt"/>
                <a:cs typeface="Calibri"/>
              </a:rPr>
              <a:t>  </a:t>
            </a:r>
          </a:p>
          <a:p>
            <a:pPr>
              <a:spcBef>
                <a:spcPts val="700"/>
              </a:spcBef>
              <a:buClr>
                <a:srgbClr val="DD8047"/>
              </a:buClr>
              <a:buSzPct val="60000"/>
            </a:pPr>
            <a:r>
              <a:rPr lang="es-ES" b="1" dirty="0">
                <a:solidFill>
                  <a:srgbClr val="0070C0"/>
                </a:solidFill>
                <a:latin typeface="+mj-lt"/>
                <a:cs typeface="Calibri"/>
              </a:rPr>
              <a:t>					WPRO: 	</a:t>
            </a:r>
            <a:r>
              <a:rPr lang="es-ES" b="1" dirty="0">
                <a:solidFill>
                  <a:srgbClr val="0070C0"/>
                </a:solidFill>
                <a:latin typeface="+mj-lt"/>
                <a:cs typeface="Calibri"/>
                <a:hlinkClick r:id="rId12"/>
              </a:rPr>
              <a:t>eshofoniea@who.int</a:t>
            </a:r>
            <a:r>
              <a:rPr lang="es-ES" b="1" dirty="0">
                <a:solidFill>
                  <a:srgbClr val="0070C0"/>
                </a:solidFill>
                <a:latin typeface="+mj-lt"/>
                <a:cs typeface="Calibri"/>
              </a:rPr>
              <a:t>;  </a:t>
            </a:r>
          </a:p>
        </p:txBody>
      </p:sp>
      <p:sp>
        <p:nvSpPr>
          <p:cNvPr id="15" name="Rectangle: Rounded Corners 14">
            <a:extLst>
              <a:ext uri="{FF2B5EF4-FFF2-40B4-BE49-F238E27FC236}">
                <a16:creationId xmlns:a16="http://schemas.microsoft.com/office/drawing/2014/main" id="{8C6D610C-26D0-4FA3-8062-200749C0C412}"/>
              </a:ext>
            </a:extLst>
          </p:cNvPr>
          <p:cNvSpPr/>
          <p:nvPr/>
        </p:nvSpPr>
        <p:spPr>
          <a:xfrm>
            <a:off x="4918924" y="4381796"/>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r>
              <a:rPr lang="es-ES" sz="1400" b="1" dirty="0"/>
              <a:t>Más información sobre el coronavirus</a:t>
            </a:r>
          </a:p>
        </p:txBody>
      </p:sp>
      <p:pic>
        <p:nvPicPr>
          <p:cNvPr id="16" name="Picture 15">
            <a:hlinkClick r:id="rId13"/>
            <a:extLst>
              <a:ext uri="{FF2B5EF4-FFF2-40B4-BE49-F238E27FC236}">
                <a16:creationId xmlns:a16="http://schemas.microsoft.com/office/drawing/2014/main" id="{BD923BB1-F5AD-406F-BBD9-A8E464A1FDE4}"/>
              </a:ext>
            </a:extLst>
          </p:cNvPr>
          <p:cNvPicPr>
            <a:picLocks noChangeAspect="1"/>
          </p:cNvPicPr>
          <p:nvPr/>
        </p:nvPicPr>
        <p:blipFill>
          <a:blip r:embed="rId14" cstate="email">
            <a:alphaModFix/>
            <a:extLst>
              <a:ext uri="{28A0092B-C50C-407E-A947-70E740481C1C}">
                <a14:useLocalDpi xmlns:a14="http://schemas.microsoft.com/office/drawing/2010/main"/>
              </a:ext>
            </a:extLst>
          </a:blip>
          <a:stretch>
            <a:fillRect/>
          </a:stretch>
        </p:blipFill>
        <p:spPr>
          <a:xfrm>
            <a:off x="5633959" y="5090038"/>
            <a:ext cx="1036171" cy="1063135"/>
          </a:xfrm>
          <a:prstGeom prst="rect">
            <a:avLst/>
          </a:prstGeom>
        </p:spPr>
      </p:pic>
      <p:sp>
        <p:nvSpPr>
          <p:cNvPr id="17" name="TextBox 16">
            <a:extLst>
              <a:ext uri="{FF2B5EF4-FFF2-40B4-BE49-F238E27FC236}">
                <a16:creationId xmlns:a16="http://schemas.microsoft.com/office/drawing/2014/main" id="{CC06E5A8-EA35-4F91-A6BE-270512AABBE5}"/>
              </a:ext>
            </a:extLst>
          </p:cNvPr>
          <p:cNvSpPr txBox="1"/>
          <p:nvPr/>
        </p:nvSpPr>
        <p:spPr>
          <a:xfrm>
            <a:off x="5452596" y="6227798"/>
            <a:ext cx="1476000" cy="461665"/>
          </a:xfrm>
          <a:prstGeom prst="rect">
            <a:avLst/>
          </a:prstGeom>
          <a:noFill/>
        </p:spPr>
        <p:txBody>
          <a:bodyPr wrap="square" rtlCol="0">
            <a:spAutoFit/>
          </a:bodyPr>
          <a:lstStyle/>
          <a:p>
            <a:pPr algn="ctr">
              <a:spcBef>
                <a:spcPts val="700"/>
              </a:spcBef>
              <a:buClr>
                <a:srgbClr val="DD8047"/>
              </a:buClr>
              <a:buSzPct val="60000"/>
            </a:pPr>
            <a:r>
              <a:rPr lang="es-ES" sz="1200" b="1" dirty="0">
                <a:solidFill>
                  <a:srgbClr val="0070C0"/>
                </a:solidFill>
                <a:latin typeface="+mj-lt"/>
                <a:cs typeface="Calibri" panose="020F0502020204030204" pitchFamily="34" charset="0"/>
              </a:rPr>
              <a:t>Escanee o haga </a:t>
            </a:r>
            <a:r>
              <a:rPr lang="es-ES" sz="1200" b="1" dirty="0" err="1">
                <a:solidFill>
                  <a:srgbClr val="0070C0"/>
                </a:solidFill>
                <a:latin typeface="+mj-lt"/>
                <a:cs typeface="Calibri" panose="020F0502020204030204" pitchFamily="34" charset="0"/>
              </a:rPr>
              <a:t>click</a:t>
            </a:r>
            <a:endParaRPr lang="es-ES" sz="1200" b="1" dirty="0">
              <a:solidFill>
                <a:srgbClr val="0070C0"/>
              </a:solidFill>
              <a:latin typeface="+mj-lt"/>
              <a:cs typeface="Calibri" panose="020F0502020204030204" pitchFamily="34" charset="0"/>
            </a:endParaRPr>
          </a:p>
        </p:txBody>
      </p:sp>
      <p:sp>
        <p:nvSpPr>
          <p:cNvPr id="19" name="Rectangle: Rounded Corners 18">
            <a:extLst>
              <a:ext uri="{FF2B5EF4-FFF2-40B4-BE49-F238E27FC236}">
                <a16:creationId xmlns:a16="http://schemas.microsoft.com/office/drawing/2014/main" id="{143DD285-C321-4EA7-9111-A30C5465E894}"/>
              </a:ext>
            </a:extLst>
          </p:cNvPr>
          <p:cNvSpPr/>
          <p:nvPr/>
        </p:nvSpPr>
        <p:spPr>
          <a:xfrm>
            <a:off x="8598249" y="4381795"/>
            <a:ext cx="2466240" cy="2153780"/>
          </a:xfrm>
          <a:prstGeom prst="roundRect">
            <a:avLst/>
          </a:prstGeom>
          <a:solidFill>
            <a:schemeClr val="bg1"/>
          </a:solidFill>
          <a:effectLst>
            <a:innerShdw blurRad="63500" dist="50800" dir="18900000">
              <a:prstClr val="black">
                <a:alpha val="50000"/>
              </a:prstClr>
            </a:innerShdw>
          </a:effectLst>
        </p:spPr>
        <p:txBody>
          <a:bodyPr wrap="square">
            <a:noAutofit/>
          </a:bodyPr>
          <a:lstStyle/>
          <a:p>
            <a:pPr algn="ctr">
              <a:tabLst>
                <a:tab pos="1882775" algn="r"/>
              </a:tabLst>
            </a:pPr>
            <a:r>
              <a:rPr lang="es-ES" sz="1400" b="1" dirty="0"/>
              <a:t>Recursos de la OMS sobre</a:t>
            </a:r>
          </a:p>
          <a:p>
            <a:pPr algn="ctr">
              <a:tabLst>
                <a:tab pos="1882775" algn="r"/>
              </a:tabLst>
            </a:pPr>
            <a:r>
              <a:rPr lang="es-ES" sz="1400" b="1" dirty="0"/>
              <a:t>ejercicios de simulación</a:t>
            </a:r>
          </a:p>
        </p:txBody>
      </p:sp>
      <p:pic>
        <p:nvPicPr>
          <p:cNvPr id="4" name="Picture 3">
            <a:hlinkClick r:id="rId15"/>
            <a:extLst>
              <a:ext uri="{FF2B5EF4-FFF2-40B4-BE49-F238E27FC236}">
                <a16:creationId xmlns:a16="http://schemas.microsoft.com/office/drawing/2014/main" id="{8D4128EA-2D55-489B-A288-BCFD7174DEE5}"/>
              </a:ext>
            </a:extLst>
          </p:cNvPr>
          <p:cNvPicPr>
            <a:picLocks noChangeAspect="1"/>
          </p:cNvPicPr>
          <p:nvPr/>
        </p:nvPicPr>
        <p:blipFill>
          <a:blip r:embed="rId16"/>
          <a:stretch>
            <a:fillRect/>
          </a:stretch>
        </p:blipFill>
        <p:spPr>
          <a:xfrm>
            <a:off x="9271436" y="5064618"/>
            <a:ext cx="1119866" cy="1113974"/>
          </a:xfrm>
          <a:prstGeom prst="rect">
            <a:avLst/>
          </a:prstGeom>
        </p:spPr>
      </p:pic>
      <p:sp>
        <p:nvSpPr>
          <p:cNvPr id="20" name="TextBox 19">
            <a:extLst>
              <a:ext uri="{FF2B5EF4-FFF2-40B4-BE49-F238E27FC236}">
                <a16:creationId xmlns:a16="http://schemas.microsoft.com/office/drawing/2014/main" id="{8C6E2D8B-9E90-47C9-847D-B1B528939382}"/>
              </a:ext>
            </a:extLst>
          </p:cNvPr>
          <p:cNvSpPr txBox="1"/>
          <p:nvPr/>
        </p:nvSpPr>
        <p:spPr>
          <a:xfrm>
            <a:off x="9131921" y="6227798"/>
            <a:ext cx="1476000" cy="461665"/>
          </a:xfrm>
          <a:prstGeom prst="rect">
            <a:avLst/>
          </a:prstGeom>
          <a:noFill/>
        </p:spPr>
        <p:txBody>
          <a:bodyPr wrap="square" rtlCol="0">
            <a:spAutoFit/>
          </a:bodyPr>
          <a:lstStyle/>
          <a:p>
            <a:pPr algn="ctr">
              <a:spcBef>
                <a:spcPts val="700"/>
              </a:spcBef>
              <a:buClr>
                <a:srgbClr val="DD8047"/>
              </a:buClr>
              <a:buSzPct val="60000"/>
            </a:pPr>
            <a:r>
              <a:rPr lang="es-ES" sz="1200" b="1" dirty="0">
                <a:solidFill>
                  <a:srgbClr val="0070C0"/>
                </a:solidFill>
                <a:latin typeface="+mj-lt"/>
                <a:cs typeface="Calibri" panose="020F0502020204030204" pitchFamily="34" charset="0"/>
              </a:rPr>
              <a:t>Escanee o haga </a:t>
            </a:r>
            <a:r>
              <a:rPr lang="es-ES" sz="1200" b="1" dirty="0" err="1">
                <a:solidFill>
                  <a:srgbClr val="0070C0"/>
                </a:solidFill>
                <a:latin typeface="+mj-lt"/>
                <a:cs typeface="Calibri" panose="020F0502020204030204" pitchFamily="34" charset="0"/>
              </a:rPr>
              <a:t>click</a:t>
            </a:r>
            <a:endParaRPr lang="es-ES" sz="1200" b="1" dirty="0">
              <a:solidFill>
                <a:srgbClr val="0070C0"/>
              </a:solidFill>
              <a:latin typeface="+mj-lt"/>
              <a:cs typeface="Calibri" panose="020F0502020204030204" pitchFamily="34" charset="0"/>
            </a:endParaRPr>
          </a:p>
        </p:txBody>
      </p:sp>
    </p:spTree>
    <p:extLst>
      <p:ext uri="{BB962C8B-B14F-4D97-AF65-F5344CB8AC3E}">
        <p14:creationId xmlns:p14="http://schemas.microsoft.com/office/powerpoint/2010/main" val="3088037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89890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¿Qué es un ejercicio de simulación teórico?</a:t>
            </a:r>
          </a:p>
        </p:txBody>
      </p:sp>
      <p:sp>
        <p:nvSpPr>
          <p:cNvPr id="3" name="object 3"/>
          <p:cNvSpPr txBox="1"/>
          <p:nvPr/>
        </p:nvSpPr>
        <p:spPr>
          <a:xfrm>
            <a:off x="951024" y="1597659"/>
            <a:ext cx="10288905" cy="3015615"/>
          </a:xfrm>
          <a:prstGeom prst="rect">
            <a:avLst/>
          </a:prstGeom>
        </p:spPr>
        <p:txBody>
          <a:bodyPr vert="horz" wrap="square" lIns="0" tIns="54610" rIns="0" bIns="0" rtlCol="0">
            <a:spAutoFit/>
          </a:bodyPr>
          <a:lstStyle/>
          <a:p>
            <a:pPr marL="12700" marR="5080" indent="-1270" algn="ctr">
              <a:lnSpc>
                <a:spcPct val="90200"/>
              </a:lnSpc>
              <a:spcBef>
                <a:spcPts val="430"/>
              </a:spcBef>
            </a:pPr>
            <a:r>
              <a:rPr lang="es-ES" sz="2800" dirty="0">
                <a:latin typeface="Calibri"/>
                <a:cs typeface="Calibri"/>
              </a:rPr>
              <a:t>Un </a:t>
            </a:r>
            <a:r>
              <a:rPr lang="es-ES" sz="2800" b="1" dirty="0">
                <a:solidFill>
                  <a:srgbClr val="005D85"/>
                </a:solidFill>
                <a:latin typeface="Calibri"/>
                <a:cs typeface="Calibri"/>
              </a:rPr>
              <a:t>ejercicio de simulación teórico (TTX) </a:t>
            </a:r>
            <a:r>
              <a:rPr lang="es-ES" sz="2800" dirty="0">
                <a:latin typeface="Calibri"/>
                <a:cs typeface="Calibri"/>
              </a:rPr>
              <a:t>es un debate en el que se utiliza un escenario de simulación progresivo, junto con una serie de consignas por escrito, y en el que los participantes estudian el impacto de una posible emergencia sanitaria en los planes, procedimientos y capacidades existentes.</a:t>
            </a:r>
          </a:p>
          <a:p>
            <a:pPr>
              <a:lnSpc>
                <a:spcPct val="100000"/>
              </a:lnSpc>
              <a:spcBef>
                <a:spcPts val="10"/>
              </a:spcBef>
            </a:pPr>
            <a:endParaRPr sz="3550" dirty="0">
              <a:latin typeface="Calibri"/>
              <a:cs typeface="Calibri"/>
            </a:endParaRPr>
          </a:p>
          <a:p>
            <a:pPr marL="240029" marR="231775" algn="ctr">
              <a:lnSpc>
                <a:spcPts val="3000"/>
              </a:lnSpc>
            </a:pPr>
            <a:r>
              <a:rPr lang="es-ES" sz="2800" dirty="0">
                <a:latin typeface="Calibri"/>
                <a:cs typeface="Calibri"/>
              </a:rPr>
              <a:t>“En un ejercicio TTX se </a:t>
            </a:r>
            <a:r>
              <a:rPr lang="es-ES" sz="2800" b="1" dirty="0">
                <a:solidFill>
                  <a:srgbClr val="005D85"/>
                </a:solidFill>
                <a:latin typeface="Calibri"/>
                <a:cs typeface="Calibri"/>
              </a:rPr>
              <a:t>simula una situación de emergencia </a:t>
            </a:r>
            <a:r>
              <a:rPr lang="es-ES" sz="2800" dirty="0">
                <a:latin typeface="Calibri"/>
                <a:cs typeface="Calibri"/>
              </a:rPr>
              <a:t>en un contexto informal y exento de tensión.”</a:t>
            </a:r>
          </a:p>
        </p:txBody>
      </p:sp>
      <p:sp>
        <p:nvSpPr>
          <p:cNvPr id="4" name="object 4"/>
          <p:cNvSpPr txBox="1"/>
          <p:nvPr/>
        </p:nvSpPr>
        <p:spPr>
          <a:xfrm>
            <a:off x="4738799" y="4962652"/>
            <a:ext cx="2713990" cy="269240"/>
          </a:xfrm>
          <a:prstGeom prst="rect">
            <a:avLst/>
          </a:prstGeom>
        </p:spPr>
        <p:txBody>
          <a:bodyPr vert="horz" wrap="square" lIns="0" tIns="12700" rIns="0" bIns="0" rtlCol="0">
            <a:spAutoFit/>
          </a:bodyPr>
          <a:lstStyle/>
          <a:p>
            <a:pPr marL="12700">
              <a:lnSpc>
                <a:spcPct val="100000"/>
              </a:lnSpc>
              <a:spcBef>
                <a:spcPts val="100"/>
              </a:spcBef>
            </a:pPr>
            <a:r>
              <a:rPr lang="es-ES" sz="1600">
                <a:latin typeface="Arial"/>
                <a:cs typeface="Arial"/>
              </a:rPr>
              <a:t>-WHO Exercise Manual, 2017</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1F0BFF-49B0-4F86-8F11-7044571E1719}"/>
              </a:ext>
            </a:extLst>
          </p:cNvPr>
          <p:cNvPicPr>
            <a:picLocks noChangeAspect="1"/>
          </p:cNvPicPr>
          <p:nvPr/>
        </p:nvPicPr>
        <p:blipFill>
          <a:blip r:embed="rId3"/>
          <a:stretch>
            <a:fillRect/>
          </a:stretch>
        </p:blipFill>
        <p:spPr>
          <a:xfrm>
            <a:off x="8534400" y="609600"/>
            <a:ext cx="2868478" cy="3633406"/>
          </a:xfrm>
          <a:prstGeom prst="rect">
            <a:avLst/>
          </a:prstGeom>
        </p:spPr>
      </p:pic>
      <p:sp>
        <p:nvSpPr>
          <p:cNvPr id="2" name="object 2"/>
          <p:cNvSpPr txBox="1">
            <a:spLocks noGrp="1"/>
          </p:cNvSpPr>
          <p:nvPr>
            <p:ph type="title"/>
          </p:nvPr>
        </p:nvSpPr>
        <p:spPr>
          <a:xfrm>
            <a:off x="231505" y="0"/>
            <a:ext cx="3963670" cy="574040"/>
          </a:xfrm>
          <a:prstGeom prst="rect">
            <a:avLst/>
          </a:prstGeom>
        </p:spPr>
        <p:txBody>
          <a:bodyPr vert="horz" wrap="square" lIns="0" tIns="12700" rIns="0" bIns="0" rtlCol="0">
            <a:spAutoFit/>
          </a:bodyPr>
          <a:lstStyle/>
          <a:p>
            <a:pPr marL="12700">
              <a:lnSpc>
                <a:spcPct val="100000"/>
              </a:lnSpc>
              <a:spcBef>
                <a:spcPts val="100"/>
              </a:spcBef>
            </a:pPr>
            <a:r>
              <a:rPr lang="es-ES" sz="3600"/>
              <a:t>Diseño y finalidad</a:t>
            </a:r>
          </a:p>
        </p:txBody>
      </p:sp>
      <p:sp>
        <p:nvSpPr>
          <p:cNvPr id="3" name="object 3"/>
          <p:cNvSpPr txBox="1"/>
          <p:nvPr/>
        </p:nvSpPr>
        <p:spPr>
          <a:xfrm>
            <a:off x="5560608" y="6638035"/>
            <a:ext cx="1754592" cy="197490"/>
          </a:xfrm>
          <a:prstGeom prst="rect">
            <a:avLst/>
          </a:prstGeom>
        </p:spPr>
        <p:txBody>
          <a:bodyPr vert="horz" wrap="square" lIns="0" tIns="12700" rIns="0" bIns="0" rtlCol="0">
            <a:spAutoFit/>
          </a:bodyPr>
          <a:lstStyle/>
          <a:p>
            <a:pPr marL="12700">
              <a:lnSpc>
                <a:spcPct val="100000"/>
              </a:lnSpc>
              <a:spcBef>
                <a:spcPts val="100"/>
              </a:spcBef>
            </a:pPr>
            <a:r>
              <a:rPr lang="es-ES" sz="1200" b="1" dirty="0">
                <a:solidFill>
                  <a:srgbClr val="FFFFFF"/>
                </a:solidFill>
                <a:latin typeface="Arial"/>
                <a:cs typeface="Arial"/>
              </a:rPr>
              <a:t>20 de octubre de 2020</a:t>
            </a:r>
          </a:p>
        </p:txBody>
      </p:sp>
      <p:sp>
        <p:nvSpPr>
          <p:cNvPr id="4" name="object 4"/>
          <p:cNvSpPr txBox="1"/>
          <p:nvPr/>
        </p:nvSpPr>
        <p:spPr>
          <a:xfrm>
            <a:off x="231519" y="733044"/>
            <a:ext cx="8226681" cy="5787610"/>
          </a:xfrm>
          <a:prstGeom prst="rect">
            <a:avLst/>
          </a:prstGeom>
        </p:spPr>
        <p:txBody>
          <a:bodyPr vert="horz" wrap="square" lIns="0" tIns="12700" rIns="0" bIns="0" rtlCol="0">
            <a:spAutoFit/>
          </a:bodyPr>
          <a:lstStyle/>
          <a:p>
            <a:pPr marL="12700">
              <a:lnSpc>
                <a:spcPct val="100000"/>
              </a:lnSpc>
              <a:spcBef>
                <a:spcPts val="100"/>
              </a:spcBef>
            </a:pPr>
            <a:r>
              <a:rPr lang="es-ES" sz="1500" b="1" dirty="0">
                <a:solidFill>
                  <a:srgbClr val="005D85"/>
                </a:solidFill>
                <a:latin typeface="Arial"/>
                <a:cs typeface="Arial"/>
              </a:rPr>
              <a:t>Diseño del ejercicio</a:t>
            </a:r>
          </a:p>
          <a:p>
            <a:pPr>
              <a:lnSpc>
                <a:spcPct val="100000"/>
              </a:lnSpc>
              <a:spcBef>
                <a:spcPts val="30"/>
              </a:spcBef>
            </a:pPr>
            <a:endParaRPr sz="1500" dirty="0">
              <a:latin typeface="Arial"/>
              <a:cs typeface="Arial"/>
            </a:endParaRPr>
          </a:p>
          <a:p>
            <a:pPr marL="12700" marR="5080" algn="just">
              <a:lnSpc>
                <a:spcPct val="101400"/>
              </a:lnSpc>
            </a:pPr>
            <a:r>
              <a:rPr lang="es-ES" sz="1500" dirty="0">
                <a:latin typeface="Arial"/>
                <a:cs typeface="Arial"/>
              </a:rPr>
              <a:t>El ejercicio consiste en que los países y los actores del ámbito de la salud pública evalúen los planes y las estructuras de salud pública necesarias en los principales puntos de entrada para cribar y manejar los casos sospechosos de COVID-19. El ejercicio se basa en los documentos publicados sobre orientaciones para los puntos de entrada en relación con la COVID-19, en particular los siguientes:</a:t>
            </a:r>
          </a:p>
          <a:p>
            <a:pPr>
              <a:lnSpc>
                <a:spcPct val="100000"/>
              </a:lnSpc>
            </a:pPr>
            <a:endParaRPr sz="1500" dirty="0">
              <a:latin typeface="Arial"/>
              <a:cs typeface="Arial"/>
            </a:endParaRPr>
          </a:p>
          <a:p>
            <a:pPr marL="355600" indent="-342900">
              <a:lnSpc>
                <a:spcPct val="100000"/>
              </a:lnSpc>
              <a:buAutoNum type="arabicPeriod"/>
              <a:tabLst>
                <a:tab pos="354965" algn="l"/>
                <a:tab pos="355600" algn="l"/>
              </a:tabLst>
            </a:pPr>
            <a:r>
              <a:rPr lang="es-ES" sz="1500" dirty="0">
                <a:latin typeface="Arial"/>
                <a:cs typeface="Arial"/>
                <a:hlinkClick r:id="rId4"/>
              </a:rPr>
              <a:t>Consideraciones para la cuarentena de los contactos de casos de COVID-19</a:t>
            </a:r>
            <a:r>
              <a:rPr lang="es-ES" sz="1500" dirty="0">
                <a:latin typeface="Arial"/>
                <a:cs typeface="Arial"/>
              </a:rPr>
              <a:t> (agosto de 2020)</a:t>
            </a:r>
          </a:p>
          <a:p>
            <a:pPr marL="355600" indent="-342900">
              <a:lnSpc>
                <a:spcPct val="100000"/>
              </a:lnSpc>
              <a:spcBef>
                <a:spcPts val="25"/>
              </a:spcBef>
              <a:buAutoNum type="arabicPeriod"/>
              <a:tabLst>
                <a:tab pos="354965" algn="l"/>
                <a:tab pos="355600" algn="l"/>
              </a:tabLst>
            </a:pPr>
            <a:r>
              <a:rPr lang="es-ES" sz="1500" dirty="0" err="1">
                <a:latin typeface="Arial"/>
                <a:cs typeface="Arial"/>
                <a:hlinkClick r:id="rId5"/>
              </a:rPr>
              <a:t>Controlling</a:t>
            </a:r>
            <a:r>
              <a:rPr lang="es-ES" sz="1500" dirty="0">
                <a:latin typeface="Arial"/>
                <a:cs typeface="Arial"/>
                <a:hlinkClick r:id="rId5"/>
              </a:rPr>
              <a:t> </a:t>
            </a:r>
            <a:r>
              <a:rPr lang="es-ES" sz="1500" dirty="0" err="1">
                <a:latin typeface="Arial"/>
                <a:cs typeface="Arial"/>
                <a:hlinkClick r:id="rId5"/>
              </a:rPr>
              <a:t>the</a:t>
            </a:r>
            <a:r>
              <a:rPr lang="es-ES" sz="1500" dirty="0">
                <a:latin typeface="Arial"/>
                <a:cs typeface="Arial"/>
                <a:hlinkClick r:id="rId5"/>
              </a:rPr>
              <a:t> spread </a:t>
            </a:r>
            <a:r>
              <a:rPr lang="es-ES" sz="1500" dirty="0" err="1">
                <a:latin typeface="Arial"/>
                <a:cs typeface="Arial"/>
                <a:hlinkClick r:id="rId5"/>
              </a:rPr>
              <a:t>of</a:t>
            </a:r>
            <a:r>
              <a:rPr lang="es-ES" sz="1500" dirty="0">
                <a:latin typeface="Arial"/>
                <a:cs typeface="Arial"/>
                <a:hlinkClick r:id="rId5"/>
              </a:rPr>
              <a:t> COVID-19 at </a:t>
            </a:r>
            <a:r>
              <a:rPr lang="es-ES" sz="1500" dirty="0" err="1">
                <a:latin typeface="Arial"/>
                <a:cs typeface="Arial"/>
                <a:hlinkClick r:id="rId5"/>
              </a:rPr>
              <a:t>ground</a:t>
            </a:r>
            <a:r>
              <a:rPr lang="es-ES" sz="1500" dirty="0">
                <a:latin typeface="Arial"/>
                <a:cs typeface="Arial"/>
                <a:hlinkClick r:id="rId5"/>
              </a:rPr>
              <a:t> </a:t>
            </a:r>
            <a:r>
              <a:rPr lang="es-ES" sz="1500" dirty="0" err="1">
                <a:latin typeface="Arial"/>
                <a:cs typeface="Arial"/>
                <a:hlinkClick r:id="rId5"/>
              </a:rPr>
              <a:t>crossings</a:t>
            </a:r>
            <a:r>
              <a:rPr lang="es-ES" sz="1500" dirty="0">
                <a:latin typeface="Arial"/>
                <a:cs typeface="Arial"/>
                <a:hlinkClick r:id="rId5"/>
              </a:rPr>
              <a:t> </a:t>
            </a:r>
            <a:r>
              <a:rPr lang="es-ES" sz="1500" dirty="0">
                <a:latin typeface="Arial"/>
                <a:cs typeface="Arial"/>
              </a:rPr>
              <a:t>(mayo de 2020)</a:t>
            </a:r>
          </a:p>
          <a:p>
            <a:pPr marL="355600" indent="-342900">
              <a:lnSpc>
                <a:spcPct val="100000"/>
              </a:lnSpc>
              <a:spcBef>
                <a:spcPts val="20"/>
              </a:spcBef>
              <a:buAutoNum type="arabicPeriod"/>
              <a:tabLst>
                <a:tab pos="354965" algn="l"/>
                <a:tab pos="355600" algn="l"/>
              </a:tabLst>
            </a:pPr>
            <a:r>
              <a:rPr lang="es-ES" sz="1500" dirty="0">
                <a:latin typeface="Arial"/>
                <a:cs typeface="Arial"/>
                <a:hlinkClick r:id="rId6"/>
              </a:rPr>
              <a:t>Management </a:t>
            </a:r>
            <a:r>
              <a:rPr lang="es-ES" sz="1500" dirty="0" err="1">
                <a:latin typeface="Arial"/>
                <a:cs typeface="Arial"/>
                <a:hlinkClick r:id="rId6"/>
              </a:rPr>
              <a:t>of</a:t>
            </a:r>
            <a:r>
              <a:rPr lang="es-ES" sz="1500" dirty="0">
                <a:latin typeface="Arial"/>
                <a:cs typeface="Arial"/>
                <a:hlinkClick r:id="rId6"/>
              </a:rPr>
              <a:t> </a:t>
            </a:r>
            <a:r>
              <a:rPr lang="es-ES" sz="1500" dirty="0" err="1">
                <a:latin typeface="Arial"/>
                <a:cs typeface="Arial"/>
                <a:hlinkClick r:id="rId6"/>
              </a:rPr>
              <a:t>ill</a:t>
            </a:r>
            <a:r>
              <a:rPr lang="es-ES" sz="1500" dirty="0">
                <a:latin typeface="Arial"/>
                <a:cs typeface="Arial"/>
                <a:hlinkClick r:id="rId6"/>
              </a:rPr>
              <a:t> </a:t>
            </a:r>
            <a:r>
              <a:rPr lang="es-ES" sz="1500" dirty="0" err="1">
                <a:latin typeface="Arial"/>
                <a:cs typeface="Arial"/>
                <a:hlinkClick r:id="rId6"/>
              </a:rPr>
              <a:t>travellers</a:t>
            </a:r>
            <a:r>
              <a:rPr lang="es-ES" sz="1500" dirty="0">
                <a:latin typeface="Arial"/>
                <a:cs typeface="Arial"/>
                <a:hlinkClick r:id="rId6"/>
              </a:rPr>
              <a:t> at </a:t>
            </a:r>
            <a:r>
              <a:rPr lang="es-ES" sz="1500" dirty="0" err="1">
                <a:latin typeface="Arial"/>
                <a:cs typeface="Arial"/>
                <a:hlinkClick r:id="rId6"/>
              </a:rPr>
              <a:t>points</a:t>
            </a:r>
            <a:r>
              <a:rPr lang="es-ES" sz="1500" dirty="0">
                <a:latin typeface="Arial"/>
                <a:cs typeface="Arial"/>
                <a:hlinkClick r:id="rId6"/>
              </a:rPr>
              <a:t> </a:t>
            </a:r>
            <a:r>
              <a:rPr lang="es-ES" sz="1500" dirty="0" err="1">
                <a:latin typeface="Arial"/>
                <a:cs typeface="Arial"/>
                <a:hlinkClick r:id="rId6"/>
              </a:rPr>
              <a:t>of</a:t>
            </a:r>
            <a:r>
              <a:rPr lang="es-ES" sz="1500" dirty="0">
                <a:latin typeface="Arial"/>
                <a:cs typeface="Arial"/>
                <a:hlinkClick r:id="rId6"/>
              </a:rPr>
              <a:t> </a:t>
            </a:r>
            <a:r>
              <a:rPr lang="es-ES" sz="1500" dirty="0" err="1">
                <a:latin typeface="Arial"/>
                <a:cs typeface="Arial"/>
                <a:hlinkClick r:id="rId6"/>
              </a:rPr>
              <a:t>entry</a:t>
            </a:r>
            <a:r>
              <a:rPr lang="es-ES" sz="1500" dirty="0">
                <a:latin typeface="Arial"/>
                <a:cs typeface="Arial"/>
                <a:hlinkClick r:id="rId6"/>
              </a:rPr>
              <a:t> </a:t>
            </a:r>
            <a:r>
              <a:rPr lang="es-ES" sz="1500" dirty="0">
                <a:latin typeface="Arial"/>
                <a:cs typeface="Arial"/>
              </a:rPr>
              <a:t>(marzo de 2020)</a:t>
            </a:r>
          </a:p>
          <a:p>
            <a:pPr marL="355600" indent="-342900">
              <a:lnSpc>
                <a:spcPct val="100000"/>
              </a:lnSpc>
              <a:spcBef>
                <a:spcPts val="20"/>
              </a:spcBef>
              <a:buAutoNum type="arabicPeriod"/>
              <a:tabLst>
                <a:tab pos="354965" algn="l"/>
                <a:tab pos="355600" algn="l"/>
              </a:tabLst>
            </a:pPr>
            <a:r>
              <a:rPr lang="es-ES" sz="1500" dirty="0" err="1">
                <a:latin typeface="Arial"/>
                <a:cs typeface="Arial"/>
                <a:hlinkClick r:id="rId7"/>
              </a:rPr>
              <a:t>Promoting</a:t>
            </a:r>
            <a:r>
              <a:rPr lang="es-ES" sz="1500" dirty="0">
                <a:latin typeface="Arial"/>
                <a:cs typeface="Arial"/>
                <a:hlinkClick r:id="rId7"/>
              </a:rPr>
              <a:t> </a:t>
            </a:r>
            <a:r>
              <a:rPr lang="es-ES" sz="1500" dirty="0" err="1">
                <a:latin typeface="Arial"/>
                <a:cs typeface="Arial"/>
                <a:hlinkClick r:id="rId7"/>
              </a:rPr>
              <a:t>public</a:t>
            </a:r>
            <a:r>
              <a:rPr lang="es-ES" sz="1500" dirty="0">
                <a:latin typeface="Arial"/>
                <a:cs typeface="Arial"/>
                <a:hlinkClick r:id="rId7"/>
              </a:rPr>
              <a:t> </a:t>
            </a:r>
            <a:r>
              <a:rPr lang="es-ES" sz="1500" dirty="0" err="1">
                <a:latin typeface="Arial"/>
                <a:cs typeface="Arial"/>
                <a:hlinkClick r:id="rId7"/>
              </a:rPr>
              <a:t>health</a:t>
            </a:r>
            <a:r>
              <a:rPr lang="es-ES" sz="1500" dirty="0">
                <a:latin typeface="Arial"/>
                <a:cs typeface="Arial"/>
                <a:hlinkClick r:id="rId7"/>
              </a:rPr>
              <a:t> </a:t>
            </a:r>
            <a:r>
              <a:rPr lang="es-ES" sz="1500" dirty="0" err="1">
                <a:latin typeface="Arial"/>
                <a:cs typeface="Arial"/>
                <a:hlinkClick r:id="rId7"/>
              </a:rPr>
              <a:t>measures</a:t>
            </a:r>
            <a:r>
              <a:rPr lang="es-ES" sz="1500" dirty="0">
                <a:latin typeface="Arial"/>
                <a:cs typeface="Arial"/>
                <a:hlinkClick r:id="rId7"/>
              </a:rPr>
              <a:t> in response </a:t>
            </a:r>
            <a:r>
              <a:rPr lang="es-ES" sz="1500" dirty="0" err="1">
                <a:latin typeface="Arial"/>
                <a:cs typeface="Arial"/>
                <a:hlinkClick r:id="rId7"/>
              </a:rPr>
              <a:t>to</a:t>
            </a:r>
            <a:r>
              <a:rPr lang="es-ES" sz="1500" dirty="0">
                <a:latin typeface="Arial"/>
                <a:cs typeface="Arial"/>
                <a:hlinkClick r:id="rId7"/>
              </a:rPr>
              <a:t> COVID-19 </a:t>
            </a:r>
            <a:r>
              <a:rPr lang="es-ES" sz="1500" dirty="0" err="1">
                <a:latin typeface="Arial"/>
                <a:cs typeface="Arial"/>
                <a:hlinkClick r:id="rId7"/>
              </a:rPr>
              <a:t>on</a:t>
            </a:r>
            <a:r>
              <a:rPr lang="es-ES" sz="1500" dirty="0">
                <a:latin typeface="Arial"/>
                <a:cs typeface="Arial"/>
                <a:hlinkClick r:id="rId7"/>
              </a:rPr>
              <a:t> cargo </a:t>
            </a:r>
            <a:r>
              <a:rPr lang="es-ES" sz="1500" dirty="0" err="1">
                <a:latin typeface="Arial"/>
                <a:cs typeface="Arial"/>
                <a:hlinkClick r:id="rId7"/>
              </a:rPr>
              <a:t>ships</a:t>
            </a:r>
            <a:r>
              <a:rPr lang="es-ES" sz="1500" dirty="0">
                <a:latin typeface="Arial"/>
                <a:cs typeface="Arial"/>
                <a:hlinkClick r:id="rId7"/>
              </a:rPr>
              <a:t> and </a:t>
            </a:r>
            <a:r>
              <a:rPr lang="es-ES" sz="1500" dirty="0" err="1">
                <a:latin typeface="Arial"/>
                <a:cs typeface="Arial"/>
                <a:hlinkClick r:id="rId7"/>
              </a:rPr>
              <a:t>fishing</a:t>
            </a:r>
            <a:r>
              <a:rPr lang="es-ES" sz="1500" dirty="0">
                <a:latin typeface="Arial"/>
                <a:cs typeface="Arial"/>
                <a:hlinkClick r:id="rId7"/>
              </a:rPr>
              <a:t> </a:t>
            </a:r>
            <a:r>
              <a:rPr lang="es-ES" sz="1500" dirty="0" err="1">
                <a:latin typeface="Arial"/>
                <a:cs typeface="Arial"/>
                <a:hlinkClick r:id="rId7"/>
              </a:rPr>
              <a:t>vessels</a:t>
            </a:r>
            <a:r>
              <a:rPr lang="es-ES" sz="1500" dirty="0">
                <a:latin typeface="Arial"/>
                <a:cs typeface="Arial"/>
                <a:hlinkClick r:id="rId7"/>
              </a:rPr>
              <a:t> </a:t>
            </a:r>
            <a:r>
              <a:rPr lang="es-ES" sz="1500" dirty="0">
                <a:latin typeface="Arial"/>
                <a:cs typeface="Arial"/>
              </a:rPr>
              <a:t>(agosto de 2020)</a:t>
            </a:r>
          </a:p>
          <a:p>
            <a:pPr marL="355600" indent="-342900">
              <a:lnSpc>
                <a:spcPct val="100000"/>
              </a:lnSpc>
              <a:spcBef>
                <a:spcPts val="20"/>
              </a:spcBef>
              <a:buAutoNum type="arabicPeriod"/>
              <a:tabLst>
                <a:tab pos="354965" algn="l"/>
                <a:tab pos="355600" algn="l"/>
              </a:tabLst>
            </a:pPr>
            <a:r>
              <a:rPr lang="es-ES" sz="1500" dirty="0">
                <a:latin typeface="Arial"/>
                <a:cs typeface="Arial"/>
                <a:hlinkClick r:id="rId8"/>
              </a:rPr>
              <a:t>Operational </a:t>
            </a:r>
            <a:r>
              <a:rPr lang="es-ES" sz="1500" dirty="0" err="1">
                <a:latin typeface="Arial"/>
                <a:cs typeface="Arial"/>
                <a:hlinkClick r:id="rId8"/>
              </a:rPr>
              <a:t>considerations</a:t>
            </a:r>
            <a:r>
              <a:rPr lang="es-ES" sz="1500" dirty="0">
                <a:latin typeface="Arial"/>
                <a:cs typeface="Arial"/>
                <a:hlinkClick r:id="rId8"/>
              </a:rPr>
              <a:t> </a:t>
            </a:r>
            <a:r>
              <a:rPr lang="es-ES" sz="1500" dirty="0" err="1">
                <a:latin typeface="Arial"/>
                <a:cs typeface="Arial"/>
                <a:hlinkClick r:id="rId8"/>
              </a:rPr>
              <a:t>for</a:t>
            </a:r>
            <a:r>
              <a:rPr lang="es-ES" sz="1500" dirty="0">
                <a:latin typeface="Arial"/>
                <a:cs typeface="Arial"/>
                <a:hlinkClick r:id="rId8"/>
              </a:rPr>
              <a:t> </a:t>
            </a:r>
            <a:r>
              <a:rPr lang="es-ES" sz="1500" dirty="0" err="1">
                <a:latin typeface="Arial"/>
                <a:cs typeface="Arial"/>
                <a:hlinkClick r:id="rId8"/>
              </a:rPr>
              <a:t>managing</a:t>
            </a:r>
            <a:r>
              <a:rPr lang="es-ES" sz="1500" dirty="0">
                <a:latin typeface="Arial"/>
                <a:cs typeface="Arial"/>
                <a:hlinkClick r:id="rId8"/>
              </a:rPr>
              <a:t> COVID-19 cases and </a:t>
            </a:r>
            <a:r>
              <a:rPr lang="es-ES" sz="1500" dirty="0" err="1">
                <a:latin typeface="Arial"/>
                <a:cs typeface="Arial"/>
                <a:hlinkClick r:id="rId8"/>
              </a:rPr>
              <a:t>outbreaks</a:t>
            </a:r>
            <a:r>
              <a:rPr lang="es-ES" sz="1500" dirty="0">
                <a:latin typeface="Arial"/>
                <a:cs typeface="Arial"/>
                <a:hlinkClick r:id="rId8"/>
              </a:rPr>
              <a:t> in </a:t>
            </a:r>
            <a:r>
              <a:rPr lang="es-ES" sz="1500" dirty="0" err="1">
                <a:latin typeface="Arial"/>
                <a:cs typeface="Arial"/>
                <a:hlinkClick r:id="rId8"/>
              </a:rPr>
              <a:t>aviation</a:t>
            </a:r>
            <a:r>
              <a:rPr lang="es-ES" sz="1500" dirty="0">
                <a:latin typeface="Arial"/>
                <a:cs typeface="Arial"/>
              </a:rPr>
              <a:t> (marzo de 2020)</a:t>
            </a:r>
          </a:p>
          <a:p>
            <a:pPr marL="355600" indent="-342900">
              <a:lnSpc>
                <a:spcPct val="100000"/>
              </a:lnSpc>
              <a:spcBef>
                <a:spcPts val="20"/>
              </a:spcBef>
              <a:buAutoNum type="arabicPeriod"/>
              <a:tabLst>
                <a:tab pos="354965" algn="l"/>
                <a:tab pos="355600" algn="l"/>
              </a:tabLst>
            </a:pPr>
            <a:r>
              <a:rPr lang="es-ES" sz="1500" dirty="0">
                <a:latin typeface="Arial"/>
                <a:cs typeface="Arial"/>
                <a:hlinkClick r:id="rId9"/>
              </a:rPr>
              <a:t>Operational </a:t>
            </a:r>
            <a:r>
              <a:rPr lang="es-ES" sz="1500" dirty="0" err="1">
                <a:latin typeface="Arial"/>
                <a:cs typeface="Arial"/>
                <a:hlinkClick r:id="rId9"/>
              </a:rPr>
              <a:t>considerations</a:t>
            </a:r>
            <a:r>
              <a:rPr lang="es-ES" sz="1500" dirty="0">
                <a:latin typeface="Arial"/>
                <a:cs typeface="Arial"/>
                <a:hlinkClick r:id="rId9"/>
              </a:rPr>
              <a:t> </a:t>
            </a:r>
            <a:r>
              <a:rPr lang="es-ES" sz="1500" dirty="0" err="1">
                <a:latin typeface="Arial"/>
                <a:cs typeface="Arial"/>
                <a:hlinkClick r:id="rId9"/>
              </a:rPr>
              <a:t>for</a:t>
            </a:r>
            <a:r>
              <a:rPr lang="es-ES" sz="1500" dirty="0">
                <a:latin typeface="Arial"/>
                <a:cs typeface="Arial"/>
                <a:hlinkClick r:id="rId9"/>
              </a:rPr>
              <a:t> </a:t>
            </a:r>
            <a:r>
              <a:rPr lang="es-ES" sz="1500" dirty="0" err="1">
                <a:latin typeface="Arial"/>
                <a:cs typeface="Arial"/>
                <a:hlinkClick r:id="rId9"/>
              </a:rPr>
              <a:t>managing</a:t>
            </a:r>
            <a:r>
              <a:rPr lang="es-ES" sz="1500" dirty="0">
                <a:latin typeface="Arial"/>
                <a:cs typeface="Arial"/>
                <a:hlinkClick r:id="rId9"/>
              </a:rPr>
              <a:t> COVID-19 cases and </a:t>
            </a:r>
            <a:r>
              <a:rPr lang="es-ES" sz="1500" dirty="0" err="1">
                <a:latin typeface="Arial"/>
                <a:cs typeface="Arial"/>
                <a:hlinkClick r:id="rId9"/>
              </a:rPr>
              <a:t>outbreaks</a:t>
            </a:r>
            <a:r>
              <a:rPr lang="es-ES" sz="1500" dirty="0">
                <a:latin typeface="Arial"/>
                <a:cs typeface="Arial"/>
                <a:hlinkClick r:id="rId9"/>
              </a:rPr>
              <a:t> </a:t>
            </a:r>
            <a:r>
              <a:rPr lang="es-ES" sz="1500" dirty="0" err="1">
                <a:latin typeface="Arial"/>
                <a:cs typeface="Arial"/>
                <a:hlinkClick r:id="rId9"/>
              </a:rPr>
              <a:t>on</a:t>
            </a:r>
            <a:r>
              <a:rPr lang="es-ES" sz="1500" dirty="0">
                <a:latin typeface="Arial"/>
                <a:cs typeface="Arial"/>
                <a:hlinkClick r:id="rId9"/>
              </a:rPr>
              <a:t> </a:t>
            </a:r>
            <a:r>
              <a:rPr lang="es-ES" sz="1500" dirty="0" err="1">
                <a:latin typeface="Arial"/>
                <a:cs typeface="Arial"/>
                <a:hlinkClick r:id="rId9"/>
              </a:rPr>
              <a:t>board</a:t>
            </a:r>
            <a:r>
              <a:rPr lang="es-ES" sz="1500" dirty="0">
                <a:latin typeface="Arial"/>
                <a:cs typeface="Arial"/>
                <a:hlinkClick r:id="rId9"/>
              </a:rPr>
              <a:t> </a:t>
            </a:r>
            <a:r>
              <a:rPr lang="es-ES" sz="1500" dirty="0" err="1">
                <a:latin typeface="Arial"/>
                <a:cs typeface="Arial"/>
                <a:hlinkClick r:id="rId9"/>
              </a:rPr>
              <a:t>ships</a:t>
            </a:r>
            <a:r>
              <a:rPr lang="es-ES" sz="1500" dirty="0">
                <a:latin typeface="Arial"/>
                <a:cs typeface="Arial"/>
              </a:rPr>
              <a:t> (marzo de 2020)</a:t>
            </a:r>
          </a:p>
          <a:p>
            <a:pPr>
              <a:lnSpc>
                <a:spcPct val="100000"/>
              </a:lnSpc>
              <a:spcBef>
                <a:spcPts val="10"/>
              </a:spcBef>
            </a:pPr>
            <a:endParaRPr sz="1500" dirty="0">
              <a:latin typeface="Arial"/>
              <a:cs typeface="Arial"/>
            </a:endParaRPr>
          </a:p>
          <a:p>
            <a:pPr>
              <a:lnSpc>
                <a:spcPct val="100000"/>
              </a:lnSpc>
              <a:spcBef>
                <a:spcPts val="15"/>
              </a:spcBef>
            </a:pPr>
            <a:endParaRPr sz="1500" dirty="0">
              <a:latin typeface="Arial"/>
              <a:cs typeface="Arial"/>
            </a:endParaRPr>
          </a:p>
          <a:p>
            <a:pPr marL="12700">
              <a:lnSpc>
                <a:spcPct val="100000"/>
              </a:lnSpc>
              <a:spcBef>
                <a:spcPts val="5"/>
              </a:spcBef>
            </a:pPr>
            <a:r>
              <a:rPr lang="es-ES" sz="1500" b="1" dirty="0">
                <a:solidFill>
                  <a:srgbClr val="005D85"/>
                </a:solidFill>
                <a:latin typeface="Arial"/>
                <a:cs typeface="Arial"/>
              </a:rPr>
              <a:t>Finalidad</a:t>
            </a:r>
          </a:p>
          <a:p>
            <a:pPr>
              <a:lnSpc>
                <a:spcPct val="100000"/>
              </a:lnSpc>
              <a:spcBef>
                <a:spcPts val="20"/>
              </a:spcBef>
            </a:pPr>
            <a:endParaRPr sz="1500" dirty="0">
              <a:latin typeface="Arial"/>
              <a:cs typeface="Arial"/>
            </a:endParaRPr>
          </a:p>
          <a:p>
            <a:pPr marL="12700" marR="5080" algn="just">
              <a:lnSpc>
                <a:spcPct val="101400"/>
              </a:lnSpc>
            </a:pPr>
            <a:r>
              <a:rPr lang="es-ES" sz="1500" dirty="0">
                <a:latin typeface="Arial"/>
                <a:cs typeface="Arial"/>
              </a:rPr>
              <a:t>Mediante un debate en grupo guiado, el ejercicio tiene la finalidad de examinar y reforzar sus planes, procedimientos y capacidades existentes para manejar los casos de COVID-19 en los viajes internacionales, con inclusión de la aviación y los pasos fronterizos terrestres.</a:t>
            </a:r>
          </a:p>
        </p:txBody>
      </p:sp>
      <p:sp>
        <p:nvSpPr>
          <p:cNvPr id="7" name="object 7"/>
          <p:cNvSpPr/>
          <p:nvPr/>
        </p:nvSpPr>
        <p:spPr>
          <a:xfrm>
            <a:off x="8915400" y="1429579"/>
            <a:ext cx="2966759" cy="3998842"/>
          </a:xfrm>
          <a:prstGeom prst="rect">
            <a:avLst/>
          </a:prstGeom>
          <a:blipFill>
            <a:blip r:embed="rId10" cstate="email">
              <a:extLst>
                <a:ext uri="{28A0092B-C50C-407E-A947-70E740481C1C}">
                  <a14:useLocalDpi xmlns:a14="http://schemas.microsoft.com/office/drawing/2010/main"/>
                </a:ext>
              </a:extLst>
            </a:blip>
            <a:stretch>
              <a:fillRect t="-4911"/>
            </a:stretch>
          </a:blipFill>
        </p:spPr>
        <p:txBody>
          <a:bodyPr wrap="square" lIns="0" tIns="0" rIns="0" bIns="0" rtlCol="0"/>
          <a:lstStyle/>
          <a:p>
            <a:endParaRPr dirty="0"/>
          </a:p>
        </p:txBody>
      </p:sp>
      <p:pic>
        <p:nvPicPr>
          <p:cNvPr id="11" name="Picture 10">
            <a:extLst>
              <a:ext uri="{FF2B5EF4-FFF2-40B4-BE49-F238E27FC236}">
                <a16:creationId xmlns:a16="http://schemas.microsoft.com/office/drawing/2014/main" id="{4045A676-B64B-4FFB-8FF0-CFC2B3AB53FB}"/>
              </a:ext>
            </a:extLst>
          </p:cNvPr>
          <p:cNvPicPr>
            <a:picLocks noChangeAspect="1"/>
          </p:cNvPicPr>
          <p:nvPr/>
        </p:nvPicPr>
        <p:blipFill>
          <a:blip r:embed="rId11"/>
          <a:stretch>
            <a:fillRect/>
          </a:stretch>
        </p:blipFill>
        <p:spPr>
          <a:xfrm>
            <a:off x="9249709" y="2286000"/>
            <a:ext cx="2738159" cy="3296424"/>
          </a:xfrm>
          <a:prstGeom prst="rect">
            <a:avLst/>
          </a:prstGeom>
        </p:spPr>
      </p:pic>
      <p:pic>
        <p:nvPicPr>
          <p:cNvPr id="9" name="Picture 8">
            <a:extLst>
              <a:ext uri="{FF2B5EF4-FFF2-40B4-BE49-F238E27FC236}">
                <a16:creationId xmlns:a16="http://schemas.microsoft.com/office/drawing/2014/main" id="{47A84FB8-9B8C-446F-A280-B4D2383F4D65}"/>
              </a:ext>
            </a:extLst>
          </p:cNvPr>
          <p:cNvPicPr>
            <a:picLocks noChangeAspect="1"/>
          </p:cNvPicPr>
          <p:nvPr/>
        </p:nvPicPr>
        <p:blipFill rotWithShape="1">
          <a:blip r:embed="rId12"/>
          <a:srcRect r="2214"/>
          <a:stretch/>
        </p:blipFill>
        <p:spPr>
          <a:xfrm>
            <a:off x="9453841" y="3307416"/>
            <a:ext cx="2738159" cy="343475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113512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Objetivos específicos del ejercicio de simulación teórico</a:t>
            </a:r>
          </a:p>
        </p:txBody>
      </p:sp>
      <p:sp>
        <p:nvSpPr>
          <p:cNvPr id="3" name="object 3"/>
          <p:cNvSpPr txBox="1"/>
          <p:nvPr/>
        </p:nvSpPr>
        <p:spPr>
          <a:xfrm>
            <a:off x="231125" y="941323"/>
            <a:ext cx="11672570" cy="4895956"/>
          </a:xfrm>
          <a:prstGeom prst="rect">
            <a:avLst/>
          </a:prstGeom>
        </p:spPr>
        <p:txBody>
          <a:bodyPr vert="horz" wrap="square" lIns="0" tIns="9525" rIns="0" bIns="0" rtlCol="0">
            <a:spAutoFit/>
          </a:bodyPr>
          <a:lstStyle/>
          <a:p>
            <a:pPr marL="527050" marR="398780" indent="-514350">
              <a:lnSpc>
                <a:spcPct val="100800"/>
              </a:lnSpc>
              <a:spcBef>
                <a:spcPts val="75"/>
              </a:spcBef>
              <a:buFont typeface="Arial"/>
              <a:buChar char="•"/>
              <a:tabLst>
                <a:tab pos="526415" algn="l"/>
                <a:tab pos="527050" algn="l"/>
              </a:tabLst>
            </a:pPr>
            <a:r>
              <a:rPr lang="es-ES" sz="2400" b="1" dirty="0">
                <a:solidFill>
                  <a:srgbClr val="008FCE"/>
                </a:solidFill>
                <a:latin typeface="Arial"/>
                <a:cs typeface="Arial"/>
              </a:rPr>
              <a:t>Mejorar los planes de acción nacionales, regionales y/o distritales para perfeccionar sus operaciones</a:t>
            </a:r>
            <a:r>
              <a:rPr lang="es-ES" sz="2400" dirty="0">
                <a:latin typeface="Arial"/>
                <a:cs typeface="Arial"/>
              </a:rPr>
              <a:t>, en los puntos de entrada.</a:t>
            </a:r>
          </a:p>
          <a:p>
            <a:pPr marL="527050" marR="492759" indent="-514350">
              <a:lnSpc>
                <a:spcPct val="100800"/>
              </a:lnSpc>
              <a:spcBef>
                <a:spcPts val="695"/>
              </a:spcBef>
              <a:buFont typeface="Arial"/>
              <a:buChar char="•"/>
              <a:tabLst>
                <a:tab pos="526415" algn="l"/>
                <a:tab pos="527050" algn="l"/>
              </a:tabLst>
            </a:pPr>
            <a:r>
              <a:rPr lang="es-ES" sz="2400" b="1" dirty="0">
                <a:solidFill>
                  <a:srgbClr val="008FCE"/>
                </a:solidFill>
                <a:latin typeface="Arial"/>
                <a:cs typeface="Arial"/>
              </a:rPr>
              <a:t>Compartir información </a:t>
            </a:r>
            <a:r>
              <a:rPr lang="es-ES" sz="2400" dirty="0">
                <a:latin typeface="Arial"/>
                <a:cs typeface="Arial"/>
              </a:rPr>
              <a:t>sobre las capacidades, planes y procedimientos de respuesta en los puntos de entrada.</a:t>
            </a:r>
          </a:p>
          <a:p>
            <a:pPr marL="527050" marR="1083945" indent="-514350">
              <a:lnSpc>
                <a:spcPts val="2810"/>
              </a:lnSpc>
              <a:spcBef>
                <a:spcPts val="875"/>
              </a:spcBef>
              <a:buFont typeface="Arial"/>
              <a:buChar char="•"/>
              <a:tabLst>
                <a:tab pos="526415" algn="l"/>
                <a:tab pos="527050" algn="l"/>
              </a:tabLst>
            </a:pPr>
            <a:r>
              <a:rPr lang="es-ES" sz="2400" b="1" dirty="0">
                <a:solidFill>
                  <a:srgbClr val="008FCE"/>
                </a:solidFill>
                <a:latin typeface="Arial"/>
                <a:cs typeface="Arial"/>
              </a:rPr>
              <a:t>Examinar </a:t>
            </a:r>
            <a:r>
              <a:rPr lang="es-ES" sz="2400" dirty="0">
                <a:latin typeface="Arial"/>
                <a:cs typeface="Arial"/>
              </a:rPr>
              <a:t>el proceso de gestión operacional para los viajeros que arriban (y probablemente parten) por puntos de entrada.</a:t>
            </a:r>
          </a:p>
          <a:p>
            <a:pPr marL="527050" marR="83820" indent="-514350">
              <a:lnSpc>
                <a:spcPct val="100800"/>
              </a:lnSpc>
              <a:spcBef>
                <a:spcPts val="610"/>
              </a:spcBef>
              <a:buFont typeface="Arial"/>
              <a:buChar char="•"/>
              <a:tabLst>
                <a:tab pos="526415" algn="l"/>
                <a:tab pos="527050" algn="l"/>
              </a:tabLst>
            </a:pPr>
            <a:r>
              <a:rPr lang="es-ES" sz="2400" b="1" dirty="0">
                <a:solidFill>
                  <a:srgbClr val="008FCE"/>
                </a:solidFill>
                <a:latin typeface="Arial"/>
                <a:cs typeface="Arial"/>
              </a:rPr>
              <a:t>Confirmar las disposiciones </a:t>
            </a:r>
            <a:r>
              <a:rPr lang="es-ES" sz="2400" dirty="0">
                <a:latin typeface="Arial"/>
                <a:cs typeface="Arial"/>
              </a:rPr>
              <a:t>sobre notificación, coordinación y comunicaciones internas para la gestión de las personas y los grupos procedentes de zonas afectadas por la COVID-19.</a:t>
            </a:r>
          </a:p>
          <a:p>
            <a:pPr marL="527050" marR="5080" indent="-514350">
              <a:lnSpc>
                <a:spcPct val="100000"/>
              </a:lnSpc>
              <a:spcBef>
                <a:spcPts val="720"/>
              </a:spcBef>
              <a:buFont typeface="Arial"/>
              <a:buChar char="•"/>
              <a:tabLst>
                <a:tab pos="526415" algn="l"/>
                <a:tab pos="527050" algn="l"/>
              </a:tabLst>
            </a:pPr>
            <a:r>
              <a:rPr lang="es-ES" sz="2400" b="1" dirty="0">
                <a:solidFill>
                  <a:srgbClr val="008FCE"/>
                </a:solidFill>
                <a:latin typeface="Arial"/>
                <a:cs typeface="Arial"/>
              </a:rPr>
              <a:t>Confirmar los procedimientos </a:t>
            </a:r>
            <a:r>
              <a:rPr lang="es-ES" sz="2400" dirty="0">
                <a:latin typeface="Arial"/>
                <a:cs typeface="Arial"/>
              </a:rPr>
              <a:t>relativos al manejo de los casos sospechosos antes y después de la confirmación en laboratorio.</a:t>
            </a:r>
          </a:p>
          <a:p>
            <a:pPr marL="527050" indent="-514350">
              <a:lnSpc>
                <a:spcPct val="100000"/>
              </a:lnSpc>
              <a:spcBef>
                <a:spcPts val="625"/>
              </a:spcBef>
              <a:buFont typeface="Arial"/>
              <a:buChar char="•"/>
              <a:tabLst>
                <a:tab pos="526415" algn="l"/>
                <a:tab pos="527050" algn="l"/>
              </a:tabLst>
            </a:pPr>
            <a:r>
              <a:rPr lang="es-ES" sz="2400" b="1" dirty="0">
                <a:solidFill>
                  <a:srgbClr val="008FCE"/>
                </a:solidFill>
                <a:latin typeface="Arial"/>
                <a:cs typeface="Arial"/>
              </a:rPr>
              <a:t>Examinar los planes de riesgo y comunicación con los medios</a:t>
            </a:r>
            <a:r>
              <a:rPr lang="es-ES" sz="2400" dirty="0">
                <a:latin typeface="Arial"/>
                <a:cs typeface="Arial"/>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5" y="0"/>
            <a:ext cx="66268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Equipo de gestión del ejercicio</a:t>
            </a:r>
          </a:p>
        </p:txBody>
      </p:sp>
      <p:sp>
        <p:nvSpPr>
          <p:cNvPr id="3" name="object 3"/>
          <p:cNvSpPr txBox="1"/>
          <p:nvPr/>
        </p:nvSpPr>
        <p:spPr>
          <a:xfrm>
            <a:off x="231125" y="1239011"/>
            <a:ext cx="8912875" cy="1979295"/>
          </a:xfrm>
          <a:prstGeom prst="rect">
            <a:avLst/>
          </a:prstGeom>
        </p:spPr>
        <p:txBody>
          <a:bodyPr vert="horz" wrap="square" lIns="0" tIns="109855" rIns="0" bIns="0" rtlCol="0">
            <a:spAutoFit/>
          </a:bodyPr>
          <a:lstStyle/>
          <a:p>
            <a:pPr marL="12700">
              <a:lnSpc>
                <a:spcPct val="100000"/>
              </a:lnSpc>
              <a:spcBef>
                <a:spcPts val="865"/>
              </a:spcBef>
            </a:pPr>
            <a:r>
              <a:rPr lang="es-ES" sz="2600" b="1" dirty="0">
                <a:solidFill>
                  <a:srgbClr val="005D85"/>
                </a:solidFill>
                <a:latin typeface="Arial"/>
                <a:cs typeface="Arial"/>
              </a:rPr>
              <a:t>Funciones</a:t>
            </a:r>
          </a:p>
          <a:p>
            <a:pPr marL="469900" indent="-457200">
              <a:lnSpc>
                <a:spcPct val="100000"/>
              </a:lnSpc>
              <a:spcBef>
                <a:spcPts val="770"/>
              </a:spcBef>
              <a:buChar char="•"/>
              <a:tabLst>
                <a:tab pos="469265" algn="l"/>
                <a:tab pos="469900" algn="l"/>
              </a:tabLst>
            </a:pPr>
            <a:r>
              <a:rPr lang="es-ES" sz="2600" dirty="0">
                <a:latin typeface="Arial"/>
                <a:cs typeface="Arial"/>
              </a:rPr>
              <a:t>Facilitación: (</a:t>
            </a:r>
            <a:r>
              <a:rPr lang="es-ES" sz="2600" dirty="0" err="1">
                <a:latin typeface="Arial"/>
                <a:cs typeface="Arial"/>
              </a:rPr>
              <a:t>xxxxx</a:t>
            </a:r>
            <a:r>
              <a:rPr lang="es-ES" sz="2600" dirty="0">
                <a:latin typeface="Arial"/>
                <a:cs typeface="Arial"/>
              </a:rPr>
              <a:t>)</a:t>
            </a:r>
          </a:p>
          <a:p>
            <a:pPr marL="469900" indent="-457200">
              <a:lnSpc>
                <a:spcPct val="100000"/>
              </a:lnSpc>
              <a:spcBef>
                <a:spcPts val="695"/>
              </a:spcBef>
              <a:buChar char="•"/>
              <a:tabLst>
                <a:tab pos="469265" algn="l"/>
                <a:tab pos="469900" algn="l"/>
              </a:tabLst>
            </a:pPr>
            <a:r>
              <a:rPr lang="es-ES" sz="2600" dirty="0">
                <a:latin typeface="Arial"/>
                <a:cs typeface="Arial"/>
              </a:rPr>
              <a:t>Relatores: (Responsables de tomar notas de los grupos)</a:t>
            </a:r>
          </a:p>
          <a:p>
            <a:pPr marL="469900" indent="-457200">
              <a:lnSpc>
                <a:spcPct val="100000"/>
              </a:lnSpc>
              <a:spcBef>
                <a:spcPts val="675"/>
              </a:spcBef>
              <a:buChar char="•"/>
              <a:tabLst>
                <a:tab pos="469265" algn="l"/>
                <a:tab pos="469900" algn="l"/>
              </a:tabLst>
            </a:pPr>
            <a:r>
              <a:rPr lang="es-ES" sz="2600" dirty="0">
                <a:latin typeface="Arial"/>
                <a:cs typeface="Arial"/>
              </a:rPr>
              <a:t>Observadores: (Todos los asociados)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1124" y="0"/>
            <a:ext cx="5483875" cy="513080"/>
          </a:xfrm>
          <a:prstGeom prst="rect">
            <a:avLst/>
          </a:prstGeom>
        </p:spPr>
        <p:txBody>
          <a:bodyPr vert="horz" wrap="square" lIns="0" tIns="12700" rIns="0" bIns="0" rtlCol="0">
            <a:spAutoFit/>
          </a:bodyPr>
          <a:lstStyle/>
          <a:p>
            <a:pPr marL="12700">
              <a:lnSpc>
                <a:spcPct val="100000"/>
              </a:lnSpc>
              <a:spcBef>
                <a:spcPts val="100"/>
              </a:spcBef>
            </a:pPr>
            <a:r>
              <a:rPr lang="es-ES" sz="3200" dirty="0"/>
              <a:t>Participantes destinatarios</a:t>
            </a:r>
          </a:p>
        </p:txBody>
      </p:sp>
      <p:sp>
        <p:nvSpPr>
          <p:cNvPr id="3" name="object 3"/>
          <p:cNvSpPr txBox="1"/>
          <p:nvPr/>
        </p:nvSpPr>
        <p:spPr>
          <a:xfrm>
            <a:off x="1031225" y="1128267"/>
            <a:ext cx="9807575" cy="4090863"/>
          </a:xfrm>
          <a:prstGeom prst="rect">
            <a:avLst/>
          </a:prstGeom>
        </p:spPr>
        <p:txBody>
          <a:bodyPr vert="horz" wrap="square" lIns="0" tIns="63500" rIns="0" bIns="0" rtlCol="0">
            <a:spAutoFit/>
          </a:bodyPr>
          <a:lstStyle/>
          <a:p>
            <a:pPr marL="354965" marR="5080" indent="-342900">
              <a:lnSpc>
                <a:spcPts val="3000"/>
              </a:lnSpc>
              <a:spcBef>
                <a:spcPts val="500"/>
              </a:spcBef>
              <a:buSzPts val="200"/>
              <a:buChar char="•"/>
              <a:tabLst>
                <a:tab pos="354965" algn="l"/>
                <a:tab pos="355600" algn="l"/>
              </a:tabLst>
            </a:pPr>
            <a:r>
              <a:rPr lang="es-ES" sz="2800" dirty="0">
                <a:latin typeface="Arial"/>
                <a:cs typeface="Arial"/>
              </a:rPr>
              <a:t>Los participantes destinatarios del ejercicio son los colectivos interesados de los puntos de entrada</a:t>
            </a:r>
            <a:br>
              <a:rPr lang="es-ES" sz="2800" dirty="0">
                <a:latin typeface="Arial"/>
                <a:cs typeface="Arial"/>
              </a:rPr>
            </a:br>
            <a:r>
              <a:rPr lang="es-ES" sz="2800" dirty="0">
                <a:latin typeface="Arial"/>
                <a:cs typeface="Arial"/>
              </a:rPr>
              <a:t>principalmente:</a:t>
            </a:r>
            <a:br>
              <a:rPr lang="es-ES" sz="2800" dirty="0">
                <a:latin typeface="Arial"/>
                <a:cs typeface="Arial"/>
              </a:rPr>
            </a:br>
            <a:endParaRPr lang="es-ES" sz="2800" dirty="0">
              <a:latin typeface="Arial"/>
              <a:cs typeface="Arial"/>
            </a:endParaRPr>
          </a:p>
          <a:p>
            <a:pPr marL="1071880" lvl="1" indent="-673735">
              <a:lnSpc>
                <a:spcPct val="100000"/>
              </a:lnSpc>
              <a:buChar char="•"/>
              <a:tabLst>
                <a:tab pos="1071245" algn="l"/>
                <a:tab pos="1071880" algn="l"/>
              </a:tabLst>
            </a:pPr>
            <a:r>
              <a:rPr lang="es-ES" sz="2800" dirty="0">
                <a:latin typeface="Arial"/>
                <a:cs typeface="Arial"/>
              </a:rPr>
              <a:t>Representantes de los servicios portuarios de sanidad,</a:t>
            </a:r>
          </a:p>
          <a:p>
            <a:pPr marL="1071880" lvl="1" indent="-673735">
              <a:lnSpc>
                <a:spcPct val="100000"/>
              </a:lnSpc>
              <a:spcBef>
                <a:spcPts val="645"/>
              </a:spcBef>
              <a:buChar char="•"/>
              <a:tabLst>
                <a:tab pos="1071245" algn="l"/>
                <a:tab pos="1071880" algn="l"/>
              </a:tabLst>
            </a:pPr>
            <a:r>
              <a:rPr lang="es-ES" sz="2800" dirty="0">
                <a:latin typeface="Arial"/>
                <a:cs typeface="Arial"/>
              </a:rPr>
              <a:t>Agentes de vigilancia,</a:t>
            </a:r>
          </a:p>
          <a:p>
            <a:pPr marL="1071880" lvl="1" indent="-673735">
              <a:lnSpc>
                <a:spcPct val="100000"/>
              </a:lnSpc>
              <a:spcBef>
                <a:spcPts val="625"/>
              </a:spcBef>
              <a:buChar char="•"/>
              <a:tabLst>
                <a:tab pos="1071245" algn="l"/>
                <a:tab pos="1071880" algn="l"/>
              </a:tabLst>
            </a:pPr>
            <a:r>
              <a:rPr lang="es-ES" sz="2800" dirty="0">
                <a:latin typeface="Arial"/>
                <a:cs typeface="Arial"/>
              </a:rPr>
              <a:t>Aerolíneas y empresas de transporte,</a:t>
            </a:r>
          </a:p>
          <a:p>
            <a:pPr marL="1071880" lvl="1" indent="-673735">
              <a:lnSpc>
                <a:spcPct val="100000"/>
              </a:lnSpc>
              <a:spcBef>
                <a:spcPts val="650"/>
              </a:spcBef>
              <a:buChar char="•"/>
              <a:tabLst>
                <a:tab pos="1071245" algn="l"/>
                <a:tab pos="1071880" algn="l"/>
              </a:tabLst>
            </a:pPr>
            <a:r>
              <a:rPr lang="es-ES" sz="2800" dirty="0">
                <a:latin typeface="Arial"/>
                <a:cs typeface="Arial"/>
              </a:rPr>
              <a:t>Autoridades aeroportuarias, etc.</a:t>
            </a:r>
          </a:p>
          <a:p>
            <a:pPr marL="1071880" lvl="1" indent="-673735">
              <a:lnSpc>
                <a:spcPct val="100000"/>
              </a:lnSpc>
              <a:spcBef>
                <a:spcPts val="745"/>
              </a:spcBef>
              <a:buChar char="•"/>
              <a:tabLst>
                <a:tab pos="1071245" algn="l"/>
                <a:tab pos="1071880" algn="l"/>
              </a:tabLst>
            </a:pPr>
            <a:r>
              <a:rPr lang="es-ES" sz="2800" dirty="0">
                <a:latin typeface="Arial"/>
                <a:cs typeface="Arial"/>
              </a:rPr>
              <a:t>Personal que gestiona las instalaciones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563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E7E6E6"/>
      </a:lt2>
      <a:accent1>
        <a:srgbClr val="A24B19"/>
      </a:accent1>
      <a:accent2>
        <a:srgbClr val="D86422"/>
      </a:accent2>
      <a:accent3>
        <a:srgbClr val="005D85"/>
      </a:accent3>
      <a:accent4>
        <a:srgbClr val="006A97"/>
      </a:accent4>
      <a:accent5>
        <a:srgbClr val="008FCE"/>
      </a:accent5>
      <a:accent6>
        <a:srgbClr val="9DC3CB"/>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spcBef>
            <a:spcPts val="700"/>
          </a:spcBef>
          <a:buClr>
            <a:srgbClr val="DD8047"/>
          </a:buClr>
          <a:buSzPct val="60000"/>
          <a:defRPr sz="2000" b="1" dirty="0" smtClean="0">
            <a:solidFill>
              <a:srgbClr val="0070C0"/>
            </a:solidFill>
            <a:latin typeface="+mj-lt"/>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8C5FCD04D76B4F9E83E1FFDAAD0434" ma:contentTypeVersion="12" ma:contentTypeDescription="Create a new document." ma:contentTypeScope="" ma:versionID="bf8e85f3622c27d67cc3cbd27cc3a127">
  <xsd:schema xmlns:xsd="http://www.w3.org/2001/XMLSchema" xmlns:xs="http://www.w3.org/2001/XMLSchema" xmlns:p="http://schemas.microsoft.com/office/2006/metadata/properties" xmlns:ns2="a1d858d0-9300-440e-863b-088bced39a33" xmlns:ns3="537a4c0a-028d-41b0-9193-6635ca5775f6" targetNamespace="http://schemas.microsoft.com/office/2006/metadata/properties" ma:root="true" ma:fieldsID="dff9a7b1e994b620ba838fd5a29bea04" ns2:_="" ns3:_="">
    <xsd:import namespace="a1d858d0-9300-440e-863b-088bced39a33"/>
    <xsd:import namespace="537a4c0a-028d-41b0-9193-6635ca5775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d858d0-9300-440e-863b-088bced39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7a4c0a-028d-41b0-9193-6635ca5775f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E7E171-1D3A-41BF-B6DE-247968968854}">
  <ds:schemaRefs>
    <ds:schemaRef ds:uri="http://schemas.microsoft.com/sharepoint/v3/contenttype/forms"/>
  </ds:schemaRefs>
</ds:datastoreItem>
</file>

<file path=customXml/itemProps2.xml><?xml version="1.0" encoding="utf-8"?>
<ds:datastoreItem xmlns:ds="http://schemas.openxmlformats.org/officeDocument/2006/customXml" ds:itemID="{B98C56FF-3B45-4F9A-AD8F-595410FA4E9D}">
  <ds:schemaRefs>
    <ds:schemaRef ds:uri="http://purl.org/dc/elements/1.1/"/>
    <ds:schemaRef ds:uri="http://schemas.microsoft.com/office/2006/metadata/properties"/>
    <ds:schemaRef ds:uri="http://purl.org/dc/terms/"/>
    <ds:schemaRef ds:uri="a1d858d0-9300-440e-863b-088bced39a33"/>
    <ds:schemaRef ds:uri="http://schemas.microsoft.com/office/2006/documentManagement/types"/>
    <ds:schemaRef ds:uri="http://schemas.microsoft.com/office/infopath/2007/PartnerControls"/>
    <ds:schemaRef ds:uri="http://schemas.openxmlformats.org/package/2006/metadata/core-properties"/>
    <ds:schemaRef ds:uri="537a4c0a-028d-41b0-9193-6635ca5775f6"/>
    <ds:schemaRef ds:uri="http://www.w3.org/XML/1998/namespace"/>
    <ds:schemaRef ds:uri="http://purl.org/dc/dcmitype/"/>
  </ds:schemaRefs>
</ds:datastoreItem>
</file>

<file path=customXml/itemProps3.xml><?xml version="1.0" encoding="utf-8"?>
<ds:datastoreItem xmlns:ds="http://schemas.openxmlformats.org/officeDocument/2006/customXml" ds:itemID="{6141720D-5682-4A78-9FCD-4B58F32FE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d858d0-9300-440e-863b-088bced39a33"/>
    <ds:schemaRef ds:uri="537a4c0a-028d-41b0-9193-6635ca5775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511</TotalTime>
  <Words>4150</Words>
  <Application>Microsoft Office PowerPoint</Application>
  <PresentationFormat>Widescreen</PresentationFormat>
  <Paragraphs>456</Paragraphs>
  <Slides>41</Slides>
  <Notes>41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41</vt:i4>
      </vt:variant>
    </vt:vector>
  </HeadingPairs>
  <TitlesOfParts>
    <vt:vector size="46" baseType="lpstr">
      <vt:lpstr>Arial</vt:lpstr>
      <vt:lpstr>Arial Black</vt:lpstr>
      <vt:lpstr>Calibri</vt:lpstr>
      <vt:lpstr>Office Theme</vt:lpstr>
      <vt:lpstr>1_Office Theme</vt:lpstr>
      <vt:lpstr>PowerPoint Presentation</vt:lpstr>
      <vt:lpstr>Programa</vt:lpstr>
      <vt:lpstr>Último informe de situación de la OMS</vt:lpstr>
      <vt:lpstr>Orientaciones sobre preparación y respuesta</vt:lpstr>
      <vt:lpstr>¿Qué es un ejercicio de simulación teórico?</vt:lpstr>
      <vt:lpstr>Diseño y finalidad</vt:lpstr>
      <vt:lpstr>Objetivos específicos del ejercicio de simulación teórico</vt:lpstr>
      <vt:lpstr>Equipo de gestión del ejercicio</vt:lpstr>
      <vt:lpstr>Participantes destinatarios</vt:lpstr>
      <vt:lpstr>Reglas del ejercicio de simulación teórico</vt:lpstr>
      <vt:lpstr>Reglas del ejercicio de simulación teórico (cont.)</vt:lpstr>
      <vt:lpstr>Ejercicio de simulación teórico: cómo proceder</vt:lpstr>
      <vt:lpstr>Preguntas</vt:lpstr>
      <vt:lpstr>PowerPoint Presentation</vt:lpstr>
      <vt:lpstr>Sesión 1 - Escenario</vt:lpstr>
      <vt:lpstr>Sesión 1 - Preguntas para el debate</vt:lpstr>
      <vt:lpstr>Sesión 2 - Nota para los facilitadores</vt:lpstr>
      <vt:lpstr>Sesión 2 Opción 1 – Países sin cuarentena</vt:lpstr>
      <vt:lpstr>Sesión 2 - Opción 1 Preguntas para el debate</vt:lpstr>
      <vt:lpstr>Sesión 2 Opción 2 – Países con autocuarentena</vt:lpstr>
      <vt:lpstr>Sesión 2 - Opción 2 Preguntas para el debate</vt:lpstr>
      <vt:lpstr>PowerPoint Presentation</vt:lpstr>
      <vt:lpstr>Sesión 3 - Buque de carga</vt:lpstr>
      <vt:lpstr>Sesión 3</vt:lpstr>
      <vt:lpstr>Sesión 4 – Pasos terrestres</vt:lpstr>
      <vt:lpstr>Sesión 4</vt:lpstr>
      <vt:lpstr>Sesión 5 – Comunicación de riesgos</vt:lpstr>
      <vt:lpstr>Sesión 5</vt:lpstr>
      <vt:lpstr>FIN DEL EJERCICIO</vt:lpstr>
      <vt:lpstr>PowerPoint Presentation</vt:lpstr>
      <vt:lpstr>Resumen y próximos pasos</vt:lpstr>
      <vt:lpstr>Programa de la parte 2</vt:lpstr>
      <vt:lpstr>Análisis de los puntos fuertes y las deficiencias</vt:lpstr>
      <vt:lpstr>PowerPoint Presentation</vt:lpstr>
      <vt:lpstr>PLAN DE ACCIÓN</vt:lpstr>
      <vt:lpstr>Consolidación</vt:lpstr>
      <vt:lpstr>Formulario de observaciones de los participantes</vt:lpstr>
      <vt:lpstr>PowerPoint Presentation</vt:lpstr>
      <vt:lpstr>Plataforma OMS de Asociados de la COVID-19</vt:lpstr>
      <vt:lpstr>Cursos de aprendizaje electrónico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PORTORICO, Mariaisabella</dc:creator>
  <cp:lastModifiedBy>COPPER, Frederik Anton</cp:lastModifiedBy>
  <cp:revision>58</cp:revision>
  <dcterms:created xsi:type="dcterms:W3CDTF">2020-10-20T10:36:26Z</dcterms:created>
  <dcterms:modified xsi:type="dcterms:W3CDTF">2020-11-03T11:40:48Z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2020-10-20T00:00:00Z</vt:filetime>
  </property>
  <property fmtid="{D5CDD505-2E9C-101B-9397-08002B2CF9AE}" pid="3" name="LastSaved">
    <vt:filetime>2020-10-20T00:00:00Z</vt:filetime>
  </property>
  <property fmtid="{D5CDD505-2E9C-101B-9397-08002B2CF9AE}" pid="4" name="ContentTypeId">
    <vt:lpwstr>0x0101004B8C5FCD04D76B4F9E83E1FFDAAD0434</vt:lpwstr>
  </property>
</Properties>
</file>