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sldIdLst>
    <p:sldId id="256" r:id="rId2"/>
    <p:sldId id="257" r:id="rId3"/>
    <p:sldId id="258" r:id="rId4"/>
    <p:sldId id="262" r:id="rId5"/>
    <p:sldId id="259" r:id="rId6"/>
    <p:sldId id="260" r:id="rId7"/>
    <p:sldId id="261" r:id="rId8"/>
    <p:sldId id="269" r:id="rId9"/>
    <p:sldId id="264" r:id="rId10"/>
    <p:sldId id="263" r:id="rId11"/>
    <p:sldId id="265" r:id="rId12"/>
    <p:sldId id="266" r:id="rId13"/>
    <p:sldId id="267"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Mary" initials="SM" lastIdx="2" clrIdx="0">
    <p:extLst>
      <p:ext uri="{19B8F6BF-5375-455C-9EA6-DF929625EA0E}">
        <p15:presenceInfo xmlns:p15="http://schemas.microsoft.com/office/powerpoint/2012/main" userId="S-1-5-21-1446143339-2250552318-1255726049-14873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B9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84094" autoAdjust="0"/>
  </p:normalViewPr>
  <p:slideViewPr>
    <p:cSldViewPr snapToGrid="0" snapToObjects="1">
      <p:cViewPr varScale="1">
        <p:scale>
          <a:sx n="96" d="100"/>
          <a:sy n="96" d="100"/>
        </p:scale>
        <p:origin x="111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07C470-A009-2044-B44F-6A7871058655}" type="datetimeFigureOut">
              <a:rPr lang="en-US" smtClean="0"/>
              <a:t>4/22/2020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B8519F-97CE-3A4E-A32A-1B643286747F}" type="slidenum">
              <a:rPr lang="en-US" smtClean="0"/>
              <a:t>‹#›</a:t>
            </a:fld>
            <a:endParaRPr lang="en-US"/>
          </a:p>
        </p:txBody>
      </p:sp>
    </p:spTree>
    <p:extLst>
      <p:ext uri="{BB962C8B-B14F-4D97-AF65-F5344CB8AC3E}">
        <p14:creationId xmlns:p14="http://schemas.microsoft.com/office/powerpoint/2010/main" val="2642403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200" b="1" dirty="0">
                <a:effectLst/>
                <a:latin typeface="Calibri" panose="020F0502020204030204" pitchFamily="34" charset="0"/>
                <a:ea typeface="Calibri" panose="020F0502020204030204" pitchFamily="34" charset="0"/>
              </a:rPr>
              <a:t>The purpose</a:t>
            </a:r>
            <a:r>
              <a:rPr lang="en-US" sz="1200" dirty="0">
                <a:effectLst/>
                <a:latin typeface="Calibri" panose="020F0502020204030204" pitchFamily="34" charset="0"/>
                <a:ea typeface="Calibri" panose="020F0502020204030204" pitchFamily="34" charset="0"/>
              </a:rPr>
              <a:t> </a:t>
            </a:r>
            <a:r>
              <a:rPr lang="en-GB" sz="1200" dirty="0">
                <a:effectLst/>
                <a:latin typeface="Calibri" panose="020F0502020204030204" pitchFamily="34" charset="0"/>
                <a:ea typeface="Calibri" panose="020F0502020204030204" pitchFamily="34" charset="0"/>
              </a:rPr>
              <a:t>of this TTX </a:t>
            </a:r>
            <a:r>
              <a:rPr lang="en-GB" sz="1200" dirty="0" err="1">
                <a:effectLst/>
                <a:latin typeface="Calibri" panose="020F0502020204030204" pitchFamily="34" charset="0"/>
                <a:ea typeface="Calibri" panose="020F0502020204030204" pitchFamily="34" charset="0"/>
              </a:rPr>
              <a:t>i</a:t>
            </a:r>
            <a:r>
              <a:rPr lang="en-US" sz="1200" dirty="0">
                <a:effectLst/>
                <a:latin typeface="Calibri" panose="020F0502020204030204" pitchFamily="34" charset="0"/>
                <a:ea typeface="Calibri" panose="020F0502020204030204" pitchFamily="34" charset="0"/>
              </a:rPr>
              <a:t>s to discuss critical issues in urban environments as the pandemic develops into an established infectious disease that may have periods of increased spread and number of persons affected.</a:t>
            </a:r>
            <a:endParaRPr lang="en-GB"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b="1" dirty="0">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b="1" dirty="0">
                <a:effectLst/>
                <a:latin typeface="Calibri" panose="020F0502020204030204" pitchFamily="34" charset="0"/>
                <a:ea typeface="Calibri" panose="020F0502020204030204" pitchFamily="34" charset="0"/>
              </a:rPr>
              <a:t>Scope</a:t>
            </a:r>
            <a:endParaRPr lang="en-GB"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This exercise will discuss different public health strategies that relate to managing spread in areas of high population density and will look at some of the key public health challenges that communities and local authorities are facing moving forward, including the management of measures and restrictions and the impact this has.</a:t>
            </a:r>
            <a:endParaRPr lang="en-GB"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b="1" dirty="0">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b="1" dirty="0">
                <a:effectLst/>
                <a:latin typeface="Calibri" panose="020F0502020204030204" pitchFamily="34" charset="0"/>
                <a:ea typeface="Calibri" panose="020F0502020204030204" pitchFamily="34" charset="0"/>
              </a:rPr>
              <a:t>Specific Objectives</a:t>
            </a:r>
            <a:endParaRPr lang="en-GB"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The exercise will provide a safe platform to discuss;</a:t>
            </a:r>
            <a:endParaRPr lang="en-GB" sz="12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mj-lt"/>
              <a:buAutoNum type="arabicPeriod"/>
              <a:tabLst>
                <a:tab pos="457200" algn="l"/>
              </a:tabLst>
            </a:pPr>
            <a:r>
              <a:rPr lang="en-US" sz="1200" dirty="0">
                <a:effectLst/>
                <a:latin typeface="Calibri" panose="020F0502020204030204" pitchFamily="34" charset="0"/>
                <a:ea typeface="Times New Roman" panose="02020603050405020304" pitchFamily="18" charset="0"/>
              </a:rPr>
              <a:t>Comprehensive Public Health Measures,</a:t>
            </a:r>
            <a:endParaRPr lang="en-GB" sz="12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mj-lt"/>
              <a:buAutoNum type="arabicPeriod"/>
              <a:tabLst>
                <a:tab pos="457200" algn="l"/>
              </a:tabLst>
            </a:pPr>
            <a:r>
              <a:rPr lang="en-US" sz="1200" dirty="0">
                <a:effectLst/>
                <a:latin typeface="Calibri" panose="020F0502020204030204" pitchFamily="34" charset="0"/>
                <a:ea typeface="Times New Roman" panose="02020603050405020304" pitchFamily="18" charset="0"/>
              </a:rPr>
              <a:t>Maintaining health services and critical infrastructure,</a:t>
            </a:r>
            <a:endParaRPr lang="en-GB" sz="12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mj-lt"/>
              <a:buAutoNum type="arabicPeriod"/>
              <a:tabLst>
                <a:tab pos="457200" algn="l"/>
              </a:tabLst>
            </a:pPr>
            <a:r>
              <a:rPr lang="en-US" sz="1200" dirty="0">
                <a:effectLst/>
                <a:latin typeface="Calibri" panose="020F0502020204030204" pitchFamily="34" charset="0"/>
                <a:ea typeface="Times New Roman" panose="02020603050405020304" pitchFamily="18" charset="0"/>
              </a:rPr>
              <a:t>Risk communications including the management of inaccurate and malicious material</a:t>
            </a:r>
            <a:endParaRPr lang="en-GB" sz="12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mj-lt"/>
              <a:buAutoNum type="arabicPeriod"/>
              <a:tabLst>
                <a:tab pos="457200" algn="l"/>
              </a:tabLst>
            </a:pPr>
            <a:r>
              <a:rPr lang="en-US" sz="1200" dirty="0">
                <a:effectLst/>
                <a:latin typeface="Calibri" panose="020F0502020204030204" pitchFamily="34" charset="0"/>
                <a:ea typeface="Times New Roman" panose="02020603050405020304" pitchFamily="18" charset="0"/>
              </a:rPr>
              <a:t>Limiting social and economic impacts</a:t>
            </a:r>
            <a:endParaRPr lang="en-GB" sz="12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mj-lt"/>
              <a:buAutoNum type="arabicPeriod"/>
              <a:tabLst>
                <a:tab pos="457200" algn="l"/>
              </a:tabLst>
            </a:pPr>
            <a:r>
              <a:rPr lang="en-US" sz="1200" dirty="0">
                <a:effectLst/>
                <a:latin typeface="Calibri" panose="020F0502020204030204" pitchFamily="34" charset="0"/>
                <a:ea typeface="Times New Roman" panose="02020603050405020304" pitchFamily="18" charset="0"/>
              </a:rPr>
              <a:t>Easing of restrictions and moving towards recovery</a:t>
            </a:r>
            <a:endParaRPr lang="en-GB"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GB" sz="1200" dirty="0">
                <a:effectLst/>
                <a:latin typeface="Calibri" panose="020F0502020204030204" pitchFamily="34" charset="0"/>
                <a:ea typeface="Calibri" panose="020F0502020204030204" pitchFamily="34" charset="0"/>
              </a:rPr>
              <a:t> </a:t>
            </a:r>
          </a:p>
          <a:p>
            <a:pPr marL="0" marR="0">
              <a:spcBef>
                <a:spcPts val="0"/>
              </a:spcBef>
              <a:spcAft>
                <a:spcPts val="0"/>
              </a:spcAft>
            </a:pPr>
            <a:r>
              <a:rPr lang="en-US" sz="1200" b="1" dirty="0">
                <a:effectLst/>
                <a:latin typeface="Calibri" panose="020F0502020204030204" pitchFamily="34" charset="0"/>
                <a:ea typeface="Calibri" panose="020F0502020204030204" pitchFamily="34" charset="0"/>
              </a:rPr>
              <a:t>Target audience</a:t>
            </a:r>
            <a:r>
              <a:rPr lang="en-US" sz="1200" dirty="0">
                <a:effectLst/>
                <a:latin typeface="Calibri" panose="020F0502020204030204" pitchFamily="34" charset="0"/>
                <a:ea typeface="Calibri" panose="020F0502020204030204" pitchFamily="34" charset="0"/>
              </a:rPr>
              <a:t> </a:t>
            </a:r>
            <a:r>
              <a:rPr lang="en-GB" sz="1200" dirty="0">
                <a:effectLst/>
                <a:latin typeface="Calibri" panose="020F0502020204030204" pitchFamily="34" charset="0"/>
                <a:ea typeface="Calibri" panose="020F0502020204030204" pitchFamily="34" charset="0"/>
              </a:rPr>
              <a:t>are City &amp; community leaders,  urban policy makers &amp; technical experts</a:t>
            </a:r>
            <a:r>
              <a:rPr lang="en-GB" sz="1200" b="1" dirty="0">
                <a:effectLst/>
                <a:latin typeface="Calibri" panose="020F0502020204030204" pitchFamily="34" charset="0"/>
                <a:ea typeface="Calibri" panose="020F0502020204030204" pitchFamily="34" charset="0"/>
              </a:rPr>
              <a:t> </a:t>
            </a:r>
            <a:r>
              <a:rPr lang="en-GB" sz="1200" dirty="0">
                <a:effectLst/>
                <a:latin typeface="Calibri" panose="020F0502020204030204" pitchFamily="34" charset="0"/>
                <a:ea typeface="Calibri" panose="020F0502020204030204" pitchFamily="34" charset="0"/>
              </a:rPr>
              <a:t>from different sectors.</a:t>
            </a:r>
          </a:p>
          <a:p>
            <a:pPr marL="0" marR="0">
              <a:spcBef>
                <a:spcPts val="0"/>
              </a:spcBef>
              <a:spcAft>
                <a:spcPts val="0"/>
              </a:spcAft>
            </a:pP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effectLst/>
                <a:latin typeface="Calibri" panose="020F0502020204030204" pitchFamily="34" charset="0"/>
                <a:ea typeface="Calibri" panose="020F0502020204030204" pitchFamily="34" charset="0"/>
              </a:rPr>
              <a:t>In order to allow </a:t>
            </a:r>
            <a:r>
              <a:rPr lang="en-US" sz="1200" b="1" dirty="0">
                <a:effectLst/>
                <a:latin typeface="Calibri" panose="020F0502020204030204" pitchFamily="34" charset="0"/>
                <a:ea typeface="Calibri" panose="020F0502020204030204" pitchFamily="34" charset="0"/>
              </a:rPr>
              <a:t>sufficient time </a:t>
            </a:r>
            <a:r>
              <a:rPr lang="en-US" sz="1200" dirty="0">
                <a:effectLst/>
                <a:latin typeface="Calibri" panose="020F0502020204030204" pitchFamily="34" charset="0"/>
                <a:ea typeface="Calibri" panose="020F0502020204030204" pitchFamily="34" charset="0"/>
              </a:rPr>
              <a:t>for discussing the 5 sessions, the exercise is designed to last a full day. However, with time constraints, it is also possible to select less sessions and run the exercise in half a day (morning or afternoon) and dedicate the discussion on those selected sessions only. </a:t>
            </a:r>
            <a:endParaRPr lang="en-GB" sz="1200" dirty="0">
              <a:effectLst/>
              <a:latin typeface="Calibri" panose="020F0502020204030204" pitchFamily="34" charset="0"/>
              <a:ea typeface="Calibri" panose="020F0502020204030204" pitchFamily="34" charset="0"/>
            </a:endParaRPr>
          </a:p>
          <a:p>
            <a:endParaRPr lang="en-GB" dirty="0"/>
          </a:p>
        </p:txBody>
      </p:sp>
      <p:sp>
        <p:nvSpPr>
          <p:cNvPr id="4" name="Slide Number Placeholder 3"/>
          <p:cNvSpPr>
            <a:spLocks noGrp="1"/>
          </p:cNvSpPr>
          <p:nvPr>
            <p:ph type="sldNum" sz="quarter" idx="10"/>
          </p:nvPr>
        </p:nvSpPr>
        <p:spPr/>
        <p:txBody>
          <a:bodyPr/>
          <a:lstStyle/>
          <a:p>
            <a:fld id="{DDB8519F-97CE-3A4E-A32A-1B643286747F}" type="slidenum">
              <a:rPr lang="en-US" smtClean="0"/>
              <a:t>1</a:t>
            </a:fld>
            <a:endParaRPr lang="en-US"/>
          </a:p>
        </p:txBody>
      </p:sp>
    </p:spTree>
    <p:extLst>
      <p:ext uri="{BB962C8B-B14F-4D97-AF65-F5344CB8AC3E}">
        <p14:creationId xmlns:p14="http://schemas.microsoft.com/office/powerpoint/2010/main" val="19045853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11</a:t>
            </a:fld>
            <a:endParaRPr lang="en-US"/>
          </a:p>
        </p:txBody>
      </p:sp>
    </p:spTree>
    <p:extLst>
      <p:ext uri="{BB962C8B-B14F-4D97-AF65-F5344CB8AC3E}">
        <p14:creationId xmlns:p14="http://schemas.microsoft.com/office/powerpoint/2010/main" val="26149464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12</a:t>
            </a:fld>
            <a:endParaRPr lang="en-US"/>
          </a:p>
        </p:txBody>
      </p:sp>
    </p:spTree>
    <p:extLst>
      <p:ext uri="{BB962C8B-B14F-4D97-AF65-F5344CB8AC3E}">
        <p14:creationId xmlns:p14="http://schemas.microsoft.com/office/powerpoint/2010/main" val="1396674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 dirty="0"/>
              <a:t>Image source: https://</a:t>
            </a:r>
            <a:r>
              <a:rPr lang="en" dirty="0" err="1"/>
              <a:t>www.google.ch</a:t>
            </a:r>
            <a:r>
              <a:rPr lang="en" dirty="0"/>
              <a:t>/</a:t>
            </a:r>
            <a:r>
              <a:rPr lang="en" dirty="0" err="1"/>
              <a:t>search?q</a:t>
            </a:r>
            <a:r>
              <a:rPr lang="en" dirty="0"/>
              <a:t>=</a:t>
            </a:r>
            <a:r>
              <a:rPr lang="en" dirty="0" err="1"/>
              <a:t>questions+images&amp;source</a:t>
            </a:r>
            <a:r>
              <a:rPr lang="en" dirty="0"/>
              <a:t>=</a:t>
            </a:r>
            <a:r>
              <a:rPr lang="en" dirty="0" err="1"/>
              <a:t>lnms&amp;tbm</a:t>
            </a:r>
            <a:r>
              <a:rPr lang="en" dirty="0"/>
              <a:t>=</a:t>
            </a:r>
            <a:r>
              <a:rPr lang="en" dirty="0" err="1"/>
              <a:t>isch&amp;sa</a:t>
            </a:r>
            <a:r>
              <a:rPr lang="en" dirty="0"/>
              <a:t>=</a:t>
            </a:r>
            <a:r>
              <a:rPr lang="en" dirty="0" err="1"/>
              <a:t>X&amp;ved</a:t>
            </a:r>
            <a:r>
              <a:rPr lang="en" dirty="0"/>
              <a:t>=0ahUKEwjeycL-yanVAhVGPxQKHYlzD7EQ_AUICigB&amp;biw=1920&amp;bih=901#imgrc=</a:t>
            </a:r>
            <a:r>
              <a:rPr lang="en" dirty="0" err="1"/>
              <a:t>NnCxqJcZr_C</a:t>
            </a:r>
            <a:r>
              <a:rPr lang="en" dirty="0"/>
              <a:t>-MM:</a:t>
            </a:r>
          </a:p>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13</a:t>
            </a:fld>
            <a:endParaRPr lang="en-US"/>
          </a:p>
        </p:txBody>
      </p:sp>
    </p:spTree>
    <p:extLst>
      <p:ext uri="{BB962C8B-B14F-4D97-AF65-F5344CB8AC3E}">
        <p14:creationId xmlns:p14="http://schemas.microsoft.com/office/powerpoint/2010/main" val="33067792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2,397,216 as of 21-4-2020 WHO Sitrep:</a:t>
            </a:r>
          </a:p>
          <a:p>
            <a:pPr marL="0" indent="0">
              <a:buFont typeface="Arial" panose="020B0604020202020204" pitchFamily="34" charset="0"/>
              <a:buNone/>
            </a:pPr>
            <a:r>
              <a:rPr lang="en-US" dirty="0"/>
              <a:t>https://www.who.int/docs/default-source/coronaviruse/situation-reports/20200421-sitrep-92-covid-19.pdf?sfvrsn=38e6b06d_4</a:t>
            </a:r>
          </a:p>
        </p:txBody>
      </p:sp>
      <p:sp>
        <p:nvSpPr>
          <p:cNvPr id="4" name="Slide Number Placeholder 3"/>
          <p:cNvSpPr>
            <a:spLocks noGrp="1"/>
          </p:cNvSpPr>
          <p:nvPr>
            <p:ph type="sldNum" sz="quarter" idx="5"/>
          </p:nvPr>
        </p:nvSpPr>
        <p:spPr/>
        <p:txBody>
          <a:bodyPr/>
          <a:lstStyle/>
          <a:p>
            <a:fld id="{DDB8519F-97CE-3A4E-A32A-1B643286747F}" type="slidenum">
              <a:rPr lang="en-US" smtClean="0"/>
              <a:t>14</a:t>
            </a:fld>
            <a:endParaRPr lang="en-US"/>
          </a:p>
        </p:txBody>
      </p:sp>
    </p:spTree>
    <p:extLst>
      <p:ext uri="{BB962C8B-B14F-4D97-AF65-F5344CB8AC3E}">
        <p14:creationId xmlns:p14="http://schemas.microsoft.com/office/powerpoint/2010/main" val="23225429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sz="1200" dirty="0"/>
              <a:t>Early in the outbreak, when cases were low WHO strongly advocated four main pillars: Find, Isolate, test &amp; treat.   As the outbreak expands and the numbers of people infected grow this approach will be further examined.    Many urban areas are taking different approaches.   Some are focusing closely on syndromic surveillance rather than mass testing.   Others have focused closely on isolation, requesting people to self isolate if sick with consistent symptoms. </a:t>
            </a:r>
            <a:r>
              <a:rPr lang="en-US" sz="1200" dirty="0">
                <a:sym typeface="Arial"/>
              </a:rPr>
              <a:t>Extensive testing of the local population based on reports of infection</a:t>
            </a:r>
            <a:r>
              <a:rPr lang="en-US" sz="1200" dirty="0"/>
              <a:t> </a:t>
            </a:r>
          </a:p>
          <a:p>
            <a:pPr>
              <a:buNone/>
            </a:pPr>
            <a:r>
              <a:rPr lang="en-US" sz="1200" dirty="0"/>
              <a:t>Many countries have enforced physical distancing in urban areas.   Some have focused purely on urban areas and left rural areas largely untouched by the bans and others have enforced a blanket ban across the entire country.</a:t>
            </a:r>
          </a:p>
          <a:p>
            <a:pPr>
              <a:buNone/>
            </a:pPr>
            <a:endParaRPr lang="en-US" sz="1200" dirty="0"/>
          </a:p>
          <a:p>
            <a:pPr marL="171450" indent="-171450"/>
            <a:endParaRPr lang="en-US" sz="1200" dirty="0"/>
          </a:p>
          <a:p>
            <a:pPr>
              <a:buNone/>
            </a:pPr>
            <a:r>
              <a:rPr lang="en-US" sz="1200" dirty="0"/>
              <a:t>All these approaches have pros and cons and the number of cases globally continues to increase suggesting none of these approaches has yet been 100% effective.</a:t>
            </a:r>
          </a:p>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15</a:t>
            </a:fld>
            <a:endParaRPr lang="en-US"/>
          </a:p>
        </p:txBody>
      </p:sp>
    </p:spTree>
    <p:extLst>
      <p:ext uri="{BB962C8B-B14F-4D97-AF65-F5344CB8AC3E}">
        <p14:creationId xmlns:p14="http://schemas.microsoft.com/office/powerpoint/2010/main" val="33174783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rPr>
              <a:t>Physical Distancing (the term Social Distancing is no longer in use) measures must also be supported through coordinated economic and social measures that provide incentives to cooperate and mitigate the social and economic harm caused. Food security in these circumstances is of particular concern.</a:t>
            </a:r>
            <a:endParaRPr lang="en-GB" dirty="0"/>
          </a:p>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16</a:t>
            </a:fld>
            <a:endParaRPr lang="en-US"/>
          </a:p>
        </p:txBody>
      </p:sp>
    </p:spTree>
    <p:extLst>
      <p:ext uri="{BB962C8B-B14F-4D97-AF65-F5344CB8AC3E}">
        <p14:creationId xmlns:p14="http://schemas.microsoft.com/office/powerpoint/2010/main" val="33820924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17</a:t>
            </a:fld>
            <a:endParaRPr lang="en-US"/>
          </a:p>
        </p:txBody>
      </p:sp>
    </p:spTree>
    <p:extLst>
      <p:ext uri="{BB962C8B-B14F-4D97-AF65-F5344CB8AC3E}">
        <p14:creationId xmlns:p14="http://schemas.microsoft.com/office/powerpoint/2010/main" val="5346548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18</a:t>
            </a:fld>
            <a:endParaRPr lang="en-US"/>
          </a:p>
        </p:txBody>
      </p:sp>
    </p:spTree>
    <p:extLst>
      <p:ext uri="{BB962C8B-B14F-4D97-AF65-F5344CB8AC3E}">
        <p14:creationId xmlns:p14="http://schemas.microsoft.com/office/powerpoint/2010/main" val="4003270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20</a:t>
            </a:fld>
            <a:endParaRPr lang="en-US"/>
          </a:p>
        </p:txBody>
      </p:sp>
    </p:spTree>
    <p:extLst>
      <p:ext uri="{BB962C8B-B14F-4D97-AF65-F5344CB8AC3E}">
        <p14:creationId xmlns:p14="http://schemas.microsoft.com/office/powerpoint/2010/main" val="22123088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21</a:t>
            </a:fld>
            <a:endParaRPr lang="en-US"/>
          </a:p>
        </p:txBody>
      </p:sp>
    </p:spTree>
    <p:extLst>
      <p:ext uri="{BB962C8B-B14F-4D97-AF65-F5344CB8AC3E}">
        <p14:creationId xmlns:p14="http://schemas.microsoft.com/office/powerpoint/2010/main" val="166832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allow sufficient time for discussing the 5 sessions, the exercise is designed to last a full day. However, with time constraints, it is also possible to select less sessions and run the exercise in half a day (morning or afternoon) and dedicate the discussion on those selected sessions only. </a:t>
            </a:r>
            <a:endParaRPr lang="en-GB" dirty="0"/>
          </a:p>
        </p:txBody>
      </p:sp>
      <p:sp>
        <p:nvSpPr>
          <p:cNvPr id="4" name="Slide Number Placeholder 3"/>
          <p:cNvSpPr>
            <a:spLocks noGrp="1"/>
          </p:cNvSpPr>
          <p:nvPr>
            <p:ph type="sldNum" sz="quarter" idx="10"/>
          </p:nvPr>
        </p:nvSpPr>
        <p:spPr/>
        <p:txBody>
          <a:bodyPr/>
          <a:lstStyle/>
          <a:p>
            <a:fld id="{DDB8519F-97CE-3A4E-A32A-1B643286747F}" type="slidenum">
              <a:rPr lang="en-US" smtClean="0"/>
              <a:t>2</a:t>
            </a:fld>
            <a:endParaRPr lang="en-US"/>
          </a:p>
        </p:txBody>
      </p:sp>
    </p:spTree>
    <p:extLst>
      <p:ext uri="{BB962C8B-B14F-4D97-AF65-F5344CB8AC3E}">
        <p14:creationId xmlns:p14="http://schemas.microsoft.com/office/powerpoint/2010/main" val="16007280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Char char="●"/>
              <a:tabLst/>
              <a:defRPr/>
            </a:pPr>
            <a:r>
              <a:rPr lang="en-US" dirty="0"/>
              <a:t>Economically it is likely that many sectors of the economy will be devastated and will require significant assistance.   Small businesses will be particularly hard hit as are are people working in the informal economy.   In some cases unemployment will exceed 15% leaving many people destitute and disenfranchised.</a:t>
            </a:r>
          </a:p>
          <a:p>
            <a:endParaRPr lang="en-GB" dirty="0"/>
          </a:p>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25</a:t>
            </a:fld>
            <a:endParaRPr lang="en-US"/>
          </a:p>
        </p:txBody>
      </p:sp>
    </p:spTree>
    <p:extLst>
      <p:ext uri="{BB962C8B-B14F-4D97-AF65-F5344CB8AC3E}">
        <p14:creationId xmlns:p14="http://schemas.microsoft.com/office/powerpoint/2010/main" val="4095075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rtl="0">
              <a:lnSpc>
                <a:spcPct val="117999"/>
              </a:lnSpc>
              <a:spcBef>
                <a:spcPts val="0"/>
              </a:spcBef>
              <a:buClr>
                <a:srgbClr val="000000"/>
              </a:buClr>
              <a:buSzPct val="110000"/>
              <a:buFont typeface="Arial"/>
              <a:buNone/>
            </a:pPr>
            <a:r>
              <a:rPr lang="en" sz="1200" dirty="0">
                <a:latin typeface="Roboto" panose="02000000000000000000" pitchFamily="2" charset="0"/>
                <a:ea typeface="Roboto" panose="02000000000000000000" pitchFamily="2" charset="0"/>
                <a:cs typeface="Roboto" panose="02000000000000000000" pitchFamily="2" charset="0"/>
                <a:sym typeface="Helvetica Neue"/>
              </a:rPr>
              <a:t>Welcome by senior office staff member. </a:t>
            </a:r>
          </a:p>
          <a:p>
            <a:pPr lvl="0" rtl="0">
              <a:lnSpc>
                <a:spcPct val="117999"/>
              </a:lnSpc>
              <a:spcBef>
                <a:spcPts val="0"/>
              </a:spcBef>
              <a:buClr>
                <a:srgbClr val="000000"/>
              </a:buClr>
              <a:buSzPct val="110000"/>
              <a:buFont typeface="Arial"/>
              <a:buNone/>
            </a:pPr>
            <a:r>
              <a:rPr lang="en" sz="1200" dirty="0">
                <a:latin typeface="Roboto" panose="02000000000000000000" pitchFamily="2" charset="0"/>
                <a:ea typeface="Roboto" panose="02000000000000000000" pitchFamily="2" charset="0"/>
                <a:cs typeface="Roboto" panose="02000000000000000000" pitchFamily="2" charset="0"/>
                <a:sym typeface="Helvetica Neue"/>
              </a:rPr>
              <a:t>Introduce the facilitation team to begin with room introductions.</a:t>
            </a:r>
          </a:p>
          <a:p>
            <a:endParaRPr lang="en-US" dirty="0"/>
          </a:p>
          <a:p>
            <a:r>
              <a:rPr lang="en-US" sz="1200" dirty="0">
                <a:effectLst/>
                <a:latin typeface="Calibri" panose="020F0502020204030204" pitchFamily="34" charset="0"/>
                <a:ea typeface="Times New Roman" panose="02020603050405020304" pitchFamily="18" charset="0"/>
              </a:rPr>
              <a:t>Country facts and populations at risk or ‘hotspots’. </a:t>
            </a:r>
          </a:p>
          <a:p>
            <a:r>
              <a:rPr lang="en-US" sz="1200" dirty="0">
                <a:effectLst/>
                <a:latin typeface="Calibri" panose="020F0502020204030204" pitchFamily="34" charset="0"/>
                <a:ea typeface="Times New Roman" panose="02020603050405020304" pitchFamily="18" charset="0"/>
              </a:rPr>
              <a:t>This may help really contextualize the simulation</a:t>
            </a:r>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3</a:t>
            </a:fld>
            <a:endParaRPr lang="en-US"/>
          </a:p>
        </p:txBody>
      </p:sp>
    </p:spTree>
    <p:extLst>
      <p:ext uri="{BB962C8B-B14F-4D97-AF65-F5344CB8AC3E}">
        <p14:creationId xmlns:p14="http://schemas.microsoft.com/office/powerpoint/2010/main" val="1227182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rtl="0">
              <a:lnSpc>
                <a:spcPct val="117999"/>
              </a:lnSpc>
              <a:spcBef>
                <a:spcPts val="0"/>
              </a:spcBef>
              <a:buNone/>
            </a:pPr>
            <a:r>
              <a:rPr lang="en-GB" dirty="0">
                <a:latin typeface="Roboto" panose="02000000000000000000" pitchFamily="2" charset="0"/>
                <a:ea typeface="Roboto" panose="02000000000000000000" pitchFamily="2" charset="0"/>
                <a:cs typeface="Roboto" panose="02000000000000000000" pitchFamily="2" charset="0"/>
                <a:sym typeface="Helvetica Neue"/>
              </a:rPr>
              <a:t>Facilitator will highlight the benefits of testing plans, practicing when no-lives are at stake and importantly that this is a safe learning environment.</a:t>
            </a:r>
          </a:p>
          <a:p>
            <a:pPr lvl="0" rtl="0">
              <a:lnSpc>
                <a:spcPct val="117999"/>
              </a:lnSpc>
              <a:spcBef>
                <a:spcPts val="0"/>
              </a:spcBef>
              <a:buNone/>
            </a:pPr>
            <a:endParaRPr lang="en-GB" dirty="0">
              <a:latin typeface="Roboto" panose="02000000000000000000" pitchFamily="2" charset="0"/>
              <a:ea typeface="Roboto" panose="02000000000000000000" pitchFamily="2" charset="0"/>
              <a:cs typeface="Roboto" panose="02000000000000000000" pitchFamily="2" charset="0"/>
              <a:sym typeface="Helvetica Neue"/>
            </a:endParaRPr>
          </a:p>
          <a:p>
            <a:pPr marL="171450" lvl="0" indent="-171450" rtl="0">
              <a:lnSpc>
                <a:spcPct val="117999"/>
              </a:lnSpc>
              <a:spcBef>
                <a:spcPts val="0"/>
              </a:spcBef>
            </a:pPr>
            <a:r>
              <a:rPr lang="en-GB" dirty="0">
                <a:latin typeface="Roboto" panose="02000000000000000000" pitchFamily="2" charset="0"/>
                <a:ea typeface="Roboto" panose="02000000000000000000" pitchFamily="2" charset="0"/>
                <a:cs typeface="Roboto" panose="02000000000000000000" pitchFamily="2" charset="0"/>
                <a:sym typeface="Helvetica Neue"/>
              </a:rPr>
              <a:t>This slide is a broad overview of </a:t>
            </a:r>
            <a:r>
              <a:rPr lang="en-GB" dirty="0" err="1">
                <a:latin typeface="Roboto" panose="02000000000000000000" pitchFamily="2" charset="0"/>
                <a:ea typeface="Roboto" panose="02000000000000000000" pitchFamily="2" charset="0"/>
                <a:cs typeface="Roboto" panose="02000000000000000000" pitchFamily="2" charset="0"/>
                <a:sym typeface="Helvetica Neue"/>
              </a:rPr>
              <a:t>SimEx</a:t>
            </a:r>
            <a:r>
              <a:rPr lang="en-GB" dirty="0">
                <a:latin typeface="Roboto" panose="02000000000000000000" pitchFamily="2" charset="0"/>
                <a:ea typeface="Roboto" panose="02000000000000000000" pitchFamily="2" charset="0"/>
                <a:cs typeface="Roboto" panose="02000000000000000000" pitchFamily="2" charset="0"/>
                <a:sym typeface="Helvetica Neue"/>
              </a:rPr>
              <a:t> </a:t>
            </a:r>
          </a:p>
          <a:p>
            <a:pPr marL="171450" lvl="0" indent="-171450" rtl="0">
              <a:lnSpc>
                <a:spcPct val="117999"/>
              </a:lnSpc>
              <a:spcBef>
                <a:spcPts val="0"/>
              </a:spcBef>
            </a:pPr>
            <a:r>
              <a:rPr lang="en-GB" sz="1400" dirty="0">
                <a:latin typeface="+mn-lt"/>
                <a:ea typeface="Calibri"/>
                <a:cs typeface="Calibri"/>
                <a:sym typeface="Calibri"/>
              </a:rPr>
              <a:t>There are many definitions of what an exercise is…</a:t>
            </a:r>
          </a:p>
          <a:p>
            <a:pPr marL="171450" lvl="0" indent="-171450" rtl="0">
              <a:lnSpc>
                <a:spcPct val="115000"/>
              </a:lnSpc>
              <a:spcBef>
                <a:spcPts val="0"/>
              </a:spcBef>
            </a:pPr>
            <a:r>
              <a:rPr lang="en-GB" sz="1400" dirty="0">
                <a:latin typeface="+mn-lt"/>
                <a:ea typeface="Calibri"/>
                <a:cs typeface="Calibri"/>
                <a:sym typeface="Calibri"/>
              </a:rPr>
              <a:t>The key elements are that it is a safe learning environment, to evaluate and stress systems, plans and people.</a:t>
            </a:r>
          </a:p>
          <a:p>
            <a:pPr marL="171450" lvl="0" indent="-171450" rtl="0">
              <a:lnSpc>
                <a:spcPct val="115000"/>
              </a:lnSpc>
              <a:spcBef>
                <a:spcPts val="0"/>
              </a:spcBef>
            </a:pPr>
            <a:r>
              <a:rPr lang="en-GB" sz="1400" dirty="0">
                <a:latin typeface="+mn-lt"/>
                <a:ea typeface="Calibri"/>
                <a:cs typeface="Calibri"/>
                <a:sym typeface="Calibri"/>
              </a:rPr>
              <a:t>The methodologies are adaptable and scalable and can be used for simple to complex trainings.</a:t>
            </a:r>
          </a:p>
          <a:p>
            <a:pPr lvl="0" rtl="0">
              <a:lnSpc>
                <a:spcPct val="117999"/>
              </a:lnSpc>
              <a:spcBef>
                <a:spcPts val="0"/>
              </a:spcBef>
              <a:buNone/>
            </a:pPr>
            <a:endParaRPr lang="en-GB" dirty="0">
              <a:latin typeface="Roboto" panose="02000000000000000000" pitchFamily="2" charset="0"/>
              <a:ea typeface="Roboto" panose="02000000000000000000" pitchFamily="2" charset="0"/>
              <a:cs typeface="Roboto" panose="02000000000000000000" pitchFamily="2" charset="0"/>
              <a:sym typeface="Helvetica Neue"/>
            </a:endParaRPr>
          </a:p>
          <a:p>
            <a:pPr lvl="0" rtl="0">
              <a:spcBef>
                <a:spcPts val="0"/>
              </a:spcBef>
              <a:buClr>
                <a:srgbClr val="000000"/>
              </a:buClr>
              <a:buSzPct val="110000"/>
              <a:buFont typeface="Arial"/>
              <a:buNone/>
            </a:pPr>
            <a:r>
              <a:rPr lang="en-GB" sz="1050" dirty="0">
                <a:latin typeface="+mn-lt"/>
                <a:ea typeface="Calibri"/>
                <a:cs typeface="Calibri"/>
                <a:sym typeface="Calibri"/>
              </a:rPr>
              <a:t>[1]</a:t>
            </a:r>
            <a:r>
              <a:rPr lang="en-GB" dirty="0"/>
              <a:t> Elena </a:t>
            </a:r>
            <a:r>
              <a:rPr lang="en-GB" dirty="0" err="1"/>
              <a:t>Skryabina</a:t>
            </a:r>
            <a:r>
              <a:rPr lang="en-GB" dirty="0"/>
              <a:t> et all (December 2016) </a:t>
            </a:r>
            <a:r>
              <a:rPr lang="en-GB" i="1" dirty="0"/>
              <a:t>What is the value of health emergency preparedness exercises? </a:t>
            </a:r>
            <a:r>
              <a:rPr lang="en-GB" dirty="0"/>
              <a:t>International Journal of Disaster Risk Reduction</a:t>
            </a:r>
          </a:p>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4</a:t>
            </a:fld>
            <a:endParaRPr lang="en-US"/>
          </a:p>
        </p:txBody>
      </p:sp>
    </p:spTree>
    <p:extLst>
      <p:ext uri="{BB962C8B-B14F-4D97-AF65-F5344CB8AC3E}">
        <p14:creationId xmlns:p14="http://schemas.microsoft.com/office/powerpoint/2010/main" val="4002425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10000"/>
              </a:lnSpc>
              <a:spcBef>
                <a:spcPts val="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srgbClr val="000000"/>
                </a:solidFill>
                <a:effectLst/>
                <a:uLnTx/>
                <a:uFillTx/>
                <a:latin typeface="+mn-lt"/>
                <a:ea typeface="+mn-ea"/>
                <a:cs typeface="+mn-cs"/>
                <a:sym typeface="Arial"/>
              </a:rPr>
              <a:t>The Purpose </a:t>
            </a:r>
            <a:r>
              <a:rPr kumimoji="0" lang="en-US" sz="2000" b="0" i="0" u="none" strike="noStrike" kern="1200" cap="none" spc="0" normalizeH="0" baseline="0" noProof="0" dirty="0">
                <a:ln>
                  <a:noFill/>
                </a:ln>
                <a:solidFill>
                  <a:srgbClr val="000000"/>
                </a:solidFill>
                <a:effectLst/>
                <a:uLnTx/>
                <a:uFillTx/>
                <a:latin typeface="+mn-lt"/>
                <a:ea typeface="+mn-ea"/>
                <a:cs typeface="+mn-cs"/>
                <a:sym typeface="Arial"/>
              </a:rPr>
              <a:t>of this exercise is to discuss critical issues in urban environments as the pandemic develops into an established infectious disease that may have periods of increased spread and number of persons affected.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srgbClr val="000000"/>
              </a:solidFill>
              <a:effectLst/>
              <a:uLnTx/>
              <a:uFillTx/>
              <a:latin typeface="+mn-lt"/>
              <a:ea typeface="+mn-ea"/>
              <a:cs typeface="+mn-cs"/>
              <a:sym typeface="Arial"/>
            </a:endParaRP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srgbClr val="000000"/>
                </a:solidFill>
                <a:effectLst/>
                <a:uLnTx/>
                <a:uFillTx/>
                <a:latin typeface="+mn-lt"/>
                <a:ea typeface="+mn-ea"/>
                <a:cs typeface="+mn-cs"/>
                <a:sym typeface="Arial"/>
              </a:rPr>
              <a:t>Therefore the </a:t>
            </a:r>
            <a:r>
              <a:rPr kumimoji="0" lang="en-US" sz="2000" b="1" i="0" u="none" strike="noStrike" kern="1200" cap="none" spc="0" normalizeH="0" baseline="0" noProof="0" dirty="0">
                <a:ln>
                  <a:noFill/>
                </a:ln>
                <a:solidFill>
                  <a:srgbClr val="000000"/>
                </a:solidFill>
                <a:effectLst/>
                <a:uLnTx/>
                <a:uFillTx/>
                <a:latin typeface="+mn-lt"/>
                <a:ea typeface="+mn-ea"/>
                <a:cs typeface="+mn-cs"/>
                <a:sym typeface="Arial"/>
              </a:rPr>
              <a:t>target audience </a:t>
            </a:r>
            <a:r>
              <a:rPr kumimoji="0" lang="en-US" sz="2000" b="0" i="0" u="none" strike="noStrike" kern="1200" cap="none" spc="0" normalizeH="0" baseline="0" noProof="0" dirty="0">
                <a:ln>
                  <a:noFill/>
                </a:ln>
                <a:solidFill>
                  <a:srgbClr val="000000"/>
                </a:solidFill>
                <a:effectLst/>
                <a:uLnTx/>
                <a:uFillTx/>
                <a:latin typeface="+mn-lt"/>
                <a:ea typeface="+mn-ea"/>
                <a:cs typeface="+mn-cs"/>
                <a:sym typeface="Arial"/>
              </a:rPr>
              <a:t>should include </a:t>
            </a:r>
            <a:r>
              <a:rPr kumimoji="0" lang="en-GB" sz="2600" b="1" i="0" u="none" strike="noStrike" kern="1200" cap="none" spc="0" normalizeH="0" baseline="0" noProof="0" dirty="0">
                <a:ln>
                  <a:noFill/>
                </a:ln>
                <a:solidFill>
                  <a:prstClr val="black"/>
                </a:solidFill>
                <a:effectLst/>
                <a:uLnTx/>
                <a:uFillTx/>
                <a:latin typeface="+mn-lt"/>
                <a:ea typeface="+mn-ea"/>
                <a:cs typeface="+mn-cs"/>
              </a:rPr>
              <a:t>City &amp; community leaders</a:t>
            </a:r>
            <a:r>
              <a:rPr kumimoji="0" lang="en-GB" sz="2600" b="0" i="0" u="none" strike="noStrike" kern="1200" cap="none" spc="0" normalizeH="0" baseline="0" noProof="0" dirty="0">
                <a:ln>
                  <a:noFill/>
                </a:ln>
                <a:solidFill>
                  <a:prstClr val="black"/>
                </a:solidFill>
                <a:effectLst/>
                <a:uLnTx/>
                <a:uFillTx/>
                <a:latin typeface="+mn-lt"/>
                <a:ea typeface="+mn-ea"/>
                <a:cs typeface="+mn-cs"/>
              </a:rPr>
              <a:t>,  </a:t>
            </a:r>
            <a:r>
              <a:rPr kumimoji="0" lang="en-GB" sz="2600" b="1" i="0" u="none" strike="noStrike" kern="1200" cap="none" spc="0" normalizeH="0" baseline="0" noProof="0" dirty="0">
                <a:ln>
                  <a:noFill/>
                </a:ln>
                <a:solidFill>
                  <a:prstClr val="black"/>
                </a:solidFill>
                <a:effectLst/>
                <a:uLnTx/>
                <a:uFillTx/>
                <a:latin typeface="+mn-lt"/>
                <a:ea typeface="+mn-ea"/>
                <a:cs typeface="+mn-cs"/>
              </a:rPr>
              <a:t>urban policy makers </a:t>
            </a:r>
            <a:r>
              <a:rPr kumimoji="0" lang="en-GB" sz="2600" b="0" i="0" u="none" strike="noStrike" kern="1200" cap="none" spc="0" normalizeH="0" baseline="0" noProof="0" dirty="0">
                <a:ln>
                  <a:noFill/>
                </a:ln>
                <a:solidFill>
                  <a:prstClr val="black"/>
                </a:solidFill>
                <a:effectLst/>
                <a:uLnTx/>
                <a:uFillTx/>
                <a:latin typeface="+mn-lt"/>
                <a:ea typeface="+mn-ea"/>
                <a:cs typeface="+mn-cs"/>
              </a:rPr>
              <a:t>&amp; </a:t>
            </a:r>
            <a:r>
              <a:rPr kumimoji="0" lang="en-GB" sz="2600" b="1" i="0" u="none" strike="noStrike" kern="1200" cap="none" spc="0" normalizeH="0" baseline="0" noProof="0" dirty="0">
                <a:ln>
                  <a:noFill/>
                </a:ln>
                <a:solidFill>
                  <a:prstClr val="black"/>
                </a:solidFill>
                <a:effectLst/>
                <a:uLnTx/>
                <a:uFillTx/>
                <a:latin typeface="+mn-lt"/>
                <a:ea typeface="+mn-ea"/>
                <a:cs typeface="+mn-cs"/>
              </a:rPr>
              <a:t>technical experts </a:t>
            </a:r>
            <a:r>
              <a:rPr kumimoji="0" lang="en-GB" sz="2600" b="0" i="0" u="none" strike="noStrike" kern="1200" cap="none" spc="0" normalizeH="0" baseline="0" noProof="0" dirty="0">
                <a:ln>
                  <a:noFill/>
                </a:ln>
                <a:solidFill>
                  <a:prstClr val="black"/>
                </a:solidFill>
                <a:effectLst/>
                <a:uLnTx/>
                <a:uFillTx/>
                <a:latin typeface="+mn-lt"/>
                <a:ea typeface="+mn-ea"/>
                <a:cs typeface="+mn-cs"/>
              </a:rPr>
              <a:t>from different sectors, including;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GB" sz="2600" b="0" i="0" u="none" strike="noStrike" kern="1200" cap="none" spc="0" normalizeH="0" baseline="0" noProof="0" dirty="0">
                <a:ln>
                  <a:noFill/>
                </a:ln>
                <a:solidFill>
                  <a:prstClr val="black"/>
                </a:solidFill>
                <a:effectLst/>
                <a:uLnTx/>
                <a:uFillTx/>
                <a:latin typeface="+mn-lt"/>
                <a:ea typeface="+mn-ea"/>
                <a:cs typeface="+mn-cs"/>
              </a:rPr>
              <a:t>Health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GB" sz="2600" b="0" i="0" u="none" strike="noStrike" kern="1200" cap="none" spc="0" normalizeH="0" baseline="0" noProof="0" dirty="0">
                <a:ln>
                  <a:noFill/>
                </a:ln>
                <a:solidFill>
                  <a:prstClr val="black"/>
                </a:solidFill>
                <a:effectLst/>
                <a:uLnTx/>
                <a:uFillTx/>
                <a:latin typeface="+mn-lt"/>
                <a:ea typeface="+mn-ea"/>
                <a:cs typeface="+mn-cs"/>
              </a:rPr>
              <a:t>Social and economic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GB" sz="2600" b="0" i="0" u="none" strike="noStrike" kern="1200" cap="none" spc="0" normalizeH="0" baseline="0" noProof="0" dirty="0">
                <a:ln>
                  <a:noFill/>
                </a:ln>
                <a:solidFill>
                  <a:prstClr val="black"/>
                </a:solidFill>
                <a:effectLst/>
                <a:uLnTx/>
                <a:uFillTx/>
                <a:latin typeface="+mn-lt"/>
                <a:ea typeface="+mn-ea"/>
                <a:cs typeface="+mn-cs"/>
              </a:rPr>
              <a:t>Finance</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GB" sz="2600" b="0" i="0" u="none" strike="noStrike" kern="1200" cap="none" spc="0" normalizeH="0" baseline="0" noProof="0" dirty="0">
                <a:ln>
                  <a:noFill/>
                </a:ln>
                <a:solidFill>
                  <a:prstClr val="black"/>
                </a:solidFill>
                <a:effectLst/>
                <a:uLnTx/>
                <a:uFillTx/>
                <a:latin typeface="+mn-lt"/>
                <a:ea typeface="+mn-ea"/>
                <a:cs typeface="+mn-cs"/>
              </a:rPr>
              <a:t>Logistics</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GB" sz="2600" b="0" i="0" u="none" strike="noStrike" kern="1200" cap="none" spc="0" normalizeH="0" baseline="0" noProof="0" dirty="0">
                <a:ln>
                  <a:noFill/>
                </a:ln>
                <a:solidFill>
                  <a:prstClr val="black"/>
                </a:solidFill>
                <a:effectLst/>
                <a:uLnTx/>
                <a:uFillTx/>
                <a:latin typeface="+mn-lt"/>
                <a:ea typeface="+mn-ea"/>
                <a:cs typeface="+mn-cs"/>
              </a:rPr>
              <a:t>Security &amp; </a:t>
            </a:r>
            <a:r>
              <a:rPr kumimoji="0" lang="en-US" sz="2600" b="0" i="0" u="none" strike="noStrike" kern="1200" cap="none" spc="0" normalizeH="0" baseline="0" noProof="0" dirty="0">
                <a:ln>
                  <a:noFill/>
                </a:ln>
                <a:solidFill>
                  <a:prstClr val="black"/>
                </a:solidFill>
                <a:effectLst/>
                <a:uLnTx/>
                <a:uFillTx/>
                <a:latin typeface="+mn-lt"/>
                <a:ea typeface="+mn-ea"/>
                <a:cs typeface="+mn-cs"/>
              </a:rPr>
              <a:t>Emergency Services (fire, ambulance &amp; police) </a:t>
            </a:r>
            <a:endParaRPr kumimoji="0" lang="en-GB" sz="2600" b="0" i="0" u="none" strike="noStrike" kern="1200" cap="none" spc="0" normalizeH="0" baseline="0" noProof="0" dirty="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GB" sz="2600" b="0" i="0" u="none" strike="noStrike" kern="1200" cap="none" spc="0" normalizeH="0" baseline="0" noProof="0" dirty="0">
                <a:ln>
                  <a:noFill/>
                </a:ln>
                <a:solidFill>
                  <a:prstClr val="black"/>
                </a:solidFill>
                <a:effectLst/>
                <a:uLnTx/>
                <a:uFillTx/>
                <a:latin typeface="+mn-lt"/>
                <a:ea typeface="+mn-ea"/>
                <a:cs typeface="+mn-cs"/>
              </a:rPr>
              <a:t>Public communications &amp; Media relations etc.</a:t>
            </a:r>
            <a:endParaRPr kumimoji="0" lang="en" sz="26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10000"/>
              </a:lnSpc>
              <a:spcBef>
                <a:spcPts val="0"/>
              </a:spcBef>
              <a:spcAft>
                <a:spcPts val="0"/>
              </a:spcAft>
              <a:buClrTx/>
              <a:buSzTx/>
              <a:buFont typeface="Arial" panose="020B0604020202020204" pitchFamily="34" charset="0"/>
              <a:buNone/>
              <a:tabLst/>
              <a:defRPr/>
            </a:pPr>
            <a:endParaRPr lang="en-GB" dirty="0"/>
          </a:p>
        </p:txBody>
      </p:sp>
      <p:sp>
        <p:nvSpPr>
          <p:cNvPr id="4" name="Slide Number Placeholder 3"/>
          <p:cNvSpPr>
            <a:spLocks noGrp="1"/>
          </p:cNvSpPr>
          <p:nvPr>
            <p:ph type="sldNum" sz="quarter" idx="10"/>
          </p:nvPr>
        </p:nvSpPr>
        <p:spPr/>
        <p:txBody>
          <a:bodyPr/>
          <a:lstStyle/>
          <a:p>
            <a:fld id="{DDB8519F-97CE-3A4E-A32A-1B643286747F}" type="slidenum">
              <a:rPr lang="en-US" smtClean="0"/>
              <a:t>5</a:t>
            </a:fld>
            <a:endParaRPr lang="en-US"/>
          </a:p>
        </p:txBody>
      </p:sp>
    </p:spTree>
    <p:extLst>
      <p:ext uri="{BB962C8B-B14F-4D97-AF65-F5344CB8AC3E}">
        <p14:creationId xmlns:p14="http://schemas.microsoft.com/office/powerpoint/2010/main" val="1962133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buSzPts val="1100"/>
              <a:buFont typeface="Arial" panose="020B0604020202020204" pitchFamily="34" charset="0"/>
              <a:buChar char="●"/>
            </a:pPr>
            <a:r>
              <a:rPr lang="en-US" sz="1200" b="1" i="0" u="none" strike="noStrike" baseline="0" dirty="0">
                <a:solidFill>
                  <a:srgbClr val="000000"/>
                </a:solidFill>
                <a:latin typeface="Arial" panose="020B0604020202020204" pitchFamily="34" charset="0"/>
              </a:rPr>
              <a:t>The situation is evolving rapidly.</a:t>
            </a:r>
          </a:p>
          <a:p>
            <a:pPr rtl="0"/>
            <a:endParaRPr lang="en-US" sz="1200" b="1" i="0" u="none" strike="noStrike" baseline="0" dirty="0">
              <a:solidFill>
                <a:srgbClr val="000000"/>
              </a:solidFill>
              <a:latin typeface="Arial" panose="020B0604020202020204" pitchFamily="34" charset="0"/>
            </a:endParaRPr>
          </a:p>
          <a:p>
            <a:pPr rtl="0">
              <a:buSzPts val="1100"/>
              <a:buFont typeface="Arial" panose="020B0604020202020204" pitchFamily="34" charset="0"/>
              <a:buChar char="●"/>
            </a:pPr>
            <a:r>
              <a:rPr lang="en-US" sz="1200" b="1" i="0" u="none" strike="noStrike" baseline="0" dirty="0">
                <a:solidFill>
                  <a:srgbClr val="000000"/>
                </a:solidFill>
                <a:latin typeface="Arial" panose="020B0604020202020204" pitchFamily="34" charset="0"/>
              </a:rPr>
              <a:t>Get the information from the latest</a:t>
            </a:r>
            <a:r>
              <a:rPr lang="en-US" sz="1200" b="1" i="0" u="none" strike="noStrike" baseline="0" dirty="0">
                <a:solidFill>
                  <a:srgbClr val="FF0000"/>
                </a:solidFill>
                <a:latin typeface="Arial" panose="020B0604020202020204" pitchFamily="34" charset="0"/>
              </a:rPr>
              <a:t> </a:t>
            </a:r>
            <a:r>
              <a:rPr lang="en-US" sz="1200" b="1" i="0" u="none" strike="noStrike" baseline="0" dirty="0">
                <a:solidFill>
                  <a:srgbClr val="000000"/>
                </a:solidFill>
                <a:latin typeface="Arial" panose="020B0604020202020204" pitchFamily="34" charset="0"/>
              </a:rPr>
              <a:t>WHO or </a:t>
            </a:r>
            <a:r>
              <a:rPr lang="en-US" sz="1200" b="1" i="0" u="none" strike="noStrike" baseline="0" dirty="0" err="1">
                <a:solidFill>
                  <a:srgbClr val="000000"/>
                </a:solidFill>
                <a:latin typeface="Arial" panose="020B0604020202020204" pitchFamily="34" charset="0"/>
              </a:rPr>
              <a:t>MoH</a:t>
            </a:r>
            <a:r>
              <a:rPr lang="en-US" sz="1200" b="1" i="0" u="none" strike="noStrike" baseline="0" dirty="0">
                <a:solidFill>
                  <a:srgbClr val="000000"/>
                </a:solidFill>
                <a:latin typeface="Arial" panose="020B0604020202020204" pitchFamily="34" charset="0"/>
              </a:rPr>
              <a:t> sit rep.</a:t>
            </a:r>
          </a:p>
          <a:p>
            <a:pPr rtl="0"/>
            <a:endParaRPr lang="en-US" sz="1200" b="1" i="0" u="none" strike="noStrike" baseline="0" dirty="0">
              <a:solidFill>
                <a:srgbClr val="FF0000"/>
              </a:solidFill>
              <a:latin typeface="Arial" panose="020B0604020202020204" pitchFamily="34" charset="0"/>
            </a:endParaRPr>
          </a:p>
          <a:p>
            <a:pPr rtl="0">
              <a:buSzPts val="1100"/>
              <a:buFont typeface="Arial" panose="020B0604020202020204" pitchFamily="34" charset="0"/>
              <a:buChar char="●"/>
            </a:pPr>
            <a:r>
              <a:rPr lang="en-US" sz="1200" b="1" i="0" u="none" strike="noStrike" baseline="0" dirty="0">
                <a:solidFill>
                  <a:srgbClr val="000000"/>
                </a:solidFill>
                <a:latin typeface="Arial" panose="020B0604020202020204" pitchFamily="34" charset="0"/>
              </a:rPr>
              <a:t>If you click on the image it will take you to the WHO Sit Rep web page</a:t>
            </a:r>
          </a:p>
          <a:p>
            <a:pPr rtl="0"/>
            <a:endParaRPr lang="en-US" sz="1200" b="1" i="0" u="none" strike="noStrike" baseline="0" dirty="0">
              <a:solidFill>
                <a:srgbClr val="000000"/>
              </a:solidFill>
              <a:latin typeface="Arial" panose="020B0604020202020204" pitchFamily="34" charset="0"/>
            </a:endParaRPr>
          </a:p>
          <a:p>
            <a:pPr rtl="0">
              <a:buSzPts val="1100"/>
              <a:buFont typeface="Arial" panose="020B0604020202020204" pitchFamily="34" charset="0"/>
              <a:buChar char="●"/>
            </a:pPr>
            <a:r>
              <a:rPr lang="en-US" sz="1200" b="1" i="0" u="none" strike="noStrike" baseline="0" dirty="0">
                <a:solidFill>
                  <a:srgbClr val="000000"/>
                </a:solidFill>
                <a:latin typeface="Arial" panose="020B0604020202020204" pitchFamily="34" charset="0"/>
              </a:rPr>
              <a:t>You can also provide printout copies</a:t>
            </a:r>
          </a:p>
          <a:p>
            <a:pPr rtl="0"/>
            <a:endParaRPr lang="en-US" sz="1200" b="1" i="0" u="sng" strike="noStrike" baseline="0" dirty="0">
              <a:solidFill>
                <a:srgbClr val="000000"/>
              </a:solidFill>
              <a:latin typeface="Arial" panose="020B0604020202020204" pitchFamily="34" charset="0"/>
            </a:endParaRPr>
          </a:p>
          <a:p>
            <a:pPr rtl="0">
              <a:buSzPts val="1100"/>
              <a:buFont typeface="Arial" panose="020B0604020202020204" pitchFamily="34" charset="0"/>
              <a:buChar char="●"/>
            </a:pPr>
            <a:r>
              <a:rPr lang="en-US" sz="1200" b="1" i="0" u="sng" strike="noStrike" baseline="0" dirty="0">
                <a:solidFill>
                  <a:srgbClr val="000000"/>
                </a:solidFill>
                <a:latin typeface="Arial" panose="020B0604020202020204" pitchFamily="34" charset="0"/>
              </a:rPr>
              <a:t>Resource:</a:t>
            </a:r>
          </a:p>
          <a:p>
            <a:pPr rtl="0"/>
            <a:r>
              <a:rPr lang="en-US" sz="1200" b="0" i="0" u="none" strike="noStrike" baseline="0" dirty="0">
                <a:solidFill>
                  <a:srgbClr val="000000"/>
                </a:solidFill>
                <a:latin typeface="Arial" panose="020B0604020202020204" pitchFamily="34" charset="0"/>
              </a:rPr>
              <a:t>https://</a:t>
            </a:r>
            <a:r>
              <a:rPr lang="en-US" sz="1200" b="0" i="0" u="none" strike="noStrike" baseline="0" dirty="0" err="1">
                <a:solidFill>
                  <a:srgbClr val="000000"/>
                </a:solidFill>
                <a:latin typeface="Arial" panose="020B0604020202020204" pitchFamily="34" charset="0"/>
              </a:rPr>
              <a:t>www.who.int</a:t>
            </a:r>
            <a:r>
              <a:rPr lang="en-US" sz="1200" b="0" i="0" u="none" strike="noStrike" baseline="0" dirty="0">
                <a:solidFill>
                  <a:srgbClr val="000000"/>
                </a:solidFill>
                <a:latin typeface="Arial" panose="020B0604020202020204" pitchFamily="34" charset="0"/>
              </a:rPr>
              <a:t>/emergencies/diseases/novel-coronavirus-2019/situation-reports</a:t>
            </a:r>
          </a:p>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6</a:t>
            </a:fld>
            <a:endParaRPr lang="en-US"/>
          </a:p>
        </p:txBody>
      </p:sp>
    </p:spTree>
    <p:extLst>
      <p:ext uri="{BB962C8B-B14F-4D97-AF65-F5344CB8AC3E}">
        <p14:creationId xmlns:p14="http://schemas.microsoft.com/office/powerpoint/2010/main" val="37197335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7</a:t>
            </a:fld>
            <a:endParaRPr lang="en-US"/>
          </a:p>
        </p:txBody>
      </p:sp>
    </p:spTree>
    <p:extLst>
      <p:ext uri="{BB962C8B-B14F-4D97-AF65-F5344CB8AC3E}">
        <p14:creationId xmlns:p14="http://schemas.microsoft.com/office/powerpoint/2010/main" val="1179768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8</a:t>
            </a:fld>
            <a:endParaRPr lang="en-US"/>
          </a:p>
        </p:txBody>
      </p:sp>
    </p:spTree>
    <p:extLst>
      <p:ext uri="{BB962C8B-B14F-4D97-AF65-F5344CB8AC3E}">
        <p14:creationId xmlns:p14="http://schemas.microsoft.com/office/powerpoint/2010/main" val="29993679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DB8519F-97CE-3A4E-A32A-1B643286747F}" type="slidenum">
              <a:rPr lang="en-US" smtClean="0"/>
              <a:t>10</a:t>
            </a:fld>
            <a:endParaRPr lang="en-US"/>
          </a:p>
        </p:txBody>
      </p:sp>
    </p:spTree>
    <p:extLst>
      <p:ext uri="{BB962C8B-B14F-4D97-AF65-F5344CB8AC3E}">
        <p14:creationId xmlns:p14="http://schemas.microsoft.com/office/powerpoint/2010/main" val="3115829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30AA3-60B8-064D-808D-F7F165F88C5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CD03293B-2DE5-1543-8170-D345433A24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57DF29EF-39BB-AD4C-BFB4-B6E6A9FD514B}"/>
              </a:ext>
            </a:extLst>
          </p:cNvPr>
          <p:cNvSpPr>
            <a:spLocks noGrp="1"/>
          </p:cNvSpPr>
          <p:nvPr>
            <p:ph type="dt" sz="half" idx="10"/>
          </p:nvPr>
        </p:nvSpPr>
        <p:spPr/>
        <p:txBody>
          <a:bodyPr/>
          <a:lstStyle/>
          <a:p>
            <a:fld id="{054D1D34-B7B1-F04E-B07A-841272007CDF}" type="datetimeFigureOut">
              <a:rPr lang="en-US" smtClean="0"/>
              <a:t>4/22/2020</a:t>
            </a:fld>
            <a:endParaRPr lang="en-US"/>
          </a:p>
        </p:txBody>
      </p:sp>
      <p:sp>
        <p:nvSpPr>
          <p:cNvPr id="5" name="Footer Placeholder 4">
            <a:extLst>
              <a:ext uri="{FF2B5EF4-FFF2-40B4-BE49-F238E27FC236}">
                <a16:creationId xmlns:a16="http://schemas.microsoft.com/office/drawing/2014/main" id="{FCF4161A-D34F-9442-97E8-61E37359F6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F8ED48-1173-9A4F-B94F-438B7EB472B0}"/>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2057938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2D36D-D6E1-3D43-82B7-1A6C776EDF0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953DC2C-946B-9F47-8AF4-F3E26BD6FAF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5748535-16E2-7741-9BAD-E7BA5D537667}"/>
              </a:ext>
            </a:extLst>
          </p:cNvPr>
          <p:cNvSpPr>
            <a:spLocks noGrp="1"/>
          </p:cNvSpPr>
          <p:nvPr>
            <p:ph type="dt" sz="half" idx="10"/>
          </p:nvPr>
        </p:nvSpPr>
        <p:spPr/>
        <p:txBody>
          <a:bodyPr/>
          <a:lstStyle/>
          <a:p>
            <a:fld id="{054D1D34-B7B1-F04E-B07A-841272007CDF}" type="datetimeFigureOut">
              <a:rPr lang="en-US" smtClean="0"/>
              <a:t>4/22/2020</a:t>
            </a:fld>
            <a:endParaRPr lang="en-US"/>
          </a:p>
        </p:txBody>
      </p:sp>
      <p:sp>
        <p:nvSpPr>
          <p:cNvPr id="5" name="Footer Placeholder 4">
            <a:extLst>
              <a:ext uri="{FF2B5EF4-FFF2-40B4-BE49-F238E27FC236}">
                <a16:creationId xmlns:a16="http://schemas.microsoft.com/office/drawing/2014/main" id="{60CB3F0B-62AB-4849-89C4-B8B5C722CB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B00461-9128-7043-BEAF-28D90195452F}"/>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407549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9DB1B9-1F0D-EA49-9489-92305DFB3DD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C2BD4A0-B439-3C42-AA34-C9C7AA8896D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879AEE8-4472-0F4C-86A5-FFEAE651C484}"/>
              </a:ext>
            </a:extLst>
          </p:cNvPr>
          <p:cNvSpPr>
            <a:spLocks noGrp="1"/>
          </p:cNvSpPr>
          <p:nvPr>
            <p:ph type="dt" sz="half" idx="10"/>
          </p:nvPr>
        </p:nvSpPr>
        <p:spPr/>
        <p:txBody>
          <a:bodyPr/>
          <a:lstStyle/>
          <a:p>
            <a:fld id="{054D1D34-B7B1-F04E-B07A-841272007CDF}" type="datetimeFigureOut">
              <a:rPr lang="en-US" smtClean="0"/>
              <a:t>4/22/2020</a:t>
            </a:fld>
            <a:endParaRPr lang="en-US"/>
          </a:p>
        </p:txBody>
      </p:sp>
      <p:sp>
        <p:nvSpPr>
          <p:cNvPr id="5" name="Footer Placeholder 4">
            <a:extLst>
              <a:ext uri="{FF2B5EF4-FFF2-40B4-BE49-F238E27FC236}">
                <a16:creationId xmlns:a16="http://schemas.microsoft.com/office/drawing/2014/main" id="{8B06A735-C62F-B24D-8FE6-26FCC81D65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B6F1F-73FC-664B-87F5-447668B8D432}"/>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3371478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BCAB3-1863-E349-9885-D0E6A826B8F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0B81083-A514-264B-8EA6-7396A64F88D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451C95D-6564-9442-8C87-2119E795027C}"/>
              </a:ext>
            </a:extLst>
          </p:cNvPr>
          <p:cNvSpPr>
            <a:spLocks noGrp="1"/>
          </p:cNvSpPr>
          <p:nvPr>
            <p:ph type="dt" sz="half" idx="10"/>
          </p:nvPr>
        </p:nvSpPr>
        <p:spPr/>
        <p:txBody>
          <a:bodyPr/>
          <a:lstStyle/>
          <a:p>
            <a:fld id="{054D1D34-B7B1-F04E-B07A-841272007CDF}" type="datetimeFigureOut">
              <a:rPr lang="en-US" smtClean="0"/>
              <a:t>4/22/2020</a:t>
            </a:fld>
            <a:endParaRPr lang="en-US"/>
          </a:p>
        </p:txBody>
      </p:sp>
      <p:sp>
        <p:nvSpPr>
          <p:cNvPr id="5" name="Footer Placeholder 4">
            <a:extLst>
              <a:ext uri="{FF2B5EF4-FFF2-40B4-BE49-F238E27FC236}">
                <a16:creationId xmlns:a16="http://schemas.microsoft.com/office/drawing/2014/main" id="{03FF87DB-47A8-1345-81FB-6CA3F4BD58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5A2EEC-C4EE-9740-83AE-9A0E48BF9899}"/>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1490811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961A6-631C-F546-9FC2-40D8AB6D975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D9156D5-6446-504B-BA9B-616F89A934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2B6C888-F9C3-D14A-8F06-E7F859B32844}"/>
              </a:ext>
            </a:extLst>
          </p:cNvPr>
          <p:cNvSpPr>
            <a:spLocks noGrp="1"/>
          </p:cNvSpPr>
          <p:nvPr>
            <p:ph type="dt" sz="half" idx="10"/>
          </p:nvPr>
        </p:nvSpPr>
        <p:spPr/>
        <p:txBody>
          <a:bodyPr/>
          <a:lstStyle/>
          <a:p>
            <a:fld id="{054D1D34-B7B1-F04E-B07A-841272007CDF}" type="datetimeFigureOut">
              <a:rPr lang="en-US" smtClean="0"/>
              <a:t>4/22/2020</a:t>
            </a:fld>
            <a:endParaRPr lang="en-US"/>
          </a:p>
        </p:txBody>
      </p:sp>
      <p:sp>
        <p:nvSpPr>
          <p:cNvPr id="5" name="Footer Placeholder 4">
            <a:extLst>
              <a:ext uri="{FF2B5EF4-FFF2-40B4-BE49-F238E27FC236}">
                <a16:creationId xmlns:a16="http://schemas.microsoft.com/office/drawing/2014/main" id="{CD70426A-D02A-694D-AC37-06AF6162A6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67BA07-AC1E-8B41-9A3E-571FAEC91D26}"/>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2782888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76B7F-5821-D64F-A6CA-7B1D94048C0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5FA4581-1329-6944-9B93-90BC9B29662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717D6E69-C6E0-3D4D-822A-6316CE23901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157CF799-9C2F-3E42-ABE6-015B7CE7A964}"/>
              </a:ext>
            </a:extLst>
          </p:cNvPr>
          <p:cNvSpPr>
            <a:spLocks noGrp="1"/>
          </p:cNvSpPr>
          <p:nvPr>
            <p:ph type="dt" sz="half" idx="10"/>
          </p:nvPr>
        </p:nvSpPr>
        <p:spPr/>
        <p:txBody>
          <a:bodyPr/>
          <a:lstStyle/>
          <a:p>
            <a:fld id="{054D1D34-B7B1-F04E-B07A-841272007CDF}" type="datetimeFigureOut">
              <a:rPr lang="en-US" smtClean="0"/>
              <a:t>4/22/2020</a:t>
            </a:fld>
            <a:endParaRPr lang="en-US"/>
          </a:p>
        </p:txBody>
      </p:sp>
      <p:sp>
        <p:nvSpPr>
          <p:cNvPr id="6" name="Footer Placeholder 5">
            <a:extLst>
              <a:ext uri="{FF2B5EF4-FFF2-40B4-BE49-F238E27FC236}">
                <a16:creationId xmlns:a16="http://schemas.microsoft.com/office/drawing/2014/main" id="{126DFB92-0104-9944-A465-8459D89A05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884269-B952-9C43-9F72-DFB401D97AAA}"/>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313177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FCF70-6167-4B4E-82D2-812C031515F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2C9720E-EF8D-C74B-964D-A07C417BFD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6FF0884-681A-2846-BF4F-BB3E3F186EF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BDE07589-D340-5446-84CC-C3BAC627BC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A04939D-2D59-8D4D-A335-CB1948AA460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69C42CC3-0C76-FB49-AF4C-88D2420AB3DB}"/>
              </a:ext>
            </a:extLst>
          </p:cNvPr>
          <p:cNvSpPr>
            <a:spLocks noGrp="1"/>
          </p:cNvSpPr>
          <p:nvPr>
            <p:ph type="dt" sz="half" idx="10"/>
          </p:nvPr>
        </p:nvSpPr>
        <p:spPr/>
        <p:txBody>
          <a:bodyPr/>
          <a:lstStyle/>
          <a:p>
            <a:fld id="{054D1D34-B7B1-F04E-B07A-841272007CDF}" type="datetimeFigureOut">
              <a:rPr lang="en-US" smtClean="0"/>
              <a:t>4/22/2020</a:t>
            </a:fld>
            <a:endParaRPr lang="en-US"/>
          </a:p>
        </p:txBody>
      </p:sp>
      <p:sp>
        <p:nvSpPr>
          <p:cNvPr id="8" name="Footer Placeholder 7">
            <a:extLst>
              <a:ext uri="{FF2B5EF4-FFF2-40B4-BE49-F238E27FC236}">
                <a16:creationId xmlns:a16="http://schemas.microsoft.com/office/drawing/2014/main" id="{538B4F93-384E-B646-9CAD-98F87987CDD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4F67E26-03B0-7543-9EF4-20E0846E8C5F}"/>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1606090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1A06E-861F-9A48-BD44-023B06EAC63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3AC4D0D-AC4D-794D-A733-6A832CBC3E76}"/>
              </a:ext>
            </a:extLst>
          </p:cNvPr>
          <p:cNvSpPr>
            <a:spLocks noGrp="1"/>
          </p:cNvSpPr>
          <p:nvPr>
            <p:ph type="dt" sz="half" idx="10"/>
          </p:nvPr>
        </p:nvSpPr>
        <p:spPr/>
        <p:txBody>
          <a:bodyPr/>
          <a:lstStyle/>
          <a:p>
            <a:fld id="{054D1D34-B7B1-F04E-B07A-841272007CDF}" type="datetimeFigureOut">
              <a:rPr lang="en-US" smtClean="0"/>
              <a:t>4/22/2020</a:t>
            </a:fld>
            <a:endParaRPr lang="en-US"/>
          </a:p>
        </p:txBody>
      </p:sp>
      <p:sp>
        <p:nvSpPr>
          <p:cNvPr id="4" name="Footer Placeholder 3">
            <a:extLst>
              <a:ext uri="{FF2B5EF4-FFF2-40B4-BE49-F238E27FC236}">
                <a16:creationId xmlns:a16="http://schemas.microsoft.com/office/drawing/2014/main" id="{4EDBFF21-5556-F449-A8F7-AA6713FDFD4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3BA1AA3-21BE-C94A-BD7B-8A98AA17B9A5}"/>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1211694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274474-9F6A-C04C-AC70-A0931BC144D3}"/>
              </a:ext>
            </a:extLst>
          </p:cNvPr>
          <p:cNvSpPr>
            <a:spLocks noGrp="1"/>
          </p:cNvSpPr>
          <p:nvPr>
            <p:ph type="dt" sz="half" idx="10"/>
          </p:nvPr>
        </p:nvSpPr>
        <p:spPr/>
        <p:txBody>
          <a:bodyPr/>
          <a:lstStyle/>
          <a:p>
            <a:fld id="{054D1D34-B7B1-F04E-B07A-841272007CDF}" type="datetimeFigureOut">
              <a:rPr lang="en-US" smtClean="0"/>
              <a:t>4/22/2020</a:t>
            </a:fld>
            <a:endParaRPr lang="en-US"/>
          </a:p>
        </p:txBody>
      </p:sp>
      <p:sp>
        <p:nvSpPr>
          <p:cNvPr id="3" name="Footer Placeholder 2">
            <a:extLst>
              <a:ext uri="{FF2B5EF4-FFF2-40B4-BE49-F238E27FC236}">
                <a16:creationId xmlns:a16="http://schemas.microsoft.com/office/drawing/2014/main" id="{4F68C6C4-DD67-DD44-8992-AA9CD26D57F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313A6E9-DD85-3F48-B578-EA22703D04B6}"/>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3919589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EB165-EB84-8E46-9FA6-7F452DBE1A5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5414CEB-E64C-4241-9521-2C130A983F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D47FD64-3F7D-874F-BAB9-A0C9F0A480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63DD980-1704-DF41-8FA4-72C76893921E}"/>
              </a:ext>
            </a:extLst>
          </p:cNvPr>
          <p:cNvSpPr>
            <a:spLocks noGrp="1"/>
          </p:cNvSpPr>
          <p:nvPr>
            <p:ph type="dt" sz="half" idx="10"/>
          </p:nvPr>
        </p:nvSpPr>
        <p:spPr/>
        <p:txBody>
          <a:bodyPr/>
          <a:lstStyle/>
          <a:p>
            <a:fld id="{054D1D34-B7B1-F04E-B07A-841272007CDF}" type="datetimeFigureOut">
              <a:rPr lang="en-US" smtClean="0"/>
              <a:t>4/22/2020</a:t>
            </a:fld>
            <a:endParaRPr lang="en-US"/>
          </a:p>
        </p:txBody>
      </p:sp>
      <p:sp>
        <p:nvSpPr>
          <p:cNvPr id="6" name="Footer Placeholder 5">
            <a:extLst>
              <a:ext uri="{FF2B5EF4-FFF2-40B4-BE49-F238E27FC236}">
                <a16:creationId xmlns:a16="http://schemas.microsoft.com/office/drawing/2014/main" id="{3C4955DB-E543-704C-B747-630AB56D2B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45A7DF-FDE6-7E48-9D00-F643EECA7381}"/>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1452596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5D60A-5D9F-5441-98B0-D0D7F31CD7D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69D340D3-193B-5740-A5A4-FC689BB11C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CF0E81-F8B3-EF42-AA4E-EA8D85D69F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CD04640-EF22-C04E-9360-536FCFB7B5A1}"/>
              </a:ext>
            </a:extLst>
          </p:cNvPr>
          <p:cNvSpPr>
            <a:spLocks noGrp="1"/>
          </p:cNvSpPr>
          <p:nvPr>
            <p:ph type="dt" sz="half" idx="10"/>
          </p:nvPr>
        </p:nvSpPr>
        <p:spPr/>
        <p:txBody>
          <a:bodyPr/>
          <a:lstStyle/>
          <a:p>
            <a:fld id="{054D1D34-B7B1-F04E-B07A-841272007CDF}" type="datetimeFigureOut">
              <a:rPr lang="en-US" smtClean="0"/>
              <a:t>4/22/2020</a:t>
            </a:fld>
            <a:endParaRPr lang="en-US"/>
          </a:p>
        </p:txBody>
      </p:sp>
      <p:sp>
        <p:nvSpPr>
          <p:cNvPr id="6" name="Footer Placeholder 5">
            <a:extLst>
              <a:ext uri="{FF2B5EF4-FFF2-40B4-BE49-F238E27FC236}">
                <a16:creationId xmlns:a16="http://schemas.microsoft.com/office/drawing/2014/main" id="{E33D0C4C-ADF8-BD41-BF5D-1B08EF4FF2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B979AC-4E50-0D4F-AF78-A876CD12C7BF}"/>
              </a:ext>
            </a:extLst>
          </p:cNvPr>
          <p:cNvSpPr>
            <a:spLocks noGrp="1"/>
          </p:cNvSpPr>
          <p:nvPr>
            <p:ph type="sldNum" sz="quarter" idx="12"/>
          </p:nvPr>
        </p:nvSpPr>
        <p:spPr/>
        <p:txBody>
          <a:bodyPr/>
          <a:lstStyle/>
          <a:p>
            <a:fld id="{36A731B6-D421-F84A-AE34-0EE6158AE277}" type="slidenum">
              <a:rPr lang="en-US" smtClean="0"/>
              <a:t>‹#›</a:t>
            </a:fld>
            <a:endParaRPr lang="en-US"/>
          </a:p>
        </p:txBody>
      </p:sp>
    </p:spTree>
    <p:extLst>
      <p:ext uri="{BB962C8B-B14F-4D97-AF65-F5344CB8AC3E}">
        <p14:creationId xmlns:p14="http://schemas.microsoft.com/office/powerpoint/2010/main" val="3787569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96C850-26A1-804B-873C-27717AC253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4BA9ED7-09C7-0C4D-B16C-9470761CA7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99F5CFC-BF6C-384D-AE28-D906A428E2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4D1D34-B7B1-F04E-B07A-841272007CDF}" type="datetimeFigureOut">
              <a:rPr lang="en-US" smtClean="0"/>
              <a:t>4/22/2020</a:t>
            </a:fld>
            <a:endParaRPr lang="en-US"/>
          </a:p>
        </p:txBody>
      </p:sp>
      <p:sp>
        <p:nvSpPr>
          <p:cNvPr id="5" name="Footer Placeholder 4">
            <a:extLst>
              <a:ext uri="{FF2B5EF4-FFF2-40B4-BE49-F238E27FC236}">
                <a16:creationId xmlns:a16="http://schemas.microsoft.com/office/drawing/2014/main" id="{3B282EC0-14AC-1C40-ADBA-C7BAD012A3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DCA98D2-A57C-2643-8194-BF3FF7DB7D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A731B6-D421-F84A-AE34-0EE6158AE277}" type="slidenum">
              <a:rPr lang="en-US" smtClean="0"/>
              <a:t>‹#›</a:t>
            </a:fld>
            <a:endParaRPr lang="en-US"/>
          </a:p>
        </p:txBody>
      </p:sp>
    </p:spTree>
    <p:extLst>
      <p:ext uri="{BB962C8B-B14F-4D97-AF65-F5344CB8AC3E}">
        <p14:creationId xmlns:p14="http://schemas.microsoft.com/office/powerpoint/2010/main" val="3883802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s://www.who.int/emergencies/diseases/novel-coronavirus-2019" TargetMode="Externa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hyperlink" Target="https://www.who.int/health-topics/coronavir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who.int/emergencies/diseases/novel-coronavirus-2019/situation-report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35AA5530-9BB3-7841-82CB-056447C39542}"/>
              </a:ext>
            </a:extLst>
          </p:cNvPr>
          <p:cNvPicPr>
            <a:picLocks noChangeAspect="1"/>
          </p:cNvPicPr>
          <p:nvPr/>
        </p:nvPicPr>
        <p:blipFill>
          <a:blip r:embed="rId3"/>
          <a:stretch>
            <a:fillRect/>
          </a:stretch>
        </p:blipFill>
        <p:spPr>
          <a:xfrm>
            <a:off x="0" y="-2583"/>
            <a:ext cx="12192000" cy="6860583"/>
          </a:xfrm>
          <a:prstGeom prst="rect">
            <a:avLst/>
          </a:prstGeom>
        </p:spPr>
      </p:pic>
      <p:sp>
        <p:nvSpPr>
          <p:cNvPr id="2" name="Title 1">
            <a:extLst>
              <a:ext uri="{FF2B5EF4-FFF2-40B4-BE49-F238E27FC236}">
                <a16:creationId xmlns:a16="http://schemas.microsoft.com/office/drawing/2014/main" id="{E0EA9A4D-86C8-6544-AF69-87FED4048C20}"/>
              </a:ext>
            </a:extLst>
          </p:cNvPr>
          <p:cNvSpPr>
            <a:spLocks noGrp="1"/>
          </p:cNvSpPr>
          <p:nvPr>
            <p:ph type="ctrTitle"/>
          </p:nvPr>
        </p:nvSpPr>
        <p:spPr>
          <a:xfrm>
            <a:off x="208908" y="2001838"/>
            <a:ext cx="4680592" cy="2387600"/>
          </a:xfrm>
        </p:spPr>
        <p:txBody>
          <a:bodyPr>
            <a:normAutofit fontScale="90000"/>
          </a:bodyPr>
          <a:lstStyle/>
          <a:p>
            <a:pPr algn="l"/>
            <a:r>
              <a:rPr lang="en-US" sz="4800" b="1" dirty="0">
                <a:solidFill>
                  <a:schemeClr val="bg1"/>
                </a:solidFill>
                <a:latin typeface="Roboto" panose="02000000000000000000" pitchFamily="2" charset="0"/>
                <a:ea typeface="Roboto" panose="02000000000000000000" pitchFamily="2" charset="0"/>
                <a:cs typeface="Roboto" panose="02000000000000000000" pitchFamily="2" charset="0"/>
              </a:rPr>
              <a:t>NOVEL</a:t>
            </a:r>
            <a:br>
              <a:rPr lang="en-US" sz="4800" b="1" dirty="0">
                <a:solidFill>
                  <a:schemeClr val="bg1"/>
                </a:solidFill>
                <a:latin typeface="Roboto" panose="02000000000000000000" pitchFamily="2" charset="0"/>
                <a:ea typeface="Roboto" panose="02000000000000000000" pitchFamily="2" charset="0"/>
                <a:cs typeface="Roboto" panose="02000000000000000000" pitchFamily="2" charset="0"/>
              </a:rPr>
            </a:br>
            <a:r>
              <a:rPr lang="en-US" sz="4800" b="1" dirty="0">
                <a:solidFill>
                  <a:schemeClr val="bg1"/>
                </a:solidFill>
                <a:latin typeface="Roboto" panose="02000000000000000000" pitchFamily="2" charset="0"/>
                <a:ea typeface="Roboto" panose="02000000000000000000" pitchFamily="2" charset="0"/>
                <a:cs typeface="Roboto" panose="02000000000000000000" pitchFamily="2" charset="0"/>
              </a:rPr>
              <a:t>CORONAVIRUS </a:t>
            </a:r>
            <a:br>
              <a:rPr lang="en-US" sz="4800" b="1" dirty="0">
                <a:solidFill>
                  <a:schemeClr val="bg1"/>
                </a:solidFill>
                <a:latin typeface="Roboto" panose="02000000000000000000" pitchFamily="2" charset="0"/>
                <a:ea typeface="Roboto" panose="02000000000000000000" pitchFamily="2" charset="0"/>
                <a:cs typeface="Roboto" panose="02000000000000000000" pitchFamily="2" charset="0"/>
              </a:rPr>
            </a:br>
            <a:r>
              <a:rPr lang="en-US" sz="4800" b="1" dirty="0">
                <a:solidFill>
                  <a:schemeClr val="bg1"/>
                </a:solidFill>
                <a:latin typeface="Roboto" panose="02000000000000000000" pitchFamily="2" charset="0"/>
                <a:ea typeface="Roboto" panose="02000000000000000000" pitchFamily="2" charset="0"/>
                <a:cs typeface="Roboto" panose="02000000000000000000" pitchFamily="2" charset="0"/>
              </a:rPr>
              <a:t>(COVID-19)</a:t>
            </a:r>
          </a:p>
        </p:txBody>
      </p:sp>
      <p:sp>
        <p:nvSpPr>
          <p:cNvPr id="3" name="Subtitle 2">
            <a:extLst>
              <a:ext uri="{FF2B5EF4-FFF2-40B4-BE49-F238E27FC236}">
                <a16:creationId xmlns:a16="http://schemas.microsoft.com/office/drawing/2014/main" id="{C0002C97-2EBF-F74D-8822-2E3F5ADF91A6}"/>
              </a:ext>
            </a:extLst>
          </p:cNvPr>
          <p:cNvSpPr>
            <a:spLocks noGrp="1"/>
          </p:cNvSpPr>
          <p:nvPr>
            <p:ph type="subTitle" idx="1"/>
          </p:nvPr>
        </p:nvSpPr>
        <p:spPr>
          <a:xfrm>
            <a:off x="7931649" y="4660500"/>
            <a:ext cx="4051443" cy="1097229"/>
          </a:xfrm>
        </p:spPr>
        <p:txBody>
          <a:bodyPr>
            <a:normAutofit/>
          </a:bodyPr>
          <a:lstStyle/>
          <a:p>
            <a:pPr algn="r"/>
            <a:r>
              <a:rPr lang="en-US" sz="2200" b="1" dirty="0">
                <a:solidFill>
                  <a:schemeClr val="accent2">
                    <a:lumMod val="75000"/>
                  </a:schemeClr>
                </a:solidFill>
                <a:latin typeface="Roboto" panose="02000000000000000000" pitchFamily="2" charset="0"/>
              </a:rPr>
              <a:t>URBAN SETTINGS MANAGEMENT &amp; RECOVERY</a:t>
            </a:r>
          </a:p>
        </p:txBody>
      </p:sp>
      <p:sp>
        <p:nvSpPr>
          <p:cNvPr id="6" name="Subtitle 2">
            <a:extLst>
              <a:ext uri="{FF2B5EF4-FFF2-40B4-BE49-F238E27FC236}">
                <a16:creationId xmlns:a16="http://schemas.microsoft.com/office/drawing/2014/main" id="{C4DDB70F-098B-A34C-9DCC-027F7025EC0F}"/>
              </a:ext>
            </a:extLst>
          </p:cNvPr>
          <p:cNvSpPr txBox="1">
            <a:spLocks/>
          </p:cNvSpPr>
          <p:nvPr/>
        </p:nvSpPr>
        <p:spPr>
          <a:xfrm>
            <a:off x="5231256" y="4809715"/>
            <a:ext cx="2340291" cy="7988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700" b="1" dirty="0">
                <a:solidFill>
                  <a:srgbClr val="0092CB"/>
                </a:solidFill>
                <a:latin typeface="Roboto" panose="02000000000000000000" pitchFamily="2" charset="0"/>
                <a:ea typeface="Roboto" panose="02000000000000000000" pitchFamily="2" charset="0"/>
                <a:cs typeface="Roboto" panose="02000000000000000000" pitchFamily="2" charset="0"/>
              </a:rPr>
              <a:t>CITY NAME</a:t>
            </a:r>
            <a:endParaRPr lang="en-US" sz="2700" dirty="0">
              <a:solidFill>
                <a:srgbClr val="0092CB"/>
              </a:solidFill>
              <a:latin typeface="Roboto" panose="02000000000000000000" pitchFamily="2" charset="0"/>
              <a:ea typeface="Roboto" panose="02000000000000000000" pitchFamily="2" charset="0"/>
              <a:cs typeface="Roboto" panose="02000000000000000000" pitchFamily="2" charset="0"/>
            </a:endParaRPr>
          </a:p>
          <a:p>
            <a:r>
              <a:rPr lang="en-US" sz="1500" b="1" dirty="0">
                <a:solidFill>
                  <a:srgbClr val="0092CB"/>
                </a:solidFill>
                <a:latin typeface="Roboto" panose="02000000000000000000" pitchFamily="2" charset="0"/>
                <a:ea typeface="Roboto" panose="02000000000000000000" pitchFamily="2" charset="0"/>
                <a:cs typeface="Roboto" panose="02000000000000000000" pitchFamily="2" charset="0"/>
              </a:rPr>
              <a:t>Date and location</a:t>
            </a:r>
            <a:endParaRPr lang="en-US" sz="1500" dirty="0">
              <a:solidFill>
                <a:srgbClr val="0092CB"/>
              </a:solidFill>
              <a:latin typeface="Roboto" panose="02000000000000000000" pitchFamily="2" charset="0"/>
              <a:ea typeface="Roboto" panose="02000000000000000000" pitchFamily="2" charset="0"/>
              <a:cs typeface="Roboto" panose="02000000000000000000" pitchFamily="2" charset="0"/>
            </a:endParaRPr>
          </a:p>
        </p:txBody>
      </p:sp>
      <p:pic>
        <p:nvPicPr>
          <p:cNvPr id="7" name="Picture 6">
            <a:extLst>
              <a:ext uri="{FF2B5EF4-FFF2-40B4-BE49-F238E27FC236}">
                <a16:creationId xmlns:a16="http://schemas.microsoft.com/office/drawing/2014/main" id="{0EF95FFC-8310-4B48-BE3C-E58A1AB6C7BF}"/>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799065" y="5972872"/>
            <a:ext cx="1204674" cy="520771"/>
          </a:xfrm>
          <a:prstGeom prst="rect">
            <a:avLst/>
          </a:prstGeom>
        </p:spPr>
      </p:pic>
      <p:pic>
        <p:nvPicPr>
          <p:cNvPr id="8" name="Picture 7" descr="A close up of a logo&#10;&#10;Description automatically generated">
            <a:extLst>
              <a:ext uri="{FF2B5EF4-FFF2-40B4-BE49-F238E27FC236}">
                <a16:creationId xmlns:a16="http://schemas.microsoft.com/office/drawing/2014/main" id="{378CE5BE-4196-E54B-B9BD-71F7D3AECAA4}"/>
              </a:ext>
            </a:extLst>
          </p:cNvPr>
          <p:cNvPicPr/>
          <p:nvPr/>
        </p:nvPicPr>
        <p:blipFill rotWithShape="1">
          <a:blip r:embed="rId5" cstate="email">
            <a:extLst>
              <a:ext uri="{28A0092B-C50C-407E-A947-70E740481C1C}">
                <a14:useLocalDpi xmlns:a14="http://schemas.microsoft.com/office/drawing/2010/main" val="0"/>
              </a:ext>
            </a:extLst>
          </a:blip>
          <a:srcRect l="9503" t="16901" r="10285" b="19115"/>
          <a:stretch/>
        </p:blipFill>
        <p:spPr bwMode="auto">
          <a:xfrm>
            <a:off x="276342" y="6112566"/>
            <a:ext cx="1079497" cy="381078"/>
          </a:xfrm>
          <a:prstGeom prst="rect">
            <a:avLst/>
          </a:prstGeom>
          <a:ln>
            <a:noFill/>
          </a:ln>
          <a:extLst>
            <a:ext uri="{53640926-AAD7-44D8-BBD7-CCE9431645EC}">
              <a14:shadowObscured xmlns:a14="http://schemas.microsoft.com/office/drawing/2010/main"/>
            </a:ext>
          </a:extLst>
        </p:spPr>
      </p:pic>
      <p:pic>
        <p:nvPicPr>
          <p:cNvPr id="9" name="Picture 8">
            <a:extLst>
              <a:ext uri="{FF2B5EF4-FFF2-40B4-BE49-F238E27FC236}">
                <a16:creationId xmlns:a16="http://schemas.microsoft.com/office/drawing/2014/main" id="{6B71A5E0-932D-194A-8FA1-73AB8F305D6B}"/>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400880" y="6487097"/>
            <a:ext cx="1070368" cy="327478"/>
          </a:xfrm>
          <a:prstGeom prst="rect">
            <a:avLst/>
          </a:prstGeom>
        </p:spPr>
      </p:pic>
      <p:pic>
        <p:nvPicPr>
          <p:cNvPr id="10" name="Picture 9">
            <a:extLst>
              <a:ext uri="{FF2B5EF4-FFF2-40B4-BE49-F238E27FC236}">
                <a16:creationId xmlns:a16="http://schemas.microsoft.com/office/drawing/2014/main" id="{6CE4182E-F93B-456A-BF1B-3B121BD0DBE8}"/>
              </a:ext>
            </a:extLst>
          </p:cNvPr>
          <p:cNvPicPr>
            <a:picLocks noChangeAspect="1"/>
          </p:cNvPicPr>
          <p:nvPr/>
        </p:nvPicPr>
        <p:blipFill>
          <a:blip r:embed="rId7"/>
          <a:stretch>
            <a:fillRect/>
          </a:stretch>
        </p:blipFill>
        <p:spPr>
          <a:xfrm>
            <a:off x="10711623" y="5979525"/>
            <a:ext cx="1079497" cy="719665"/>
          </a:xfrm>
          <a:prstGeom prst="rect">
            <a:avLst/>
          </a:prstGeom>
        </p:spPr>
      </p:pic>
    </p:spTree>
    <p:extLst>
      <p:ext uri="{BB962C8B-B14F-4D97-AF65-F5344CB8AC3E}">
        <p14:creationId xmlns:p14="http://schemas.microsoft.com/office/powerpoint/2010/main" val="1785443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18">
            <a:extLst>
              <a:ext uri="{FF2B5EF4-FFF2-40B4-BE49-F238E27FC236}">
                <a16:creationId xmlns:a16="http://schemas.microsoft.com/office/drawing/2014/main" id="{D97A283A-F53D-5B4C-BF2C-06FCDF7D606C}"/>
              </a:ext>
            </a:extLst>
          </p:cNvPr>
          <p:cNvSpPr txBox="1">
            <a:spLocks noGrp="1"/>
          </p:cNvSpPr>
          <p:nvPr>
            <p:ph type="title"/>
          </p:nvPr>
        </p:nvSpPr>
        <p:spPr>
          <a:xfrm>
            <a:off x="0" y="1"/>
            <a:ext cx="12192000" cy="783900"/>
          </a:xfrm>
          <a:prstGeom prst="rect">
            <a:avLst/>
          </a:prstGeom>
          <a:solidFill>
            <a:srgbClr val="2B92CB"/>
          </a:solidFill>
        </p:spPr>
        <p:txBody>
          <a:bodyPr lIns="91425" tIns="91425" rIns="91425" bIns="91425" anchor="ctr" anchorCtr="0">
            <a:noAutofit/>
          </a:bodyPr>
          <a:lstStyle/>
          <a:p>
            <a:pPr lvl="0" rtl="0">
              <a:spcBef>
                <a:spcPts val="0"/>
              </a:spcBef>
              <a:buNone/>
            </a:pPr>
            <a:r>
              <a:rPr lang="en" dirty="0">
                <a:latin typeface="Roboto" panose="02000000000000000000" pitchFamily="2" charset="0"/>
                <a:ea typeface="Roboto" panose="02000000000000000000" pitchFamily="2" charset="0"/>
                <a:cs typeface="Roboto" panose="02000000000000000000" pitchFamily="2" charset="0"/>
              </a:rPr>
              <a:t>	</a:t>
            </a:r>
            <a:r>
              <a:rPr lang="en" sz="3600" dirty="0">
                <a:solidFill>
                  <a:schemeClr val="bg1"/>
                </a:solidFill>
                <a:latin typeface="Roboto" panose="02000000000000000000" pitchFamily="2" charset="0"/>
                <a:ea typeface="Roboto" panose="02000000000000000000" pitchFamily="2" charset="0"/>
                <a:cs typeface="Roboto" panose="02000000000000000000" pitchFamily="2" charset="0"/>
              </a:rPr>
              <a:t>Description of the Exercise</a:t>
            </a:r>
          </a:p>
        </p:txBody>
      </p:sp>
      <p:sp>
        <p:nvSpPr>
          <p:cNvPr id="5" name="Shape 119">
            <a:extLst>
              <a:ext uri="{FF2B5EF4-FFF2-40B4-BE49-F238E27FC236}">
                <a16:creationId xmlns:a16="http://schemas.microsoft.com/office/drawing/2014/main" id="{4D2C2F26-DA06-E843-9F62-D571F680A26D}"/>
              </a:ext>
            </a:extLst>
          </p:cNvPr>
          <p:cNvSpPr txBox="1">
            <a:spLocks/>
          </p:cNvSpPr>
          <p:nvPr/>
        </p:nvSpPr>
        <p:spPr>
          <a:xfrm>
            <a:off x="881149" y="968049"/>
            <a:ext cx="10557164" cy="4767733"/>
          </a:xfrm>
          <a:prstGeom prst="rect">
            <a:avLst/>
          </a:prstGeom>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355600">
              <a:spcBef>
                <a:spcPts val="700"/>
              </a:spcBef>
              <a:buClr>
                <a:schemeClr val="accent1"/>
              </a:buClr>
              <a:buSzPct val="100000"/>
              <a:buFont typeface="Calibri"/>
              <a:buAutoNum type="arabicPeriod"/>
            </a:pPr>
            <a:r>
              <a:rPr lang="en" b="1" dirty="0">
                <a:solidFill>
                  <a:schemeClr val="accent1"/>
                </a:solidFill>
                <a:sym typeface="Calibri"/>
              </a:rPr>
              <a:t>Participants</a:t>
            </a:r>
          </a:p>
          <a:p>
            <a:pPr marL="457200" indent="-355600">
              <a:spcBef>
                <a:spcPts val="700"/>
              </a:spcBef>
              <a:buClr>
                <a:schemeClr val="accent1"/>
              </a:buClr>
              <a:buSzPct val="100000"/>
              <a:buFont typeface="Calibri"/>
              <a:buAutoNum type="arabicPeriod"/>
            </a:pPr>
            <a:r>
              <a:rPr lang="en" b="1" dirty="0">
                <a:solidFill>
                  <a:schemeClr val="accent1"/>
                </a:solidFill>
                <a:sym typeface="Calibri"/>
              </a:rPr>
              <a:t>Exercise team</a:t>
            </a:r>
          </a:p>
          <a:p>
            <a:pPr marL="914400" indent="-336550">
              <a:spcBef>
                <a:spcPts val="700"/>
              </a:spcBef>
              <a:buClr>
                <a:srgbClr val="000000"/>
              </a:buClr>
              <a:buSzPct val="100000"/>
              <a:buFont typeface="Calibri"/>
              <a:buChar char="•"/>
            </a:pPr>
            <a:r>
              <a:rPr lang="en" dirty="0">
                <a:solidFill>
                  <a:srgbClr val="000000"/>
                </a:solidFill>
                <a:sym typeface="Calibri"/>
              </a:rPr>
              <a:t>Facilitators</a:t>
            </a:r>
          </a:p>
          <a:p>
            <a:pPr marL="914400" indent="-336550">
              <a:spcBef>
                <a:spcPts val="700"/>
              </a:spcBef>
              <a:buClr>
                <a:srgbClr val="000000"/>
              </a:buClr>
              <a:buSzPct val="100000"/>
              <a:buFont typeface="Calibri"/>
              <a:buChar char="•"/>
            </a:pPr>
            <a:r>
              <a:rPr lang="en" dirty="0">
                <a:solidFill>
                  <a:srgbClr val="000000"/>
                </a:solidFill>
                <a:sym typeface="Calibri"/>
              </a:rPr>
              <a:t>Technical advisors</a:t>
            </a:r>
          </a:p>
          <a:p>
            <a:pPr marL="914400" indent="-336550">
              <a:spcBef>
                <a:spcPts val="700"/>
              </a:spcBef>
              <a:buClr>
                <a:srgbClr val="000000"/>
              </a:buClr>
              <a:buSzPct val="100000"/>
              <a:buFont typeface="Calibri"/>
              <a:buChar char="•"/>
            </a:pPr>
            <a:r>
              <a:rPr lang="en" dirty="0">
                <a:solidFill>
                  <a:srgbClr val="000000"/>
                </a:solidFill>
                <a:sym typeface="Calibri"/>
              </a:rPr>
              <a:t>Support staff</a:t>
            </a:r>
            <a:endParaRPr lang="en" b="1" dirty="0">
              <a:solidFill>
                <a:schemeClr val="accent1"/>
              </a:solidFill>
              <a:sym typeface="Calibri"/>
            </a:endParaRPr>
          </a:p>
          <a:p>
            <a:pPr marL="558800" indent="-457200">
              <a:spcBef>
                <a:spcPts val="700"/>
              </a:spcBef>
              <a:buClr>
                <a:schemeClr val="accent1"/>
              </a:buClr>
              <a:buSzPct val="100000"/>
              <a:buFont typeface="+mj-lt"/>
              <a:buAutoNum type="arabicPeriod" startAt="3"/>
            </a:pPr>
            <a:r>
              <a:rPr lang="en" b="1" dirty="0">
                <a:solidFill>
                  <a:schemeClr val="accent1"/>
                </a:solidFill>
                <a:sym typeface="Calibri"/>
              </a:rPr>
              <a:t>Narrative and </a:t>
            </a:r>
            <a:r>
              <a:rPr lang="en-GB" b="1" dirty="0">
                <a:solidFill>
                  <a:schemeClr val="accent1"/>
                </a:solidFill>
                <a:sym typeface="Calibri"/>
              </a:rPr>
              <a:t>Discussion </a:t>
            </a:r>
            <a:endParaRPr lang="en" b="1" dirty="0">
              <a:solidFill>
                <a:schemeClr val="accent1"/>
              </a:solidFill>
              <a:sym typeface="Calibri"/>
            </a:endParaRPr>
          </a:p>
          <a:p>
            <a:pPr marL="914400" indent="-330200">
              <a:spcBef>
                <a:spcPts val="700"/>
              </a:spcBef>
              <a:buClr>
                <a:srgbClr val="000000"/>
              </a:buClr>
              <a:buSzPct val="100000"/>
              <a:buFont typeface="Calibri"/>
              <a:buChar char="●"/>
            </a:pPr>
            <a:r>
              <a:rPr lang="en" i="1" dirty="0">
                <a:solidFill>
                  <a:srgbClr val="000000"/>
                </a:solidFill>
                <a:sym typeface="Calibri"/>
              </a:rPr>
              <a:t>5</a:t>
            </a:r>
            <a:r>
              <a:rPr lang="en" dirty="0">
                <a:solidFill>
                  <a:srgbClr val="000000"/>
                </a:solidFill>
                <a:sym typeface="Calibri"/>
              </a:rPr>
              <a:t> sessions with questions/</a:t>
            </a:r>
            <a:r>
              <a:rPr lang="en-GB" dirty="0">
                <a:solidFill>
                  <a:srgbClr val="000000"/>
                </a:solidFill>
                <a:sym typeface="Calibri"/>
              </a:rPr>
              <a:t>tasks</a:t>
            </a:r>
            <a:r>
              <a:rPr lang="en" dirty="0">
                <a:solidFill>
                  <a:srgbClr val="000000"/>
                </a:solidFill>
                <a:sym typeface="Calibri"/>
              </a:rPr>
              <a:t> to be discussed</a:t>
            </a:r>
          </a:p>
          <a:p>
            <a:pPr marL="558800" indent="-457200">
              <a:spcBef>
                <a:spcPts val="700"/>
              </a:spcBef>
              <a:buClr>
                <a:schemeClr val="accent1"/>
              </a:buClr>
              <a:buSzPct val="100000"/>
              <a:buFont typeface="+mj-lt"/>
              <a:buAutoNum type="arabicPeriod" startAt="4"/>
            </a:pPr>
            <a:r>
              <a:rPr lang="en" b="1" dirty="0">
                <a:solidFill>
                  <a:schemeClr val="accent1"/>
                </a:solidFill>
                <a:sym typeface="Calibri"/>
              </a:rPr>
              <a:t>Debrief &amp; </a:t>
            </a:r>
            <a:r>
              <a:rPr lang="en-GB" b="1" dirty="0">
                <a:solidFill>
                  <a:schemeClr val="accent1"/>
                </a:solidFill>
                <a:sym typeface="Calibri"/>
              </a:rPr>
              <a:t>action plan</a:t>
            </a:r>
            <a:endParaRPr lang="en" b="1" dirty="0">
              <a:solidFill>
                <a:schemeClr val="accent1"/>
              </a:solidFill>
              <a:sym typeface="Calibri"/>
            </a:endParaRPr>
          </a:p>
          <a:p>
            <a:pPr marL="558800" indent="-457200">
              <a:spcBef>
                <a:spcPts val="700"/>
              </a:spcBef>
              <a:buClr>
                <a:schemeClr val="accent1"/>
              </a:buClr>
              <a:buSzPct val="100000"/>
              <a:buFont typeface="+mj-lt"/>
              <a:buAutoNum type="arabicPeriod" startAt="4"/>
            </a:pPr>
            <a:endParaRPr lang="en" b="1" i="1" dirty="0">
              <a:solidFill>
                <a:schemeClr val="accent1"/>
              </a:solidFill>
              <a:sym typeface="Calibri"/>
            </a:endParaRPr>
          </a:p>
          <a:p>
            <a:pPr marL="101600" indent="0" algn="ctr">
              <a:spcBef>
                <a:spcPts val="700"/>
              </a:spcBef>
              <a:buClr>
                <a:schemeClr val="accent1"/>
              </a:buClr>
              <a:buSzPct val="100000"/>
              <a:buFont typeface="Arial" panose="020B0604020202020204" pitchFamily="34" charset="0"/>
              <a:buNone/>
            </a:pPr>
            <a:r>
              <a:rPr lang="en" b="1" i="1" dirty="0">
                <a:solidFill>
                  <a:srgbClr val="000000"/>
                </a:solidFill>
                <a:sym typeface="Calibri"/>
              </a:rPr>
              <a:t>Accept the scenario, do not fight the scenario</a:t>
            </a:r>
            <a:endParaRPr lang="en" b="1" dirty="0">
              <a:solidFill>
                <a:schemeClr val="accent1"/>
              </a:solidFill>
              <a:sym typeface="Calibri"/>
            </a:endParaRPr>
          </a:p>
          <a:p>
            <a:pPr marL="914400" indent="-336550">
              <a:spcBef>
                <a:spcPts val="700"/>
              </a:spcBef>
              <a:buClr>
                <a:srgbClr val="000000"/>
              </a:buClr>
              <a:buSzPct val="100000"/>
              <a:buFont typeface="Calibri"/>
              <a:buChar char="•"/>
            </a:pPr>
            <a:endParaRPr lang="en" sz="1700"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489024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07">
            <a:extLst>
              <a:ext uri="{FF2B5EF4-FFF2-40B4-BE49-F238E27FC236}">
                <a16:creationId xmlns:a16="http://schemas.microsoft.com/office/drawing/2014/main" id="{D3F682A5-A8DB-9642-A53C-79AACF7AF11B}"/>
              </a:ext>
            </a:extLst>
          </p:cNvPr>
          <p:cNvSpPr txBox="1">
            <a:spLocks noGrp="1"/>
          </p:cNvSpPr>
          <p:nvPr>
            <p:ph type="title"/>
          </p:nvPr>
        </p:nvSpPr>
        <p:spPr>
          <a:xfrm>
            <a:off x="0" y="-5001"/>
            <a:ext cx="12192000" cy="699325"/>
          </a:xfrm>
          <a:prstGeom prst="rect">
            <a:avLst/>
          </a:prstGeom>
          <a:solidFill>
            <a:srgbClr val="2B92CB"/>
          </a:solidFill>
        </p:spPr>
        <p:txBody>
          <a:bodyPr lIns="91425" tIns="91425" rIns="91425" bIns="91425" anchor="ctr" anchorCtr="0">
            <a:noAutofit/>
          </a:bodyPr>
          <a:lstStyle/>
          <a:p>
            <a:pPr lvl="0" rtl="0">
              <a:spcBef>
                <a:spcPts val="0"/>
              </a:spcBef>
              <a:buNone/>
            </a:pPr>
            <a:r>
              <a:rPr lang="en" dirty="0">
                <a:latin typeface="Roboto" panose="02000000000000000000" pitchFamily="2" charset="0"/>
                <a:ea typeface="Roboto" panose="02000000000000000000" pitchFamily="2" charset="0"/>
                <a:cs typeface="Roboto" panose="02000000000000000000" pitchFamily="2" charset="0"/>
              </a:rPr>
              <a:t>	</a:t>
            </a:r>
            <a:r>
              <a:rPr lang="en" sz="3600" dirty="0">
                <a:solidFill>
                  <a:schemeClr val="bg1"/>
                </a:solidFill>
                <a:latin typeface="Roboto" panose="02000000000000000000" pitchFamily="2" charset="0"/>
                <a:ea typeface="Roboto" panose="02000000000000000000" pitchFamily="2" charset="0"/>
                <a:cs typeface="Roboto" panose="02000000000000000000" pitchFamily="2" charset="0"/>
              </a:rPr>
              <a:t>TTX Process</a:t>
            </a:r>
          </a:p>
        </p:txBody>
      </p:sp>
      <p:grpSp>
        <p:nvGrpSpPr>
          <p:cNvPr id="5" name="Group 4">
            <a:extLst>
              <a:ext uri="{FF2B5EF4-FFF2-40B4-BE49-F238E27FC236}">
                <a16:creationId xmlns:a16="http://schemas.microsoft.com/office/drawing/2014/main" id="{FA49D66D-4A44-FE4F-8AA2-F0402C35195A}"/>
              </a:ext>
            </a:extLst>
          </p:cNvPr>
          <p:cNvGrpSpPr/>
          <p:nvPr/>
        </p:nvGrpSpPr>
        <p:grpSpPr>
          <a:xfrm>
            <a:off x="1023614" y="1626110"/>
            <a:ext cx="10010980" cy="4661775"/>
            <a:chOff x="1028322" y="1207010"/>
            <a:chExt cx="7598828" cy="3220279"/>
          </a:xfrm>
        </p:grpSpPr>
        <p:sp>
          <p:nvSpPr>
            <p:cNvPr id="6" name="TextBox 5">
              <a:extLst>
                <a:ext uri="{FF2B5EF4-FFF2-40B4-BE49-F238E27FC236}">
                  <a16:creationId xmlns:a16="http://schemas.microsoft.com/office/drawing/2014/main" id="{32626ACF-10E6-FB41-9A48-168BC31026E8}"/>
                </a:ext>
              </a:extLst>
            </p:cNvPr>
            <p:cNvSpPr txBox="1"/>
            <p:nvPr/>
          </p:nvSpPr>
          <p:spPr>
            <a:xfrm>
              <a:off x="5211550" y="1207010"/>
              <a:ext cx="3415600" cy="3220279"/>
            </a:xfrm>
            <a:prstGeom prst="rect">
              <a:avLst/>
            </a:prstGeom>
            <a:noFill/>
            <a:ln>
              <a:solidFill>
                <a:schemeClr val="dk2"/>
              </a:solidFill>
            </a:ln>
            <a:effectLst>
              <a:outerShdw blurRad="50800" dist="38100" dir="2700000" algn="tl" rotWithShape="0">
                <a:schemeClr val="tx1">
                  <a:alpha val="40000"/>
                </a:schemeClr>
              </a:outerShdw>
            </a:effectLst>
          </p:spPr>
          <p:txBody>
            <a:bodyPr wrap="square" rtlCol="0">
              <a:spAutoFit/>
            </a:bodyPr>
            <a:lstStyle/>
            <a:p>
              <a:endParaRPr lang="en-US" dirty="0"/>
            </a:p>
          </p:txBody>
        </p:sp>
        <p:pic>
          <p:nvPicPr>
            <p:cNvPr id="7" name="Shape 108">
              <a:extLst>
                <a:ext uri="{FF2B5EF4-FFF2-40B4-BE49-F238E27FC236}">
                  <a16:creationId xmlns:a16="http://schemas.microsoft.com/office/drawing/2014/main" id="{CB39C9FF-6262-C448-A2DE-48E2C42992B0}"/>
                </a:ext>
              </a:extLst>
            </p:cNvPr>
            <p:cNvPicPr preferRelativeResize="0"/>
            <p:nvPr/>
          </p:nvPicPr>
          <p:blipFill rotWithShape="1">
            <a:blip r:embed="rId3" cstate="email">
              <a:alphaModFix/>
              <a:extLst>
                <a:ext uri="{28A0092B-C50C-407E-A947-70E740481C1C}">
                  <a14:useLocalDpi xmlns:a14="http://schemas.microsoft.com/office/drawing/2010/main" val="0"/>
                </a:ext>
              </a:extLst>
            </a:blip>
            <a:srcRect/>
            <a:stretch/>
          </p:blipFill>
          <p:spPr>
            <a:xfrm>
              <a:off x="1028322" y="1432297"/>
              <a:ext cx="3413815" cy="2769704"/>
            </a:xfrm>
            <a:prstGeom prst="rect">
              <a:avLst/>
            </a:prstGeom>
            <a:noFill/>
            <a:ln>
              <a:noFill/>
            </a:ln>
            <a:effectLst>
              <a:outerShdw blurRad="50800" dist="38100" dir="5400000" algn="t" rotWithShape="0">
                <a:prstClr val="black">
                  <a:alpha val="40000"/>
                </a:prstClr>
              </a:outerShdw>
            </a:effectLst>
          </p:spPr>
        </p:pic>
        <p:sp>
          <p:nvSpPr>
            <p:cNvPr id="8" name="Shape 109">
              <a:extLst>
                <a:ext uri="{FF2B5EF4-FFF2-40B4-BE49-F238E27FC236}">
                  <a16:creationId xmlns:a16="http://schemas.microsoft.com/office/drawing/2014/main" id="{75D57610-23BC-8544-A23B-4867542D9986}"/>
                </a:ext>
              </a:extLst>
            </p:cNvPr>
            <p:cNvSpPr/>
            <p:nvPr/>
          </p:nvSpPr>
          <p:spPr>
            <a:xfrm rot="5400000">
              <a:off x="6639400" y="2094742"/>
              <a:ext cx="460200" cy="245400"/>
            </a:xfrm>
            <a:prstGeom prst="rightArrow">
              <a:avLst>
                <a:gd name="adj1" fmla="val 50000"/>
                <a:gd name="adj2" fmla="val 50000"/>
              </a:avLst>
            </a:prstGeom>
            <a:solidFill>
              <a:srgbClr val="FF9900"/>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 name="Shape 111">
              <a:extLst>
                <a:ext uri="{FF2B5EF4-FFF2-40B4-BE49-F238E27FC236}">
                  <a16:creationId xmlns:a16="http://schemas.microsoft.com/office/drawing/2014/main" id="{31112B4A-7339-FD4D-8AC1-94B36B9E0655}"/>
                </a:ext>
              </a:extLst>
            </p:cNvPr>
            <p:cNvSpPr txBox="1"/>
            <p:nvPr/>
          </p:nvSpPr>
          <p:spPr>
            <a:xfrm>
              <a:off x="5209762" y="1207010"/>
              <a:ext cx="3413815" cy="729301"/>
            </a:xfrm>
            <a:prstGeom prst="rect">
              <a:avLst/>
            </a:prstGeom>
            <a:solidFill>
              <a:srgbClr val="2B92CC"/>
            </a:solidFill>
            <a:ln>
              <a:noFill/>
            </a:ln>
          </p:spPr>
          <p:txBody>
            <a:bodyPr lIns="91425" tIns="91425" rIns="91425" bIns="91425" anchor="ctr" anchorCtr="0">
              <a:noAutofit/>
            </a:bodyPr>
            <a:lstStyle/>
            <a:p>
              <a:pPr lvl="0" algn="ctr">
                <a:spcBef>
                  <a:spcPts val="0"/>
                </a:spcBef>
                <a:buNone/>
              </a:pPr>
              <a:r>
                <a:rPr lang="en" sz="2400" dirty="0">
                  <a:solidFill>
                    <a:schemeClr val="bg1"/>
                  </a:solidFill>
                  <a:latin typeface="Roboto" panose="02000000000000000000" pitchFamily="2" charset="0"/>
                  <a:ea typeface="Roboto" panose="02000000000000000000" pitchFamily="2" charset="0"/>
                  <a:cs typeface="Roboto" panose="02000000000000000000" pitchFamily="2" charset="0"/>
                  <a:sym typeface="Lato"/>
                </a:rPr>
                <a:t>Gaps, </a:t>
              </a:r>
              <a:r>
                <a:rPr lang="en-GB" sz="2400" dirty="0">
                  <a:solidFill>
                    <a:schemeClr val="bg1"/>
                  </a:solidFill>
                  <a:latin typeface="Roboto" panose="02000000000000000000" pitchFamily="2" charset="0"/>
                  <a:ea typeface="Roboto" panose="02000000000000000000" pitchFamily="2" charset="0"/>
                  <a:cs typeface="Roboto" panose="02000000000000000000" pitchFamily="2" charset="0"/>
                  <a:sym typeface="Lato"/>
                </a:rPr>
                <a:t>Opportunities</a:t>
              </a:r>
              <a:r>
                <a:rPr lang="en" sz="2400" dirty="0">
                  <a:solidFill>
                    <a:schemeClr val="bg1"/>
                  </a:solidFill>
                  <a:latin typeface="Roboto" panose="02000000000000000000" pitchFamily="2" charset="0"/>
                  <a:ea typeface="Roboto" panose="02000000000000000000" pitchFamily="2" charset="0"/>
                  <a:cs typeface="Roboto" panose="02000000000000000000" pitchFamily="2" charset="0"/>
                  <a:sym typeface="Lato"/>
                </a:rPr>
                <a:t> and Lessons Learned</a:t>
              </a:r>
            </a:p>
          </p:txBody>
        </p:sp>
        <p:sp>
          <p:nvSpPr>
            <p:cNvPr id="10" name="Shape 112">
              <a:extLst>
                <a:ext uri="{FF2B5EF4-FFF2-40B4-BE49-F238E27FC236}">
                  <a16:creationId xmlns:a16="http://schemas.microsoft.com/office/drawing/2014/main" id="{D7FA716A-4B08-4545-97E7-B9BB42CD82A2}"/>
                </a:ext>
              </a:extLst>
            </p:cNvPr>
            <p:cNvSpPr/>
            <p:nvPr/>
          </p:nvSpPr>
          <p:spPr>
            <a:xfrm>
              <a:off x="5920300" y="2635360"/>
              <a:ext cx="1898400" cy="1740900"/>
            </a:xfrm>
            <a:prstGeom prst="star5">
              <a:avLst>
                <a:gd name="adj" fmla="val 19098"/>
                <a:gd name="hf" fmla="val 105146"/>
                <a:gd name="vf" fmla="val 110557"/>
              </a:avLst>
            </a:prstGeom>
            <a:solidFill>
              <a:srgbClr val="E06666"/>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 name="Shape 113">
              <a:extLst>
                <a:ext uri="{FF2B5EF4-FFF2-40B4-BE49-F238E27FC236}">
                  <a16:creationId xmlns:a16="http://schemas.microsoft.com/office/drawing/2014/main" id="{5708D381-D0C1-8545-9331-ADA1585A610F}"/>
                </a:ext>
              </a:extLst>
            </p:cNvPr>
            <p:cNvSpPr txBox="1"/>
            <p:nvPr/>
          </p:nvSpPr>
          <p:spPr>
            <a:xfrm>
              <a:off x="6336400" y="3329710"/>
              <a:ext cx="1066200" cy="352200"/>
            </a:xfrm>
            <a:prstGeom prst="rect">
              <a:avLst/>
            </a:prstGeom>
            <a:noFill/>
            <a:ln>
              <a:noFill/>
            </a:ln>
          </p:spPr>
          <p:txBody>
            <a:bodyPr lIns="91425" tIns="91425" rIns="91425" bIns="91425" anchor="t" anchorCtr="0">
              <a:noAutofit/>
            </a:bodyPr>
            <a:lstStyle/>
            <a:p>
              <a:pPr lvl="0" algn="ctr">
                <a:spcBef>
                  <a:spcPts val="0"/>
                </a:spcBef>
                <a:buNone/>
              </a:pPr>
              <a:r>
                <a:rPr lang="en" sz="2000" dirty="0">
                  <a:solidFill>
                    <a:schemeClr val="bg1"/>
                  </a:solidFill>
                  <a:latin typeface="Roboto" panose="02000000000000000000" pitchFamily="2" charset="0"/>
                  <a:ea typeface="Roboto" panose="02000000000000000000" pitchFamily="2" charset="0"/>
                  <a:cs typeface="Roboto" panose="02000000000000000000" pitchFamily="2" charset="0"/>
                  <a:sym typeface="Lato"/>
                </a:rPr>
                <a:t>Action Plan</a:t>
              </a:r>
            </a:p>
          </p:txBody>
        </p:sp>
        <p:sp>
          <p:nvSpPr>
            <p:cNvPr id="12" name="Shape 109">
              <a:extLst>
                <a:ext uri="{FF2B5EF4-FFF2-40B4-BE49-F238E27FC236}">
                  <a16:creationId xmlns:a16="http://schemas.microsoft.com/office/drawing/2014/main" id="{08FE7869-1179-E94D-9997-505261C59B36}"/>
                </a:ext>
              </a:extLst>
            </p:cNvPr>
            <p:cNvSpPr/>
            <p:nvPr/>
          </p:nvSpPr>
          <p:spPr>
            <a:xfrm>
              <a:off x="4651650" y="2571750"/>
              <a:ext cx="460200" cy="245400"/>
            </a:xfrm>
            <a:prstGeom prst="rightArrow">
              <a:avLst>
                <a:gd name="adj1" fmla="val 50000"/>
                <a:gd name="adj2" fmla="val 50000"/>
              </a:avLst>
            </a:prstGeom>
            <a:solidFill>
              <a:srgbClr val="FF9900"/>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
        <p:nvSpPr>
          <p:cNvPr id="2" name="TextBox 1">
            <a:extLst>
              <a:ext uri="{FF2B5EF4-FFF2-40B4-BE49-F238E27FC236}">
                <a16:creationId xmlns:a16="http://schemas.microsoft.com/office/drawing/2014/main" id="{ED3CAAC6-4E0E-4933-AF1B-210AAEC70141}"/>
              </a:ext>
            </a:extLst>
          </p:cNvPr>
          <p:cNvSpPr txBox="1"/>
          <p:nvPr/>
        </p:nvSpPr>
        <p:spPr>
          <a:xfrm>
            <a:off x="2660635" y="975551"/>
            <a:ext cx="1223444" cy="461665"/>
          </a:xfrm>
          <a:prstGeom prst="rect">
            <a:avLst/>
          </a:prstGeom>
          <a:noFill/>
          <a:ln>
            <a:solidFill>
              <a:schemeClr val="tx2"/>
            </a:solidFill>
          </a:ln>
        </p:spPr>
        <p:txBody>
          <a:bodyPr wrap="square" rtlCol="0">
            <a:spAutoFit/>
          </a:bodyPr>
          <a:lstStyle/>
          <a:p>
            <a:r>
              <a:rPr lang="en-US" sz="2400" dirty="0"/>
              <a:t>Exercise</a:t>
            </a:r>
            <a:endParaRPr lang="en-GB" sz="2400" dirty="0"/>
          </a:p>
        </p:txBody>
      </p:sp>
      <p:sp>
        <p:nvSpPr>
          <p:cNvPr id="13" name="TextBox 12">
            <a:extLst>
              <a:ext uri="{FF2B5EF4-FFF2-40B4-BE49-F238E27FC236}">
                <a16:creationId xmlns:a16="http://schemas.microsoft.com/office/drawing/2014/main" id="{05C895B8-3A83-40A7-BCD7-69BAE71391E6}"/>
              </a:ext>
            </a:extLst>
          </p:cNvPr>
          <p:cNvSpPr txBox="1"/>
          <p:nvPr/>
        </p:nvSpPr>
        <p:spPr>
          <a:xfrm>
            <a:off x="8107278" y="897118"/>
            <a:ext cx="1223444" cy="461665"/>
          </a:xfrm>
          <a:prstGeom prst="rect">
            <a:avLst/>
          </a:prstGeom>
          <a:noFill/>
          <a:ln>
            <a:solidFill>
              <a:schemeClr val="tx2"/>
            </a:solidFill>
          </a:ln>
        </p:spPr>
        <p:txBody>
          <a:bodyPr wrap="square" rtlCol="0">
            <a:spAutoFit/>
          </a:bodyPr>
          <a:lstStyle/>
          <a:p>
            <a:r>
              <a:rPr lang="en-US" sz="2400" dirty="0"/>
              <a:t>Debrief</a:t>
            </a:r>
            <a:endParaRPr lang="en-GB" sz="2400" dirty="0"/>
          </a:p>
        </p:txBody>
      </p:sp>
    </p:spTree>
    <p:extLst>
      <p:ext uri="{BB962C8B-B14F-4D97-AF65-F5344CB8AC3E}">
        <p14:creationId xmlns:p14="http://schemas.microsoft.com/office/powerpoint/2010/main" val="1261619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26">
            <a:extLst>
              <a:ext uri="{FF2B5EF4-FFF2-40B4-BE49-F238E27FC236}">
                <a16:creationId xmlns:a16="http://schemas.microsoft.com/office/drawing/2014/main" id="{F004F807-C921-9E4B-8DCE-F3DCC072B827}"/>
              </a:ext>
            </a:extLst>
          </p:cNvPr>
          <p:cNvSpPr txBox="1">
            <a:spLocks noGrp="1"/>
          </p:cNvSpPr>
          <p:nvPr>
            <p:ph type="title"/>
          </p:nvPr>
        </p:nvSpPr>
        <p:spPr>
          <a:xfrm>
            <a:off x="0" y="0"/>
            <a:ext cx="12192000" cy="768626"/>
          </a:xfrm>
          <a:prstGeom prst="rect">
            <a:avLst/>
          </a:prstGeom>
          <a:solidFill>
            <a:srgbClr val="2B92CB"/>
          </a:solidFill>
        </p:spPr>
        <p:txBody>
          <a:bodyPr lIns="91425" tIns="91425" rIns="91425" bIns="91425" anchor="ctr" anchorCtr="0">
            <a:noAutofit/>
          </a:bodyPr>
          <a:lstStyle/>
          <a:p>
            <a:pPr lvl="0" rtl="0">
              <a:spcBef>
                <a:spcPts val="0"/>
              </a:spcBef>
              <a:buNone/>
            </a:pPr>
            <a:r>
              <a:rPr lang="en" dirty="0">
                <a:latin typeface="Roboto" panose="02000000000000000000" pitchFamily="2" charset="0"/>
                <a:ea typeface="Roboto" panose="02000000000000000000" pitchFamily="2" charset="0"/>
                <a:cs typeface="Roboto" panose="02000000000000000000" pitchFamily="2" charset="0"/>
              </a:rPr>
              <a:t>	</a:t>
            </a:r>
            <a:r>
              <a:rPr lang="en" sz="3600" dirty="0">
                <a:solidFill>
                  <a:schemeClr val="bg1"/>
                </a:solidFill>
                <a:latin typeface="Roboto" panose="02000000000000000000" pitchFamily="2" charset="0"/>
                <a:ea typeface="Roboto" panose="02000000000000000000" pitchFamily="2" charset="0"/>
                <a:cs typeface="Roboto" panose="02000000000000000000" pitchFamily="2" charset="0"/>
              </a:rPr>
              <a:t>How to Play</a:t>
            </a:r>
          </a:p>
        </p:txBody>
      </p:sp>
      <p:sp>
        <p:nvSpPr>
          <p:cNvPr id="5" name="Shape 127">
            <a:extLst>
              <a:ext uri="{FF2B5EF4-FFF2-40B4-BE49-F238E27FC236}">
                <a16:creationId xmlns:a16="http://schemas.microsoft.com/office/drawing/2014/main" id="{D5DA1985-0843-154F-9565-92666BE13EC6}"/>
              </a:ext>
            </a:extLst>
          </p:cNvPr>
          <p:cNvSpPr txBox="1">
            <a:spLocks/>
          </p:cNvSpPr>
          <p:nvPr/>
        </p:nvSpPr>
        <p:spPr>
          <a:xfrm>
            <a:off x="914400" y="768624"/>
            <a:ext cx="10706792" cy="5565673"/>
          </a:xfrm>
          <a:prstGeom prst="rect">
            <a:avLst/>
          </a:prstGeom>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buFont typeface="Arial" panose="020B0604020202020204" pitchFamily="34" charset="0"/>
              <a:buNone/>
            </a:pPr>
            <a:r>
              <a:rPr lang="en-GB" sz="2400" dirty="0">
                <a:solidFill>
                  <a:schemeClr val="accent1"/>
                </a:solidFill>
                <a:sym typeface="Calibri"/>
              </a:rPr>
              <a:t> </a:t>
            </a:r>
            <a:r>
              <a:rPr lang="en-GB" sz="2400" b="1" dirty="0">
                <a:solidFill>
                  <a:schemeClr val="accent1"/>
                </a:solidFill>
                <a:sym typeface="Calibri"/>
              </a:rPr>
              <a:t>Rules</a:t>
            </a:r>
          </a:p>
          <a:p>
            <a:pPr marL="457200" indent="-336550">
              <a:lnSpc>
                <a:spcPct val="100000"/>
              </a:lnSpc>
              <a:spcBef>
                <a:spcPts val="700"/>
              </a:spcBef>
              <a:buClr>
                <a:srgbClr val="000000"/>
              </a:buClr>
              <a:buSzPct val="100000"/>
              <a:buFont typeface="Calibri"/>
              <a:buChar char="❖"/>
            </a:pPr>
            <a:r>
              <a:rPr lang="en-GB" sz="2400" dirty="0">
                <a:solidFill>
                  <a:srgbClr val="000000"/>
                </a:solidFill>
                <a:sym typeface="Calibri"/>
              </a:rPr>
              <a:t>Use </a:t>
            </a:r>
            <a:r>
              <a:rPr lang="en-GB" sz="2400" dirty="0">
                <a:sym typeface="Calibri"/>
              </a:rPr>
              <a:t>your existing public health plans including </a:t>
            </a:r>
            <a:r>
              <a:rPr lang="en-GB" sz="2400" dirty="0">
                <a:solidFill>
                  <a:srgbClr val="000000"/>
                </a:solidFill>
                <a:sym typeface="Calibri"/>
              </a:rPr>
              <a:t>SOPS to inform your responses</a:t>
            </a:r>
          </a:p>
          <a:p>
            <a:pPr marL="457200" indent="-336550">
              <a:lnSpc>
                <a:spcPct val="100000"/>
              </a:lnSpc>
              <a:spcBef>
                <a:spcPts val="700"/>
              </a:spcBef>
              <a:buClr>
                <a:srgbClr val="000000"/>
              </a:buClr>
              <a:buSzPct val="100000"/>
              <a:buFont typeface="Calibri"/>
              <a:buChar char="❖"/>
            </a:pPr>
            <a:r>
              <a:rPr lang="en-GB" sz="2400" dirty="0">
                <a:solidFill>
                  <a:srgbClr val="000000"/>
                </a:solidFill>
                <a:sym typeface="Calibri"/>
              </a:rPr>
              <a:t>Play yourself (your own daily role) </a:t>
            </a:r>
          </a:p>
          <a:p>
            <a:pPr marL="457200" indent="-336550">
              <a:lnSpc>
                <a:spcPct val="100000"/>
              </a:lnSpc>
              <a:spcBef>
                <a:spcPts val="700"/>
              </a:spcBef>
              <a:buClr>
                <a:srgbClr val="000000"/>
              </a:buClr>
              <a:buSzPct val="100000"/>
              <a:buFont typeface="Calibri"/>
              <a:buChar char="❖"/>
            </a:pPr>
            <a:r>
              <a:rPr lang="en-GB" sz="2400" dirty="0">
                <a:solidFill>
                  <a:srgbClr val="000000"/>
                </a:solidFill>
                <a:sym typeface="Calibri"/>
              </a:rPr>
              <a:t>Work as a team</a:t>
            </a:r>
          </a:p>
          <a:p>
            <a:pPr marL="457200" indent="-336550">
              <a:lnSpc>
                <a:spcPct val="100000"/>
              </a:lnSpc>
              <a:spcBef>
                <a:spcPts val="700"/>
              </a:spcBef>
              <a:buClr>
                <a:srgbClr val="000000"/>
              </a:buClr>
              <a:buSzPct val="100000"/>
              <a:buFont typeface="Calibri"/>
              <a:buChar char="❖"/>
            </a:pPr>
            <a:r>
              <a:rPr lang="en-GB" sz="2400" dirty="0">
                <a:solidFill>
                  <a:srgbClr val="000000"/>
                </a:solidFill>
                <a:sym typeface="Calibri"/>
              </a:rPr>
              <a:t>Focus on solutions</a:t>
            </a:r>
          </a:p>
          <a:p>
            <a:pPr>
              <a:lnSpc>
                <a:spcPct val="100000"/>
              </a:lnSpc>
              <a:spcBef>
                <a:spcPts val="700"/>
              </a:spcBef>
              <a:buFont typeface="Arial" panose="020B0604020202020204" pitchFamily="34" charset="0"/>
              <a:buNone/>
            </a:pPr>
            <a:endParaRPr lang="en-GB" sz="2400" b="1" dirty="0">
              <a:solidFill>
                <a:schemeClr val="accent1"/>
              </a:solidFill>
              <a:sym typeface="Calibri"/>
            </a:endParaRPr>
          </a:p>
          <a:p>
            <a:pPr>
              <a:lnSpc>
                <a:spcPct val="100000"/>
              </a:lnSpc>
              <a:spcBef>
                <a:spcPts val="700"/>
              </a:spcBef>
              <a:buFont typeface="Arial" panose="020B0604020202020204" pitchFamily="34" charset="0"/>
              <a:buNone/>
            </a:pPr>
            <a:r>
              <a:rPr lang="en-GB" sz="2400" b="1" dirty="0">
                <a:solidFill>
                  <a:schemeClr val="accent1"/>
                </a:solidFill>
                <a:sym typeface="Calibri"/>
              </a:rPr>
              <a:t>Remember</a:t>
            </a:r>
          </a:p>
          <a:p>
            <a:pPr algn="ctr">
              <a:lnSpc>
                <a:spcPct val="100000"/>
              </a:lnSpc>
              <a:spcBef>
                <a:spcPts val="0"/>
              </a:spcBef>
              <a:spcAft>
                <a:spcPts val="1000"/>
              </a:spcAft>
              <a:buFont typeface="Arial" panose="020B0604020202020204" pitchFamily="34" charset="0"/>
              <a:buNone/>
            </a:pPr>
            <a:endParaRPr lang="en-GB" sz="2400" b="1" u="sng" dirty="0">
              <a:solidFill>
                <a:srgbClr val="000000"/>
              </a:solidFill>
              <a:sym typeface="Calibri"/>
            </a:endParaRPr>
          </a:p>
          <a:p>
            <a:pPr algn="ctr">
              <a:lnSpc>
                <a:spcPct val="100000"/>
              </a:lnSpc>
              <a:spcAft>
                <a:spcPts val="1000"/>
              </a:spcAft>
              <a:buFont typeface="Arial" panose="020B0604020202020204" pitchFamily="34" charset="0"/>
              <a:buNone/>
            </a:pPr>
            <a:r>
              <a:rPr lang="en-GB" sz="2400" b="1" u="sng" dirty="0">
                <a:solidFill>
                  <a:srgbClr val="000000"/>
                </a:solidFill>
                <a:sym typeface="Calibri"/>
              </a:rPr>
              <a:t>The exercise is designed to discuss critical issues in urban environments. </a:t>
            </a:r>
          </a:p>
          <a:p>
            <a:pPr algn="ctr">
              <a:lnSpc>
                <a:spcPct val="100000"/>
              </a:lnSpc>
              <a:spcAft>
                <a:spcPts val="1000"/>
              </a:spcAft>
              <a:buFont typeface="Arial" panose="020B0604020202020204" pitchFamily="34" charset="0"/>
              <a:buNone/>
            </a:pPr>
            <a:r>
              <a:rPr lang="en-GB" sz="2400" b="1" u="sng" dirty="0">
                <a:solidFill>
                  <a:srgbClr val="000000"/>
                </a:solidFill>
                <a:sym typeface="Calibri"/>
              </a:rPr>
              <a:t>The exercise does not test or evaluate individual participants.</a:t>
            </a:r>
          </a:p>
          <a:p>
            <a:pPr>
              <a:lnSpc>
                <a:spcPct val="100000"/>
              </a:lnSpc>
              <a:spcBef>
                <a:spcPts val="0"/>
              </a:spcBef>
              <a:buFont typeface="Arial" panose="020B0604020202020204" pitchFamily="34" charset="0"/>
              <a:buNone/>
            </a:pPr>
            <a:endParaRPr lang="en-GB" sz="2000" dirty="0">
              <a:sym typeface="Calibri"/>
            </a:endParaRPr>
          </a:p>
        </p:txBody>
      </p:sp>
    </p:spTree>
    <p:extLst>
      <p:ext uri="{BB962C8B-B14F-4D97-AF65-F5344CB8AC3E}">
        <p14:creationId xmlns:p14="http://schemas.microsoft.com/office/powerpoint/2010/main" val="2096131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32">
            <a:extLst>
              <a:ext uri="{FF2B5EF4-FFF2-40B4-BE49-F238E27FC236}">
                <a16:creationId xmlns:a16="http://schemas.microsoft.com/office/drawing/2014/main" id="{14B85DFF-C261-3241-9CAE-5710B356CAD3}"/>
              </a:ext>
            </a:extLst>
          </p:cNvPr>
          <p:cNvSpPr txBox="1">
            <a:spLocks noGrp="1"/>
          </p:cNvSpPr>
          <p:nvPr>
            <p:ph type="title"/>
          </p:nvPr>
        </p:nvSpPr>
        <p:spPr>
          <a:xfrm>
            <a:off x="0" y="0"/>
            <a:ext cx="12192000" cy="768626"/>
          </a:xfrm>
          <a:prstGeom prst="rect">
            <a:avLst/>
          </a:prstGeom>
          <a:solidFill>
            <a:srgbClr val="2B92CB"/>
          </a:solidFill>
        </p:spPr>
        <p:txBody>
          <a:bodyPr lIns="91425" tIns="91425" rIns="91425" bIns="91425" anchor="ctr" anchorCtr="0">
            <a:noAutofit/>
          </a:bodyPr>
          <a:lstStyle/>
          <a:p>
            <a:pPr lvl="0" rtl="0">
              <a:spcBef>
                <a:spcPts val="0"/>
              </a:spcBef>
              <a:buNone/>
            </a:pPr>
            <a:r>
              <a:rPr lang="en" dirty="0">
                <a:latin typeface="Roboto" panose="02000000000000000000" pitchFamily="2" charset="0"/>
                <a:ea typeface="Roboto" panose="02000000000000000000" pitchFamily="2" charset="0"/>
                <a:cs typeface="Roboto" panose="02000000000000000000" pitchFamily="2" charset="0"/>
              </a:rPr>
              <a:t>	</a:t>
            </a:r>
            <a:r>
              <a:rPr lang="en" sz="3600" dirty="0">
                <a:solidFill>
                  <a:schemeClr val="bg1"/>
                </a:solidFill>
                <a:latin typeface="Roboto" panose="02000000000000000000" pitchFamily="2" charset="0"/>
                <a:ea typeface="Roboto" panose="02000000000000000000" pitchFamily="2" charset="0"/>
                <a:cs typeface="Roboto" panose="02000000000000000000" pitchFamily="2" charset="0"/>
              </a:rPr>
              <a:t>Questions?</a:t>
            </a:r>
          </a:p>
        </p:txBody>
      </p:sp>
      <p:pic>
        <p:nvPicPr>
          <p:cNvPr id="5" name="Shape 133">
            <a:extLst>
              <a:ext uri="{FF2B5EF4-FFF2-40B4-BE49-F238E27FC236}">
                <a16:creationId xmlns:a16="http://schemas.microsoft.com/office/drawing/2014/main" id="{B2210C07-6073-9D4B-86EB-D4653C30078C}"/>
              </a:ext>
            </a:extLst>
          </p:cNvPr>
          <p:cNvPicPr preferRelativeResize="0"/>
          <p:nvPr/>
        </p:nvPicPr>
        <p:blipFill>
          <a:blip r:embed="rId3" cstate="email">
            <a:alphaModFix/>
            <a:extLst>
              <a:ext uri="{28A0092B-C50C-407E-A947-70E740481C1C}">
                <a14:useLocalDpi xmlns:a14="http://schemas.microsoft.com/office/drawing/2010/main" val="0"/>
              </a:ext>
            </a:extLst>
          </a:blip>
          <a:stretch>
            <a:fillRect/>
          </a:stretch>
        </p:blipFill>
        <p:spPr>
          <a:xfrm>
            <a:off x="3310444" y="1571962"/>
            <a:ext cx="5571112" cy="3714075"/>
          </a:xfrm>
          <a:prstGeom prst="rect">
            <a:avLst/>
          </a:prstGeom>
          <a:noFill/>
          <a:ln>
            <a:noFill/>
          </a:ln>
        </p:spPr>
      </p:pic>
    </p:spTree>
    <p:extLst>
      <p:ext uri="{BB962C8B-B14F-4D97-AF65-F5344CB8AC3E}">
        <p14:creationId xmlns:p14="http://schemas.microsoft.com/office/powerpoint/2010/main" val="1459779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38">
            <a:extLst>
              <a:ext uri="{FF2B5EF4-FFF2-40B4-BE49-F238E27FC236}">
                <a16:creationId xmlns:a16="http://schemas.microsoft.com/office/drawing/2014/main" id="{8CC51CF4-D5F4-9C4A-B0CC-9B20F81F5529}"/>
              </a:ext>
            </a:extLst>
          </p:cNvPr>
          <p:cNvSpPr txBox="1">
            <a:spLocks noGrp="1"/>
          </p:cNvSpPr>
          <p:nvPr>
            <p:ph type="title"/>
          </p:nvPr>
        </p:nvSpPr>
        <p:spPr>
          <a:xfrm>
            <a:off x="-1" y="0"/>
            <a:ext cx="12192001" cy="768626"/>
          </a:xfrm>
          <a:prstGeom prst="rect">
            <a:avLst/>
          </a:prstGeom>
          <a:solidFill>
            <a:srgbClr val="2B92CB"/>
          </a:solidFill>
        </p:spPr>
        <p:txBody>
          <a:bodyPr lIns="91425" tIns="91425" rIns="91425" bIns="91425" anchor="ctr" anchorCtr="0">
            <a:noAutofit/>
          </a:bodyPr>
          <a:lstStyle/>
          <a:p>
            <a:pPr lvl="0">
              <a:spcBef>
                <a:spcPts val="0"/>
              </a:spcBef>
              <a:buNone/>
            </a:pPr>
            <a:r>
              <a:rPr lang="en" dirty="0"/>
              <a:t>	</a:t>
            </a:r>
            <a:r>
              <a:rPr lang="en" sz="3600" dirty="0">
                <a:solidFill>
                  <a:schemeClr val="bg1"/>
                </a:solidFill>
                <a:latin typeface="Roboto" panose="02000000000000000000" pitchFamily="2" charset="0"/>
                <a:ea typeface="Roboto" panose="02000000000000000000" pitchFamily="2" charset="0"/>
                <a:cs typeface="Roboto" panose="02000000000000000000" pitchFamily="2" charset="0"/>
              </a:rPr>
              <a:t>COVID-19 – Summary</a:t>
            </a:r>
          </a:p>
        </p:txBody>
      </p:sp>
      <p:sp>
        <p:nvSpPr>
          <p:cNvPr id="6" name="Shape 139">
            <a:extLst>
              <a:ext uri="{FF2B5EF4-FFF2-40B4-BE49-F238E27FC236}">
                <a16:creationId xmlns:a16="http://schemas.microsoft.com/office/drawing/2014/main" id="{16A6B724-918C-1E47-A22A-09AF6A976D95}"/>
              </a:ext>
            </a:extLst>
          </p:cNvPr>
          <p:cNvSpPr txBox="1">
            <a:spLocks/>
          </p:cNvSpPr>
          <p:nvPr/>
        </p:nvSpPr>
        <p:spPr>
          <a:xfrm>
            <a:off x="311699" y="768627"/>
            <a:ext cx="9347689" cy="5798428"/>
          </a:xfrm>
          <a:prstGeom prst="rect">
            <a:avLst/>
          </a:prstGeom>
          <a:noFill/>
          <a:ln>
            <a:noFill/>
          </a:ln>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00000"/>
              </a:lnSpc>
              <a:spcBef>
                <a:spcPts val="0"/>
              </a:spcBef>
            </a:pPr>
            <a:r>
              <a:rPr lang="en-GB"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A pneumonia of unknown cause detected in Wuhan, China was first reported to the WHO Country Office in China on 31 December 2019.</a:t>
            </a:r>
          </a:p>
          <a:p>
            <a:pPr marL="285750" indent="-285750">
              <a:lnSpc>
                <a:spcPct val="100000"/>
              </a:lnSpc>
              <a:spcBef>
                <a:spcPts val="0"/>
              </a:spcBef>
            </a:pPr>
            <a:endParaRPr lang="en-GB"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285750" indent="-285750">
              <a:lnSpc>
                <a:spcPct val="100000"/>
              </a:lnSpc>
              <a:spcBef>
                <a:spcPts val="0"/>
              </a:spcBef>
            </a:pPr>
            <a:r>
              <a:rPr lang="en-GB"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The outbreak was declared a Public Health Emergency of International Concern on 30 January 2020.</a:t>
            </a:r>
          </a:p>
          <a:p>
            <a:pPr marL="285750" indent="-285750">
              <a:lnSpc>
                <a:spcPct val="100000"/>
              </a:lnSpc>
              <a:spcBef>
                <a:spcPts val="0"/>
              </a:spcBef>
            </a:pPr>
            <a:endParaRPr lang="en-GB"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285750" indent="-285750">
              <a:lnSpc>
                <a:spcPct val="100000"/>
              </a:lnSpc>
              <a:spcBef>
                <a:spcPts val="0"/>
              </a:spcBef>
            </a:pPr>
            <a:r>
              <a:rPr lang="en-GB"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On 11 February 2020, WHO announced a name for the new coronavirus disease: COVID-19.</a:t>
            </a:r>
          </a:p>
          <a:p>
            <a:pPr marL="285750" indent="-285750">
              <a:lnSpc>
                <a:spcPct val="100000"/>
              </a:lnSpc>
              <a:spcBef>
                <a:spcPts val="0"/>
              </a:spcBef>
            </a:pPr>
            <a:endParaRPr lang="en-GB"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285750" indent="-285750">
              <a:lnSpc>
                <a:spcPct val="100000"/>
              </a:lnSpc>
              <a:spcBef>
                <a:spcPts val="0"/>
              </a:spcBef>
            </a:pPr>
            <a:r>
              <a:rPr lang="en-GB"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On the 12</a:t>
            </a:r>
            <a:r>
              <a:rPr lang="en-GB" sz="2000" baseline="3000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th</a:t>
            </a:r>
            <a:r>
              <a:rPr lang="en-GB"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 of March 2020, WHO declared COVID-19 a global pandemic.</a:t>
            </a:r>
          </a:p>
          <a:p>
            <a:pPr marL="285750" indent="-285750">
              <a:lnSpc>
                <a:spcPct val="100000"/>
              </a:lnSpc>
              <a:spcBef>
                <a:spcPts val="0"/>
              </a:spcBef>
            </a:pPr>
            <a:endParaRPr lang="en-GB"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285750" indent="-285750">
              <a:lnSpc>
                <a:spcPct val="100000"/>
              </a:lnSpc>
              <a:spcBef>
                <a:spcPts val="0"/>
              </a:spcBef>
            </a:pPr>
            <a:r>
              <a:rPr lang="en-GB"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Since early March countries around the globe have been introducing more severe measures in an effort to control the spread of the disease.</a:t>
            </a:r>
          </a:p>
          <a:p>
            <a:pPr marL="285750" indent="-285750">
              <a:lnSpc>
                <a:spcPct val="100000"/>
              </a:lnSpc>
              <a:spcBef>
                <a:spcPts val="0"/>
              </a:spcBef>
            </a:pPr>
            <a:endParaRPr lang="en-GB"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285750" indent="-285750">
              <a:lnSpc>
                <a:spcPct val="100000"/>
              </a:lnSpc>
              <a:spcBef>
                <a:spcPts val="0"/>
              </a:spcBef>
            </a:pPr>
            <a:r>
              <a:rPr lang="en-GB"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Measures have included physical distancing, closing schools, restricting travel, restricting imports, and in many cases restricting people to their homes.</a:t>
            </a:r>
          </a:p>
          <a:p>
            <a:pPr marL="285750" indent="-285750">
              <a:lnSpc>
                <a:spcPct val="100000"/>
              </a:lnSpc>
              <a:spcBef>
                <a:spcPts val="0"/>
              </a:spcBef>
            </a:pPr>
            <a:endParaRPr lang="en-GB"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285750" indent="-285750">
              <a:lnSpc>
                <a:spcPct val="100000"/>
              </a:lnSpc>
              <a:spcBef>
                <a:spcPts val="0"/>
              </a:spcBef>
            </a:pPr>
            <a:r>
              <a:rPr lang="en-GB"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Almost all countries in the world have reported cases, with a total of around 2,5 million confirmed cases globally*</a:t>
            </a:r>
            <a:endParaRPr lang="en"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p:txBody>
      </p:sp>
      <p:pic>
        <p:nvPicPr>
          <p:cNvPr id="7" name="Picture 2" descr="Image result for Covid 19 pictures">
            <a:extLst>
              <a:ext uri="{FF2B5EF4-FFF2-40B4-BE49-F238E27FC236}">
                <a16:creationId xmlns:a16="http://schemas.microsoft.com/office/drawing/2014/main" id="{3C3CF0FE-55E8-4F49-8F83-B11947046C7A}"/>
              </a:ext>
            </a:extLst>
          </p:cNvPr>
          <p:cNvPicPr>
            <a:picLocks noChangeAspect="1" noChangeArrowheads="1"/>
          </p:cNvPicPr>
          <p:nvPr/>
        </p:nvPicPr>
        <p:blipFill rotWithShape="1">
          <a:blip r:embed="rId3" cstate="email">
            <a:extLst>
              <a:ext uri="{28A0092B-C50C-407E-A947-70E740481C1C}">
                <a14:useLocalDpi xmlns:a14="http://schemas.microsoft.com/office/drawing/2010/main" val="0"/>
              </a:ext>
            </a:extLst>
          </a:blip>
          <a:srcRect/>
          <a:stretch/>
        </p:blipFill>
        <p:spPr bwMode="auto">
          <a:xfrm>
            <a:off x="8940313" y="1550023"/>
            <a:ext cx="2939988" cy="20063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6784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87158DD-EC3B-E542-88C4-3EFC408642A5}"/>
              </a:ext>
            </a:extLst>
          </p:cNvPr>
          <p:cNvSpPr>
            <a:spLocks noGrp="1"/>
          </p:cNvSpPr>
          <p:nvPr>
            <p:ph type="title"/>
          </p:nvPr>
        </p:nvSpPr>
        <p:spPr>
          <a:xfrm>
            <a:off x="0" y="0"/>
            <a:ext cx="12192000" cy="768626"/>
          </a:xfrm>
          <a:solidFill>
            <a:srgbClr val="2B92CB"/>
          </a:solidFill>
        </p:spPr>
        <p:txBody>
          <a:bodyPr anchor="ctr">
            <a:normAutofit/>
          </a:bodyPr>
          <a:lstStyle/>
          <a:p>
            <a:r>
              <a:rPr lang="en-US" sz="3600" dirty="0">
                <a:solidFill>
                  <a:schemeClr val="bg1"/>
                </a:solidFill>
                <a:latin typeface="Roboto" panose="02000000000000000000" pitchFamily="2" charset="0"/>
                <a:ea typeface="Roboto" panose="02000000000000000000" pitchFamily="2" charset="0"/>
                <a:cs typeface="Roboto" panose="02000000000000000000" pitchFamily="2" charset="0"/>
              </a:rPr>
              <a:t>	Session 1a: Comprehensive Health Measures</a:t>
            </a:r>
          </a:p>
        </p:txBody>
      </p:sp>
      <p:sp>
        <p:nvSpPr>
          <p:cNvPr id="5" name="Text Placeholder 2">
            <a:extLst>
              <a:ext uri="{FF2B5EF4-FFF2-40B4-BE49-F238E27FC236}">
                <a16:creationId xmlns:a16="http://schemas.microsoft.com/office/drawing/2014/main" id="{6D721872-4300-C14D-B527-3FF55AC201CF}"/>
              </a:ext>
            </a:extLst>
          </p:cNvPr>
          <p:cNvSpPr txBox="1">
            <a:spLocks/>
          </p:cNvSpPr>
          <p:nvPr/>
        </p:nvSpPr>
        <p:spPr>
          <a:xfrm>
            <a:off x="311699" y="964276"/>
            <a:ext cx="11226365" cy="527026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10000"/>
              </a:lnSpc>
            </a:pPr>
            <a:r>
              <a:rPr lang="en-US" sz="1600" dirty="0">
                <a:latin typeface="Roboto" panose="02000000000000000000" pitchFamily="2" charset="0"/>
                <a:ea typeface="Roboto" panose="02000000000000000000" pitchFamily="2" charset="0"/>
                <a:cs typeface="Roboto" panose="02000000000000000000" pitchFamily="2" charset="0"/>
              </a:rPr>
              <a:t>Many Urban  areas are experiencing community transmission, particularly in places with high population density.   Countries and cities around the world have put in place measures to try to limit or prevent urban spread.</a:t>
            </a:r>
          </a:p>
          <a:p>
            <a:pPr algn="just">
              <a:lnSpc>
                <a:spcPct val="110000"/>
              </a:lnSpc>
              <a:spcAft>
                <a:spcPts val="800"/>
              </a:spcAft>
            </a:pPr>
            <a:r>
              <a:rPr lang="en-US" sz="1600" dirty="0">
                <a:latin typeface="Roboto" panose="02000000000000000000" pitchFamily="2" charset="0"/>
                <a:ea typeface="Roboto" panose="02000000000000000000" pitchFamily="2" charset="0"/>
                <a:cs typeface="Roboto" panose="02000000000000000000" pitchFamily="2" charset="0"/>
              </a:rPr>
              <a:t>At the core of the public health response to COVID-19</a:t>
            </a:r>
            <a:r>
              <a:rPr lang="en-US" sz="1600" dirty="0">
                <a:solidFill>
                  <a:srgbClr val="666666"/>
                </a:solidFill>
                <a:latin typeface="Roboto" panose="02000000000000000000" pitchFamily="2" charset="0"/>
                <a:ea typeface="Roboto" panose="02000000000000000000" pitchFamily="2" charset="0"/>
                <a:cs typeface="Roboto" panose="02000000000000000000" pitchFamily="2" charset="0"/>
              </a:rPr>
              <a:t> </a:t>
            </a:r>
            <a:r>
              <a:rPr lang="en-US" sz="1600" dirty="0">
                <a:latin typeface="Roboto" panose="02000000000000000000" pitchFamily="2" charset="0"/>
                <a:ea typeface="Roboto" panose="02000000000000000000" pitchFamily="2" charset="0"/>
                <a:cs typeface="Roboto" panose="02000000000000000000" pitchFamily="2" charset="0"/>
              </a:rPr>
              <a:t>WHO strongly advocated five main pillars: </a:t>
            </a:r>
            <a:r>
              <a:rPr lang="en-US" sz="1600" b="1" dirty="0">
                <a:latin typeface="Roboto" panose="02000000000000000000" pitchFamily="2" charset="0"/>
                <a:ea typeface="Roboto" panose="02000000000000000000" pitchFamily="2" charset="0"/>
                <a:cs typeface="Roboto" panose="02000000000000000000" pitchFamily="2" charset="0"/>
              </a:rPr>
              <a:t>Find, Isolate, Test, Treat and Trace</a:t>
            </a:r>
            <a:r>
              <a:rPr lang="en-US" sz="1600" dirty="0">
                <a:solidFill>
                  <a:srgbClr val="666666"/>
                </a:solidFill>
                <a:latin typeface="Roboto" panose="02000000000000000000" pitchFamily="2" charset="0"/>
                <a:ea typeface="Roboto" panose="02000000000000000000" pitchFamily="2" charset="0"/>
                <a:cs typeface="Roboto" panose="02000000000000000000" pitchFamily="2" charset="0"/>
              </a:rPr>
              <a:t>.</a:t>
            </a:r>
            <a:r>
              <a:rPr lang="en-US" sz="1600" dirty="0">
                <a:latin typeface="Roboto" panose="02000000000000000000" pitchFamily="2" charset="0"/>
                <a:ea typeface="Roboto" panose="02000000000000000000" pitchFamily="2" charset="0"/>
                <a:cs typeface="Roboto" panose="02000000000000000000" pitchFamily="2" charset="0"/>
              </a:rPr>
              <a:t>  Testing of suspected cases wherever possible so that cases are promptly isolated (and treated when necessary) and contacts isolated for the duration of the incubation period (in the case of COVID-19 for 14 days), is critical to break chains of transmission while at the same time protecting crucial social and health care functions.</a:t>
            </a:r>
            <a:endParaRPr lang="en-GB" sz="1600" dirty="0">
              <a:latin typeface="Roboto" panose="02000000000000000000" pitchFamily="2" charset="0"/>
              <a:ea typeface="Roboto" panose="02000000000000000000" pitchFamily="2" charset="0"/>
              <a:cs typeface="Roboto" panose="02000000000000000000" pitchFamily="2" charset="0"/>
            </a:endParaRPr>
          </a:p>
          <a:p>
            <a:pPr algn="just">
              <a:lnSpc>
                <a:spcPct val="110000"/>
              </a:lnSpc>
            </a:pPr>
            <a:r>
              <a:rPr lang="en-US" sz="1600" dirty="0">
                <a:latin typeface="Roboto" panose="02000000000000000000" pitchFamily="2" charset="0"/>
                <a:ea typeface="Roboto" panose="02000000000000000000" pitchFamily="2" charset="0"/>
                <a:cs typeface="Roboto" panose="02000000000000000000" pitchFamily="2" charset="0"/>
              </a:rPr>
              <a:t>Besides finding, isolate, test, treat &amp; trace, a number of additional interlinked health strategies can be considered, including:</a:t>
            </a:r>
          </a:p>
          <a:p>
            <a:pPr lvl="1" algn="just">
              <a:lnSpc>
                <a:spcPct val="110000"/>
              </a:lnSpc>
            </a:pPr>
            <a:r>
              <a:rPr lang="en-US" sz="1600" dirty="0">
                <a:latin typeface="Roboto" panose="02000000000000000000" pitchFamily="2" charset="0"/>
                <a:ea typeface="Roboto" panose="02000000000000000000" pitchFamily="2" charset="0"/>
                <a:cs typeface="Roboto" panose="02000000000000000000" pitchFamily="2" charset="0"/>
              </a:rPr>
              <a:t>Directing the use of individual precautions everywhere, including personal protective measures such as frequent hand washing, cough etiquette and maintaining 1 - 2 meters distance between people.</a:t>
            </a:r>
          </a:p>
          <a:p>
            <a:pPr lvl="1" algn="just">
              <a:lnSpc>
                <a:spcPct val="110000"/>
              </a:lnSpc>
            </a:pPr>
            <a:r>
              <a:rPr lang="en-US" sz="1600" dirty="0">
                <a:latin typeface="Roboto" panose="02000000000000000000" pitchFamily="2" charset="0"/>
                <a:ea typeface="Roboto" panose="02000000000000000000" pitchFamily="2" charset="0"/>
                <a:cs typeface="Roboto" panose="02000000000000000000" pitchFamily="2" charset="0"/>
              </a:rPr>
              <a:t>Other public health measures such as Mobile hand washing stations, sanitizing stops in or near those businesses that remain open and guidelines and public advisories have been put in place.   </a:t>
            </a:r>
          </a:p>
          <a:p>
            <a:pPr lvl="1" algn="just">
              <a:lnSpc>
                <a:spcPct val="110000"/>
              </a:lnSpc>
            </a:pPr>
            <a:r>
              <a:rPr lang="en-US" sz="1600" dirty="0">
                <a:latin typeface="Roboto" panose="02000000000000000000" pitchFamily="2" charset="0"/>
                <a:ea typeface="Roboto" panose="02000000000000000000" pitchFamily="2" charset="0"/>
                <a:cs typeface="Roboto" panose="02000000000000000000" pitchFamily="2" charset="0"/>
              </a:rPr>
              <a:t>Rapidly engage all sectors and communities to ensure all of society ownership of and participation in the response</a:t>
            </a:r>
          </a:p>
          <a:p>
            <a:pPr lvl="1" algn="just">
              <a:lnSpc>
                <a:spcPct val="110000"/>
              </a:lnSpc>
            </a:pPr>
            <a:r>
              <a:rPr lang="en-US" sz="1600" dirty="0">
                <a:latin typeface="Roboto" panose="02000000000000000000" pitchFamily="2" charset="0"/>
                <a:ea typeface="Roboto" panose="02000000000000000000" pitchFamily="2" charset="0"/>
                <a:cs typeface="Roboto" panose="02000000000000000000" pitchFamily="2" charset="0"/>
              </a:rPr>
              <a:t>Slow down community transmission through context appropriate time-limited physical distancing measures (see next slide)</a:t>
            </a:r>
          </a:p>
          <a:p>
            <a:pPr lvl="1" algn="just">
              <a:lnSpc>
                <a:spcPct val="110000"/>
              </a:lnSpc>
            </a:pPr>
            <a:r>
              <a:rPr lang="en-US" sz="1600" dirty="0">
                <a:latin typeface="Roboto" panose="02000000000000000000" pitchFamily="2" charset="0"/>
                <a:ea typeface="Roboto" panose="02000000000000000000" pitchFamily="2" charset="0"/>
                <a:cs typeface="Roboto" panose="02000000000000000000" pitchFamily="2" charset="0"/>
              </a:rPr>
              <a:t>Banning or restricting mass gathering events that could be the basis of accelerated spread</a:t>
            </a:r>
            <a:endParaRPr lang="en-GB" sz="1600"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746999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9BB4DA-BFA5-5A49-880D-C4DEC25DCC1B}"/>
              </a:ext>
            </a:extLst>
          </p:cNvPr>
          <p:cNvSpPr>
            <a:spLocks noGrp="1"/>
          </p:cNvSpPr>
          <p:nvPr>
            <p:ph type="title"/>
          </p:nvPr>
        </p:nvSpPr>
        <p:spPr>
          <a:xfrm>
            <a:off x="0" y="0"/>
            <a:ext cx="12192000" cy="768626"/>
          </a:xfrm>
          <a:solidFill>
            <a:srgbClr val="2B92CB"/>
          </a:solidFill>
        </p:spPr>
        <p:txBody>
          <a:bodyPr anchor="ctr">
            <a:normAutofit/>
          </a:bodyPr>
          <a:lstStyle/>
          <a:p>
            <a:r>
              <a:rPr lang="en-US" sz="3600" dirty="0">
                <a:solidFill>
                  <a:schemeClr val="bg1"/>
                </a:solidFill>
                <a:latin typeface="Roboto" panose="02000000000000000000" pitchFamily="2" charset="0"/>
                <a:ea typeface="Roboto" panose="02000000000000000000" pitchFamily="2" charset="0"/>
                <a:cs typeface="Roboto" panose="02000000000000000000" pitchFamily="2" charset="0"/>
              </a:rPr>
              <a:t>	Session 1b: Physical Distancing</a:t>
            </a:r>
          </a:p>
        </p:txBody>
      </p:sp>
      <p:sp>
        <p:nvSpPr>
          <p:cNvPr id="6" name="Text Placeholder 2">
            <a:extLst>
              <a:ext uri="{FF2B5EF4-FFF2-40B4-BE49-F238E27FC236}">
                <a16:creationId xmlns:a16="http://schemas.microsoft.com/office/drawing/2014/main" id="{C9863FA8-9D3A-A44C-9418-D382B26B628B}"/>
              </a:ext>
            </a:extLst>
          </p:cNvPr>
          <p:cNvSpPr txBox="1">
            <a:spLocks/>
          </p:cNvSpPr>
          <p:nvPr/>
        </p:nvSpPr>
        <p:spPr>
          <a:xfrm>
            <a:off x="714895" y="964276"/>
            <a:ext cx="10723418" cy="543652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2700" indent="-12700">
              <a:lnSpc>
                <a:spcPct val="100000"/>
              </a:lnSpc>
              <a:spcBef>
                <a:spcPts val="0"/>
              </a:spcBef>
              <a:buFont typeface="Arial" panose="020B0604020202020204" pitchFamily="34" charset="0"/>
              <a:buNone/>
            </a:pPr>
            <a:r>
              <a:rPr lang="en-US"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Many countries and urban areas have imposed various physical distancing measures to try to limit the spread of the virus.   Measures have varied from advisory recommendations to legally enforceable measures.   These have included:</a:t>
            </a:r>
          </a:p>
          <a:p>
            <a:pPr marL="12700" indent="-12700">
              <a:lnSpc>
                <a:spcPct val="100000"/>
              </a:lnSpc>
              <a:spcBef>
                <a:spcPts val="0"/>
              </a:spcBef>
              <a:buFont typeface="Arial" panose="020B0604020202020204" pitchFamily="34" charset="0"/>
              <a:buNone/>
            </a:pPr>
            <a:endParaRPr lang="en-US"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342900" indent="-342900">
              <a:lnSpc>
                <a:spcPct val="100000"/>
              </a:lnSpc>
              <a:spcBef>
                <a:spcPts val="0"/>
              </a:spcBef>
              <a:buFont typeface="+mj-lt"/>
              <a:buAutoNum type="arabicPeriod"/>
            </a:pPr>
            <a:r>
              <a:rPr lang="en-US" sz="2000" dirty="0">
                <a:solidFill>
                  <a:srgbClr val="000000"/>
                </a:solidFill>
                <a:latin typeface="Roboto" panose="02000000000000000000" pitchFamily="2" charset="0"/>
                <a:ea typeface="Roboto" panose="02000000000000000000" pitchFamily="2" charset="0"/>
                <a:cs typeface="Roboto" panose="02000000000000000000" pitchFamily="2" charset="0"/>
              </a:rPr>
              <a:t>Immediate closure or adaptation of workplaces and schools and use of online working and/or distance learning where possible</a:t>
            </a:r>
          </a:p>
          <a:p>
            <a:pPr marL="342900" indent="-342900">
              <a:lnSpc>
                <a:spcPct val="100000"/>
              </a:lnSpc>
              <a:spcBef>
                <a:spcPts val="0"/>
              </a:spcBef>
              <a:buFont typeface="+mj-lt"/>
              <a:buAutoNum type="arabicPeriod"/>
            </a:pPr>
            <a:r>
              <a:rPr lang="en-US" sz="2000" dirty="0">
                <a:solidFill>
                  <a:srgbClr val="000000"/>
                </a:solidFill>
                <a:latin typeface="Roboto" panose="02000000000000000000" pitchFamily="2" charset="0"/>
                <a:ea typeface="Roboto" panose="02000000000000000000" pitchFamily="2" charset="0"/>
                <a:cs typeface="Roboto" panose="02000000000000000000" pitchFamily="2" charset="0"/>
              </a:rPr>
              <a:t>Measures to avoid crowding in any public or private space, stay-at-home orders and other movement or travel restrictions (essential personnel only),. </a:t>
            </a:r>
            <a:r>
              <a:rPr lang="en-US"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There are fines in place for non-compliance</a:t>
            </a:r>
          </a:p>
          <a:p>
            <a:pPr marL="342900" indent="-342900">
              <a:lnSpc>
                <a:spcPct val="100000"/>
              </a:lnSpc>
              <a:spcBef>
                <a:spcPts val="0"/>
              </a:spcBef>
              <a:buFont typeface="+mj-lt"/>
              <a:buAutoNum type="arabicPeriod"/>
            </a:pPr>
            <a:r>
              <a:rPr lang="en-US" sz="2000" dirty="0">
                <a:solidFill>
                  <a:srgbClr val="000000"/>
                </a:solidFill>
                <a:latin typeface="Roboto" panose="02000000000000000000" pitchFamily="2" charset="0"/>
                <a:ea typeface="Roboto" panose="02000000000000000000" pitchFamily="2" charset="0"/>
                <a:cs typeface="Roboto" panose="02000000000000000000" pitchFamily="2" charset="0"/>
              </a:rPr>
              <a:t>Closure of non-essential facilities, (exceptions are supermarkets &amp; Pharmacies) </a:t>
            </a:r>
          </a:p>
          <a:p>
            <a:pPr marL="342900" indent="-342900">
              <a:lnSpc>
                <a:spcPct val="100000"/>
              </a:lnSpc>
              <a:spcBef>
                <a:spcPts val="0"/>
              </a:spcBef>
              <a:buFont typeface="+mj-lt"/>
              <a:buAutoNum type="arabicPeriod"/>
            </a:pPr>
            <a:r>
              <a:rPr lang="en-US"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Restricting access to important milestone events, such as births and funerals</a:t>
            </a:r>
          </a:p>
          <a:p>
            <a:pPr marL="342900" indent="-342900">
              <a:lnSpc>
                <a:spcPct val="100000"/>
              </a:lnSpc>
              <a:spcBef>
                <a:spcPts val="0"/>
              </a:spcBef>
              <a:buFont typeface="+mj-lt"/>
              <a:buAutoNum type="arabicPeriod"/>
            </a:pPr>
            <a:r>
              <a:rPr lang="en-US"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S</a:t>
            </a:r>
            <a:r>
              <a:rPr lang="en-US" sz="2000" dirty="0">
                <a:solidFill>
                  <a:srgbClr val="000000"/>
                </a:solidFill>
                <a:latin typeface="Roboto" panose="02000000000000000000" pitchFamily="2" charset="0"/>
                <a:ea typeface="Roboto" panose="02000000000000000000" pitchFamily="2" charset="0"/>
                <a:cs typeface="Roboto" panose="02000000000000000000" pitchFamily="2" charset="0"/>
              </a:rPr>
              <a:t>hielding and protection for vulnerable groups such as restricting access to care homes</a:t>
            </a:r>
            <a:endParaRPr lang="en-US"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342900" indent="-342900">
              <a:lnSpc>
                <a:spcPct val="100000"/>
              </a:lnSpc>
              <a:spcBef>
                <a:spcPts val="0"/>
              </a:spcBef>
              <a:buFont typeface="+mj-lt"/>
              <a:buAutoNum type="arabicPeriod"/>
            </a:pPr>
            <a:endParaRPr lang="en-US"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12700" indent="-12700">
              <a:lnSpc>
                <a:spcPct val="100000"/>
              </a:lnSpc>
              <a:spcBef>
                <a:spcPts val="0"/>
              </a:spcBef>
              <a:buFont typeface="Arial" panose="020B0604020202020204" pitchFamily="34" charset="0"/>
              <a:buNone/>
            </a:pPr>
            <a:r>
              <a:rPr lang="en-US"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This has caused a spike in unemployment and large numbers of people; particularly urban poor depend</a:t>
            </a:r>
            <a:r>
              <a:rPr lang="en-US" sz="2000" dirty="0">
                <a:latin typeface="Roboto" panose="02000000000000000000" pitchFamily="2" charset="0"/>
                <a:ea typeface="Roboto" panose="02000000000000000000" pitchFamily="2" charset="0"/>
                <a:cs typeface="Roboto" panose="02000000000000000000" pitchFamily="2" charset="0"/>
                <a:sym typeface="Arial"/>
              </a:rPr>
              <a:t>ing</a:t>
            </a:r>
            <a:r>
              <a:rPr lang="en-US" sz="200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 on daily income are struggling to obtain cash and essential supplies. Some countries have tried easing restrictions only to experience further outbreaks.   Economies globally are suffering with a major recession likely to exceed that of the 2008 financial crash.</a:t>
            </a:r>
          </a:p>
        </p:txBody>
      </p:sp>
    </p:spTree>
    <p:extLst>
      <p:ext uri="{BB962C8B-B14F-4D97-AF65-F5344CB8AC3E}">
        <p14:creationId xmlns:p14="http://schemas.microsoft.com/office/powerpoint/2010/main" val="4177491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9CB7B98-2CE3-904B-89C9-655092DDFEC8}"/>
              </a:ext>
            </a:extLst>
          </p:cNvPr>
          <p:cNvSpPr>
            <a:spLocks noGrp="1"/>
          </p:cNvSpPr>
          <p:nvPr>
            <p:ph type="title"/>
          </p:nvPr>
        </p:nvSpPr>
        <p:spPr>
          <a:xfrm>
            <a:off x="0" y="0"/>
            <a:ext cx="12192000" cy="768626"/>
          </a:xfrm>
          <a:solidFill>
            <a:schemeClr val="tx2"/>
          </a:solidFill>
        </p:spPr>
        <p:txBody>
          <a:bodyPr anchor="ctr">
            <a:normAutofit/>
          </a:bodyPr>
          <a:lstStyle/>
          <a:p>
            <a:r>
              <a:rPr lang="en-US" sz="3600" dirty="0">
                <a:solidFill>
                  <a:schemeClr val="bg1"/>
                </a:solidFill>
                <a:latin typeface="Roboto" panose="02000000000000000000" pitchFamily="2" charset="0"/>
                <a:ea typeface="Roboto" panose="02000000000000000000" pitchFamily="2" charset="0"/>
                <a:cs typeface="Roboto" panose="02000000000000000000" pitchFamily="2" charset="0"/>
              </a:rPr>
              <a:t>	Task 1: Health Measures - Key Questions or Tasks</a:t>
            </a:r>
          </a:p>
        </p:txBody>
      </p:sp>
      <p:sp>
        <p:nvSpPr>
          <p:cNvPr id="5" name="Text Placeholder 2">
            <a:extLst>
              <a:ext uri="{FF2B5EF4-FFF2-40B4-BE49-F238E27FC236}">
                <a16:creationId xmlns:a16="http://schemas.microsoft.com/office/drawing/2014/main" id="{8F91C7EB-5895-A848-8A0B-3E1869B03789}"/>
              </a:ext>
            </a:extLst>
          </p:cNvPr>
          <p:cNvSpPr txBox="1">
            <a:spLocks/>
          </p:cNvSpPr>
          <p:nvPr/>
        </p:nvSpPr>
        <p:spPr>
          <a:xfrm>
            <a:off x="258418" y="914762"/>
            <a:ext cx="11767930" cy="610226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nSpc>
                <a:spcPct val="100000"/>
              </a:lnSpc>
              <a:spcBef>
                <a:spcPts val="0"/>
              </a:spcBef>
              <a:buFont typeface="+mj-lt"/>
              <a:buAutoNum type="arabicPeriod"/>
            </a:pPr>
            <a:r>
              <a:rPr lang="en-US" sz="1600" dirty="0">
                <a:latin typeface="Roboto" panose="02000000000000000000" pitchFamily="2" charset="0"/>
                <a:ea typeface="Roboto" panose="02000000000000000000" pitchFamily="2" charset="0"/>
                <a:cs typeface="Roboto" panose="02000000000000000000" pitchFamily="2" charset="0"/>
              </a:rPr>
              <a:t>Discuss the approach that your region/city is taking towards containing the outbreak and the reasoning of this approach</a:t>
            </a:r>
          </a:p>
          <a:p>
            <a:pPr marL="342900" indent="-342900">
              <a:lnSpc>
                <a:spcPct val="100000"/>
              </a:lnSpc>
              <a:spcBef>
                <a:spcPts val="0"/>
              </a:spcBef>
              <a:buFont typeface="+mj-lt"/>
              <a:buAutoNum type="arabicPeriod"/>
            </a:pPr>
            <a:r>
              <a:rPr lang="en-US" sz="1600" dirty="0">
                <a:latin typeface="Roboto" panose="02000000000000000000" pitchFamily="2" charset="0"/>
                <a:ea typeface="Roboto" panose="02000000000000000000" pitchFamily="2" charset="0"/>
                <a:cs typeface="Roboto" panose="02000000000000000000" pitchFamily="2" charset="0"/>
              </a:rPr>
              <a:t>Describe how global guidelines/measures are being customized to fit the local context and the pros and cons</a:t>
            </a:r>
          </a:p>
          <a:p>
            <a:pPr marL="342900" indent="-342900">
              <a:lnSpc>
                <a:spcPct val="100000"/>
              </a:lnSpc>
              <a:spcBef>
                <a:spcPts val="0"/>
              </a:spcBef>
              <a:buFont typeface="+mj-lt"/>
              <a:buAutoNum type="arabicPeriod"/>
            </a:pPr>
            <a:r>
              <a:rPr lang="en-US" sz="1600" dirty="0">
                <a:latin typeface="Roboto" panose="02000000000000000000" pitchFamily="2" charset="0"/>
                <a:ea typeface="Roboto" panose="02000000000000000000" pitchFamily="2" charset="0"/>
                <a:cs typeface="Roboto" panose="02000000000000000000" pitchFamily="2" charset="0"/>
              </a:rPr>
              <a:t>How are </a:t>
            </a:r>
            <a:r>
              <a:rPr lang="en-US" sz="1600" dirty="0">
                <a:solidFill>
                  <a:prstClr val="black"/>
                </a:solidFill>
                <a:latin typeface="Roboto" panose="02000000000000000000" pitchFamily="2" charset="0"/>
                <a:ea typeface="Roboto" panose="02000000000000000000" pitchFamily="2" charset="0"/>
                <a:cs typeface="Roboto" panose="02000000000000000000" pitchFamily="2" charset="0"/>
              </a:rPr>
              <a:t>decisions been undertaken and how </a:t>
            </a:r>
            <a:r>
              <a:rPr lang="en-US" sz="1600" dirty="0">
                <a:latin typeface="Roboto" panose="02000000000000000000" pitchFamily="2" charset="0"/>
                <a:ea typeface="Roboto" panose="02000000000000000000" pitchFamily="2" charset="0"/>
                <a:cs typeface="Roboto" panose="02000000000000000000" pitchFamily="2" charset="0"/>
              </a:rPr>
              <a:t>do you see the situation developing?</a:t>
            </a:r>
          </a:p>
          <a:p>
            <a:pPr marL="342900" indent="-342900">
              <a:lnSpc>
                <a:spcPct val="100000"/>
              </a:lnSpc>
              <a:spcBef>
                <a:spcPts val="0"/>
              </a:spcBef>
              <a:buFont typeface="+mj-lt"/>
              <a:buAutoNum type="arabicPeriod"/>
            </a:pPr>
            <a:r>
              <a:rPr lang="en-US" sz="1600" dirty="0">
                <a:latin typeface="Roboto" panose="02000000000000000000" pitchFamily="2" charset="0"/>
                <a:ea typeface="Roboto" panose="02000000000000000000" pitchFamily="2" charset="0"/>
                <a:cs typeface="Roboto" panose="02000000000000000000" pitchFamily="2" charset="0"/>
              </a:rPr>
              <a:t>How are you communicating this to the public and what role are the media (both traditional and social) playing in this case?</a:t>
            </a:r>
          </a:p>
          <a:p>
            <a:pPr marL="342900" lvl="0" indent="-342900">
              <a:lnSpc>
                <a:spcPct val="100000"/>
              </a:lnSpc>
              <a:spcBef>
                <a:spcPts val="0"/>
              </a:spcBef>
              <a:buFont typeface="+mj-lt"/>
              <a:buAutoNum type="arabicPeriod"/>
            </a:pPr>
            <a:r>
              <a:rPr lang="en-US" sz="1600" dirty="0">
                <a:latin typeface="Roboto" panose="02000000000000000000" pitchFamily="2" charset="0"/>
              </a:rPr>
              <a:t>Are you ensuring that everyone has the practical possibility to implement physical distancing measures? </a:t>
            </a:r>
          </a:p>
          <a:p>
            <a:pPr marL="539750" indent="-357188">
              <a:lnSpc>
                <a:spcPct val="100000"/>
              </a:lnSpc>
              <a:spcBef>
                <a:spcPts val="0"/>
              </a:spcBef>
            </a:pPr>
            <a:r>
              <a:rPr lang="en-US" sz="1600" dirty="0">
                <a:latin typeface="Roboto" panose="02000000000000000000" pitchFamily="2" charset="0"/>
              </a:rPr>
              <a:t>Are people without secure housing - including those living in homelessness and informal settlements - being provided with adequate temporary or emergency accommodation? (“adequacy” can be assessed by reference to “WHO Housing and Health Guidelines” and “SHERPA Tool for Sustainable Housing Projects”)</a:t>
            </a:r>
          </a:p>
          <a:p>
            <a:pPr marL="539750" indent="-357188">
              <a:lnSpc>
                <a:spcPct val="100000"/>
              </a:lnSpc>
              <a:spcBef>
                <a:spcPts val="0"/>
              </a:spcBef>
            </a:pPr>
            <a:r>
              <a:rPr lang="en-US" sz="1600" dirty="0">
                <a:latin typeface="Roboto" panose="02000000000000000000" pitchFamily="2" charset="0"/>
              </a:rPr>
              <a:t>Are you mitigating the risk of people becoming homeless thereby exacerbating the health threat for them and the entire community? (e.g. bans on evictions, suspension of mortgage payments, etc.)</a:t>
            </a:r>
          </a:p>
          <a:p>
            <a:pPr marL="342900" indent="-342900">
              <a:lnSpc>
                <a:spcPct val="100000"/>
              </a:lnSpc>
              <a:spcBef>
                <a:spcPts val="0"/>
              </a:spcBef>
              <a:buFont typeface="+mj-lt"/>
              <a:buAutoNum type="arabicPeriod" startAt="6"/>
            </a:pPr>
            <a:r>
              <a:rPr lang="en-US" sz="1600" dirty="0">
                <a:latin typeface="Roboto" panose="02000000000000000000" pitchFamily="2" charset="0"/>
              </a:rPr>
              <a:t>What difficulties are you facing in both physically implementing your strategy and communicating the strategy to the public?</a:t>
            </a:r>
          </a:p>
          <a:p>
            <a:pPr marL="342900" indent="-342900">
              <a:lnSpc>
                <a:spcPct val="100000"/>
              </a:lnSpc>
              <a:spcBef>
                <a:spcPts val="0"/>
              </a:spcBef>
              <a:buFont typeface="+mj-lt"/>
              <a:buAutoNum type="arabicPeriod" startAt="6"/>
            </a:pPr>
            <a:r>
              <a:rPr lang="en-US" sz="1600" dirty="0">
                <a:latin typeface="Roboto" panose="02000000000000000000" pitchFamily="2" charset="0"/>
                <a:ea typeface="Roboto" panose="02000000000000000000" pitchFamily="2" charset="0"/>
                <a:cs typeface="Roboto" panose="02000000000000000000" pitchFamily="2" charset="0"/>
              </a:rPr>
              <a:t>How are you ensuring that the most vulnerable in society are being supported?</a:t>
            </a:r>
          </a:p>
          <a:p>
            <a:pPr marL="342900" indent="-342900">
              <a:lnSpc>
                <a:spcPct val="100000"/>
              </a:lnSpc>
              <a:spcBef>
                <a:spcPts val="0"/>
              </a:spcBef>
              <a:buFont typeface="+mj-lt"/>
              <a:buAutoNum type="arabicPeriod" startAt="6"/>
            </a:pPr>
            <a:endParaRPr lang="en-US" sz="1600" dirty="0">
              <a:latin typeface="Roboto" panose="02000000000000000000" pitchFamily="2" charset="0"/>
              <a:ea typeface="Roboto" panose="02000000000000000000" pitchFamily="2" charset="0"/>
              <a:cs typeface="Roboto" panose="02000000000000000000" pitchFamily="2" charset="0"/>
            </a:endParaRPr>
          </a:p>
          <a:p>
            <a:pPr marL="342900" indent="-342900">
              <a:lnSpc>
                <a:spcPct val="100000"/>
              </a:lnSpc>
              <a:spcBef>
                <a:spcPts val="0"/>
              </a:spcBef>
              <a:buFont typeface="+mj-lt"/>
              <a:buAutoNum type="arabicPeriod" startAt="6"/>
            </a:pPr>
            <a:r>
              <a:rPr lang="en-US" sz="1600" dirty="0">
                <a:latin typeface="Roboto" panose="02000000000000000000" pitchFamily="2" charset="0"/>
                <a:ea typeface="Roboto" panose="02000000000000000000" pitchFamily="2" charset="0"/>
                <a:cs typeface="Roboto" panose="02000000000000000000" pitchFamily="2" charset="0"/>
              </a:rPr>
              <a:t>Discuss the issue of long-term physical distancing.   </a:t>
            </a:r>
          </a:p>
          <a:p>
            <a:pPr marL="558900" indent="-342900">
              <a:lnSpc>
                <a:spcPct val="100000"/>
              </a:lnSpc>
              <a:spcBef>
                <a:spcPts val="0"/>
              </a:spcBef>
            </a:pPr>
            <a:r>
              <a:rPr lang="en-US" sz="1600" dirty="0">
                <a:latin typeface="Roboto" panose="02000000000000000000" pitchFamily="2" charset="0"/>
                <a:ea typeface="Roboto" panose="02000000000000000000" pitchFamily="2" charset="0"/>
                <a:cs typeface="Roboto" panose="02000000000000000000" pitchFamily="2" charset="0"/>
              </a:rPr>
              <a:t>How long do you think it can remain in place without long term socioeconomic issues?</a:t>
            </a:r>
          </a:p>
          <a:p>
            <a:pPr marL="558900" indent="-342900">
              <a:lnSpc>
                <a:spcPct val="100000"/>
              </a:lnSpc>
              <a:spcBef>
                <a:spcPts val="0"/>
              </a:spcBef>
            </a:pPr>
            <a:r>
              <a:rPr lang="en-US" sz="1600" dirty="0">
                <a:latin typeface="Roboto" panose="02000000000000000000" pitchFamily="2" charset="0"/>
                <a:ea typeface="Roboto" panose="02000000000000000000" pitchFamily="2" charset="0"/>
                <a:cs typeface="Roboto" panose="02000000000000000000" pitchFamily="2" charset="0"/>
              </a:rPr>
              <a:t>How do you support vulnerable poor groups that are dependent on daily income?</a:t>
            </a:r>
          </a:p>
          <a:p>
            <a:pPr marL="558900" indent="-342900">
              <a:lnSpc>
                <a:spcPct val="100000"/>
              </a:lnSpc>
              <a:spcBef>
                <a:spcPts val="0"/>
              </a:spcBef>
            </a:pPr>
            <a:r>
              <a:rPr lang="en-US" sz="1600" dirty="0">
                <a:latin typeface="Roboto" panose="02000000000000000000" pitchFamily="2" charset="0"/>
                <a:ea typeface="Roboto" panose="02000000000000000000" pitchFamily="2" charset="0"/>
                <a:cs typeface="Roboto" panose="02000000000000000000" pitchFamily="2" charset="0"/>
              </a:rPr>
              <a:t>How can you manage the situation but prevent the spread of COVID-19?</a:t>
            </a:r>
          </a:p>
          <a:p>
            <a:pPr marL="558900" indent="-342900">
              <a:lnSpc>
                <a:spcPct val="100000"/>
              </a:lnSpc>
              <a:spcBef>
                <a:spcPts val="0"/>
              </a:spcBef>
            </a:pPr>
            <a:r>
              <a:rPr lang="en-US" sz="1600" dirty="0">
                <a:latin typeface="Roboto" panose="02000000000000000000" pitchFamily="2" charset="0"/>
                <a:ea typeface="Roboto" panose="02000000000000000000" pitchFamily="2" charset="0"/>
                <a:cs typeface="Roboto" panose="02000000000000000000" pitchFamily="2" charset="0"/>
              </a:rPr>
              <a:t>Is there a stepped system that could be employed (such as opening some aspects of normal life)?</a:t>
            </a:r>
          </a:p>
          <a:p>
            <a:pPr marL="558900" indent="-342900">
              <a:lnSpc>
                <a:spcPct val="100000"/>
              </a:lnSpc>
              <a:spcBef>
                <a:spcPts val="0"/>
              </a:spcBef>
            </a:pPr>
            <a:r>
              <a:rPr lang="en-US" sz="1600" dirty="0">
                <a:latin typeface="Roboto" panose="02000000000000000000" pitchFamily="2" charset="0"/>
                <a:ea typeface="Roboto" panose="02000000000000000000" pitchFamily="2" charset="0"/>
                <a:cs typeface="Roboto" panose="02000000000000000000" pitchFamily="2" charset="0"/>
              </a:rPr>
              <a:t>How will people who are alone and isolated be supported?</a:t>
            </a:r>
          </a:p>
          <a:p>
            <a:pPr marL="558900" indent="-342900">
              <a:lnSpc>
                <a:spcPct val="100000"/>
              </a:lnSpc>
              <a:spcBef>
                <a:spcPts val="0"/>
              </a:spcBef>
            </a:pPr>
            <a:r>
              <a:rPr lang="en-US" sz="1600" dirty="0">
                <a:latin typeface="Roboto" panose="02000000000000000000" pitchFamily="2" charset="0"/>
                <a:ea typeface="Roboto" panose="02000000000000000000" pitchFamily="2" charset="0"/>
                <a:cs typeface="Roboto" panose="02000000000000000000" pitchFamily="2" charset="0"/>
              </a:rPr>
              <a:t>How will people in urban slums who are unable to effectively self-quarantine be supported?</a:t>
            </a:r>
          </a:p>
          <a:p>
            <a:pPr marL="558900" indent="-342900">
              <a:lnSpc>
                <a:spcPct val="100000"/>
              </a:lnSpc>
              <a:spcBef>
                <a:spcPts val="0"/>
              </a:spcBef>
            </a:pPr>
            <a:r>
              <a:rPr lang="en-US" sz="1600" dirty="0">
                <a:latin typeface="Roboto" panose="02000000000000000000" pitchFamily="2" charset="0"/>
                <a:ea typeface="Roboto" panose="02000000000000000000" pitchFamily="2" charset="0"/>
                <a:cs typeface="Roboto" panose="02000000000000000000" pitchFamily="2" charset="0"/>
              </a:rPr>
              <a:t>How will people with mental health challenges be supported?</a:t>
            </a:r>
          </a:p>
          <a:p>
            <a:pPr marL="558900" indent="-342900">
              <a:lnSpc>
                <a:spcPct val="100000"/>
              </a:lnSpc>
              <a:spcBef>
                <a:spcPts val="0"/>
              </a:spcBef>
            </a:pPr>
            <a:r>
              <a:rPr lang="en-US" sz="1600" dirty="0">
                <a:latin typeface="Roboto" panose="02000000000000000000" pitchFamily="2" charset="0"/>
                <a:ea typeface="Roboto" panose="02000000000000000000" pitchFamily="2" charset="0"/>
                <a:cs typeface="Roboto" panose="02000000000000000000" pitchFamily="2" charset="0"/>
              </a:rPr>
              <a:t>Is there a social welfare package available and activated?</a:t>
            </a:r>
          </a:p>
          <a:p>
            <a:pPr marL="342900" indent="-342900">
              <a:lnSpc>
                <a:spcPct val="100000"/>
              </a:lnSpc>
              <a:spcBef>
                <a:spcPts val="0"/>
              </a:spcBef>
              <a:buFont typeface="+mj-lt"/>
              <a:buAutoNum type="arabicPeriod" startAt="9"/>
            </a:pPr>
            <a:r>
              <a:rPr lang="en-US" sz="1600" dirty="0">
                <a:latin typeface="Roboto" panose="02000000000000000000" pitchFamily="2" charset="0"/>
                <a:ea typeface="Roboto" panose="02000000000000000000" pitchFamily="2" charset="0"/>
                <a:cs typeface="Roboto" panose="02000000000000000000" pitchFamily="2" charset="0"/>
              </a:rPr>
              <a:t>How can you effectively communicate your decisions to a skeptical public?</a:t>
            </a:r>
          </a:p>
          <a:p>
            <a:pPr marL="342900" indent="-342900">
              <a:lnSpc>
                <a:spcPct val="100000"/>
              </a:lnSpc>
              <a:spcBef>
                <a:spcPts val="0"/>
              </a:spcBef>
              <a:buFont typeface="+mj-lt"/>
              <a:buAutoNum type="arabicPeriod" startAt="9"/>
            </a:pPr>
            <a:r>
              <a:rPr lang="en-US" sz="1600" dirty="0">
                <a:latin typeface="Roboto" panose="02000000000000000000" pitchFamily="2" charset="0"/>
                <a:ea typeface="Roboto" panose="02000000000000000000" pitchFamily="2" charset="0"/>
                <a:cs typeface="Roboto" panose="02000000000000000000" pitchFamily="2" charset="0"/>
              </a:rPr>
              <a:t>At what point will you be able move to the recovery phase and start to reopen schools and other key institutions?</a:t>
            </a:r>
          </a:p>
        </p:txBody>
      </p:sp>
    </p:spTree>
    <p:extLst>
      <p:ext uri="{BB962C8B-B14F-4D97-AF65-F5344CB8AC3E}">
        <p14:creationId xmlns:p14="http://schemas.microsoft.com/office/powerpoint/2010/main" val="447510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57">
            <a:extLst>
              <a:ext uri="{FF2B5EF4-FFF2-40B4-BE49-F238E27FC236}">
                <a16:creationId xmlns:a16="http://schemas.microsoft.com/office/drawing/2014/main" id="{7FD41DA8-4C62-C840-99A5-9080876E3D71}"/>
              </a:ext>
            </a:extLst>
          </p:cNvPr>
          <p:cNvSpPr txBox="1">
            <a:spLocks noGrp="1"/>
          </p:cNvSpPr>
          <p:nvPr>
            <p:ph type="title"/>
          </p:nvPr>
        </p:nvSpPr>
        <p:spPr>
          <a:xfrm>
            <a:off x="0" y="1"/>
            <a:ext cx="12192000" cy="768626"/>
          </a:xfrm>
          <a:prstGeom prst="rect">
            <a:avLst/>
          </a:prstGeom>
          <a:solidFill>
            <a:srgbClr val="2B92CB"/>
          </a:solidFill>
        </p:spPr>
        <p:txBody>
          <a:bodyPr lIns="91425" tIns="91425" rIns="91425" bIns="91425" anchor="ctr" anchorCtr="0">
            <a:noAutofit/>
          </a:bodyPr>
          <a:lstStyle/>
          <a:p>
            <a:pPr lvl="0"/>
            <a:r>
              <a:rPr lang="en-GB" sz="2800" dirty="0">
                <a:solidFill>
                  <a:schemeClr val="bg1"/>
                </a:solidFill>
                <a:latin typeface="Roboto" panose="02000000000000000000" pitchFamily="2" charset="0"/>
                <a:ea typeface="Roboto" panose="02000000000000000000" pitchFamily="2" charset="0"/>
                <a:cs typeface="Roboto" panose="02000000000000000000" pitchFamily="2" charset="0"/>
              </a:rPr>
              <a:t>	</a:t>
            </a:r>
            <a:r>
              <a:rPr lang="en-GB" sz="3600" dirty="0">
                <a:solidFill>
                  <a:schemeClr val="bg1"/>
                </a:solidFill>
                <a:latin typeface="Roboto" panose="02000000000000000000" pitchFamily="2" charset="0"/>
                <a:ea typeface="Roboto" panose="02000000000000000000" pitchFamily="2" charset="0"/>
                <a:cs typeface="Roboto" panose="02000000000000000000" pitchFamily="2" charset="0"/>
              </a:rPr>
              <a:t>Session 2a: Maintaining Critical Health Capacity</a:t>
            </a:r>
            <a:endParaRPr lang="en-GB" sz="3600" dirty="0"/>
          </a:p>
        </p:txBody>
      </p:sp>
      <p:sp>
        <p:nvSpPr>
          <p:cNvPr id="5" name="Shape 156">
            <a:extLst>
              <a:ext uri="{FF2B5EF4-FFF2-40B4-BE49-F238E27FC236}">
                <a16:creationId xmlns:a16="http://schemas.microsoft.com/office/drawing/2014/main" id="{47082241-F4AE-8145-90AC-CA14B0F7E749}"/>
              </a:ext>
            </a:extLst>
          </p:cNvPr>
          <p:cNvSpPr txBox="1"/>
          <p:nvPr/>
        </p:nvSpPr>
        <p:spPr>
          <a:xfrm>
            <a:off x="798022" y="768627"/>
            <a:ext cx="10640290" cy="5549046"/>
          </a:xfrm>
          <a:prstGeom prst="rect">
            <a:avLst/>
          </a:prstGeom>
          <a:noFill/>
          <a:ln>
            <a:noFill/>
          </a:ln>
        </p:spPr>
        <p:txBody>
          <a:bodyPr lIns="91425" tIns="91425" rIns="91425" bIns="91425" anchor="t" anchorCtr="0">
            <a:noAutofit/>
          </a:bodyPr>
          <a:lstStyle/>
          <a:p>
            <a:pPr lvl="0" algn="just">
              <a:spcBef>
                <a:spcPts val="0"/>
              </a:spcBef>
              <a:buNone/>
            </a:pPr>
            <a:r>
              <a:rPr lang="en-GB" sz="1600" dirty="0">
                <a:latin typeface="Roboto" panose="02000000000000000000" pitchFamily="2" charset="0"/>
                <a:ea typeface="Roboto" panose="02000000000000000000" pitchFamily="2" charset="0"/>
                <a:cs typeface="Roboto" panose="02000000000000000000" pitchFamily="2" charset="0"/>
              </a:rPr>
              <a:t>Major urban health facilities are stretched to capacity.   Key highlights are:</a:t>
            </a:r>
          </a:p>
          <a:p>
            <a:pPr lvl="0" algn="just">
              <a:spcBef>
                <a:spcPts val="0"/>
              </a:spcBef>
              <a:buNone/>
            </a:pPr>
            <a:endParaRPr lang="en-GB" sz="1600" dirty="0">
              <a:latin typeface="Roboto" panose="02000000000000000000" pitchFamily="2" charset="0"/>
              <a:ea typeface="Roboto" panose="02000000000000000000" pitchFamily="2" charset="0"/>
              <a:cs typeface="Roboto" panose="02000000000000000000" pitchFamily="2" charset="0"/>
            </a:endParaRPr>
          </a:p>
          <a:p>
            <a:pPr marL="342900" indent="-342900" algn="just">
              <a:buFont typeface="+mj-lt"/>
              <a:buAutoNum type="arabicPeriod"/>
            </a:pPr>
            <a:r>
              <a:rPr lang="en-US" sz="1600" dirty="0">
                <a:latin typeface="Roboto" panose="02000000000000000000" pitchFamily="2" charset="0"/>
                <a:ea typeface="Roboto" panose="02000000000000000000" pitchFamily="2" charset="0"/>
                <a:cs typeface="Roboto" panose="02000000000000000000" pitchFamily="2" charset="0"/>
              </a:rPr>
              <a:t>Rapid expansion and repurposing of health services for life-saving measures focused on care for the majority through simple treatments such as providing oxygen</a:t>
            </a:r>
          </a:p>
          <a:p>
            <a:pPr marL="342900" indent="-342900" algn="just">
              <a:buFont typeface="+mj-lt"/>
              <a:buAutoNum type="arabicPeriod"/>
            </a:pPr>
            <a:r>
              <a:rPr lang="en-US" sz="1600" dirty="0">
                <a:latin typeface="Roboto" panose="02000000000000000000" pitchFamily="2" charset="0"/>
                <a:ea typeface="Roboto" panose="02000000000000000000" pitchFamily="2" charset="0"/>
                <a:cs typeface="Roboto" panose="02000000000000000000" pitchFamily="2" charset="0"/>
              </a:rPr>
              <a:t>Increasing testing facilities, such as test kits and the associated laboratory capacity and Rapid Diagnostics Tests</a:t>
            </a:r>
          </a:p>
          <a:p>
            <a:pPr marL="342900" indent="-342900" algn="just">
              <a:buFont typeface="+mj-lt"/>
              <a:buAutoNum type="arabicPeriod"/>
            </a:pPr>
            <a:r>
              <a:rPr lang="en-GB" sz="1600" dirty="0">
                <a:latin typeface="Roboto" panose="02000000000000000000" pitchFamily="2" charset="0"/>
                <a:ea typeface="Roboto" panose="02000000000000000000" pitchFamily="2" charset="0"/>
                <a:cs typeface="Roboto" panose="02000000000000000000" pitchFamily="2" charset="0"/>
              </a:rPr>
              <a:t>Demand of essential equipment is likely to outstrip supply, e.g. PPE, ICU units, ventilators, O2 cylinders </a:t>
            </a:r>
            <a:endParaRPr lang="en" sz="1600" dirty="0">
              <a:latin typeface="Roboto" panose="02000000000000000000" pitchFamily="2" charset="0"/>
              <a:ea typeface="Roboto" panose="02000000000000000000" pitchFamily="2" charset="0"/>
              <a:cs typeface="Roboto" panose="02000000000000000000" pitchFamily="2" charset="0"/>
            </a:endParaRPr>
          </a:p>
          <a:p>
            <a:pPr marL="342900" lvl="0" indent="-342900" algn="just">
              <a:spcBef>
                <a:spcPts val="0"/>
              </a:spcBef>
              <a:buFont typeface="+mj-lt"/>
              <a:buAutoNum type="arabicPeriod"/>
            </a:pPr>
            <a:r>
              <a:rPr lang="en-GB" sz="1600" dirty="0">
                <a:latin typeface="Roboto" panose="02000000000000000000" pitchFamily="2" charset="0"/>
                <a:ea typeface="Roboto" panose="02000000000000000000" pitchFamily="2" charset="0"/>
                <a:cs typeface="Roboto" panose="02000000000000000000" pitchFamily="2" charset="0"/>
              </a:rPr>
              <a:t>Rural and regional hospitals might be less affected and have capacity but there is reluctance to move people in case the infection spreads.</a:t>
            </a:r>
          </a:p>
          <a:p>
            <a:pPr marL="342900" indent="-342900" algn="just">
              <a:buFont typeface="+mj-lt"/>
              <a:buAutoNum type="arabicPeriod"/>
            </a:pPr>
            <a:r>
              <a:rPr lang="en-GB" sz="1600" dirty="0">
                <a:latin typeface="Roboto" panose="02000000000000000000" pitchFamily="2" charset="0"/>
                <a:ea typeface="Roboto" panose="02000000000000000000" pitchFamily="2" charset="0"/>
                <a:cs typeface="Roboto" panose="02000000000000000000" pitchFamily="2" charset="0"/>
              </a:rPr>
              <a:t>Demand of trained health care workforce; Lack of trained doctors and nurses to operate ICU wards and patients </a:t>
            </a:r>
          </a:p>
          <a:p>
            <a:pPr marL="342900" indent="-342900" algn="just">
              <a:buFont typeface="+mj-lt"/>
              <a:buAutoNum type="arabicPeriod"/>
            </a:pPr>
            <a:r>
              <a:rPr lang="en-GB" sz="1600" dirty="0">
                <a:latin typeface="Roboto" panose="02000000000000000000" pitchFamily="2" charset="0"/>
                <a:ea typeface="Roboto" panose="02000000000000000000" pitchFamily="2" charset="0"/>
                <a:cs typeface="Roboto" panose="02000000000000000000" pitchFamily="2" charset="0"/>
              </a:rPr>
              <a:t>Elderly care can be severely hampered and fatality rates are very high once the infection takes hold within one of these facilities.   There may be concerns that vulnerable, elderly people are only receiving minimal care</a:t>
            </a:r>
          </a:p>
          <a:p>
            <a:pPr marL="342900" lvl="0" indent="-342900" algn="just">
              <a:spcBef>
                <a:spcPts val="0"/>
              </a:spcBef>
              <a:buFont typeface="+mj-lt"/>
              <a:buAutoNum type="arabicPeriod"/>
            </a:pPr>
            <a:r>
              <a:rPr lang="en-GB" sz="1600" dirty="0">
                <a:latin typeface="Roboto" panose="02000000000000000000" pitchFamily="2" charset="0"/>
                <a:ea typeface="Roboto" panose="02000000000000000000" pitchFamily="2" charset="0"/>
                <a:cs typeface="Roboto" panose="02000000000000000000" pitchFamily="2" charset="0"/>
              </a:rPr>
              <a:t>As the pandemic progresses there has been a severe spike in ICU units and deaths and mortuary capacity may be exceeded.</a:t>
            </a:r>
          </a:p>
          <a:p>
            <a:pPr marL="342900" lvl="0" indent="-342900" algn="just">
              <a:spcBef>
                <a:spcPts val="0"/>
              </a:spcBef>
              <a:buFont typeface="+mj-lt"/>
              <a:buAutoNum type="arabicPeriod"/>
            </a:pPr>
            <a:r>
              <a:rPr lang="en-GB" sz="1600" dirty="0">
                <a:latin typeface="Roboto" panose="02000000000000000000" pitchFamily="2" charset="0"/>
                <a:ea typeface="Roboto" panose="02000000000000000000" pitchFamily="2" charset="0"/>
                <a:cs typeface="Roboto" panose="02000000000000000000" pitchFamily="2" charset="0"/>
              </a:rPr>
              <a:t>Temporary health facilities are being constructed but these come with additional unforeseen costs.</a:t>
            </a:r>
          </a:p>
          <a:p>
            <a:pPr marL="342900" indent="-342900" algn="just">
              <a:buFont typeface="+mj-lt"/>
              <a:buAutoNum type="arabicPeriod"/>
            </a:pPr>
            <a:r>
              <a:rPr lang="en-GB" sz="1600" dirty="0">
                <a:latin typeface="Roboto" panose="02000000000000000000" pitchFamily="2" charset="0"/>
                <a:ea typeface="Roboto" panose="02000000000000000000" pitchFamily="2" charset="0"/>
                <a:cs typeface="Roboto" panose="02000000000000000000" pitchFamily="2" charset="0"/>
              </a:rPr>
              <a:t>Ensuring that sufficient financial resources are in place</a:t>
            </a:r>
            <a:endParaRPr lang="en-GB" sz="1600" dirty="0">
              <a:solidFill>
                <a:srgbClr val="FF0000"/>
              </a:solidFill>
              <a:latin typeface="Roboto" panose="02000000000000000000" pitchFamily="2" charset="0"/>
              <a:ea typeface="Roboto" panose="02000000000000000000" pitchFamily="2" charset="0"/>
              <a:cs typeface="Roboto" panose="02000000000000000000" pitchFamily="2" charset="0"/>
            </a:endParaRPr>
          </a:p>
          <a:p>
            <a:pPr lvl="0" algn="just">
              <a:lnSpc>
                <a:spcPct val="107000"/>
              </a:lnSpc>
              <a:spcAft>
                <a:spcPts val="800"/>
              </a:spcAft>
            </a:pPr>
            <a:endParaRPr lang="en-US" sz="1600" dirty="0">
              <a:latin typeface="Roboto" panose="02000000000000000000" pitchFamily="2" charset="0"/>
              <a:ea typeface="Roboto" panose="02000000000000000000" pitchFamily="2" charset="0"/>
              <a:cs typeface="Roboto" panose="02000000000000000000" pitchFamily="2" charset="0"/>
            </a:endParaRPr>
          </a:p>
          <a:p>
            <a:pPr lvl="0" algn="just">
              <a:lnSpc>
                <a:spcPct val="107000"/>
              </a:lnSpc>
              <a:spcAft>
                <a:spcPts val="800"/>
              </a:spcAft>
            </a:pPr>
            <a:r>
              <a:rPr lang="en-US" sz="1600" dirty="0">
                <a:latin typeface="Roboto" panose="02000000000000000000" pitchFamily="2" charset="0"/>
                <a:ea typeface="Roboto" panose="02000000000000000000" pitchFamily="2" charset="0"/>
                <a:cs typeface="Roboto" panose="02000000000000000000" pitchFamily="2" charset="0"/>
              </a:rPr>
              <a:t>It is critical to ensure not only that patients with COVID-19 are able to rapidly access safe and effective health services, but also that essential health and social services and systems are maintained as much as possible.   It is critical that heath and social services staff are working in safe conditions that minimize risks to their health and wellbeing.</a:t>
            </a:r>
            <a:endParaRPr lang="en-GB" sz="1600" dirty="0">
              <a:latin typeface="Roboto" panose="02000000000000000000" pitchFamily="2" charset="0"/>
              <a:ea typeface="Roboto" panose="02000000000000000000" pitchFamily="2" charset="0"/>
              <a:cs typeface="Roboto" panose="02000000000000000000" pitchFamily="2" charset="0"/>
            </a:endParaRPr>
          </a:p>
          <a:p>
            <a:pPr marL="342900" lvl="0" indent="-342900">
              <a:buFont typeface="+mj-lt"/>
              <a:buAutoNum type="arabicPeriod"/>
            </a:pPr>
            <a:endParaRPr lang="en-GB" sz="1600"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655472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45">
            <a:extLst>
              <a:ext uri="{FF2B5EF4-FFF2-40B4-BE49-F238E27FC236}">
                <a16:creationId xmlns:a16="http://schemas.microsoft.com/office/drawing/2014/main" id="{E023BF79-02F5-DB48-B5C6-33111B9AE87C}"/>
              </a:ext>
            </a:extLst>
          </p:cNvPr>
          <p:cNvSpPr txBox="1">
            <a:spLocks noGrp="1"/>
          </p:cNvSpPr>
          <p:nvPr>
            <p:ph type="title"/>
          </p:nvPr>
        </p:nvSpPr>
        <p:spPr>
          <a:xfrm>
            <a:off x="0" y="1"/>
            <a:ext cx="12192000" cy="768626"/>
          </a:xfrm>
          <a:prstGeom prst="rect">
            <a:avLst/>
          </a:prstGeom>
          <a:solidFill>
            <a:schemeClr val="tx2"/>
          </a:solidFill>
        </p:spPr>
        <p:txBody>
          <a:bodyPr lIns="91425" tIns="91425" rIns="91425" bIns="91425" anchor="ctr" anchorCtr="0">
            <a:noAutofit/>
          </a:bodyPr>
          <a:lstStyle/>
          <a:p>
            <a:pPr lvl="0"/>
            <a:r>
              <a:rPr lang="en-GB" sz="3600" dirty="0">
                <a:solidFill>
                  <a:schemeClr val="bg1"/>
                </a:solidFill>
                <a:latin typeface="Roboto" panose="02000000000000000000" pitchFamily="2" charset="0"/>
                <a:ea typeface="Roboto" panose="02000000000000000000" pitchFamily="2" charset="0"/>
                <a:cs typeface="Roboto" panose="02000000000000000000" pitchFamily="2" charset="0"/>
              </a:rPr>
              <a:t>	Task 2: Health Service &amp; Critical Infrastructure</a:t>
            </a:r>
            <a:endParaRPr lang="en" sz="3600" dirty="0">
              <a:solidFill>
                <a:schemeClr val="bg1"/>
              </a:solidFill>
              <a:latin typeface="Roboto" panose="02000000000000000000" pitchFamily="2" charset="0"/>
              <a:ea typeface="Roboto" panose="02000000000000000000" pitchFamily="2" charset="0"/>
              <a:cs typeface="Roboto" panose="02000000000000000000" pitchFamily="2" charset="0"/>
            </a:endParaRPr>
          </a:p>
        </p:txBody>
      </p:sp>
      <p:sp>
        <p:nvSpPr>
          <p:cNvPr id="7" name="Shape 146">
            <a:extLst>
              <a:ext uri="{FF2B5EF4-FFF2-40B4-BE49-F238E27FC236}">
                <a16:creationId xmlns:a16="http://schemas.microsoft.com/office/drawing/2014/main" id="{BA8581A2-8D02-014D-A1A4-D72D4D5A01DA}"/>
              </a:ext>
            </a:extLst>
          </p:cNvPr>
          <p:cNvSpPr txBox="1"/>
          <p:nvPr/>
        </p:nvSpPr>
        <p:spPr>
          <a:xfrm>
            <a:off x="847897" y="768627"/>
            <a:ext cx="10956175" cy="5881555"/>
          </a:xfrm>
          <a:prstGeom prst="rect">
            <a:avLst/>
          </a:prstGeom>
          <a:noFill/>
          <a:ln>
            <a:noFill/>
          </a:ln>
        </p:spPr>
        <p:txBody>
          <a:bodyPr lIns="91425" tIns="91425" rIns="91425" bIns="91425" anchor="t" anchorCtr="0">
            <a:noAutofit/>
          </a:bodyPr>
          <a:lstStyle/>
          <a:p>
            <a:pPr lvl="0" rtl="0">
              <a:spcBef>
                <a:spcPts val="0"/>
              </a:spcBef>
              <a:buNone/>
            </a:pPr>
            <a:r>
              <a:rPr lang="en-GB" dirty="0">
                <a:latin typeface="Roboto" panose="02000000000000000000" pitchFamily="2" charset="0"/>
                <a:ea typeface="Roboto" panose="02000000000000000000" pitchFamily="2" charset="0"/>
                <a:cs typeface="Roboto" panose="02000000000000000000" pitchFamily="2" charset="0"/>
              </a:rPr>
              <a:t>Describe your health service capacity and the challenges being faced.</a:t>
            </a:r>
          </a:p>
          <a:p>
            <a:pPr lvl="0" rtl="0">
              <a:spcBef>
                <a:spcPts val="0"/>
              </a:spcBef>
              <a:buNone/>
            </a:pPr>
            <a:endParaRPr lang="en-GB" dirty="0">
              <a:latin typeface="Roboto" panose="02000000000000000000" pitchFamily="2" charset="0"/>
              <a:ea typeface="Roboto" panose="02000000000000000000" pitchFamily="2" charset="0"/>
              <a:cs typeface="Roboto" panose="02000000000000000000" pitchFamily="2" charset="0"/>
            </a:endParaRPr>
          </a:p>
          <a:p>
            <a:pPr marL="342900" lvl="0" indent="-342900" rtl="0">
              <a:spcBef>
                <a:spcPts val="0"/>
              </a:spcBef>
              <a:buFont typeface="+mj-lt"/>
              <a:buAutoNum type="arabicPeriod"/>
            </a:pPr>
            <a:r>
              <a:rPr lang="en-GB" dirty="0">
                <a:latin typeface="Roboto" panose="02000000000000000000" pitchFamily="2" charset="0"/>
                <a:ea typeface="Roboto" panose="02000000000000000000" pitchFamily="2" charset="0"/>
                <a:cs typeface="Roboto" panose="02000000000000000000" pitchFamily="2" charset="0"/>
              </a:rPr>
              <a:t>How are you managing the current situation?</a:t>
            </a:r>
          </a:p>
          <a:p>
            <a:pPr marL="342900" lvl="0" indent="-342900" rtl="0">
              <a:spcBef>
                <a:spcPts val="0"/>
              </a:spcBef>
              <a:buFont typeface="+mj-lt"/>
              <a:buAutoNum type="arabicPeriod"/>
            </a:pPr>
            <a:r>
              <a:rPr lang="en-GB" dirty="0">
                <a:latin typeface="Roboto" panose="02000000000000000000" pitchFamily="2" charset="0"/>
                <a:ea typeface="Roboto" panose="02000000000000000000" pitchFamily="2" charset="0"/>
                <a:cs typeface="Roboto" panose="02000000000000000000" pitchFamily="2" charset="0"/>
              </a:rPr>
              <a:t>Do you have facilities available for surge?   Are you moving people to other facilities and do you have temporary facilities?</a:t>
            </a:r>
          </a:p>
          <a:p>
            <a:pPr marL="342900" lvl="0" indent="-342900" rtl="0">
              <a:spcBef>
                <a:spcPts val="0"/>
              </a:spcBef>
              <a:buFont typeface="+mj-lt"/>
              <a:buAutoNum type="arabicPeriod"/>
            </a:pPr>
            <a:r>
              <a:rPr lang="en-GB" dirty="0">
                <a:latin typeface="Roboto" panose="02000000000000000000" pitchFamily="2" charset="0"/>
                <a:ea typeface="Roboto" panose="02000000000000000000" pitchFamily="2" charset="0"/>
                <a:cs typeface="Roboto" panose="02000000000000000000" pitchFamily="2" charset="0"/>
              </a:rPr>
              <a:t>How are you managing the regular caseload (accident and emergency, births, other illnesses)</a:t>
            </a:r>
          </a:p>
          <a:p>
            <a:pPr marL="342900" lvl="0" indent="-342900" rtl="0">
              <a:spcBef>
                <a:spcPts val="0"/>
              </a:spcBef>
              <a:buFont typeface="+mj-lt"/>
              <a:buAutoNum type="arabicPeriod"/>
            </a:pPr>
            <a:r>
              <a:rPr lang="en-GB" dirty="0">
                <a:latin typeface="Roboto" panose="02000000000000000000" pitchFamily="2" charset="0"/>
                <a:ea typeface="Roboto" panose="02000000000000000000" pitchFamily="2" charset="0"/>
                <a:cs typeface="Roboto" panose="02000000000000000000" pitchFamily="2" charset="0"/>
              </a:rPr>
              <a:t>How are you managing staff load.   Ventilators require specially trained staff to operate.   Are there sufficient staff?</a:t>
            </a:r>
          </a:p>
          <a:p>
            <a:pPr marL="342900" lvl="0" indent="-342900" rtl="0">
              <a:spcBef>
                <a:spcPts val="0"/>
              </a:spcBef>
              <a:buFont typeface="+mj-lt"/>
              <a:buAutoNum type="arabicPeriod"/>
            </a:pPr>
            <a:r>
              <a:rPr lang="en-GB" dirty="0">
                <a:latin typeface="Roboto" panose="02000000000000000000" pitchFamily="2" charset="0"/>
                <a:ea typeface="Roboto" panose="02000000000000000000" pitchFamily="2" charset="0"/>
                <a:cs typeface="Roboto" panose="02000000000000000000" pitchFamily="2" charset="0"/>
              </a:rPr>
              <a:t>Is senior management taking a lead role and are their systems in place to support senior management and cover staff absenteeism?</a:t>
            </a:r>
          </a:p>
          <a:p>
            <a:pPr marL="342900" lvl="0" indent="-342900" rtl="0">
              <a:spcBef>
                <a:spcPts val="0"/>
              </a:spcBef>
              <a:buFont typeface="+mj-lt"/>
              <a:buAutoNum type="arabicPeriod"/>
            </a:pPr>
            <a:r>
              <a:rPr lang="en-GB" dirty="0">
                <a:latin typeface="Roboto" panose="02000000000000000000" pitchFamily="2" charset="0"/>
                <a:ea typeface="Roboto" panose="02000000000000000000" pitchFamily="2" charset="0"/>
                <a:cs typeface="Roboto" panose="02000000000000000000" pitchFamily="2" charset="0"/>
              </a:rPr>
              <a:t>How are you managing care of vulnerable people?</a:t>
            </a:r>
          </a:p>
          <a:p>
            <a:pPr marL="342900" lvl="0" indent="-342900" rtl="0">
              <a:spcBef>
                <a:spcPts val="0"/>
              </a:spcBef>
              <a:buFont typeface="+mj-lt"/>
              <a:buAutoNum type="arabicPeriod"/>
            </a:pPr>
            <a:r>
              <a:rPr lang="en-GB" dirty="0">
                <a:latin typeface="Roboto" panose="02000000000000000000" pitchFamily="2" charset="0"/>
                <a:ea typeface="Roboto" panose="02000000000000000000" pitchFamily="2" charset="0"/>
                <a:cs typeface="Roboto" panose="02000000000000000000" pitchFamily="2" charset="0"/>
              </a:rPr>
              <a:t>How are you managing mortuary capacity?   What plans do you have for coping with excess deaths?</a:t>
            </a:r>
          </a:p>
          <a:p>
            <a:pPr marL="342900" lvl="0" indent="-342900" rtl="0">
              <a:spcBef>
                <a:spcPts val="0"/>
              </a:spcBef>
              <a:buFont typeface="+mj-lt"/>
              <a:buAutoNum type="arabicPeriod"/>
            </a:pPr>
            <a:r>
              <a:rPr lang="en-GB" dirty="0">
                <a:latin typeface="Roboto" panose="02000000000000000000" pitchFamily="2" charset="0"/>
                <a:ea typeface="Roboto" panose="02000000000000000000" pitchFamily="2" charset="0"/>
                <a:cs typeface="Roboto" panose="02000000000000000000" pitchFamily="2" charset="0"/>
              </a:rPr>
              <a:t>Do have adequate ICU beds, ventilators and oxygen to care for the severe and critical patients</a:t>
            </a:r>
          </a:p>
          <a:p>
            <a:pPr lvl="0" rtl="0">
              <a:spcBef>
                <a:spcPts val="0"/>
              </a:spcBef>
            </a:pPr>
            <a:endParaRPr lang="en-GB" dirty="0">
              <a:latin typeface="Roboto" panose="02000000000000000000" pitchFamily="2" charset="0"/>
              <a:ea typeface="Roboto" panose="02000000000000000000" pitchFamily="2" charset="0"/>
              <a:cs typeface="Roboto" panose="02000000000000000000" pitchFamily="2" charset="0"/>
            </a:endParaRPr>
          </a:p>
          <a:p>
            <a:pPr lvl="0" rtl="0">
              <a:spcBef>
                <a:spcPts val="0"/>
              </a:spcBef>
            </a:pPr>
            <a:r>
              <a:rPr lang="en-GB" dirty="0">
                <a:latin typeface="Roboto" panose="02000000000000000000" pitchFamily="2" charset="0"/>
                <a:ea typeface="Roboto" panose="02000000000000000000" pitchFamily="2" charset="0"/>
                <a:cs typeface="Roboto" panose="02000000000000000000" pitchFamily="2" charset="0"/>
              </a:rPr>
              <a:t>Critical infrastructure</a:t>
            </a:r>
          </a:p>
          <a:p>
            <a:pPr marL="342900" lvl="0" indent="-342900">
              <a:buFont typeface="+mj-lt"/>
              <a:buAutoNum type="arabicPeriod"/>
            </a:pPr>
            <a:r>
              <a:rPr lang="en-GB" dirty="0">
                <a:latin typeface="Roboto" panose="02000000000000000000" pitchFamily="2" charset="0"/>
                <a:ea typeface="Roboto" panose="02000000000000000000" pitchFamily="2" charset="0"/>
                <a:cs typeface="Roboto" panose="02000000000000000000" pitchFamily="2" charset="0"/>
              </a:rPr>
              <a:t>What critical infrastructure is essential to keep your wider operations functioning?   Do you have a comprehensive Business Continuity plan in place with a reliable risk assessment.</a:t>
            </a:r>
          </a:p>
          <a:p>
            <a:pPr marL="342900" lvl="0" indent="-342900">
              <a:buFont typeface="+mj-lt"/>
              <a:buAutoNum type="arabicPeriod"/>
            </a:pPr>
            <a:r>
              <a:rPr lang="en-GB" dirty="0">
                <a:latin typeface="Roboto" panose="02000000000000000000" pitchFamily="2" charset="0"/>
                <a:ea typeface="Roboto" panose="02000000000000000000" pitchFamily="2" charset="0"/>
                <a:cs typeface="Roboto" panose="02000000000000000000" pitchFamily="2" charset="0"/>
              </a:rPr>
              <a:t>How are you obtaining critical care items and are there sufficient supplies?</a:t>
            </a:r>
          </a:p>
          <a:p>
            <a:pPr marL="342900" indent="-342900">
              <a:buFont typeface="+mj-lt"/>
              <a:buAutoNum type="arabicPeriod"/>
            </a:pPr>
            <a:r>
              <a:rPr lang="en-GB" dirty="0">
                <a:latin typeface="Roboto" panose="02000000000000000000" pitchFamily="2" charset="0"/>
                <a:ea typeface="Roboto" panose="02000000000000000000" pitchFamily="2" charset="0"/>
                <a:cs typeface="Roboto" panose="02000000000000000000" pitchFamily="2" charset="0"/>
              </a:rPr>
              <a:t>Does your ordering system have standardised equipment or do you get different types of equipment (such as PPE and ventilation equipment) from different suppliers</a:t>
            </a:r>
          </a:p>
        </p:txBody>
      </p:sp>
    </p:spTree>
    <p:extLst>
      <p:ext uri="{BB962C8B-B14F-4D97-AF65-F5344CB8AC3E}">
        <p14:creationId xmlns:p14="http://schemas.microsoft.com/office/powerpoint/2010/main" val="2534649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70">
            <a:extLst>
              <a:ext uri="{FF2B5EF4-FFF2-40B4-BE49-F238E27FC236}">
                <a16:creationId xmlns:a16="http://schemas.microsoft.com/office/drawing/2014/main" id="{EF194FA6-A656-CA4E-8EA3-907D69A9B7AF}"/>
              </a:ext>
            </a:extLst>
          </p:cNvPr>
          <p:cNvSpPr txBox="1">
            <a:spLocks/>
          </p:cNvSpPr>
          <p:nvPr/>
        </p:nvSpPr>
        <p:spPr>
          <a:xfrm>
            <a:off x="0" y="0"/>
            <a:ext cx="12192000" cy="771700"/>
          </a:xfrm>
          <a:prstGeom prst="rect">
            <a:avLst/>
          </a:prstGeom>
          <a:solidFill>
            <a:srgbClr val="2B92CB"/>
          </a:solidFill>
        </p:spPr>
        <p:txBody>
          <a:bodyPr vert="horz" lIns="91425" tIns="91425" rIns="91425" bIns="91425"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 dirty="0">
                <a:latin typeface="Roboto" panose="02000000000000000000" pitchFamily="2" charset="0"/>
                <a:ea typeface="Roboto" panose="02000000000000000000" pitchFamily="2" charset="0"/>
                <a:cs typeface="Roboto" panose="02000000000000000000" pitchFamily="2" charset="0"/>
              </a:rPr>
              <a:t>	</a:t>
            </a:r>
            <a:r>
              <a:rPr lang="en-GB" sz="3600" dirty="0">
                <a:solidFill>
                  <a:schemeClr val="bg1"/>
                </a:solidFill>
                <a:latin typeface="Roboto" panose="02000000000000000000" pitchFamily="2" charset="0"/>
                <a:ea typeface="Roboto" panose="02000000000000000000" pitchFamily="2" charset="0"/>
                <a:cs typeface="Roboto" panose="02000000000000000000" pitchFamily="2" charset="0"/>
              </a:rPr>
              <a:t>Agenda</a:t>
            </a:r>
            <a:endParaRPr lang="en" sz="3600" dirty="0">
              <a:solidFill>
                <a:schemeClr val="bg1"/>
              </a:solidFill>
              <a:latin typeface="Roboto" panose="02000000000000000000" pitchFamily="2" charset="0"/>
              <a:ea typeface="Roboto" panose="02000000000000000000" pitchFamily="2" charset="0"/>
              <a:cs typeface="Roboto" panose="02000000000000000000" pitchFamily="2" charset="0"/>
            </a:endParaRPr>
          </a:p>
        </p:txBody>
      </p:sp>
      <p:sp>
        <p:nvSpPr>
          <p:cNvPr id="5" name="Shape 71">
            <a:extLst>
              <a:ext uri="{FF2B5EF4-FFF2-40B4-BE49-F238E27FC236}">
                <a16:creationId xmlns:a16="http://schemas.microsoft.com/office/drawing/2014/main" id="{F304458E-9057-4645-87ED-50C580C1D670}"/>
              </a:ext>
            </a:extLst>
          </p:cNvPr>
          <p:cNvSpPr txBox="1">
            <a:spLocks/>
          </p:cNvSpPr>
          <p:nvPr/>
        </p:nvSpPr>
        <p:spPr>
          <a:xfrm>
            <a:off x="514364" y="1372754"/>
            <a:ext cx="5581636" cy="4831562"/>
          </a:xfrm>
          <a:prstGeom prst="rect">
            <a:avLst/>
          </a:prstGeom>
          <a:noFill/>
          <a:ln>
            <a:noFill/>
          </a:ln>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buFont typeface="Arial" panose="020B0604020202020204" pitchFamily="34" charset="0"/>
              <a:buNone/>
            </a:pPr>
            <a:r>
              <a:rPr lang="en-GB" sz="1800" i="1" dirty="0">
                <a:solidFill>
                  <a:srgbClr val="FF0000"/>
                </a:solidFill>
                <a:latin typeface="Roboto" panose="02000000000000000000" pitchFamily="2" charset="0"/>
                <a:ea typeface="Roboto" panose="02000000000000000000" pitchFamily="2" charset="0"/>
                <a:cs typeface="Roboto" panose="02000000000000000000" pitchFamily="2" charset="0"/>
                <a:sym typeface="Calibri"/>
              </a:rPr>
              <a:t>***Sample Agenda. Adjust accordingly.***</a:t>
            </a:r>
          </a:p>
          <a:p>
            <a:pPr>
              <a:spcBef>
                <a:spcPts val="0"/>
              </a:spcBef>
              <a:buFont typeface="Arial" panose="020B0604020202020204" pitchFamily="34" charset="0"/>
              <a:buNone/>
            </a:pPr>
            <a:endParaRPr lang="en-GB" sz="1600" i="1" dirty="0">
              <a:solidFill>
                <a:srgbClr val="000000"/>
              </a:solidFill>
              <a:latin typeface="Roboto" panose="02000000000000000000" pitchFamily="2" charset="0"/>
              <a:ea typeface="Roboto" panose="02000000000000000000" pitchFamily="2" charset="0"/>
              <a:cs typeface="Roboto" panose="02000000000000000000" pitchFamily="2" charset="0"/>
              <a:sym typeface="Calibri"/>
            </a:endParaRPr>
          </a:p>
          <a:p>
            <a:pPr marL="457200" indent="-304800">
              <a:spcBef>
                <a:spcPts val="0"/>
              </a:spcBef>
              <a:spcAft>
                <a:spcPts val="1000"/>
              </a:spcAft>
              <a:buClr>
                <a:srgbClr val="000000"/>
              </a:buClr>
              <a:buSzPct val="100000"/>
              <a:buFont typeface="Calibri"/>
              <a:buChar char="•"/>
            </a:pPr>
            <a:r>
              <a:rPr lang="en-GB" sz="1600" i="1"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0900  Welcome (City representative or facilitator)</a:t>
            </a:r>
          </a:p>
          <a:p>
            <a:pPr marL="457200" indent="-304800">
              <a:spcBef>
                <a:spcPts val="1200"/>
              </a:spcBef>
              <a:spcAft>
                <a:spcPts val="1000"/>
              </a:spcAft>
              <a:buClr>
                <a:srgbClr val="000000"/>
              </a:buClr>
              <a:buSzPct val="100000"/>
              <a:buFont typeface="Calibri"/>
              <a:buChar char="•"/>
            </a:pPr>
            <a:r>
              <a:rPr lang="en-GB" sz="1600" i="1"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0910  Introduction to the day (facilitator)</a:t>
            </a:r>
          </a:p>
          <a:p>
            <a:pPr marL="457200" indent="-304800">
              <a:spcBef>
                <a:spcPts val="1200"/>
              </a:spcBef>
              <a:spcAft>
                <a:spcPts val="1000"/>
              </a:spcAft>
              <a:buClr>
                <a:srgbClr val="000000"/>
              </a:buClr>
              <a:buSzPct val="100000"/>
              <a:buFont typeface="Calibri"/>
              <a:buChar char="•"/>
            </a:pPr>
            <a:r>
              <a:rPr lang="en-GB" sz="1600" i="1"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0925  Overview of city Emergency Management Plans and relevant SOP’s </a:t>
            </a:r>
          </a:p>
          <a:p>
            <a:pPr marL="457200" indent="-304800">
              <a:spcBef>
                <a:spcPts val="1200"/>
              </a:spcBef>
              <a:spcAft>
                <a:spcPts val="1000"/>
              </a:spcAft>
              <a:buClr>
                <a:srgbClr val="000000"/>
              </a:buClr>
              <a:buSzPct val="100000"/>
              <a:buFont typeface="Calibri"/>
              <a:buChar char="•"/>
            </a:pPr>
            <a:r>
              <a:rPr lang="en-GB" sz="1600" i="1"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0935  Overview of </a:t>
            </a:r>
            <a:r>
              <a:rPr lang="en-GB" sz="1600" i="1" dirty="0" err="1">
                <a:solidFill>
                  <a:srgbClr val="000000"/>
                </a:solidFill>
                <a:latin typeface="Roboto" panose="02000000000000000000" pitchFamily="2" charset="0"/>
                <a:ea typeface="Roboto" panose="02000000000000000000" pitchFamily="2" charset="0"/>
                <a:cs typeface="Roboto" panose="02000000000000000000" pitchFamily="2" charset="0"/>
                <a:sym typeface="Calibri"/>
              </a:rPr>
              <a:t>SimEx</a:t>
            </a:r>
            <a:r>
              <a:rPr lang="en-GB" sz="1600" i="1"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 TTX (WHO facilitator)</a:t>
            </a:r>
          </a:p>
          <a:p>
            <a:pPr marL="457200" indent="-304800">
              <a:spcBef>
                <a:spcPts val="1200"/>
              </a:spcBef>
              <a:spcAft>
                <a:spcPts val="1000"/>
              </a:spcAft>
              <a:buClr>
                <a:srgbClr val="000000"/>
              </a:buClr>
              <a:buSzPct val="100000"/>
              <a:buFont typeface="Calibri"/>
              <a:buChar char="•"/>
            </a:pPr>
            <a:r>
              <a:rPr lang="en-GB" sz="1600" i="1"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0940  TTX session 1 </a:t>
            </a:r>
          </a:p>
          <a:p>
            <a:pPr marL="457200" indent="-304800">
              <a:spcBef>
                <a:spcPts val="1200"/>
              </a:spcBef>
              <a:spcAft>
                <a:spcPts val="1000"/>
              </a:spcAft>
              <a:buClr>
                <a:srgbClr val="000000"/>
              </a:buClr>
              <a:buSzPct val="100000"/>
              <a:buFont typeface="Calibri"/>
              <a:buChar char="•"/>
            </a:pPr>
            <a:r>
              <a:rPr lang="en-GB" sz="1600" i="1"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1010  Coffee break (10 min)</a:t>
            </a:r>
          </a:p>
          <a:p>
            <a:pPr marL="457200" indent="-304800">
              <a:spcBef>
                <a:spcPts val="1200"/>
              </a:spcBef>
              <a:spcAft>
                <a:spcPts val="1000"/>
              </a:spcAft>
              <a:buClr>
                <a:srgbClr val="000000"/>
              </a:buClr>
              <a:buSzPct val="100000"/>
              <a:buFont typeface="Calibri"/>
              <a:buChar char="•"/>
            </a:pPr>
            <a:r>
              <a:rPr lang="en-GB" sz="1600" i="1"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1020  TTX session 2</a:t>
            </a:r>
            <a:endParaRPr lang="en-GB" sz="1600" b="1" dirty="0">
              <a:solidFill>
                <a:srgbClr val="000000"/>
              </a:solidFill>
              <a:latin typeface="Roboto" panose="02000000000000000000" pitchFamily="2" charset="0"/>
              <a:ea typeface="Roboto" panose="02000000000000000000" pitchFamily="2" charset="0"/>
              <a:cs typeface="Roboto" panose="02000000000000000000" pitchFamily="2" charset="0"/>
              <a:sym typeface="Calibri"/>
            </a:endParaRPr>
          </a:p>
          <a:p>
            <a:pPr>
              <a:spcBef>
                <a:spcPts val="0"/>
              </a:spcBef>
              <a:buFont typeface="Arial" panose="020B0604020202020204" pitchFamily="34" charset="0"/>
              <a:buNone/>
            </a:pPr>
            <a:endParaRPr lang="en-GB" sz="1600" dirty="0">
              <a:latin typeface="Roboto" panose="02000000000000000000" pitchFamily="2" charset="0"/>
              <a:ea typeface="Roboto" panose="02000000000000000000" pitchFamily="2" charset="0"/>
              <a:cs typeface="Roboto" panose="02000000000000000000" pitchFamily="2" charset="0"/>
              <a:sym typeface="Calibri"/>
            </a:endParaRPr>
          </a:p>
        </p:txBody>
      </p:sp>
      <p:sp>
        <p:nvSpPr>
          <p:cNvPr id="6" name="Shape 72">
            <a:extLst>
              <a:ext uri="{FF2B5EF4-FFF2-40B4-BE49-F238E27FC236}">
                <a16:creationId xmlns:a16="http://schemas.microsoft.com/office/drawing/2014/main" id="{92BEA0E1-855E-084E-BBCE-D4725B7EDC77}"/>
              </a:ext>
            </a:extLst>
          </p:cNvPr>
          <p:cNvSpPr txBox="1">
            <a:spLocks/>
          </p:cNvSpPr>
          <p:nvPr/>
        </p:nvSpPr>
        <p:spPr>
          <a:xfrm>
            <a:off x="6267464" y="1372754"/>
            <a:ext cx="5581636" cy="5066146"/>
          </a:xfrm>
          <a:prstGeom prst="rect">
            <a:avLst/>
          </a:prstGeom>
          <a:noFill/>
          <a:ln>
            <a:noFill/>
          </a:ln>
        </p:spPr>
        <p:txBody>
          <a:bodyPr lIns="91425" tIns="91425" rIns="91425" bIns="91425"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304800">
              <a:spcBef>
                <a:spcPts val="1200"/>
              </a:spcBef>
              <a:spcAft>
                <a:spcPts val="1000"/>
              </a:spcAft>
              <a:buClr>
                <a:srgbClr val="000000"/>
              </a:buClr>
              <a:buSzPct val="100000"/>
              <a:buFont typeface="Calibri"/>
              <a:buChar char="•"/>
            </a:pPr>
            <a:r>
              <a:rPr lang="en-GB" sz="1600" i="1" dirty="0">
                <a:solidFill>
                  <a:srgbClr val="000000"/>
                </a:solidFill>
                <a:latin typeface="Roboto" panose="02000000000000000000" pitchFamily="2" charset="0"/>
                <a:sym typeface="Calibri"/>
              </a:rPr>
              <a:t>1100  Short break (10 min)</a:t>
            </a:r>
          </a:p>
          <a:p>
            <a:pPr marL="457200" indent="-304800">
              <a:spcBef>
                <a:spcPts val="1200"/>
              </a:spcBef>
              <a:spcAft>
                <a:spcPts val="1000"/>
              </a:spcAft>
              <a:buClr>
                <a:srgbClr val="000000"/>
              </a:buClr>
              <a:buSzPct val="100000"/>
              <a:buFont typeface="Calibri"/>
              <a:buChar char="•"/>
            </a:pPr>
            <a:r>
              <a:rPr lang="en-GB" sz="1600" i="1" dirty="0">
                <a:solidFill>
                  <a:srgbClr val="000000"/>
                </a:solidFill>
                <a:latin typeface="Roboto" panose="02000000000000000000" pitchFamily="2" charset="0"/>
                <a:sym typeface="Calibri"/>
              </a:rPr>
              <a:t>1115  TTX session  3</a:t>
            </a:r>
          </a:p>
          <a:p>
            <a:pPr marL="457200" indent="-304800">
              <a:spcBef>
                <a:spcPts val="1200"/>
              </a:spcBef>
              <a:spcAft>
                <a:spcPts val="1000"/>
              </a:spcAft>
              <a:buClr>
                <a:srgbClr val="000000"/>
              </a:buClr>
              <a:buSzPct val="100000"/>
              <a:buFont typeface="Calibri"/>
              <a:buChar char="•"/>
            </a:pPr>
            <a:r>
              <a:rPr lang="en-GB" sz="1600" i="1" dirty="0">
                <a:solidFill>
                  <a:srgbClr val="000000"/>
                </a:solidFill>
                <a:latin typeface="Roboto" panose="02000000000000000000" pitchFamily="2" charset="0"/>
                <a:sym typeface="Calibri"/>
              </a:rPr>
              <a:t>1200  Coffee break (10 min)</a:t>
            </a:r>
          </a:p>
          <a:p>
            <a:pPr marL="457200" indent="-304800">
              <a:spcBef>
                <a:spcPts val="1200"/>
              </a:spcBef>
              <a:spcAft>
                <a:spcPts val="1000"/>
              </a:spcAft>
              <a:buClr>
                <a:srgbClr val="000000"/>
              </a:buClr>
              <a:buSzPct val="100000"/>
              <a:buFont typeface="Calibri"/>
              <a:buChar char="•"/>
            </a:pPr>
            <a:r>
              <a:rPr lang="en-GB" sz="1600" i="1" dirty="0">
                <a:solidFill>
                  <a:srgbClr val="000000"/>
                </a:solidFill>
                <a:latin typeface="Roboto" panose="02000000000000000000" pitchFamily="2" charset="0"/>
                <a:sym typeface="Calibri"/>
              </a:rPr>
              <a:t>1210  TTX Session 4</a:t>
            </a:r>
          </a:p>
          <a:p>
            <a:pPr marL="457200" indent="-304800">
              <a:spcBef>
                <a:spcPts val="1200"/>
              </a:spcBef>
              <a:spcAft>
                <a:spcPts val="1000"/>
              </a:spcAft>
              <a:buClr>
                <a:srgbClr val="000000"/>
              </a:buClr>
              <a:buSzPct val="100000"/>
              <a:buFont typeface="Calibri"/>
              <a:buChar char="•"/>
            </a:pPr>
            <a:r>
              <a:rPr lang="en-GB" sz="1600" i="1" dirty="0">
                <a:solidFill>
                  <a:srgbClr val="000000"/>
                </a:solidFill>
                <a:latin typeface="Roboto" panose="02000000000000000000" pitchFamily="2" charset="0"/>
                <a:sym typeface="Calibri"/>
              </a:rPr>
              <a:t>1300 Lunch</a:t>
            </a:r>
          </a:p>
          <a:p>
            <a:pPr marL="457200" indent="-304800">
              <a:spcBef>
                <a:spcPts val="1200"/>
              </a:spcBef>
              <a:spcAft>
                <a:spcPts val="1000"/>
              </a:spcAft>
              <a:buClr>
                <a:srgbClr val="000000"/>
              </a:buClr>
              <a:buSzPct val="100000"/>
              <a:buFont typeface="Calibri"/>
              <a:buChar char="•"/>
            </a:pPr>
            <a:r>
              <a:rPr lang="en-GB" sz="1600" i="1" dirty="0">
                <a:solidFill>
                  <a:srgbClr val="000000"/>
                </a:solidFill>
                <a:latin typeface="Roboto" panose="02000000000000000000" pitchFamily="2" charset="0"/>
                <a:sym typeface="Calibri"/>
              </a:rPr>
              <a:t>1400 TTX Session 5</a:t>
            </a:r>
          </a:p>
          <a:p>
            <a:pPr marL="457200" indent="-304800">
              <a:spcBef>
                <a:spcPts val="1200"/>
              </a:spcBef>
              <a:spcAft>
                <a:spcPts val="1000"/>
              </a:spcAft>
              <a:buClr>
                <a:srgbClr val="000000"/>
              </a:buClr>
              <a:buSzPct val="100000"/>
              <a:buFont typeface="Calibri"/>
              <a:buChar char="•"/>
            </a:pPr>
            <a:r>
              <a:rPr lang="en-GB" sz="1600" i="1" dirty="0">
                <a:solidFill>
                  <a:srgbClr val="000000"/>
                </a:solidFill>
                <a:latin typeface="Roboto" panose="02000000000000000000" pitchFamily="2" charset="0"/>
                <a:sym typeface="Calibri"/>
              </a:rPr>
              <a:t>1500 Debrief: GAP analysis (WHO facilitator)</a:t>
            </a:r>
          </a:p>
          <a:p>
            <a:pPr marL="457200" indent="-304800">
              <a:spcBef>
                <a:spcPts val="1200"/>
              </a:spcBef>
              <a:spcAft>
                <a:spcPts val="1000"/>
              </a:spcAft>
              <a:buClr>
                <a:srgbClr val="000000"/>
              </a:buClr>
              <a:buSzPct val="100000"/>
              <a:buFont typeface="Calibri"/>
              <a:buChar char="•"/>
            </a:pPr>
            <a:r>
              <a:rPr lang="en-GB" sz="1600" i="1" dirty="0">
                <a:solidFill>
                  <a:srgbClr val="000000"/>
                </a:solidFill>
                <a:latin typeface="Roboto" panose="02000000000000000000" pitchFamily="2" charset="0"/>
                <a:sym typeface="Calibri"/>
              </a:rPr>
              <a:t>1550  Feedback &amp; way forward (WHO facilitator)</a:t>
            </a:r>
          </a:p>
          <a:p>
            <a:pPr marL="457200" indent="-304800">
              <a:spcBef>
                <a:spcPts val="1200"/>
              </a:spcBef>
              <a:spcAft>
                <a:spcPts val="1000"/>
              </a:spcAft>
              <a:buClr>
                <a:srgbClr val="000000"/>
              </a:buClr>
              <a:buSzPct val="100000"/>
              <a:buFont typeface="Calibri"/>
              <a:buChar char="•"/>
            </a:pPr>
            <a:r>
              <a:rPr lang="en-GB" sz="1600" i="1" dirty="0">
                <a:solidFill>
                  <a:srgbClr val="000000"/>
                </a:solidFill>
                <a:latin typeface="Roboto" panose="02000000000000000000" pitchFamily="2" charset="0"/>
                <a:sym typeface="Calibri"/>
              </a:rPr>
              <a:t>1630  Closing/Lunch </a:t>
            </a:r>
            <a:r>
              <a:rPr lang="en-GB" sz="1800" dirty="0">
                <a:solidFill>
                  <a:srgbClr val="F79646"/>
                </a:solidFill>
                <a:sym typeface="Calibri"/>
              </a:rPr>
              <a:t>		</a:t>
            </a:r>
          </a:p>
          <a:p>
            <a:pPr>
              <a:spcBef>
                <a:spcPts val="0"/>
              </a:spcBef>
              <a:buFont typeface="Arial" panose="020B0604020202020204" pitchFamily="34" charset="0"/>
              <a:buNone/>
            </a:pPr>
            <a:endParaRPr lang="en-GB" sz="1800" dirty="0">
              <a:sym typeface="Calibri"/>
            </a:endParaRPr>
          </a:p>
        </p:txBody>
      </p:sp>
    </p:spTree>
    <p:extLst>
      <p:ext uri="{BB962C8B-B14F-4D97-AF65-F5344CB8AC3E}">
        <p14:creationId xmlns:p14="http://schemas.microsoft.com/office/powerpoint/2010/main" val="19575899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close up of a coffee cup sitting on a table&#10;&#10;Description automatically generated">
            <a:extLst>
              <a:ext uri="{FF2B5EF4-FFF2-40B4-BE49-F238E27FC236}">
                <a16:creationId xmlns:a16="http://schemas.microsoft.com/office/drawing/2014/main" id="{30EEBE64-3D8C-ED4A-A8A5-FDD41B9A7AD5}"/>
              </a:ext>
            </a:extLst>
          </p:cNvPr>
          <p:cNvPicPr>
            <a:picLocks noGrp="1" noChangeAspect="1"/>
          </p:cNvPicPr>
          <p:nvPr>
            <p:ph idx="1"/>
          </p:nvPr>
        </p:nvPicPr>
        <p:blipFill>
          <a:blip r:embed="rId3"/>
          <a:stretch>
            <a:fillRect/>
          </a:stretch>
        </p:blipFill>
        <p:spPr>
          <a:xfrm>
            <a:off x="0" y="445851"/>
            <a:ext cx="12192000" cy="5966298"/>
          </a:xfrm>
        </p:spPr>
      </p:pic>
      <p:sp>
        <p:nvSpPr>
          <p:cNvPr id="6" name="Shape 192">
            <a:extLst>
              <a:ext uri="{FF2B5EF4-FFF2-40B4-BE49-F238E27FC236}">
                <a16:creationId xmlns:a16="http://schemas.microsoft.com/office/drawing/2014/main" id="{4F73E0DA-52C6-6846-B2EC-346D49552EA7}"/>
              </a:ext>
            </a:extLst>
          </p:cNvPr>
          <p:cNvSpPr txBox="1">
            <a:spLocks noGrp="1"/>
          </p:cNvSpPr>
          <p:nvPr>
            <p:ph type="title"/>
          </p:nvPr>
        </p:nvSpPr>
        <p:spPr>
          <a:xfrm>
            <a:off x="1003679" y="1655850"/>
            <a:ext cx="4114552" cy="3546300"/>
          </a:xfrm>
          <a:prstGeom prst="rect">
            <a:avLst/>
          </a:prstGeom>
          <a:solidFill>
            <a:srgbClr val="2B92CB"/>
          </a:solidFill>
        </p:spPr>
        <p:txBody>
          <a:bodyPr lIns="91425" tIns="91425" rIns="91425" bIns="91425" anchor="ctr" anchorCtr="0">
            <a:noAutofit/>
          </a:bodyPr>
          <a:lstStyle/>
          <a:p>
            <a:pPr lvl="0" rtl="0">
              <a:spcBef>
                <a:spcPts val="0"/>
              </a:spcBef>
              <a:buNone/>
            </a:pPr>
            <a:r>
              <a:rPr lang="en" dirty="0">
                <a:solidFill>
                  <a:schemeClr val="bg1"/>
                </a:solidFill>
              </a:rPr>
              <a:t>Coffee/Tea break</a:t>
            </a:r>
          </a:p>
        </p:txBody>
      </p:sp>
    </p:spTree>
    <p:extLst>
      <p:ext uri="{BB962C8B-B14F-4D97-AF65-F5344CB8AC3E}">
        <p14:creationId xmlns:p14="http://schemas.microsoft.com/office/powerpoint/2010/main" val="3823025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62">
            <a:extLst>
              <a:ext uri="{FF2B5EF4-FFF2-40B4-BE49-F238E27FC236}">
                <a16:creationId xmlns:a16="http://schemas.microsoft.com/office/drawing/2014/main" id="{3ADD9B20-BEDC-1444-94A9-8D0F57E233FE}"/>
              </a:ext>
            </a:extLst>
          </p:cNvPr>
          <p:cNvSpPr txBox="1">
            <a:spLocks noGrp="1"/>
          </p:cNvSpPr>
          <p:nvPr>
            <p:ph type="title"/>
          </p:nvPr>
        </p:nvSpPr>
        <p:spPr>
          <a:xfrm>
            <a:off x="0" y="0"/>
            <a:ext cx="12192000" cy="734096"/>
          </a:xfrm>
          <a:prstGeom prst="rect">
            <a:avLst/>
          </a:prstGeom>
          <a:solidFill>
            <a:srgbClr val="2B92CB"/>
          </a:solidFill>
        </p:spPr>
        <p:txBody>
          <a:bodyPr lIns="91425" tIns="91425" rIns="91425" bIns="91425" anchor="ctr" anchorCtr="0">
            <a:noAutofit/>
          </a:bodyPr>
          <a:lstStyle/>
          <a:p>
            <a:pPr lvl="0">
              <a:spcBef>
                <a:spcPts val="0"/>
              </a:spcBef>
              <a:buNone/>
            </a:pPr>
            <a:r>
              <a:rPr lang="en" sz="3600" dirty="0">
                <a:solidFill>
                  <a:schemeClr val="bg1"/>
                </a:solidFill>
                <a:latin typeface="Roboto" panose="02000000000000000000" pitchFamily="2" charset="0"/>
                <a:ea typeface="Roboto" panose="02000000000000000000" pitchFamily="2" charset="0"/>
                <a:cs typeface="Roboto" panose="02000000000000000000" pitchFamily="2" charset="0"/>
              </a:rPr>
              <a:t>	Session 3: Risk Communications</a:t>
            </a:r>
          </a:p>
        </p:txBody>
      </p:sp>
      <p:sp>
        <p:nvSpPr>
          <p:cNvPr id="6" name="Shape 163">
            <a:extLst>
              <a:ext uri="{FF2B5EF4-FFF2-40B4-BE49-F238E27FC236}">
                <a16:creationId xmlns:a16="http://schemas.microsoft.com/office/drawing/2014/main" id="{D96A18F3-77F9-F44E-A72B-4880EA1743B5}"/>
              </a:ext>
            </a:extLst>
          </p:cNvPr>
          <p:cNvSpPr txBox="1"/>
          <p:nvPr/>
        </p:nvSpPr>
        <p:spPr>
          <a:xfrm>
            <a:off x="498764" y="837127"/>
            <a:ext cx="10889671" cy="5763178"/>
          </a:xfrm>
          <a:prstGeom prst="rect">
            <a:avLst/>
          </a:prstGeom>
          <a:noFill/>
          <a:ln>
            <a:noFill/>
          </a:ln>
        </p:spPr>
        <p:txBody>
          <a:bodyPr lIns="91425" tIns="91425" rIns="91425" bIns="91425" anchor="t" anchorCtr="0">
            <a:noAutofit/>
          </a:bodyPr>
          <a:lstStyle/>
          <a:p>
            <a:pPr marL="127000" lvl="0" rtl="0">
              <a:spcBef>
                <a:spcPts val="0"/>
              </a:spcBef>
              <a:buSzPct val="100000"/>
            </a:pPr>
            <a:r>
              <a:rPr lang="en" dirty="0">
                <a:latin typeface="Roboto" panose="02000000000000000000" pitchFamily="2" charset="0"/>
                <a:ea typeface="Roboto" panose="02000000000000000000" pitchFamily="2" charset="0"/>
                <a:cs typeface="Roboto" panose="02000000000000000000" pitchFamily="2" charset="0"/>
              </a:rPr>
              <a:t>The media, both traditional and social, continue to have a lot of influence over the general population and providing clear guidance is challenging.</a:t>
            </a:r>
          </a:p>
          <a:p>
            <a:pPr marL="127000" lvl="0" rtl="0">
              <a:spcBef>
                <a:spcPts val="0"/>
              </a:spcBef>
              <a:buSzPct val="100000"/>
            </a:pPr>
            <a:endParaRPr lang="en" dirty="0">
              <a:latin typeface="Roboto" panose="02000000000000000000" pitchFamily="2" charset="0"/>
              <a:ea typeface="Roboto" panose="02000000000000000000" pitchFamily="2" charset="0"/>
              <a:cs typeface="Roboto" panose="02000000000000000000" pitchFamily="2" charset="0"/>
            </a:endParaRPr>
          </a:p>
          <a:p>
            <a:pPr marL="127000" lvl="0" rtl="0">
              <a:spcBef>
                <a:spcPts val="0"/>
              </a:spcBef>
              <a:buSzPct val="100000"/>
            </a:pPr>
            <a:r>
              <a:rPr lang="en" dirty="0">
                <a:latin typeface="Roboto" panose="02000000000000000000" pitchFamily="2" charset="0"/>
                <a:ea typeface="Roboto" panose="02000000000000000000" pitchFamily="2" charset="0"/>
                <a:cs typeface="Roboto" panose="02000000000000000000" pitchFamily="2" charset="0"/>
              </a:rPr>
              <a:t>Several </a:t>
            </a:r>
            <a:r>
              <a:rPr lang="en-GB" dirty="0">
                <a:latin typeface="Roboto" panose="02000000000000000000" pitchFamily="2" charset="0"/>
                <a:ea typeface="Roboto" panose="02000000000000000000" pitchFamily="2" charset="0"/>
                <a:cs typeface="Roboto" panose="02000000000000000000" pitchFamily="2" charset="0"/>
              </a:rPr>
              <a:t>media</a:t>
            </a:r>
            <a:r>
              <a:rPr lang="en" dirty="0">
                <a:latin typeface="Roboto" panose="02000000000000000000" pitchFamily="2" charset="0"/>
                <a:ea typeface="Roboto" panose="02000000000000000000" pitchFamily="2" charset="0"/>
                <a:cs typeface="Roboto" panose="02000000000000000000" pitchFamily="2" charset="0"/>
              </a:rPr>
              <a:t> that have been traditionally critical of the current government have relentlessly published </a:t>
            </a:r>
            <a:r>
              <a:rPr lang="en-GB" dirty="0">
                <a:latin typeface="Roboto" panose="02000000000000000000" pitchFamily="2" charset="0"/>
                <a:ea typeface="Roboto" panose="02000000000000000000" pitchFamily="2" charset="0"/>
                <a:cs typeface="Roboto" panose="02000000000000000000" pitchFamily="2" charset="0"/>
              </a:rPr>
              <a:t>stories</a:t>
            </a:r>
            <a:r>
              <a:rPr lang="en" dirty="0">
                <a:latin typeface="Roboto" panose="02000000000000000000" pitchFamily="2" charset="0"/>
                <a:ea typeface="Roboto" panose="02000000000000000000" pitchFamily="2" charset="0"/>
                <a:cs typeface="Roboto" panose="02000000000000000000" pitchFamily="2" charset="0"/>
              </a:rPr>
              <a:t> </a:t>
            </a:r>
            <a:r>
              <a:rPr lang="en-GB" dirty="0">
                <a:latin typeface="Roboto" panose="02000000000000000000" pitchFamily="2" charset="0"/>
                <a:ea typeface="Roboto" panose="02000000000000000000" pitchFamily="2" charset="0"/>
                <a:cs typeface="Roboto" panose="02000000000000000000" pitchFamily="2" charset="0"/>
              </a:rPr>
              <a:t>about</a:t>
            </a:r>
            <a:r>
              <a:rPr lang="en" dirty="0">
                <a:latin typeface="Roboto" panose="02000000000000000000" pitchFamily="2" charset="0"/>
                <a:ea typeface="Roboto" panose="02000000000000000000" pitchFamily="2" charset="0"/>
                <a:cs typeface="Roboto" panose="02000000000000000000" pitchFamily="2" charset="0"/>
              </a:rPr>
              <a:t> </a:t>
            </a:r>
            <a:r>
              <a:rPr lang="en-GB" dirty="0">
                <a:latin typeface="Roboto" panose="02000000000000000000" pitchFamily="2" charset="0"/>
                <a:ea typeface="Roboto" panose="02000000000000000000" pitchFamily="2" charset="0"/>
                <a:cs typeface="Roboto" panose="02000000000000000000" pitchFamily="2" charset="0"/>
              </a:rPr>
              <a:t>insufficient</a:t>
            </a:r>
            <a:r>
              <a:rPr lang="en" dirty="0">
                <a:latin typeface="Roboto" panose="02000000000000000000" pitchFamily="2" charset="0"/>
                <a:ea typeface="Roboto" panose="02000000000000000000" pitchFamily="2" charset="0"/>
                <a:cs typeface="Roboto" panose="02000000000000000000" pitchFamily="2" charset="0"/>
              </a:rPr>
              <a:t> testing, poor management and deaths of patients and health workers while at the same time ignoring successes that have been </a:t>
            </a:r>
            <a:r>
              <a:rPr lang="en-GB" dirty="0">
                <a:latin typeface="Roboto" panose="02000000000000000000" pitchFamily="2" charset="0"/>
                <a:ea typeface="Roboto" panose="02000000000000000000" pitchFamily="2" charset="0"/>
                <a:cs typeface="Roboto" panose="02000000000000000000" pitchFamily="2" charset="0"/>
              </a:rPr>
              <a:t>achieved</a:t>
            </a:r>
            <a:r>
              <a:rPr lang="en" dirty="0">
                <a:latin typeface="Roboto" panose="02000000000000000000" pitchFamily="2" charset="0"/>
                <a:ea typeface="Roboto" panose="02000000000000000000" pitchFamily="2" charset="0"/>
                <a:cs typeface="Roboto" panose="02000000000000000000" pitchFamily="2" charset="0"/>
              </a:rPr>
              <a:t>. This has led to an erosion of confidence in the government approach and fueled online speculation.</a:t>
            </a:r>
          </a:p>
          <a:p>
            <a:pPr marL="127000" lvl="0" rtl="0">
              <a:spcBef>
                <a:spcPts val="0"/>
              </a:spcBef>
              <a:buSzPct val="100000"/>
            </a:pPr>
            <a:endParaRPr lang="en" dirty="0">
              <a:latin typeface="Roboto" panose="02000000000000000000" pitchFamily="2" charset="0"/>
              <a:ea typeface="Roboto" panose="02000000000000000000" pitchFamily="2" charset="0"/>
              <a:cs typeface="Roboto" panose="02000000000000000000" pitchFamily="2" charset="0"/>
            </a:endParaRPr>
          </a:p>
          <a:p>
            <a:pPr marL="127000" lvl="0" rtl="0">
              <a:spcBef>
                <a:spcPts val="0"/>
              </a:spcBef>
              <a:buSzPct val="100000"/>
            </a:pPr>
            <a:r>
              <a:rPr lang="en" dirty="0">
                <a:latin typeface="Roboto" panose="02000000000000000000" pitchFamily="2" charset="0"/>
                <a:ea typeface="Roboto" panose="02000000000000000000" pitchFamily="2" charset="0"/>
                <a:cs typeface="Roboto" panose="02000000000000000000" pitchFamily="2" charset="0"/>
              </a:rPr>
              <a:t>Social media is alive with scare stories, </a:t>
            </a:r>
            <a:r>
              <a:rPr lang="en-GB" dirty="0">
                <a:latin typeface="Roboto" panose="02000000000000000000" pitchFamily="2" charset="0"/>
                <a:ea typeface="Roboto" panose="02000000000000000000" pitchFamily="2" charset="0"/>
                <a:cs typeface="Roboto" panose="02000000000000000000" pitchFamily="2" charset="0"/>
              </a:rPr>
              <a:t>fake news</a:t>
            </a:r>
            <a:r>
              <a:rPr lang="en" dirty="0">
                <a:latin typeface="Roboto" panose="02000000000000000000" pitchFamily="2" charset="0"/>
                <a:ea typeface="Roboto" panose="02000000000000000000" pitchFamily="2" charset="0"/>
                <a:cs typeface="Roboto" panose="02000000000000000000" pitchFamily="2" charset="0"/>
              </a:rPr>
              <a:t> and </a:t>
            </a:r>
            <a:r>
              <a:rPr lang="en-GB" dirty="0">
                <a:latin typeface="Roboto" panose="02000000000000000000" pitchFamily="2" charset="0"/>
                <a:ea typeface="Roboto" panose="02000000000000000000" pitchFamily="2" charset="0"/>
                <a:cs typeface="Roboto" panose="02000000000000000000" pitchFamily="2" charset="0"/>
              </a:rPr>
              <a:t>pseudo</a:t>
            </a:r>
            <a:r>
              <a:rPr lang="en" dirty="0">
                <a:latin typeface="Roboto" panose="02000000000000000000" pitchFamily="2" charset="0"/>
                <a:ea typeface="Roboto" panose="02000000000000000000" pitchFamily="2" charset="0"/>
                <a:cs typeface="Roboto" panose="02000000000000000000" pitchFamily="2" charset="0"/>
              </a:rPr>
              <a:t> cures.</a:t>
            </a:r>
          </a:p>
          <a:p>
            <a:pPr marL="127000" lvl="0" rtl="0">
              <a:spcBef>
                <a:spcPts val="0"/>
              </a:spcBef>
              <a:buSzPct val="100000"/>
            </a:pPr>
            <a:endParaRPr lang="en" dirty="0">
              <a:latin typeface="Roboto" panose="02000000000000000000" pitchFamily="2" charset="0"/>
              <a:ea typeface="Roboto" panose="02000000000000000000" pitchFamily="2" charset="0"/>
              <a:cs typeface="Roboto" panose="02000000000000000000" pitchFamily="2" charset="0"/>
            </a:endParaRPr>
          </a:p>
          <a:p>
            <a:pPr marL="127000" lvl="0" rtl="0">
              <a:spcBef>
                <a:spcPts val="0"/>
              </a:spcBef>
              <a:buSzPct val="100000"/>
            </a:pPr>
            <a:r>
              <a:rPr lang="en" dirty="0">
                <a:latin typeface="Roboto" panose="02000000000000000000" pitchFamily="2" charset="0"/>
                <a:ea typeface="Roboto" panose="02000000000000000000" pitchFamily="2" charset="0"/>
                <a:cs typeface="Roboto" panose="02000000000000000000" pitchFamily="2" charset="0"/>
              </a:rPr>
              <a:t>Many media pundits have little public health training and simply latch onto stories that they feel have the greatest </a:t>
            </a:r>
            <a:r>
              <a:rPr lang="en-GB" dirty="0">
                <a:latin typeface="Roboto" panose="02000000000000000000" pitchFamily="2" charset="0"/>
                <a:ea typeface="Roboto" panose="02000000000000000000" pitchFamily="2" charset="0"/>
                <a:cs typeface="Roboto" panose="02000000000000000000" pitchFamily="2" charset="0"/>
              </a:rPr>
              <a:t>mileage</a:t>
            </a:r>
            <a:r>
              <a:rPr lang="en" dirty="0">
                <a:latin typeface="Roboto" panose="02000000000000000000" pitchFamily="2" charset="0"/>
                <a:ea typeface="Roboto" panose="02000000000000000000" pitchFamily="2" charset="0"/>
                <a:cs typeface="Roboto" panose="02000000000000000000" pitchFamily="2" charset="0"/>
              </a:rPr>
              <a:t>.   </a:t>
            </a:r>
          </a:p>
          <a:p>
            <a:pPr marL="127000" lvl="0" rtl="0">
              <a:spcBef>
                <a:spcPts val="0"/>
              </a:spcBef>
              <a:buSzPct val="100000"/>
            </a:pPr>
            <a:endParaRPr lang="en" dirty="0">
              <a:latin typeface="Roboto" panose="02000000000000000000" pitchFamily="2" charset="0"/>
              <a:ea typeface="Roboto" panose="02000000000000000000" pitchFamily="2" charset="0"/>
              <a:cs typeface="Roboto" panose="02000000000000000000" pitchFamily="2" charset="0"/>
            </a:endParaRPr>
          </a:p>
          <a:p>
            <a:pPr marL="127000" lvl="0" rtl="0">
              <a:spcBef>
                <a:spcPts val="0"/>
              </a:spcBef>
              <a:buSzPct val="100000"/>
            </a:pPr>
            <a:r>
              <a:rPr lang="en" dirty="0">
                <a:latin typeface="Roboto" panose="02000000000000000000" pitchFamily="2" charset="0"/>
                <a:ea typeface="Roboto" panose="02000000000000000000" pitchFamily="2" charset="0"/>
                <a:cs typeface="Roboto" panose="02000000000000000000" pitchFamily="2" charset="0"/>
              </a:rPr>
              <a:t>There have been some successes.   The government health advisors are well regarded in the scientific and public health community and are able to get s</a:t>
            </a:r>
            <a:r>
              <a:rPr lang="en-GB" dirty="0">
                <a:latin typeface="Roboto" panose="02000000000000000000" pitchFamily="2" charset="0"/>
                <a:ea typeface="Roboto" panose="02000000000000000000" pitchFamily="2" charset="0"/>
                <a:cs typeface="Roboto" panose="02000000000000000000" pitchFamily="2" charset="0"/>
              </a:rPr>
              <a:t>om</a:t>
            </a:r>
            <a:r>
              <a:rPr lang="en" dirty="0">
                <a:latin typeface="Roboto" panose="02000000000000000000" pitchFamily="2" charset="0"/>
                <a:ea typeface="Roboto" panose="02000000000000000000" pitchFamily="2" charset="0"/>
                <a:cs typeface="Roboto" panose="02000000000000000000" pitchFamily="2" charset="0"/>
              </a:rPr>
              <a:t>e facts and clear messaging out.  </a:t>
            </a:r>
          </a:p>
          <a:p>
            <a:pPr marL="127000" lvl="0">
              <a:buSzPct val="100000"/>
            </a:pPr>
            <a:endParaRPr lang="en" dirty="0">
              <a:latin typeface="Roboto" panose="02000000000000000000" pitchFamily="2" charset="0"/>
              <a:ea typeface="Roboto" panose="02000000000000000000" pitchFamily="2" charset="0"/>
              <a:cs typeface="Roboto" panose="02000000000000000000" pitchFamily="2" charset="0"/>
            </a:endParaRPr>
          </a:p>
          <a:p>
            <a:pPr marL="127000" lvl="0">
              <a:buSzPct val="100000"/>
            </a:pPr>
            <a:r>
              <a:rPr lang="en" dirty="0">
                <a:latin typeface="Roboto" panose="02000000000000000000" pitchFamily="2" charset="0"/>
                <a:ea typeface="Roboto" panose="02000000000000000000" pitchFamily="2" charset="0"/>
                <a:cs typeface="Roboto" panose="02000000000000000000" pitchFamily="2" charset="0"/>
              </a:rPr>
              <a:t>Value of communicating with communities – community engagement.   This not only a health led issue – community engagement has a critical role, </a:t>
            </a:r>
            <a:r>
              <a:rPr lang="en-GB" dirty="0">
                <a:latin typeface="Roboto" panose="02000000000000000000" pitchFamily="2" charset="0"/>
                <a:ea typeface="Roboto" panose="02000000000000000000" pitchFamily="2" charset="0"/>
                <a:cs typeface="Roboto" panose="02000000000000000000" pitchFamily="2" charset="0"/>
              </a:rPr>
              <a:t>as people are part of managing the outbreak.   Community groups, faith based institutions and other community lead programmes can assist or hinder reliable messaging and require engagement.</a:t>
            </a:r>
            <a:endParaRPr lang="en"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40752010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68">
            <a:extLst>
              <a:ext uri="{FF2B5EF4-FFF2-40B4-BE49-F238E27FC236}">
                <a16:creationId xmlns:a16="http://schemas.microsoft.com/office/drawing/2014/main" id="{D101F50B-A360-744E-BAC6-3B700FC927CC}"/>
              </a:ext>
            </a:extLst>
          </p:cNvPr>
          <p:cNvSpPr txBox="1">
            <a:spLocks noGrp="1"/>
          </p:cNvSpPr>
          <p:nvPr>
            <p:ph type="title"/>
          </p:nvPr>
        </p:nvSpPr>
        <p:spPr>
          <a:xfrm>
            <a:off x="0" y="0"/>
            <a:ext cx="12192000" cy="759854"/>
          </a:xfrm>
          <a:prstGeom prst="rect">
            <a:avLst/>
          </a:prstGeom>
          <a:solidFill>
            <a:schemeClr val="tx2"/>
          </a:solidFill>
        </p:spPr>
        <p:txBody>
          <a:bodyPr lIns="91425" tIns="91425" rIns="91425" bIns="91425" anchor="ctr" anchorCtr="0">
            <a:noAutofit/>
          </a:bodyPr>
          <a:lstStyle/>
          <a:p>
            <a:pPr lvl="0"/>
            <a:r>
              <a:rPr lang="en-GB" sz="3600" dirty="0">
                <a:solidFill>
                  <a:schemeClr val="bg1"/>
                </a:solidFill>
                <a:latin typeface="Roboto" panose="02000000000000000000" pitchFamily="2" charset="0"/>
                <a:ea typeface="Roboto" panose="02000000000000000000" pitchFamily="2" charset="0"/>
                <a:cs typeface="Roboto" panose="02000000000000000000" pitchFamily="2" charset="0"/>
              </a:rPr>
              <a:t>	Task 3:   Risk Communications </a:t>
            </a:r>
            <a:endParaRPr lang="en-GB" sz="3600" dirty="0">
              <a:latin typeface="Roboto" panose="02000000000000000000" pitchFamily="2" charset="0"/>
              <a:ea typeface="Roboto" panose="02000000000000000000" pitchFamily="2" charset="0"/>
              <a:cs typeface="Roboto" panose="02000000000000000000" pitchFamily="2" charset="0"/>
            </a:endParaRPr>
          </a:p>
        </p:txBody>
      </p:sp>
      <p:sp>
        <p:nvSpPr>
          <p:cNvPr id="5" name="Shape 169">
            <a:extLst>
              <a:ext uri="{FF2B5EF4-FFF2-40B4-BE49-F238E27FC236}">
                <a16:creationId xmlns:a16="http://schemas.microsoft.com/office/drawing/2014/main" id="{5C10D531-44B4-1447-9952-11C1CDE57356}"/>
              </a:ext>
            </a:extLst>
          </p:cNvPr>
          <p:cNvSpPr txBox="1"/>
          <p:nvPr/>
        </p:nvSpPr>
        <p:spPr>
          <a:xfrm>
            <a:off x="748145" y="862885"/>
            <a:ext cx="10989426" cy="5720795"/>
          </a:xfrm>
          <a:prstGeom prst="rect">
            <a:avLst/>
          </a:prstGeom>
          <a:noFill/>
          <a:ln>
            <a:noFill/>
          </a:ln>
        </p:spPr>
        <p:txBody>
          <a:bodyPr lIns="91425" tIns="91425" rIns="91425" bIns="91425" anchor="t" anchorCtr="0">
            <a:noAutofit/>
          </a:bodyPr>
          <a:lstStyle/>
          <a:p>
            <a:pPr lvl="0">
              <a:spcBef>
                <a:spcPts val="0"/>
              </a:spcBef>
              <a:buNone/>
            </a:pPr>
            <a:r>
              <a:rPr lang="en-GB" dirty="0">
                <a:latin typeface="Roboto" panose="02000000000000000000" pitchFamily="2" charset="0"/>
                <a:ea typeface="Roboto" panose="02000000000000000000" pitchFamily="2" charset="0"/>
                <a:cs typeface="Roboto" panose="02000000000000000000" pitchFamily="2" charset="0"/>
              </a:rPr>
              <a:t>Describe your approach to risk communication</a:t>
            </a:r>
          </a:p>
          <a:p>
            <a:pPr lvl="0">
              <a:spcBef>
                <a:spcPts val="0"/>
              </a:spcBef>
              <a:buNone/>
            </a:pPr>
            <a:endParaRPr lang="en" dirty="0">
              <a:latin typeface="Roboto" panose="02000000000000000000" pitchFamily="2" charset="0"/>
              <a:ea typeface="Roboto" panose="02000000000000000000" pitchFamily="2" charset="0"/>
              <a:cs typeface="Roboto" panose="02000000000000000000" pitchFamily="2" charset="0"/>
            </a:endParaRPr>
          </a:p>
          <a:p>
            <a:pPr marL="342900" indent="-342900">
              <a:buFont typeface="+mj-lt"/>
              <a:buAutoNum type="arabicPeriod"/>
            </a:pPr>
            <a:r>
              <a:rPr lang="en" dirty="0">
                <a:latin typeface="Roboto" panose="02000000000000000000" pitchFamily="2" charset="0"/>
                <a:ea typeface="Roboto" panose="02000000000000000000" pitchFamily="2" charset="0"/>
                <a:cs typeface="Roboto" panose="02000000000000000000" pitchFamily="2" charset="0"/>
              </a:rPr>
              <a:t>Describe your community engagement strategy</a:t>
            </a:r>
          </a:p>
          <a:p>
            <a:pPr marL="342900" lvl="0" indent="-342900">
              <a:spcBef>
                <a:spcPts val="0"/>
              </a:spcBef>
              <a:buFont typeface="+mj-lt"/>
              <a:buAutoNum type="arabicPeriod"/>
            </a:pPr>
            <a:r>
              <a:rPr lang="en" dirty="0">
                <a:latin typeface="Roboto" panose="02000000000000000000" pitchFamily="2" charset="0"/>
                <a:ea typeface="Roboto" panose="02000000000000000000" pitchFamily="2" charset="0"/>
                <a:cs typeface="Roboto" panose="02000000000000000000" pitchFamily="2" charset="0"/>
              </a:rPr>
              <a:t>How can you ensure media outlets undertake balanced, factual reporting?</a:t>
            </a:r>
          </a:p>
          <a:p>
            <a:pPr marL="342900" lvl="0" indent="-342900">
              <a:spcBef>
                <a:spcPts val="0"/>
              </a:spcBef>
              <a:buFont typeface="+mj-lt"/>
              <a:buAutoNum type="arabicPeriod"/>
            </a:pPr>
            <a:r>
              <a:rPr lang="en" dirty="0">
                <a:latin typeface="Roboto" panose="02000000000000000000" pitchFamily="2" charset="0"/>
                <a:ea typeface="Roboto" panose="02000000000000000000" pitchFamily="2" charset="0"/>
                <a:cs typeface="Roboto" panose="02000000000000000000" pitchFamily="2" charset="0"/>
              </a:rPr>
              <a:t>How can you reduce hostility in the press?</a:t>
            </a:r>
          </a:p>
          <a:p>
            <a:pPr marL="342900" lvl="0" indent="-342900">
              <a:spcBef>
                <a:spcPts val="0"/>
              </a:spcBef>
              <a:buFont typeface="+mj-lt"/>
              <a:buAutoNum type="arabicPeriod"/>
            </a:pPr>
            <a:r>
              <a:rPr lang="en" dirty="0">
                <a:latin typeface="Roboto" panose="02000000000000000000" pitchFamily="2" charset="0"/>
                <a:ea typeface="Roboto" panose="02000000000000000000" pitchFamily="2" charset="0"/>
                <a:cs typeface="Roboto" panose="02000000000000000000" pitchFamily="2" charset="0"/>
              </a:rPr>
              <a:t>How will you improve </a:t>
            </a:r>
            <a:r>
              <a:rPr lang="en-GB" dirty="0">
                <a:latin typeface="Roboto" panose="02000000000000000000" pitchFamily="2" charset="0"/>
                <a:ea typeface="Roboto" panose="02000000000000000000" pitchFamily="2" charset="0"/>
                <a:cs typeface="Roboto" panose="02000000000000000000" pitchFamily="2" charset="0"/>
              </a:rPr>
              <a:t>engagement</a:t>
            </a:r>
            <a:r>
              <a:rPr lang="en" dirty="0">
                <a:latin typeface="Roboto" panose="02000000000000000000" pitchFamily="2" charset="0"/>
                <a:ea typeface="Roboto" panose="02000000000000000000" pitchFamily="2" charset="0"/>
                <a:cs typeface="Roboto" panose="02000000000000000000" pitchFamily="2" charset="0"/>
              </a:rPr>
              <a:t> on social media?</a:t>
            </a:r>
          </a:p>
          <a:p>
            <a:pPr marL="342900" lvl="0" indent="-342900">
              <a:spcBef>
                <a:spcPts val="0"/>
              </a:spcBef>
              <a:buFont typeface="+mj-lt"/>
              <a:buAutoNum type="arabicPeriod"/>
            </a:pPr>
            <a:r>
              <a:rPr lang="en" dirty="0">
                <a:latin typeface="Roboto" panose="02000000000000000000" pitchFamily="2" charset="0"/>
                <a:ea typeface="Roboto" panose="02000000000000000000" pitchFamily="2" charset="0"/>
                <a:cs typeface="Roboto" panose="02000000000000000000" pitchFamily="2" charset="0"/>
              </a:rPr>
              <a:t>How do you support factual reporting by supporting reliable information sources?</a:t>
            </a:r>
          </a:p>
          <a:p>
            <a:pPr marL="342900" lvl="0" indent="-342900">
              <a:spcBef>
                <a:spcPts val="0"/>
              </a:spcBef>
              <a:buFont typeface="+mj-lt"/>
              <a:buAutoNum type="arabicPeriod"/>
            </a:pPr>
            <a:endParaRPr lang="en" dirty="0">
              <a:latin typeface="Roboto" panose="02000000000000000000" pitchFamily="2" charset="0"/>
              <a:ea typeface="Roboto" panose="02000000000000000000" pitchFamily="2" charset="0"/>
              <a:cs typeface="Roboto" panose="02000000000000000000" pitchFamily="2" charset="0"/>
            </a:endParaRPr>
          </a:p>
          <a:p>
            <a:pPr lvl="0">
              <a:spcBef>
                <a:spcPts val="0"/>
              </a:spcBef>
            </a:pPr>
            <a:r>
              <a:rPr lang="en" dirty="0">
                <a:latin typeface="Roboto" panose="02000000000000000000" pitchFamily="2" charset="0"/>
                <a:ea typeface="Roboto" panose="02000000000000000000" pitchFamily="2" charset="0"/>
                <a:cs typeface="Roboto" panose="02000000000000000000" pitchFamily="2" charset="0"/>
              </a:rPr>
              <a:t>Key messaging</a:t>
            </a:r>
          </a:p>
          <a:p>
            <a:pPr marL="342900" lvl="0" indent="-342900">
              <a:spcBef>
                <a:spcPts val="0"/>
              </a:spcBef>
              <a:buFont typeface="+mj-lt"/>
              <a:buAutoNum type="arabicPeriod"/>
            </a:pPr>
            <a:endParaRPr lang="en" dirty="0">
              <a:latin typeface="Roboto" panose="02000000000000000000" pitchFamily="2" charset="0"/>
              <a:ea typeface="Roboto" panose="02000000000000000000" pitchFamily="2" charset="0"/>
              <a:cs typeface="Roboto" panose="02000000000000000000" pitchFamily="2" charset="0"/>
            </a:endParaRPr>
          </a:p>
          <a:p>
            <a:pPr marL="342900" lvl="0" indent="-342900">
              <a:spcBef>
                <a:spcPts val="0"/>
              </a:spcBef>
              <a:buFont typeface="+mj-lt"/>
              <a:buAutoNum type="arabicPeriod"/>
            </a:pPr>
            <a:r>
              <a:rPr lang="en" dirty="0">
                <a:latin typeface="Roboto" panose="02000000000000000000" pitchFamily="2" charset="0"/>
                <a:ea typeface="Roboto" panose="02000000000000000000" pitchFamily="2" charset="0"/>
                <a:cs typeface="Roboto" panose="02000000000000000000" pitchFamily="2" charset="0"/>
              </a:rPr>
              <a:t>What are your key messages?</a:t>
            </a:r>
          </a:p>
          <a:p>
            <a:pPr marL="342900" lvl="0" indent="-342900">
              <a:spcBef>
                <a:spcPts val="0"/>
              </a:spcBef>
              <a:buFont typeface="+mj-lt"/>
              <a:buAutoNum type="arabicPeriod"/>
            </a:pPr>
            <a:r>
              <a:rPr lang="en" dirty="0">
                <a:latin typeface="Roboto" panose="02000000000000000000" pitchFamily="2" charset="0"/>
                <a:ea typeface="Roboto" panose="02000000000000000000" pitchFamily="2" charset="0"/>
                <a:cs typeface="Roboto" panose="02000000000000000000" pitchFamily="2" charset="0"/>
              </a:rPr>
              <a:t>How are they being transmitted to the public?</a:t>
            </a:r>
          </a:p>
          <a:p>
            <a:pPr marL="342900" lvl="0" indent="-342900">
              <a:spcBef>
                <a:spcPts val="0"/>
              </a:spcBef>
              <a:buFont typeface="+mj-lt"/>
              <a:buAutoNum type="arabicPeriod"/>
            </a:pPr>
            <a:r>
              <a:rPr lang="en" dirty="0">
                <a:latin typeface="Roboto" panose="02000000000000000000" pitchFamily="2" charset="0"/>
                <a:ea typeface="Roboto" panose="02000000000000000000" pitchFamily="2" charset="0"/>
                <a:cs typeface="Roboto" panose="02000000000000000000" pitchFamily="2" charset="0"/>
              </a:rPr>
              <a:t>Are you using enforcement – for </a:t>
            </a:r>
            <a:r>
              <a:rPr lang="en-GB" dirty="0">
                <a:latin typeface="Roboto" panose="02000000000000000000" pitchFamily="2" charset="0"/>
                <a:ea typeface="Roboto" panose="02000000000000000000" pitchFamily="2" charset="0"/>
                <a:cs typeface="Roboto" panose="02000000000000000000" pitchFamily="2" charset="0"/>
              </a:rPr>
              <a:t>instance</a:t>
            </a:r>
            <a:r>
              <a:rPr lang="en" dirty="0">
                <a:latin typeface="Roboto" panose="02000000000000000000" pitchFamily="2" charset="0"/>
                <a:ea typeface="Roboto" panose="02000000000000000000" pitchFamily="2" charset="0"/>
                <a:cs typeface="Roboto" panose="02000000000000000000" pitchFamily="2" charset="0"/>
              </a:rPr>
              <a:t> ‘Stay in doors or we will prosecute you’ or are you using a more socially based system such as encouraging </a:t>
            </a:r>
            <a:r>
              <a:rPr lang="en-GB" dirty="0">
                <a:latin typeface="Roboto" panose="02000000000000000000" pitchFamily="2" charset="0"/>
                <a:ea typeface="Roboto" panose="02000000000000000000" pitchFamily="2" charset="0"/>
                <a:cs typeface="Roboto" panose="02000000000000000000" pitchFamily="2" charset="0"/>
              </a:rPr>
              <a:t>individual responsibility and</a:t>
            </a:r>
            <a:r>
              <a:rPr lang="en" dirty="0">
                <a:latin typeface="Roboto" panose="02000000000000000000" pitchFamily="2" charset="0"/>
                <a:ea typeface="Roboto" panose="02000000000000000000" pitchFamily="2" charset="0"/>
                <a:cs typeface="Roboto" panose="02000000000000000000" pitchFamily="2" charset="0"/>
              </a:rPr>
              <a:t> peer pressure or a combination of both?</a:t>
            </a:r>
          </a:p>
          <a:p>
            <a:pPr marL="342900" indent="-342900">
              <a:buFont typeface="+mj-lt"/>
              <a:buAutoNum type="arabicPeriod"/>
            </a:pPr>
            <a:r>
              <a:rPr lang="en" dirty="0">
                <a:latin typeface="Roboto" panose="02000000000000000000" pitchFamily="2" charset="0"/>
                <a:ea typeface="Roboto" panose="02000000000000000000" pitchFamily="2" charset="0"/>
                <a:cs typeface="Roboto" panose="02000000000000000000" pitchFamily="2" charset="0"/>
              </a:rPr>
              <a:t>Faith based institution have been successful in accurate messaging (South Korea religious groups changing practice, remote services over </a:t>
            </a:r>
            <a:r>
              <a:rPr lang="en-GB" dirty="0">
                <a:latin typeface="Roboto" panose="02000000000000000000" pitchFamily="2" charset="0"/>
                <a:ea typeface="Roboto" panose="02000000000000000000" pitchFamily="2" charset="0"/>
                <a:cs typeface="Roboto" panose="02000000000000000000" pitchFamily="2" charset="0"/>
              </a:rPr>
              <a:t>Easter, closure of holy sites in Saudi Arabia and limiting of mosque attendances through video conferencing</a:t>
            </a:r>
            <a:r>
              <a:rPr lang="en" dirty="0">
                <a:latin typeface="Roboto" panose="02000000000000000000" pitchFamily="2" charset="0"/>
                <a:ea typeface="Roboto" panose="02000000000000000000" pitchFamily="2" charset="0"/>
                <a:cs typeface="Roboto" panose="02000000000000000000" pitchFamily="2" charset="0"/>
              </a:rPr>
              <a:t>) or have led to increased </a:t>
            </a:r>
            <a:r>
              <a:rPr lang="en-GB" dirty="0">
                <a:latin typeface="Roboto" panose="02000000000000000000" pitchFamily="2" charset="0"/>
                <a:ea typeface="Roboto" panose="02000000000000000000" pitchFamily="2" charset="0"/>
                <a:cs typeface="Roboto" panose="02000000000000000000" pitchFamily="2" charset="0"/>
              </a:rPr>
              <a:t>transmission </a:t>
            </a:r>
            <a:r>
              <a:rPr lang="en" dirty="0">
                <a:latin typeface="Roboto" panose="02000000000000000000" pitchFamily="2" charset="0"/>
                <a:ea typeface="Roboto" panose="02000000000000000000" pitchFamily="2" charset="0"/>
                <a:cs typeface="Roboto" panose="02000000000000000000" pitchFamily="2" charset="0"/>
              </a:rPr>
              <a:t>(US </a:t>
            </a:r>
            <a:r>
              <a:rPr lang="en-GB" dirty="0">
                <a:latin typeface="Roboto" panose="02000000000000000000" pitchFamily="2" charset="0"/>
                <a:ea typeface="Roboto" panose="02000000000000000000" pitchFamily="2" charset="0"/>
                <a:cs typeface="Roboto" panose="02000000000000000000" pitchFamily="2" charset="0"/>
              </a:rPr>
              <a:t>churches</a:t>
            </a:r>
            <a:r>
              <a:rPr lang="en" dirty="0">
                <a:latin typeface="Roboto" panose="02000000000000000000" pitchFamily="2" charset="0"/>
                <a:ea typeface="Roboto" panose="02000000000000000000" pitchFamily="2" charset="0"/>
                <a:cs typeface="Roboto" panose="02000000000000000000" pitchFamily="2" charset="0"/>
              </a:rPr>
              <a:t> who have declared themselves exempt from physical distancing).   How are you engaging with these to ensure good practice?</a:t>
            </a:r>
          </a:p>
          <a:p>
            <a:pPr marL="342900" lvl="0" indent="-342900">
              <a:spcBef>
                <a:spcPts val="0"/>
              </a:spcBef>
              <a:buFont typeface="+mj-lt"/>
              <a:buAutoNum type="arabicPeriod"/>
            </a:pPr>
            <a:endParaRPr lang="en"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0212358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DE65F52-26E4-5349-93E5-9D7FEB569990}"/>
              </a:ext>
            </a:extLst>
          </p:cNvPr>
          <p:cNvSpPr>
            <a:spLocks noGrp="1"/>
          </p:cNvSpPr>
          <p:nvPr>
            <p:ph type="title"/>
          </p:nvPr>
        </p:nvSpPr>
        <p:spPr>
          <a:xfrm>
            <a:off x="0" y="1"/>
            <a:ext cx="12192000" cy="759854"/>
          </a:xfrm>
          <a:solidFill>
            <a:srgbClr val="2B92CB"/>
          </a:solidFill>
        </p:spPr>
        <p:txBody>
          <a:bodyPr anchor="ctr">
            <a:normAutofit/>
          </a:bodyPr>
          <a:lstStyle/>
          <a:p>
            <a:r>
              <a:rPr lang="en-US" sz="3600" dirty="0">
                <a:solidFill>
                  <a:schemeClr val="bg1"/>
                </a:solidFill>
                <a:latin typeface="Roboto" panose="02000000000000000000" pitchFamily="2" charset="0"/>
                <a:ea typeface="Roboto" panose="02000000000000000000" pitchFamily="2" charset="0"/>
                <a:cs typeface="Roboto" panose="02000000000000000000" pitchFamily="2" charset="0"/>
              </a:rPr>
              <a:t>	Session 4: Limiting Social and Economic Impacts</a:t>
            </a:r>
          </a:p>
        </p:txBody>
      </p:sp>
      <p:sp>
        <p:nvSpPr>
          <p:cNvPr id="5" name="Text Placeholder 2">
            <a:extLst>
              <a:ext uri="{FF2B5EF4-FFF2-40B4-BE49-F238E27FC236}">
                <a16:creationId xmlns:a16="http://schemas.microsoft.com/office/drawing/2014/main" id="{426DD8CC-5E74-0946-A8D0-A0C1F61128D7}"/>
              </a:ext>
            </a:extLst>
          </p:cNvPr>
          <p:cNvSpPr txBox="1">
            <a:spLocks/>
          </p:cNvSpPr>
          <p:nvPr/>
        </p:nvSpPr>
        <p:spPr>
          <a:xfrm>
            <a:off x="631767" y="1130531"/>
            <a:ext cx="10789920" cy="520069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lnSpc>
                <a:spcPct val="100000"/>
              </a:lnSpc>
              <a:spcBef>
                <a:spcPts val="0"/>
              </a:spcBef>
            </a:pPr>
            <a:r>
              <a:rPr lang="en-US" sz="1600" dirty="0">
                <a:latin typeface="Roboto" panose="02000000000000000000" pitchFamily="2" charset="0"/>
                <a:ea typeface="Roboto" panose="02000000000000000000" pitchFamily="2" charset="0"/>
                <a:cs typeface="Roboto" panose="02000000000000000000" pitchFamily="2" charset="0"/>
              </a:rPr>
              <a:t>With physical distancing and movement restrictions in place, the general population were initially welcoming the measures as they felt that something was being done.   There were reports of people singing from balconies and standing out the front of houses to clap for medical staff.</a:t>
            </a:r>
          </a:p>
          <a:p>
            <a:pPr marL="285750" indent="-285750" algn="just">
              <a:lnSpc>
                <a:spcPct val="100000"/>
              </a:lnSpc>
              <a:spcBef>
                <a:spcPts val="0"/>
              </a:spcBef>
            </a:pPr>
            <a:endParaRPr lang="en-US" sz="1600" dirty="0">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00000"/>
              </a:lnSpc>
              <a:spcBef>
                <a:spcPts val="0"/>
              </a:spcBef>
            </a:pPr>
            <a:r>
              <a:rPr lang="en-US" sz="1600" dirty="0">
                <a:latin typeface="Roboto" panose="02000000000000000000" pitchFamily="2" charset="0"/>
                <a:ea typeface="Roboto" panose="02000000000000000000" pitchFamily="2" charset="0"/>
                <a:cs typeface="Roboto" panose="02000000000000000000" pitchFamily="2" charset="0"/>
              </a:rPr>
              <a:t>However, these measures also cause significant stress to individuals, communities, and societies by bringing social and economic life to a complete stop and can only be sustained for a limited time</a:t>
            </a:r>
          </a:p>
          <a:p>
            <a:pPr marL="285750" indent="-285750" algn="just">
              <a:lnSpc>
                <a:spcPct val="100000"/>
              </a:lnSpc>
              <a:spcBef>
                <a:spcPts val="0"/>
              </a:spcBef>
            </a:pPr>
            <a:endParaRPr lang="en-US" sz="1600" dirty="0">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00000"/>
              </a:lnSpc>
              <a:spcBef>
                <a:spcPts val="0"/>
              </a:spcBef>
            </a:pPr>
            <a:r>
              <a:rPr lang="en-US" sz="1600" dirty="0">
                <a:latin typeface="Roboto" panose="02000000000000000000" pitchFamily="2" charset="0"/>
                <a:ea typeface="Roboto" panose="02000000000000000000" pitchFamily="2" charset="0"/>
                <a:cs typeface="Roboto" panose="02000000000000000000" pitchFamily="2" charset="0"/>
              </a:rPr>
              <a:t>In some places the mood is slowly shifting   People are starting to flout regulations as incomes and savings begin to dry up and people become tired of the constant closures.   Cases of domestic violence have increased, and mental health services are stretched.   Police and officials trying to enforce physical distancing have been attacked and in several cases gangs of people have broken into local shops.</a:t>
            </a:r>
          </a:p>
          <a:p>
            <a:pPr marL="285750" indent="-285750" algn="just">
              <a:lnSpc>
                <a:spcPct val="100000"/>
              </a:lnSpc>
              <a:spcBef>
                <a:spcPts val="0"/>
              </a:spcBef>
            </a:pPr>
            <a:endParaRPr lang="en-US" sz="1600" dirty="0">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00000"/>
              </a:lnSpc>
              <a:spcBef>
                <a:spcPts val="0"/>
              </a:spcBef>
            </a:pPr>
            <a:r>
              <a:rPr lang="en-US" sz="1600" dirty="0">
                <a:latin typeface="Roboto" panose="02000000000000000000" pitchFamily="2" charset="0"/>
                <a:ea typeface="Roboto" panose="02000000000000000000" pitchFamily="2" charset="0"/>
                <a:cs typeface="Roboto" panose="02000000000000000000" pitchFamily="2" charset="0"/>
              </a:rPr>
              <a:t>Some people have been traveling outside their towns , heading for rural areas where they have weekend homes or relatives, often to areas with minimal health care facilities that would be easily overrun by a large number of cases.   In other places, people without work have moved back to their home villages and towns to be with family.   When authorities have tried to prevent this they have been attacked or people have found ways around blockades.</a:t>
            </a:r>
          </a:p>
          <a:p>
            <a:pPr marL="0" indent="0" algn="just">
              <a:lnSpc>
                <a:spcPct val="100000"/>
              </a:lnSpc>
              <a:spcBef>
                <a:spcPts val="0"/>
              </a:spcBef>
              <a:buFont typeface="Arial" panose="020B0604020202020204" pitchFamily="34" charset="0"/>
              <a:buNone/>
            </a:pPr>
            <a:endParaRPr lang="en-US" sz="1600" dirty="0">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00000"/>
              </a:lnSpc>
              <a:spcBef>
                <a:spcPts val="0"/>
              </a:spcBef>
            </a:pPr>
            <a:r>
              <a:rPr lang="en-US" sz="1600" dirty="0">
                <a:latin typeface="Roboto" panose="02000000000000000000" pitchFamily="2" charset="0"/>
                <a:ea typeface="Roboto" panose="02000000000000000000" pitchFamily="2" charset="0"/>
                <a:cs typeface="Roboto" panose="02000000000000000000" pitchFamily="2" charset="0"/>
              </a:rPr>
              <a:t>People on low incomes, minorities groups and those living in informal settlements are particularly badly affected as are people who have high levels of income insecurity.</a:t>
            </a:r>
            <a:r>
              <a:rPr lang="en-US" sz="1600" dirty="0">
                <a:solidFill>
                  <a:prstClr val="black"/>
                </a:solidFill>
                <a:latin typeface="Roboto" panose="02000000000000000000" pitchFamily="2" charset="0"/>
                <a:ea typeface="Roboto" panose="02000000000000000000" pitchFamily="2" charset="0"/>
                <a:cs typeface="Roboto" panose="02000000000000000000" pitchFamily="2" charset="0"/>
              </a:rPr>
              <a:t> </a:t>
            </a:r>
          </a:p>
          <a:p>
            <a:pPr marL="285750" indent="-285750" algn="just">
              <a:lnSpc>
                <a:spcPct val="100000"/>
              </a:lnSpc>
              <a:spcBef>
                <a:spcPts val="0"/>
              </a:spcBef>
            </a:pPr>
            <a:endParaRPr lang="en-US" sz="1600" dirty="0">
              <a:solidFill>
                <a:prstClr val="black"/>
              </a:solidFill>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00000"/>
              </a:lnSpc>
              <a:spcBef>
                <a:spcPts val="0"/>
              </a:spcBef>
            </a:pPr>
            <a:r>
              <a:rPr lang="en-US" sz="1600" dirty="0">
                <a:latin typeface="Roboto" panose="02000000000000000000" pitchFamily="2" charset="0"/>
                <a:ea typeface="Roboto" panose="02000000000000000000" pitchFamily="2" charset="0"/>
                <a:cs typeface="Roboto" panose="02000000000000000000" pitchFamily="2" charset="0"/>
              </a:rPr>
              <a:t>Organized crime is likely to infiltrate the supply chains of goods and medicines, particularly in marginalized and vulnerable communities in times of crisis. This may lead to increased demand and supply of non scrutinized goods and meds, posing additional health threats.</a:t>
            </a:r>
          </a:p>
        </p:txBody>
      </p:sp>
    </p:spTree>
    <p:extLst>
      <p:ext uri="{BB962C8B-B14F-4D97-AF65-F5344CB8AC3E}">
        <p14:creationId xmlns:p14="http://schemas.microsoft.com/office/powerpoint/2010/main" val="27834379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768DE3-AAE3-A14C-993B-C7D14081DF99}"/>
              </a:ext>
            </a:extLst>
          </p:cNvPr>
          <p:cNvSpPr>
            <a:spLocks noGrp="1"/>
          </p:cNvSpPr>
          <p:nvPr>
            <p:ph type="title"/>
          </p:nvPr>
        </p:nvSpPr>
        <p:spPr>
          <a:xfrm>
            <a:off x="0" y="1"/>
            <a:ext cx="12192000" cy="772732"/>
          </a:xfrm>
          <a:solidFill>
            <a:schemeClr val="tx2"/>
          </a:solidFill>
        </p:spPr>
        <p:txBody>
          <a:bodyPr anchor="ctr">
            <a:normAutofit/>
          </a:bodyPr>
          <a:lstStyle/>
          <a:p>
            <a:r>
              <a:rPr lang="en-US" sz="3600" dirty="0">
                <a:solidFill>
                  <a:schemeClr val="bg1"/>
                </a:solidFill>
                <a:latin typeface="Roboto" panose="02000000000000000000" pitchFamily="2" charset="0"/>
                <a:ea typeface="Roboto" panose="02000000000000000000" pitchFamily="2" charset="0"/>
                <a:cs typeface="Roboto" panose="02000000000000000000" pitchFamily="2" charset="0"/>
              </a:rPr>
              <a:t>	Task 4: Limiting Social and Economic Impacts</a:t>
            </a:r>
          </a:p>
        </p:txBody>
      </p:sp>
      <p:sp>
        <p:nvSpPr>
          <p:cNvPr id="5" name="Text Placeholder 2">
            <a:extLst>
              <a:ext uri="{FF2B5EF4-FFF2-40B4-BE49-F238E27FC236}">
                <a16:creationId xmlns:a16="http://schemas.microsoft.com/office/drawing/2014/main" id="{4B1C19CD-2C15-F045-9A8A-585BC0748BCB}"/>
              </a:ext>
            </a:extLst>
          </p:cNvPr>
          <p:cNvSpPr txBox="1">
            <a:spLocks/>
          </p:cNvSpPr>
          <p:nvPr/>
        </p:nvSpPr>
        <p:spPr>
          <a:xfrm>
            <a:off x="311699" y="772733"/>
            <a:ext cx="10927107" cy="564469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2700" indent="-12700">
              <a:lnSpc>
                <a:spcPct val="100000"/>
              </a:lnSpc>
              <a:spcBef>
                <a:spcPts val="0"/>
              </a:spcBef>
              <a:buFont typeface="Arial" panose="020B0604020202020204" pitchFamily="34" charset="0"/>
              <a:buNone/>
            </a:pPr>
            <a:r>
              <a:rPr lang="en-US" sz="2000" dirty="0">
                <a:latin typeface="Roboto" panose="02000000000000000000" pitchFamily="2" charset="0"/>
                <a:ea typeface="Roboto" panose="02000000000000000000" pitchFamily="2" charset="0"/>
                <a:cs typeface="Roboto" panose="02000000000000000000" pitchFamily="2" charset="0"/>
              </a:rPr>
              <a:t>The situation is is likely to deteriorate as people become tired of physical distancing and become concerned about livelihoods and looming poverty</a:t>
            </a:r>
          </a:p>
          <a:p>
            <a:pPr marL="12700" indent="-12700">
              <a:lnSpc>
                <a:spcPct val="100000"/>
              </a:lnSpc>
              <a:spcBef>
                <a:spcPts val="0"/>
              </a:spcBef>
              <a:buFont typeface="Arial" panose="020B0604020202020204" pitchFamily="34" charset="0"/>
              <a:buNone/>
            </a:pPr>
            <a:endParaRPr lang="en-US" sz="1400" dirty="0">
              <a:latin typeface="Roboto" panose="02000000000000000000" pitchFamily="2" charset="0"/>
              <a:ea typeface="Roboto" panose="02000000000000000000" pitchFamily="2" charset="0"/>
              <a:cs typeface="Roboto" panose="02000000000000000000" pitchFamily="2" charset="0"/>
            </a:endParaRPr>
          </a:p>
          <a:p>
            <a:pPr marL="342900" indent="-342900">
              <a:lnSpc>
                <a:spcPct val="100000"/>
              </a:lnSpc>
              <a:spcBef>
                <a:spcPts val="0"/>
              </a:spcBef>
              <a:buFont typeface="+mj-lt"/>
              <a:buAutoNum type="arabicPeriod"/>
            </a:pPr>
            <a:r>
              <a:rPr lang="en-US" sz="2000" dirty="0">
                <a:latin typeface="Roboto" panose="02000000000000000000" pitchFamily="2" charset="0"/>
                <a:ea typeface="Roboto" panose="02000000000000000000" pitchFamily="2" charset="0"/>
                <a:cs typeface="Roboto" panose="02000000000000000000" pitchFamily="2" charset="0"/>
              </a:rPr>
              <a:t>What can be done in the situation?</a:t>
            </a:r>
          </a:p>
          <a:p>
            <a:pPr marL="342900" indent="-342900">
              <a:lnSpc>
                <a:spcPct val="100000"/>
              </a:lnSpc>
              <a:spcBef>
                <a:spcPts val="0"/>
              </a:spcBef>
              <a:buFont typeface="+mj-lt"/>
              <a:buAutoNum type="arabicPeriod"/>
            </a:pPr>
            <a:r>
              <a:rPr lang="en-US" sz="2000" dirty="0">
                <a:latin typeface="Roboto" panose="02000000000000000000" pitchFamily="2" charset="0"/>
                <a:ea typeface="Roboto" panose="02000000000000000000" pitchFamily="2" charset="0"/>
                <a:cs typeface="Roboto" panose="02000000000000000000" pitchFamily="2" charset="0"/>
              </a:rPr>
              <a:t>Examine benefits vs harm of continued physical distancing</a:t>
            </a:r>
          </a:p>
          <a:p>
            <a:pPr marL="342900" indent="-342900">
              <a:lnSpc>
                <a:spcPct val="100000"/>
              </a:lnSpc>
              <a:spcBef>
                <a:spcPts val="0"/>
              </a:spcBef>
              <a:buFont typeface="+mj-lt"/>
              <a:buAutoNum type="arabicPeriod"/>
            </a:pPr>
            <a:r>
              <a:rPr lang="en-US" sz="2000" dirty="0">
                <a:latin typeface="Roboto" panose="02000000000000000000" pitchFamily="2" charset="0"/>
                <a:ea typeface="Roboto" panose="02000000000000000000" pitchFamily="2" charset="0"/>
                <a:cs typeface="Roboto" panose="02000000000000000000" pitchFamily="2" charset="0"/>
              </a:rPr>
              <a:t>At what point can physical distancing be relaxed and what are the likely outcomes?</a:t>
            </a:r>
          </a:p>
          <a:p>
            <a:pPr marL="342900" indent="-342900">
              <a:lnSpc>
                <a:spcPct val="100000"/>
              </a:lnSpc>
              <a:spcBef>
                <a:spcPts val="0"/>
              </a:spcBef>
              <a:buFont typeface="+mj-lt"/>
              <a:buAutoNum type="arabicPeriod"/>
            </a:pPr>
            <a:r>
              <a:rPr lang="en-US" sz="2000" dirty="0">
                <a:latin typeface="Roboto" panose="02000000000000000000" pitchFamily="2" charset="0"/>
                <a:ea typeface="Roboto" panose="02000000000000000000" pitchFamily="2" charset="0"/>
                <a:cs typeface="Roboto" panose="02000000000000000000" pitchFamily="2" charset="0"/>
              </a:rPr>
              <a:t>How can livelihoods be protected and ensured?</a:t>
            </a:r>
          </a:p>
          <a:p>
            <a:pPr marL="342900" indent="-342900">
              <a:lnSpc>
                <a:spcPct val="100000"/>
              </a:lnSpc>
              <a:spcBef>
                <a:spcPts val="0"/>
              </a:spcBef>
              <a:buFont typeface="+mj-lt"/>
              <a:buAutoNum type="arabicPeriod"/>
            </a:pPr>
            <a:r>
              <a:rPr lang="en-US" sz="2000" dirty="0">
                <a:latin typeface="Roboto" panose="02000000000000000000" pitchFamily="2" charset="0"/>
                <a:ea typeface="Roboto" panose="02000000000000000000" pitchFamily="2" charset="0"/>
                <a:cs typeface="Roboto" panose="02000000000000000000" pitchFamily="2" charset="0"/>
              </a:rPr>
              <a:t>How would law and order be maintained?   </a:t>
            </a:r>
          </a:p>
          <a:p>
            <a:pPr marL="342900" indent="-342900">
              <a:lnSpc>
                <a:spcPct val="100000"/>
              </a:lnSpc>
              <a:spcBef>
                <a:spcPts val="0"/>
              </a:spcBef>
              <a:buFont typeface="+mj-lt"/>
              <a:buAutoNum type="arabicPeriod"/>
            </a:pPr>
            <a:r>
              <a:rPr lang="en-US" sz="2000" dirty="0">
                <a:latin typeface="Roboto" panose="02000000000000000000" pitchFamily="2" charset="0"/>
                <a:ea typeface="Roboto" panose="02000000000000000000" pitchFamily="2" charset="0"/>
                <a:cs typeface="Roboto" panose="02000000000000000000" pitchFamily="2" charset="0"/>
              </a:rPr>
              <a:t>Are there extra steps that must be legislated to put in place to allow wider use of the military for support across all sectors (logistics and supply, security, emergency field hospitals, </a:t>
            </a:r>
            <a:r>
              <a:rPr lang="en-US" sz="2000" dirty="0" err="1">
                <a:latin typeface="Roboto" panose="02000000000000000000" pitchFamily="2" charset="0"/>
                <a:ea typeface="Roboto" panose="02000000000000000000" pitchFamily="2" charset="0"/>
                <a:cs typeface="Roboto" panose="02000000000000000000" pitchFamily="2" charset="0"/>
              </a:rPr>
              <a:t>etc</a:t>
            </a:r>
            <a:r>
              <a:rPr lang="en-US" sz="2000" dirty="0">
                <a:latin typeface="Roboto" panose="02000000000000000000" pitchFamily="2" charset="0"/>
                <a:ea typeface="Roboto" panose="02000000000000000000" pitchFamily="2" charset="0"/>
                <a:cs typeface="Roboto" panose="02000000000000000000" pitchFamily="2" charset="0"/>
              </a:rPr>
              <a:t>)?</a:t>
            </a:r>
          </a:p>
          <a:p>
            <a:pPr>
              <a:lnSpc>
                <a:spcPct val="100000"/>
              </a:lnSpc>
              <a:spcBef>
                <a:spcPts val="0"/>
              </a:spcBef>
              <a:buFont typeface="Arial" panose="020B0604020202020204" pitchFamily="34" charset="0"/>
              <a:buNone/>
            </a:pPr>
            <a:endParaRPr lang="en-US" sz="1100" dirty="0">
              <a:latin typeface="Roboto" panose="02000000000000000000" pitchFamily="2" charset="0"/>
              <a:ea typeface="Roboto" panose="02000000000000000000" pitchFamily="2" charset="0"/>
              <a:cs typeface="Roboto" panose="02000000000000000000" pitchFamily="2" charset="0"/>
            </a:endParaRPr>
          </a:p>
          <a:p>
            <a:pPr>
              <a:lnSpc>
                <a:spcPct val="100000"/>
              </a:lnSpc>
              <a:spcBef>
                <a:spcPts val="0"/>
              </a:spcBef>
              <a:buFont typeface="Arial" panose="020B0604020202020204" pitchFamily="34" charset="0"/>
              <a:buNone/>
            </a:pPr>
            <a:r>
              <a:rPr lang="en-US" sz="2000" dirty="0">
                <a:latin typeface="Roboto" panose="02000000000000000000" pitchFamily="2" charset="0"/>
                <a:ea typeface="Roboto" panose="02000000000000000000" pitchFamily="2" charset="0"/>
                <a:cs typeface="Roboto" panose="02000000000000000000" pitchFamily="2" charset="0"/>
              </a:rPr>
              <a:t>What key elements can assist the situation.   Discuss:</a:t>
            </a:r>
          </a:p>
          <a:p>
            <a:pPr>
              <a:lnSpc>
                <a:spcPct val="100000"/>
              </a:lnSpc>
              <a:spcBef>
                <a:spcPts val="0"/>
              </a:spcBef>
              <a:buFont typeface="Arial" panose="020B0604020202020204" pitchFamily="34" charset="0"/>
              <a:buNone/>
            </a:pPr>
            <a:endParaRPr lang="en-US" sz="1100" dirty="0">
              <a:latin typeface="Roboto" panose="02000000000000000000" pitchFamily="2" charset="0"/>
              <a:ea typeface="Roboto" panose="02000000000000000000" pitchFamily="2" charset="0"/>
              <a:cs typeface="Roboto" panose="02000000000000000000" pitchFamily="2" charset="0"/>
            </a:endParaRPr>
          </a:p>
          <a:p>
            <a:pPr>
              <a:lnSpc>
                <a:spcPct val="100000"/>
              </a:lnSpc>
              <a:spcBef>
                <a:spcPts val="0"/>
              </a:spcBef>
            </a:pPr>
            <a:r>
              <a:rPr lang="en-US" sz="2000" dirty="0">
                <a:latin typeface="Roboto" panose="02000000000000000000" pitchFamily="2" charset="0"/>
                <a:ea typeface="Roboto" panose="02000000000000000000" pitchFamily="2" charset="0"/>
                <a:cs typeface="Roboto" panose="02000000000000000000" pitchFamily="2" charset="0"/>
              </a:rPr>
              <a:t>Supporting incomes through Social welfare packages; e.g. </a:t>
            </a:r>
            <a:r>
              <a:rPr lang="en-US" sz="2000" dirty="0">
                <a:latin typeface="Roboto" panose="02000000000000000000" pitchFamily="2" charset="0"/>
              </a:rPr>
              <a:t>does the national-local regulatory framework allow for quick and emergency extension of social protection to the vulnerable communities and individuals? Does it include housing?</a:t>
            </a:r>
          </a:p>
          <a:p>
            <a:pPr>
              <a:lnSpc>
                <a:spcPct val="100000"/>
              </a:lnSpc>
              <a:spcBef>
                <a:spcPts val="0"/>
              </a:spcBef>
            </a:pPr>
            <a:r>
              <a:rPr lang="en-US" sz="2000" dirty="0">
                <a:latin typeface="Roboto" panose="02000000000000000000" pitchFamily="2" charset="0"/>
                <a:ea typeface="Roboto" panose="02000000000000000000" pitchFamily="2" charset="0"/>
                <a:cs typeface="Roboto" panose="02000000000000000000" pitchFamily="2" charset="0"/>
              </a:rPr>
              <a:t>Support businesses and entrepreneurs</a:t>
            </a:r>
          </a:p>
          <a:p>
            <a:pPr>
              <a:lnSpc>
                <a:spcPct val="100000"/>
              </a:lnSpc>
              <a:spcBef>
                <a:spcPts val="0"/>
              </a:spcBef>
            </a:pPr>
            <a:r>
              <a:rPr lang="en-US" sz="2000" dirty="0">
                <a:latin typeface="Roboto" panose="02000000000000000000" pitchFamily="2" charset="0"/>
                <a:ea typeface="Roboto" panose="02000000000000000000" pitchFamily="2" charset="0"/>
                <a:cs typeface="Roboto" panose="02000000000000000000" pitchFamily="2" charset="0"/>
              </a:rPr>
              <a:t>Food distribution or cash transfers for vulnerable people (e.g. urban slum dwellers)</a:t>
            </a:r>
          </a:p>
          <a:p>
            <a:pPr>
              <a:lnSpc>
                <a:spcPct val="100000"/>
              </a:lnSpc>
              <a:spcBef>
                <a:spcPts val="0"/>
              </a:spcBef>
            </a:pPr>
            <a:r>
              <a:rPr lang="en-US" sz="2000" dirty="0">
                <a:latin typeface="Roboto" panose="02000000000000000000" pitchFamily="2" charset="0"/>
                <a:ea typeface="Roboto" panose="02000000000000000000" pitchFamily="2" charset="0"/>
                <a:cs typeface="Roboto" panose="02000000000000000000" pitchFamily="2" charset="0"/>
              </a:rPr>
              <a:t>What is the impact of failing to do this?</a:t>
            </a:r>
          </a:p>
          <a:p>
            <a:pPr>
              <a:lnSpc>
                <a:spcPct val="100000"/>
              </a:lnSpc>
              <a:spcBef>
                <a:spcPts val="0"/>
              </a:spcBef>
            </a:pPr>
            <a:r>
              <a:rPr lang="en-US" sz="2000" dirty="0">
                <a:latin typeface="Roboto" panose="02000000000000000000" pitchFamily="2" charset="0"/>
                <a:ea typeface="Roboto" panose="02000000000000000000" pitchFamily="2" charset="0"/>
                <a:cs typeface="Roboto" panose="02000000000000000000" pitchFamily="2" charset="0"/>
              </a:rPr>
              <a:t>Support to communities to prevent unnecessary movement and preventing unrest and organized crime</a:t>
            </a:r>
          </a:p>
        </p:txBody>
      </p:sp>
    </p:spTree>
    <p:extLst>
      <p:ext uri="{BB962C8B-B14F-4D97-AF65-F5344CB8AC3E}">
        <p14:creationId xmlns:p14="http://schemas.microsoft.com/office/powerpoint/2010/main" val="25188508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A7F101F3-3E2F-8A47-A8FE-409EAF533E63}"/>
              </a:ext>
            </a:extLst>
          </p:cNvPr>
          <p:cNvSpPr>
            <a:spLocks noGrp="1"/>
          </p:cNvSpPr>
          <p:nvPr>
            <p:ph type="title"/>
          </p:nvPr>
        </p:nvSpPr>
        <p:spPr>
          <a:xfrm>
            <a:off x="0" y="1"/>
            <a:ext cx="12192000" cy="759854"/>
          </a:xfrm>
          <a:solidFill>
            <a:srgbClr val="2B92CB"/>
          </a:solidFill>
        </p:spPr>
        <p:txBody>
          <a:bodyPr anchor="ctr">
            <a:noAutofit/>
          </a:bodyPr>
          <a:lstStyle/>
          <a:p>
            <a:r>
              <a:rPr lang="en-US" sz="3600" dirty="0">
                <a:solidFill>
                  <a:schemeClr val="bg1"/>
                </a:solidFill>
                <a:latin typeface="Roboto" panose="02000000000000000000" pitchFamily="2" charset="0"/>
                <a:ea typeface="Roboto" panose="02000000000000000000" pitchFamily="2" charset="0"/>
                <a:cs typeface="Roboto" panose="02000000000000000000" pitchFamily="2" charset="0"/>
              </a:rPr>
              <a:t>	Session 5: Recovery and Easing of Restrictions</a:t>
            </a:r>
          </a:p>
        </p:txBody>
      </p:sp>
      <p:sp>
        <p:nvSpPr>
          <p:cNvPr id="5" name="Text Placeholder 3">
            <a:extLst>
              <a:ext uri="{FF2B5EF4-FFF2-40B4-BE49-F238E27FC236}">
                <a16:creationId xmlns:a16="http://schemas.microsoft.com/office/drawing/2014/main" id="{D9994E69-1E13-F74D-A2CA-404DADE6803C}"/>
              </a:ext>
            </a:extLst>
          </p:cNvPr>
          <p:cNvSpPr txBox="1">
            <a:spLocks/>
          </p:cNvSpPr>
          <p:nvPr/>
        </p:nvSpPr>
        <p:spPr>
          <a:xfrm>
            <a:off x="244698" y="914399"/>
            <a:ext cx="11226866" cy="5519651"/>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000" indent="-342000" algn="just">
              <a:lnSpc>
                <a:spcPct val="120000"/>
              </a:lnSpc>
              <a:spcBef>
                <a:spcPts val="0"/>
              </a:spcBef>
            </a:pPr>
            <a:r>
              <a:rPr lang="en-US" sz="2600" dirty="0">
                <a:latin typeface="Roboto" panose="02000000000000000000" pitchFamily="2" charset="0"/>
                <a:ea typeface="Roboto" panose="02000000000000000000" pitchFamily="2" charset="0"/>
                <a:cs typeface="Roboto" panose="02000000000000000000" pitchFamily="2" charset="0"/>
              </a:rPr>
              <a:t>There is an urgent need for countries that have implemented physical distancing measures to plan for the transition away from these measures in a manner that will enable the sustainable suppression of transmission at a low level whilst enabling the gradual recovery of the economic and social life.</a:t>
            </a:r>
          </a:p>
          <a:p>
            <a:pPr marL="342000" indent="-342000" algn="just">
              <a:lnSpc>
                <a:spcPct val="120000"/>
              </a:lnSpc>
              <a:spcBef>
                <a:spcPts val="0"/>
              </a:spcBef>
            </a:pPr>
            <a:endParaRPr lang="en-US" sz="2600" dirty="0">
              <a:latin typeface="Roboto" panose="02000000000000000000" pitchFamily="2" charset="0"/>
              <a:ea typeface="Roboto" panose="02000000000000000000" pitchFamily="2" charset="0"/>
              <a:cs typeface="Roboto" panose="02000000000000000000" pitchFamily="2" charset="0"/>
            </a:endParaRPr>
          </a:p>
          <a:p>
            <a:pPr marL="342000" indent="-342000" algn="just">
              <a:lnSpc>
                <a:spcPct val="120000"/>
              </a:lnSpc>
              <a:spcBef>
                <a:spcPts val="0"/>
              </a:spcBef>
            </a:pPr>
            <a:r>
              <a:rPr lang="en-US" sz="2600" dirty="0">
                <a:latin typeface="Roboto" panose="02000000000000000000" pitchFamily="2" charset="0"/>
                <a:ea typeface="Roboto" panose="02000000000000000000" pitchFamily="2" charset="0"/>
                <a:cs typeface="Roboto" panose="02000000000000000000" pitchFamily="2" charset="0"/>
              </a:rPr>
              <a:t>Also when numbers of cases are beginning to fall, but the virus continues to circulate in the community, the need to remove physical distancing measures will become louder.   Some countries have re-imposed such measures at short notice when a spike in cases has been detected.</a:t>
            </a:r>
          </a:p>
          <a:p>
            <a:pPr marL="342000" indent="-342000">
              <a:lnSpc>
                <a:spcPct val="120000"/>
              </a:lnSpc>
              <a:spcBef>
                <a:spcPts val="0"/>
              </a:spcBef>
            </a:pPr>
            <a:endParaRPr lang="en-US" sz="2600" dirty="0">
              <a:latin typeface="Roboto" panose="02000000000000000000" pitchFamily="2" charset="0"/>
              <a:ea typeface="Roboto" panose="02000000000000000000" pitchFamily="2" charset="0"/>
              <a:cs typeface="Roboto" panose="02000000000000000000" pitchFamily="2" charset="0"/>
            </a:endParaRPr>
          </a:p>
          <a:p>
            <a:pPr marL="342000" indent="-342000" algn="just">
              <a:lnSpc>
                <a:spcPct val="120000"/>
              </a:lnSpc>
              <a:spcBef>
                <a:spcPts val="0"/>
              </a:spcBef>
            </a:pPr>
            <a:r>
              <a:rPr lang="en-US" sz="2600" dirty="0">
                <a:latin typeface="Roboto" panose="02000000000000000000" pitchFamily="2" charset="0"/>
                <a:ea typeface="Roboto" panose="02000000000000000000" pitchFamily="2" charset="0"/>
                <a:cs typeface="Roboto" panose="02000000000000000000" pitchFamily="2" charset="0"/>
              </a:rPr>
              <a:t>There are three most likely outcomes being discussed:</a:t>
            </a:r>
          </a:p>
          <a:p>
            <a:pPr marL="702900" indent="-342900" algn="just">
              <a:lnSpc>
                <a:spcPct val="120000"/>
              </a:lnSpc>
              <a:spcBef>
                <a:spcPts val="0"/>
              </a:spcBef>
              <a:buFont typeface="+mj-lt"/>
              <a:buAutoNum type="arabicPeriod"/>
            </a:pPr>
            <a:r>
              <a:rPr lang="en-US" sz="2600" dirty="0">
                <a:latin typeface="Roboto" panose="02000000000000000000" pitchFamily="2" charset="0"/>
                <a:ea typeface="Roboto" panose="02000000000000000000" pitchFamily="2" charset="0"/>
                <a:cs typeface="Roboto" panose="02000000000000000000" pitchFamily="2" charset="0"/>
              </a:rPr>
              <a:t>Gradually relax physical distancing &amp; movement restrictions using a traffic light approach; Gradually remove physical distancing measures and then attempt to isolate clusters as they arise (e.g.2-day work week, re-opening of some services)</a:t>
            </a:r>
          </a:p>
          <a:p>
            <a:pPr marL="702900" indent="-342900" algn="just">
              <a:lnSpc>
                <a:spcPct val="120000"/>
              </a:lnSpc>
              <a:spcBef>
                <a:spcPts val="0"/>
              </a:spcBef>
              <a:buFont typeface="+mj-lt"/>
              <a:buAutoNum type="arabicPeriod"/>
            </a:pPr>
            <a:r>
              <a:rPr lang="en-US" sz="2600" dirty="0">
                <a:latin typeface="Roboto" panose="02000000000000000000" pitchFamily="2" charset="0"/>
                <a:ea typeface="Roboto" panose="02000000000000000000" pitchFamily="2" charset="0"/>
                <a:cs typeface="Roboto" panose="02000000000000000000" pitchFamily="2" charset="0"/>
              </a:rPr>
              <a:t>Relax physical distancing in geographic areas with low or no cases while keeping other parts with stricter restrictions (Note this may cause tension between inhabitants of different areas)</a:t>
            </a:r>
          </a:p>
          <a:p>
            <a:pPr marL="702900" indent="-342900" algn="just">
              <a:lnSpc>
                <a:spcPct val="120000"/>
              </a:lnSpc>
              <a:spcBef>
                <a:spcPts val="0"/>
              </a:spcBef>
              <a:buClr>
                <a:srgbClr val="666666"/>
              </a:buClr>
              <a:buFont typeface="+mj-lt"/>
              <a:buAutoNum type="arabicPeriod"/>
            </a:pPr>
            <a:r>
              <a:rPr lang="en-US" sz="2600" dirty="0">
                <a:latin typeface="Roboto" panose="02000000000000000000" pitchFamily="2" charset="0"/>
                <a:ea typeface="Roboto" panose="02000000000000000000" pitchFamily="2" charset="0"/>
                <a:cs typeface="Roboto" panose="02000000000000000000" pitchFamily="2" charset="0"/>
              </a:rPr>
              <a:t>Keep physical distancing in place in all parts with the associated economic and social risks (such as social unrest) and wait for medical intervention (such as a vaccine)</a:t>
            </a:r>
          </a:p>
          <a:p>
            <a:pPr marL="702900" indent="-342900" algn="just">
              <a:lnSpc>
                <a:spcPct val="120000"/>
              </a:lnSpc>
              <a:spcBef>
                <a:spcPts val="0"/>
              </a:spcBef>
              <a:buClr>
                <a:srgbClr val="666666"/>
              </a:buClr>
              <a:buFont typeface="+mj-lt"/>
              <a:buAutoNum type="arabicPeriod"/>
            </a:pPr>
            <a:endParaRPr lang="en-US" sz="2600" dirty="0">
              <a:latin typeface="Roboto" panose="02000000000000000000" pitchFamily="2" charset="0"/>
              <a:ea typeface="Roboto" panose="02000000000000000000" pitchFamily="2" charset="0"/>
              <a:cs typeface="Roboto" panose="02000000000000000000" pitchFamily="2" charset="0"/>
            </a:endParaRPr>
          </a:p>
          <a:p>
            <a:pPr marL="358775" indent="-346075" algn="just">
              <a:lnSpc>
                <a:spcPct val="120000"/>
              </a:lnSpc>
              <a:spcBef>
                <a:spcPts val="0"/>
              </a:spcBef>
              <a:buClr>
                <a:srgbClr val="666666"/>
              </a:buClr>
            </a:pPr>
            <a:r>
              <a:rPr lang="en-US" sz="2600" dirty="0">
                <a:latin typeface="Roboto" panose="02000000000000000000" pitchFamily="2" charset="0"/>
                <a:ea typeface="Roboto" panose="02000000000000000000" pitchFamily="2" charset="0"/>
                <a:cs typeface="Roboto" panose="02000000000000000000" pitchFamily="2" charset="0"/>
              </a:rPr>
              <a:t>Managing points of entry and resuming global movement of people.   Countries that are major transport hubs may face increased transfer of cases (places such as Singapore, Hong Kong, Dubai, Bangkok, London, Frankfurt, </a:t>
            </a:r>
            <a:r>
              <a:rPr lang="en-US" sz="2600" dirty="0" err="1">
                <a:latin typeface="Roboto" panose="02000000000000000000" pitchFamily="2" charset="0"/>
                <a:ea typeface="Roboto" panose="02000000000000000000" pitchFamily="2" charset="0"/>
                <a:cs typeface="Roboto" panose="02000000000000000000" pitchFamily="2" charset="0"/>
              </a:rPr>
              <a:t>etc</a:t>
            </a:r>
            <a:r>
              <a:rPr lang="en-US" sz="2600" dirty="0">
                <a:latin typeface="Roboto" panose="02000000000000000000" pitchFamily="2" charset="0"/>
                <a:ea typeface="Roboto" panose="02000000000000000000" pitchFamily="2" charset="0"/>
                <a:cs typeface="Roboto" panose="02000000000000000000" pitchFamily="2" charset="0"/>
              </a:rPr>
              <a:t>) and will need to prepare a management policy</a:t>
            </a:r>
          </a:p>
          <a:p>
            <a:pPr marL="702900" indent="-342900">
              <a:lnSpc>
                <a:spcPct val="100000"/>
              </a:lnSpc>
              <a:spcBef>
                <a:spcPts val="0"/>
              </a:spcBef>
              <a:buFont typeface="+mj-lt"/>
              <a:buAutoNum type="arabicPeriod"/>
            </a:pPr>
            <a:endParaRPr lang="en-US"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7160476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04CDA4C4-D860-3D4D-BB07-71B899C491DE}"/>
              </a:ext>
            </a:extLst>
          </p:cNvPr>
          <p:cNvSpPr>
            <a:spLocks noGrp="1"/>
          </p:cNvSpPr>
          <p:nvPr>
            <p:ph type="title"/>
          </p:nvPr>
        </p:nvSpPr>
        <p:spPr>
          <a:xfrm>
            <a:off x="0" y="1"/>
            <a:ext cx="12192000" cy="759854"/>
          </a:xfrm>
          <a:solidFill>
            <a:schemeClr val="tx2"/>
          </a:solidFill>
        </p:spPr>
        <p:txBody>
          <a:bodyPr anchor="ctr">
            <a:noAutofit/>
          </a:bodyPr>
          <a:lstStyle/>
          <a:p>
            <a:r>
              <a:rPr lang="en-US" sz="3600" dirty="0">
                <a:solidFill>
                  <a:schemeClr val="bg1"/>
                </a:solidFill>
                <a:latin typeface="Roboto" panose="02000000000000000000" pitchFamily="2" charset="0"/>
                <a:ea typeface="Roboto" panose="02000000000000000000" pitchFamily="2" charset="0"/>
                <a:cs typeface="Roboto" panose="02000000000000000000" pitchFamily="2" charset="0"/>
              </a:rPr>
              <a:t>	Task 5: Recovery and Easing of Restrictions</a:t>
            </a:r>
          </a:p>
        </p:txBody>
      </p:sp>
      <p:sp>
        <p:nvSpPr>
          <p:cNvPr id="5" name="Text Placeholder 2">
            <a:extLst>
              <a:ext uri="{FF2B5EF4-FFF2-40B4-BE49-F238E27FC236}">
                <a16:creationId xmlns:a16="http://schemas.microsoft.com/office/drawing/2014/main" id="{EFD16112-7800-E048-825D-935C37A46DCA}"/>
              </a:ext>
            </a:extLst>
          </p:cNvPr>
          <p:cNvSpPr txBox="1">
            <a:spLocks/>
          </p:cNvSpPr>
          <p:nvPr/>
        </p:nvSpPr>
        <p:spPr>
          <a:xfrm>
            <a:off x="311699" y="888642"/>
            <a:ext cx="10644475" cy="52128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sz="2400" dirty="0">
                <a:latin typeface="Roboto" panose="02000000000000000000" pitchFamily="2" charset="0"/>
                <a:ea typeface="Roboto" panose="02000000000000000000" pitchFamily="2" charset="0"/>
                <a:cs typeface="Roboto" panose="02000000000000000000" pitchFamily="2" charset="0"/>
              </a:rPr>
              <a:t>Describe your strategy for removing physical distancing measures</a:t>
            </a:r>
          </a:p>
          <a:p>
            <a:pPr>
              <a:lnSpc>
                <a:spcPct val="100000"/>
              </a:lnSpc>
              <a:spcBef>
                <a:spcPts val="0"/>
              </a:spcBef>
            </a:pPr>
            <a:r>
              <a:rPr lang="en-US" sz="2400" dirty="0">
                <a:latin typeface="Roboto" panose="02000000000000000000" pitchFamily="2" charset="0"/>
                <a:ea typeface="Roboto" panose="02000000000000000000" pitchFamily="2" charset="0"/>
                <a:cs typeface="Roboto" panose="02000000000000000000" pitchFamily="2" charset="0"/>
              </a:rPr>
              <a:t>What are the likely challenges while removing such measures?</a:t>
            </a:r>
          </a:p>
          <a:p>
            <a:pPr>
              <a:lnSpc>
                <a:spcPct val="100000"/>
              </a:lnSpc>
              <a:spcBef>
                <a:spcPts val="0"/>
              </a:spcBef>
            </a:pPr>
            <a:r>
              <a:rPr lang="en-US" sz="2400" dirty="0">
                <a:latin typeface="Roboto" panose="02000000000000000000" pitchFamily="2" charset="0"/>
                <a:ea typeface="Roboto" panose="02000000000000000000" pitchFamily="2" charset="0"/>
                <a:cs typeface="Roboto" panose="02000000000000000000" pitchFamily="2" charset="0"/>
              </a:rPr>
              <a:t>How will you manage the inevitable clusters of COVID-19 that emerge?</a:t>
            </a:r>
          </a:p>
          <a:p>
            <a:pPr>
              <a:lnSpc>
                <a:spcPct val="100000"/>
              </a:lnSpc>
              <a:spcBef>
                <a:spcPts val="0"/>
              </a:spcBef>
            </a:pPr>
            <a:r>
              <a:rPr lang="en-US" sz="2400" dirty="0">
                <a:latin typeface="Roboto" panose="02000000000000000000" pitchFamily="2" charset="0"/>
                <a:ea typeface="Roboto" panose="02000000000000000000" pitchFamily="2" charset="0"/>
                <a:cs typeface="Roboto" panose="02000000000000000000" pitchFamily="2" charset="0"/>
              </a:rPr>
              <a:t>How will you communicate these measures and explain to the public why you are making these decision?</a:t>
            </a:r>
          </a:p>
          <a:p>
            <a:pPr>
              <a:lnSpc>
                <a:spcPct val="100000"/>
              </a:lnSpc>
              <a:spcBef>
                <a:spcPts val="0"/>
              </a:spcBef>
            </a:pPr>
            <a:r>
              <a:rPr lang="en-US" sz="2400" dirty="0">
                <a:latin typeface="Roboto" panose="02000000000000000000" pitchFamily="2" charset="0"/>
                <a:ea typeface="Roboto" panose="02000000000000000000" pitchFamily="2" charset="0"/>
                <a:cs typeface="Roboto" panose="02000000000000000000" pitchFamily="2" charset="0"/>
              </a:rPr>
              <a:t>How will you support the economy at this time, particularly Urban poor and people who have fragile employment and are in a poor financial position?</a:t>
            </a:r>
          </a:p>
          <a:p>
            <a:pPr>
              <a:lnSpc>
                <a:spcPct val="100000"/>
              </a:lnSpc>
              <a:spcBef>
                <a:spcPts val="0"/>
              </a:spcBef>
            </a:pPr>
            <a:r>
              <a:rPr lang="en-US" sz="2400" dirty="0">
                <a:latin typeface="Roboto" panose="02000000000000000000" pitchFamily="2" charset="0"/>
                <a:ea typeface="Roboto" panose="02000000000000000000" pitchFamily="2" charset="0"/>
                <a:cs typeface="Roboto" panose="02000000000000000000" pitchFamily="2" charset="0"/>
              </a:rPr>
              <a:t>How will you ensure that the people who require support are able to get such support? </a:t>
            </a:r>
          </a:p>
          <a:p>
            <a:pPr>
              <a:lnSpc>
                <a:spcPct val="100000"/>
              </a:lnSpc>
              <a:spcBef>
                <a:spcPts val="0"/>
              </a:spcBef>
            </a:pPr>
            <a:r>
              <a:rPr lang="en-US" sz="2400" dirty="0">
                <a:latin typeface="Roboto" panose="02000000000000000000" pitchFamily="2" charset="0"/>
                <a:ea typeface="Roboto" panose="02000000000000000000" pitchFamily="2" charset="0"/>
                <a:cs typeface="Roboto" panose="02000000000000000000" pitchFamily="2" charset="0"/>
              </a:rPr>
              <a:t>How will you ensure that medical support continue to be available to all members of the community?</a:t>
            </a:r>
          </a:p>
          <a:p>
            <a:pPr>
              <a:lnSpc>
                <a:spcPct val="100000"/>
              </a:lnSpc>
              <a:spcBef>
                <a:spcPts val="0"/>
              </a:spcBef>
            </a:pPr>
            <a:r>
              <a:rPr lang="en-US" sz="2400" dirty="0">
                <a:latin typeface="Roboto" panose="02000000000000000000" pitchFamily="2" charset="0"/>
                <a:ea typeface="Roboto" panose="02000000000000000000" pitchFamily="2" charset="0"/>
                <a:cs typeface="Roboto" panose="02000000000000000000" pitchFamily="2" charset="0"/>
              </a:rPr>
              <a:t>How will you ensure that people provided with emergency and temporary housing do not return to inadequate and unhealthy housing conditions, in particular homelessness?</a:t>
            </a:r>
          </a:p>
          <a:p>
            <a:pPr>
              <a:lnSpc>
                <a:spcPct val="100000"/>
              </a:lnSpc>
              <a:spcBef>
                <a:spcPts val="0"/>
              </a:spcBef>
            </a:pPr>
            <a:endParaRPr lang="en-US" sz="2400" dirty="0">
              <a:latin typeface="Roboto" panose="02000000000000000000" pitchFamily="2" charset="0"/>
              <a:ea typeface="Roboto" panose="02000000000000000000" pitchFamily="2" charset="0"/>
              <a:cs typeface="Roboto" panose="02000000000000000000" pitchFamily="2" charset="0"/>
            </a:endParaRPr>
          </a:p>
          <a:p>
            <a:pPr marL="0" indent="0" algn="ctr">
              <a:lnSpc>
                <a:spcPct val="100000"/>
              </a:lnSpc>
              <a:spcBef>
                <a:spcPts val="0"/>
              </a:spcBef>
              <a:buFont typeface="Arial" panose="020B0604020202020204" pitchFamily="34" charset="0"/>
              <a:buNone/>
            </a:pPr>
            <a:r>
              <a:rPr lang="en-US" sz="2400" b="1" dirty="0">
                <a:solidFill>
                  <a:srgbClr val="C00000"/>
                </a:solidFill>
                <a:latin typeface="Roboto" panose="02000000000000000000" pitchFamily="2" charset="0"/>
                <a:ea typeface="Roboto" panose="02000000000000000000" pitchFamily="2" charset="0"/>
                <a:cs typeface="Roboto" panose="02000000000000000000" pitchFamily="2" charset="0"/>
              </a:rPr>
              <a:t>Discuss options</a:t>
            </a:r>
          </a:p>
        </p:txBody>
      </p:sp>
    </p:spTree>
    <p:extLst>
      <p:ext uri="{BB962C8B-B14F-4D97-AF65-F5344CB8AC3E}">
        <p14:creationId xmlns:p14="http://schemas.microsoft.com/office/powerpoint/2010/main" val="8288447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4C9EF4F5-F580-8941-A353-7F42C2EEC506}"/>
              </a:ext>
            </a:extLst>
          </p:cNvPr>
          <p:cNvGrpSpPr/>
          <p:nvPr/>
        </p:nvGrpSpPr>
        <p:grpSpPr>
          <a:xfrm>
            <a:off x="854825" y="1097281"/>
            <a:ext cx="5241175" cy="4879564"/>
            <a:chOff x="388225" y="914568"/>
            <a:chExt cx="4817660" cy="5513292"/>
          </a:xfrm>
        </p:grpSpPr>
        <p:sp>
          <p:nvSpPr>
            <p:cNvPr id="5" name="Rectangle 4">
              <a:extLst>
                <a:ext uri="{FF2B5EF4-FFF2-40B4-BE49-F238E27FC236}">
                  <a16:creationId xmlns:a16="http://schemas.microsoft.com/office/drawing/2014/main" id="{A0AD4117-3DFB-0B40-A978-A6BDA68D7969}"/>
                </a:ext>
              </a:extLst>
            </p:cNvPr>
            <p:cNvSpPr/>
            <p:nvPr/>
          </p:nvSpPr>
          <p:spPr>
            <a:xfrm>
              <a:off x="388225" y="5660071"/>
              <a:ext cx="4817660" cy="767789"/>
            </a:xfrm>
            <a:prstGeom prst="rect">
              <a:avLst/>
            </a:prstGeom>
            <a:solidFill>
              <a:schemeClr val="accent5">
                <a:lumMod val="50000"/>
              </a:schemeClr>
            </a:solidFill>
            <a:ln w="25400">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400" b="1" dirty="0">
                  <a:solidFill>
                    <a:schemeClr val="bg1"/>
                  </a:solidFill>
                  <a:latin typeface="Roboto" panose="02000000000000000000" pitchFamily="2" charset="0"/>
                  <a:ea typeface="Roboto" panose="02000000000000000000" pitchFamily="2" charset="0"/>
                  <a:cs typeface="Roboto" panose="02000000000000000000" pitchFamily="2" charset="0"/>
                </a:rPr>
                <a:t>ACTION PLAN</a:t>
              </a:r>
            </a:p>
          </p:txBody>
        </p:sp>
        <p:sp>
          <p:nvSpPr>
            <p:cNvPr id="6" name="Flowchart: Off-page Connector 10">
              <a:extLst>
                <a:ext uri="{FF2B5EF4-FFF2-40B4-BE49-F238E27FC236}">
                  <a16:creationId xmlns:a16="http://schemas.microsoft.com/office/drawing/2014/main" id="{54B63169-D772-3847-8BC3-B5E5B183425F}"/>
                </a:ext>
              </a:extLst>
            </p:cNvPr>
            <p:cNvSpPr/>
            <p:nvPr/>
          </p:nvSpPr>
          <p:spPr>
            <a:xfrm>
              <a:off x="388225" y="3740296"/>
              <a:ext cx="4817660" cy="2019058"/>
            </a:xfrm>
            <a:prstGeom prst="flowChartOffpageConnector">
              <a:avLst/>
            </a:prstGeom>
            <a:solidFill>
              <a:schemeClr val="tx2">
                <a:lumMod val="60000"/>
                <a:lumOff val="40000"/>
              </a:schemeClr>
            </a:solidFill>
            <a:ln w="25400">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400" dirty="0">
                  <a:solidFill>
                    <a:schemeClr val="tx1"/>
                  </a:solidFill>
                  <a:latin typeface="Roboto" panose="02000000000000000000" pitchFamily="2" charset="0"/>
                  <a:ea typeface="Roboto" panose="02000000000000000000" pitchFamily="2" charset="0"/>
                  <a:cs typeface="Roboto" panose="02000000000000000000" pitchFamily="2" charset="0"/>
                </a:rPr>
                <a:t>Propose ideas to enhance your systems, plans &amp; Procedures</a:t>
              </a:r>
            </a:p>
          </p:txBody>
        </p:sp>
        <p:sp>
          <p:nvSpPr>
            <p:cNvPr id="7" name="Flowchart: Off-page Connector 9">
              <a:extLst>
                <a:ext uri="{FF2B5EF4-FFF2-40B4-BE49-F238E27FC236}">
                  <a16:creationId xmlns:a16="http://schemas.microsoft.com/office/drawing/2014/main" id="{4EF1E6F5-A1DD-D344-99A7-353FBC7ACDA9}"/>
                </a:ext>
              </a:extLst>
            </p:cNvPr>
            <p:cNvSpPr/>
            <p:nvPr/>
          </p:nvSpPr>
          <p:spPr>
            <a:xfrm>
              <a:off x="388225" y="2342740"/>
              <a:ext cx="4817660" cy="1474280"/>
            </a:xfrm>
            <a:prstGeom prst="flowChartOffpageConnector">
              <a:avLst/>
            </a:prstGeom>
            <a:solidFill>
              <a:schemeClr val="tx2">
                <a:lumMod val="40000"/>
                <a:lumOff val="60000"/>
              </a:schemeClr>
            </a:solidFill>
            <a:ln w="25400">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400" dirty="0">
                  <a:solidFill>
                    <a:schemeClr val="tx1"/>
                  </a:solidFill>
                  <a:latin typeface="Roboto" panose="02000000000000000000" pitchFamily="2" charset="0"/>
                  <a:ea typeface="Roboto" panose="02000000000000000000" pitchFamily="2" charset="0"/>
                  <a:cs typeface="Roboto" panose="02000000000000000000" pitchFamily="2" charset="0"/>
                </a:rPr>
                <a:t>Check assumptions</a:t>
              </a:r>
            </a:p>
          </p:txBody>
        </p:sp>
        <p:sp>
          <p:nvSpPr>
            <p:cNvPr id="8" name="Flowchart: Off-page Connector 7">
              <a:extLst>
                <a:ext uri="{FF2B5EF4-FFF2-40B4-BE49-F238E27FC236}">
                  <a16:creationId xmlns:a16="http://schemas.microsoft.com/office/drawing/2014/main" id="{B19AC2BD-4F84-9942-962D-198D306E0207}"/>
                </a:ext>
              </a:extLst>
            </p:cNvPr>
            <p:cNvSpPr/>
            <p:nvPr/>
          </p:nvSpPr>
          <p:spPr>
            <a:xfrm>
              <a:off x="388225" y="914568"/>
              <a:ext cx="4817660" cy="1474280"/>
            </a:xfrm>
            <a:prstGeom prst="flowChartOffpageConnector">
              <a:avLst/>
            </a:prstGeom>
            <a:solidFill>
              <a:schemeClr val="bg2"/>
            </a:solidFill>
            <a:ln w="25400">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Roboto" panose="02000000000000000000" pitchFamily="2" charset="0"/>
                  <a:ea typeface="Roboto" panose="02000000000000000000" pitchFamily="2" charset="0"/>
                  <a:cs typeface="Roboto" panose="02000000000000000000" pitchFamily="2" charset="0"/>
                </a:rPr>
                <a:t>Review strengths &amp; gaps</a:t>
              </a:r>
            </a:p>
          </p:txBody>
        </p:sp>
      </p:grpSp>
      <p:sp>
        <p:nvSpPr>
          <p:cNvPr id="9" name="Shape 197">
            <a:extLst>
              <a:ext uri="{FF2B5EF4-FFF2-40B4-BE49-F238E27FC236}">
                <a16:creationId xmlns:a16="http://schemas.microsoft.com/office/drawing/2014/main" id="{7F00C66A-69FD-FD46-9EA8-57CDA2668678}"/>
              </a:ext>
            </a:extLst>
          </p:cNvPr>
          <p:cNvSpPr txBox="1">
            <a:spLocks noGrp="1"/>
          </p:cNvSpPr>
          <p:nvPr>
            <p:ph type="title"/>
          </p:nvPr>
        </p:nvSpPr>
        <p:spPr>
          <a:xfrm>
            <a:off x="0" y="0"/>
            <a:ext cx="12192000" cy="759854"/>
          </a:xfrm>
          <a:prstGeom prst="rect">
            <a:avLst/>
          </a:prstGeom>
          <a:solidFill>
            <a:srgbClr val="2B92CB"/>
          </a:solidFill>
        </p:spPr>
        <p:txBody>
          <a:bodyPr lIns="91425" tIns="91425" rIns="91425" bIns="91425" anchor="ctr" anchorCtr="0">
            <a:noAutofit/>
          </a:bodyPr>
          <a:lstStyle/>
          <a:p>
            <a:pPr lvl="0">
              <a:spcBef>
                <a:spcPts val="0"/>
              </a:spcBef>
              <a:buNone/>
            </a:pPr>
            <a:r>
              <a:rPr lang="en" sz="3600" dirty="0">
                <a:solidFill>
                  <a:schemeClr val="bg1"/>
                </a:solidFill>
                <a:latin typeface="Roboto" panose="02000000000000000000" pitchFamily="2" charset="0"/>
                <a:ea typeface="Roboto" panose="02000000000000000000" pitchFamily="2" charset="0"/>
                <a:cs typeface="Roboto" panose="02000000000000000000" pitchFamily="2" charset="0"/>
              </a:rPr>
              <a:t>	Debrief (40 mins) </a:t>
            </a:r>
          </a:p>
        </p:txBody>
      </p:sp>
      <p:sp>
        <p:nvSpPr>
          <p:cNvPr id="10" name="Rectangle 9">
            <a:extLst>
              <a:ext uri="{FF2B5EF4-FFF2-40B4-BE49-F238E27FC236}">
                <a16:creationId xmlns:a16="http://schemas.microsoft.com/office/drawing/2014/main" id="{6C6883DD-517D-7C43-96B0-B4AF4A97DDA8}"/>
              </a:ext>
            </a:extLst>
          </p:cNvPr>
          <p:cNvSpPr/>
          <p:nvPr/>
        </p:nvSpPr>
        <p:spPr>
          <a:xfrm>
            <a:off x="6694517" y="1158422"/>
            <a:ext cx="5241175" cy="4879564"/>
          </a:xfrm>
          <a:prstGeom prst="rect">
            <a:avLst/>
          </a:prstGeom>
        </p:spPr>
        <p:txBody>
          <a:bodyPr wrap="square">
            <a:noAutofit/>
          </a:bodyPr>
          <a:lstStyle/>
          <a:p>
            <a:pPr>
              <a:spcAft>
                <a:spcPts val="1200"/>
              </a:spcAft>
            </a:pPr>
            <a:r>
              <a:rPr lang="en-US" b="1" u="sng" dirty="0">
                <a:solidFill>
                  <a:schemeClr val="tx1"/>
                </a:solidFill>
                <a:latin typeface="Roboto" panose="02000000000000000000" pitchFamily="2" charset="0"/>
                <a:ea typeface="Roboto" panose="02000000000000000000" pitchFamily="2" charset="0"/>
                <a:cs typeface="Roboto" panose="02000000000000000000" pitchFamily="2" charset="0"/>
              </a:rPr>
              <a:t>TASKS:</a:t>
            </a:r>
          </a:p>
          <a:p>
            <a:pPr marL="342900" indent="-342900">
              <a:spcAft>
                <a:spcPts val="1200"/>
              </a:spcAft>
              <a:buAutoNum type="arabicPeriod"/>
            </a:pPr>
            <a:r>
              <a:rPr lang="en-US" dirty="0">
                <a:solidFill>
                  <a:schemeClr val="tx1"/>
                </a:solidFill>
                <a:latin typeface="Roboto" panose="02000000000000000000" pitchFamily="2" charset="0"/>
                <a:ea typeface="Roboto" panose="02000000000000000000" pitchFamily="2" charset="0"/>
                <a:cs typeface="Roboto" panose="02000000000000000000" pitchFamily="2" charset="0"/>
              </a:rPr>
              <a:t>In groups, divide a piece of paper into three sections.</a:t>
            </a:r>
          </a:p>
          <a:p>
            <a:pPr marL="342900" indent="-342900">
              <a:spcAft>
                <a:spcPts val="1200"/>
              </a:spcAft>
              <a:buAutoNum type="arabicPeriod"/>
            </a:pPr>
            <a:r>
              <a:rPr lang="en-US" dirty="0">
                <a:solidFill>
                  <a:schemeClr val="tx1"/>
                </a:solidFill>
                <a:latin typeface="Roboto" panose="02000000000000000000" pitchFamily="2" charset="0"/>
                <a:ea typeface="Roboto" panose="02000000000000000000" pitchFamily="2" charset="0"/>
                <a:cs typeface="Roboto" panose="02000000000000000000" pitchFamily="2" charset="0"/>
              </a:rPr>
              <a:t>Review the five sessions and strategies discussed and the notes from your TTX</a:t>
            </a:r>
          </a:p>
          <a:p>
            <a:pPr marL="342900" indent="-342900">
              <a:spcAft>
                <a:spcPts val="1200"/>
              </a:spcAft>
              <a:buAutoNum type="arabicPeriod"/>
            </a:pPr>
            <a:r>
              <a:rPr lang="en-US" dirty="0">
                <a:solidFill>
                  <a:schemeClr val="tx1"/>
                </a:solidFill>
                <a:latin typeface="Roboto" panose="02000000000000000000" pitchFamily="2" charset="0"/>
                <a:ea typeface="Roboto" panose="02000000000000000000" pitchFamily="2" charset="0"/>
                <a:cs typeface="Roboto" panose="02000000000000000000" pitchFamily="2" charset="0"/>
              </a:rPr>
              <a:t>Discuss and write your points in each of the sections to answer:</a:t>
            </a:r>
            <a:endParaRPr lang="en-US" b="1" dirty="0">
              <a:solidFill>
                <a:schemeClr val="tx1"/>
              </a:solidFill>
              <a:latin typeface="Roboto" panose="02000000000000000000" pitchFamily="2" charset="0"/>
              <a:ea typeface="Roboto" panose="02000000000000000000" pitchFamily="2" charset="0"/>
              <a:cs typeface="Roboto" panose="02000000000000000000" pitchFamily="2" charset="0"/>
            </a:endParaRPr>
          </a:p>
          <a:p>
            <a:pPr marL="800100" lvl="1" indent="-342900">
              <a:spcAft>
                <a:spcPts val="1200"/>
              </a:spcAft>
              <a:buFont typeface="Arial" panose="020B0604020202020204" pitchFamily="34" charset="0"/>
              <a:buChar char="•"/>
            </a:pPr>
            <a:r>
              <a:rPr lang="en-US" dirty="0">
                <a:solidFill>
                  <a:schemeClr val="tx1"/>
                </a:solidFill>
                <a:latin typeface="Roboto" panose="02000000000000000000" pitchFamily="2" charset="0"/>
                <a:ea typeface="Roboto" panose="02000000000000000000" pitchFamily="2" charset="0"/>
                <a:cs typeface="Roboto" panose="02000000000000000000" pitchFamily="2" charset="0"/>
              </a:rPr>
              <a:t>What worked well? (Achievements)</a:t>
            </a:r>
          </a:p>
          <a:p>
            <a:pPr marL="800100" lvl="1" indent="-342900">
              <a:spcAft>
                <a:spcPts val="1200"/>
              </a:spcAft>
              <a:buFont typeface="Arial" panose="020B0604020202020204" pitchFamily="34" charset="0"/>
              <a:buChar char="•"/>
            </a:pPr>
            <a:r>
              <a:rPr lang="en-US" dirty="0">
                <a:solidFill>
                  <a:schemeClr val="tx1"/>
                </a:solidFill>
                <a:latin typeface="Roboto" panose="02000000000000000000" pitchFamily="2" charset="0"/>
                <a:ea typeface="Roboto" panose="02000000000000000000" pitchFamily="2" charset="0"/>
                <a:cs typeface="Roboto" panose="02000000000000000000" pitchFamily="2" charset="0"/>
              </a:rPr>
              <a:t>What was challenging? (Challenges)</a:t>
            </a:r>
          </a:p>
          <a:p>
            <a:pPr marL="800100" lvl="1" indent="-342900">
              <a:spcAft>
                <a:spcPts val="1200"/>
              </a:spcAft>
              <a:buFont typeface="Arial" panose="020B0604020202020204" pitchFamily="34" charset="0"/>
              <a:buChar char="•"/>
            </a:pPr>
            <a:r>
              <a:rPr lang="en-US" dirty="0">
                <a:solidFill>
                  <a:schemeClr val="tx1"/>
                </a:solidFill>
                <a:latin typeface="Roboto" panose="02000000000000000000" pitchFamily="2" charset="0"/>
                <a:ea typeface="Roboto" panose="02000000000000000000" pitchFamily="2" charset="0"/>
                <a:cs typeface="Roboto" panose="02000000000000000000" pitchFamily="2" charset="0"/>
              </a:rPr>
              <a:t>Recommendations? (and prioritize, to identify your top 3)</a:t>
            </a:r>
          </a:p>
        </p:txBody>
      </p:sp>
    </p:spTree>
    <p:extLst>
      <p:ext uri="{BB962C8B-B14F-4D97-AF65-F5344CB8AC3E}">
        <p14:creationId xmlns:p14="http://schemas.microsoft.com/office/powerpoint/2010/main" val="1819834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202">
            <a:extLst>
              <a:ext uri="{FF2B5EF4-FFF2-40B4-BE49-F238E27FC236}">
                <a16:creationId xmlns:a16="http://schemas.microsoft.com/office/drawing/2014/main" id="{ADD79E99-EA17-D14A-9B5C-C3C6A5CF0535}"/>
              </a:ext>
            </a:extLst>
          </p:cNvPr>
          <p:cNvSpPr txBox="1">
            <a:spLocks noGrp="1"/>
          </p:cNvSpPr>
          <p:nvPr>
            <p:ph type="title"/>
          </p:nvPr>
        </p:nvSpPr>
        <p:spPr>
          <a:xfrm>
            <a:off x="0" y="0"/>
            <a:ext cx="12192000" cy="759854"/>
          </a:xfrm>
          <a:prstGeom prst="rect">
            <a:avLst/>
          </a:prstGeom>
          <a:solidFill>
            <a:srgbClr val="2B92CB"/>
          </a:solidFill>
        </p:spPr>
        <p:txBody>
          <a:bodyPr lIns="91425" tIns="91425" rIns="91425" bIns="91425" anchor="ctr" anchorCtr="0">
            <a:noAutofit/>
          </a:bodyPr>
          <a:lstStyle/>
          <a:p>
            <a:pPr lvl="0">
              <a:spcBef>
                <a:spcPts val="0"/>
              </a:spcBef>
              <a:buNone/>
            </a:pPr>
            <a:r>
              <a:rPr lang="en" sz="3600" dirty="0">
                <a:solidFill>
                  <a:schemeClr val="bg1"/>
                </a:solidFill>
                <a:latin typeface="Roboto" panose="02000000000000000000" pitchFamily="2" charset="0"/>
                <a:ea typeface="Roboto" panose="02000000000000000000" pitchFamily="2" charset="0"/>
                <a:cs typeface="Roboto" panose="02000000000000000000" pitchFamily="2" charset="0"/>
              </a:rPr>
              <a:t>	Feedback (10 mins)</a:t>
            </a:r>
          </a:p>
        </p:txBody>
      </p:sp>
      <p:pic>
        <p:nvPicPr>
          <p:cNvPr id="5" name="Picture 4">
            <a:extLst>
              <a:ext uri="{FF2B5EF4-FFF2-40B4-BE49-F238E27FC236}">
                <a16:creationId xmlns:a16="http://schemas.microsoft.com/office/drawing/2014/main" id="{AA21543E-2F7F-4042-8216-FCCE11A24EE8}"/>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987952" y="1168922"/>
            <a:ext cx="3633923" cy="4822071"/>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6" name="Rectangle 5">
            <a:extLst>
              <a:ext uri="{FF2B5EF4-FFF2-40B4-BE49-F238E27FC236}">
                <a16:creationId xmlns:a16="http://schemas.microsoft.com/office/drawing/2014/main" id="{98BB25AD-2C0C-0541-8AB2-9BA1C3EBC8DA}"/>
              </a:ext>
            </a:extLst>
          </p:cNvPr>
          <p:cNvSpPr/>
          <p:nvPr/>
        </p:nvSpPr>
        <p:spPr>
          <a:xfrm>
            <a:off x="6096000" y="2521059"/>
            <a:ext cx="4799463" cy="1815882"/>
          </a:xfrm>
          <a:prstGeom prst="rect">
            <a:avLst/>
          </a:prstGeom>
        </p:spPr>
        <p:txBody>
          <a:bodyPr wrap="square">
            <a:spAutoFit/>
          </a:bodyPr>
          <a:lstStyle/>
          <a:p>
            <a:pPr>
              <a:spcAft>
                <a:spcPts val="800"/>
              </a:spcAft>
            </a:pPr>
            <a:r>
              <a:rPr lang="en-US" sz="2800" i="1" dirty="0">
                <a:latin typeface="Arial" panose="020B0604020202020204" pitchFamily="34" charset="0"/>
                <a:ea typeface="Calibri" panose="020F0502020204030204" pitchFamily="34" charset="0"/>
              </a:rPr>
              <a:t>Your feedback will assist us to maintain and improve the quality and relevance of future simulation exercises.</a:t>
            </a:r>
            <a:endParaRPr lang="en-US" sz="32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24824685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10F1A5D-8357-884B-96E8-6BDFA19AC127}"/>
              </a:ext>
            </a:extLst>
          </p:cNvPr>
          <p:cNvSpPr txBox="1"/>
          <p:nvPr/>
        </p:nvSpPr>
        <p:spPr>
          <a:xfrm>
            <a:off x="0" y="-76143"/>
            <a:ext cx="12192000" cy="646331"/>
          </a:xfrm>
          <a:prstGeom prst="rect">
            <a:avLst/>
          </a:prstGeom>
          <a:solidFill>
            <a:srgbClr val="2B92CB"/>
          </a:solidFill>
        </p:spPr>
        <p:txBody>
          <a:bodyPr wrap="square" rtlCol="0">
            <a:spAutoFit/>
          </a:bodyPr>
          <a:lstStyle/>
          <a:p>
            <a:pPr algn="ctr">
              <a:spcBef>
                <a:spcPts val="525"/>
              </a:spcBef>
              <a:buClr>
                <a:srgbClr val="DD8047"/>
              </a:buClr>
              <a:buSzPct val="60000"/>
            </a:pPr>
            <a:r>
              <a:rPr lang="en-US" sz="3600" dirty="0">
                <a:solidFill>
                  <a:schemeClr val="bg1"/>
                </a:solidFill>
                <a:latin typeface="Roboto" panose="02000000000000000000" pitchFamily="2" charset="0"/>
                <a:ea typeface="Roboto" panose="02000000000000000000" pitchFamily="2" charset="0"/>
                <a:cs typeface="Roboto" panose="02000000000000000000" pitchFamily="2" charset="0"/>
              </a:rPr>
              <a:t>THANK YOU!</a:t>
            </a:r>
          </a:p>
        </p:txBody>
      </p:sp>
      <p:grpSp>
        <p:nvGrpSpPr>
          <p:cNvPr id="5" name="Group 4">
            <a:extLst>
              <a:ext uri="{FF2B5EF4-FFF2-40B4-BE49-F238E27FC236}">
                <a16:creationId xmlns:a16="http://schemas.microsoft.com/office/drawing/2014/main" id="{6806CB96-E230-4C4F-8AD6-AC3CD44349F0}"/>
              </a:ext>
            </a:extLst>
          </p:cNvPr>
          <p:cNvGrpSpPr/>
          <p:nvPr/>
        </p:nvGrpSpPr>
        <p:grpSpPr>
          <a:xfrm>
            <a:off x="1682658" y="3957256"/>
            <a:ext cx="9144000" cy="2341944"/>
            <a:chOff x="0" y="2830205"/>
            <a:chExt cx="9144000" cy="2169994"/>
          </a:xfrm>
        </p:grpSpPr>
        <p:sp>
          <p:nvSpPr>
            <p:cNvPr id="6" name="Rectangle 5">
              <a:extLst>
                <a:ext uri="{FF2B5EF4-FFF2-40B4-BE49-F238E27FC236}">
                  <a16:creationId xmlns:a16="http://schemas.microsoft.com/office/drawing/2014/main" id="{4FF26936-9126-BA4F-A922-94DA537C304D}"/>
                </a:ext>
              </a:extLst>
            </p:cNvPr>
            <p:cNvSpPr/>
            <p:nvPr/>
          </p:nvSpPr>
          <p:spPr>
            <a:xfrm>
              <a:off x="0" y="2830205"/>
              <a:ext cx="9144000" cy="2169994"/>
            </a:xfrm>
            <a:prstGeom prst="rect">
              <a:avLst/>
            </a:prstGeom>
            <a:solidFill>
              <a:srgbClr val="2B92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lnSpc>
                  <a:spcPct val="150000"/>
                </a:lnSpc>
              </a:pPr>
              <a:r>
                <a:rPr lang="en-US" sz="1800" b="1" dirty="0">
                  <a:solidFill>
                    <a:schemeClr val="bg1"/>
                  </a:solidFill>
                </a:rPr>
                <a:t>WHO RESOURCES</a:t>
              </a:r>
            </a:p>
          </p:txBody>
        </p:sp>
        <p:sp>
          <p:nvSpPr>
            <p:cNvPr id="7" name="Rectangle 6">
              <a:extLst>
                <a:ext uri="{FF2B5EF4-FFF2-40B4-BE49-F238E27FC236}">
                  <a16:creationId xmlns:a16="http://schemas.microsoft.com/office/drawing/2014/main" id="{70D44C66-113D-7341-9DC0-0F4C4B027C4B}"/>
                </a:ext>
              </a:extLst>
            </p:cNvPr>
            <p:cNvSpPr/>
            <p:nvPr/>
          </p:nvSpPr>
          <p:spPr>
            <a:xfrm>
              <a:off x="1665877" y="3286347"/>
              <a:ext cx="2747465" cy="1384502"/>
            </a:xfrm>
            <a:prstGeom prst="rect">
              <a:avLst/>
            </a:prstGeom>
            <a:solidFill>
              <a:schemeClr val="bg1"/>
            </a:solidFill>
          </p:spPr>
          <p:txBody>
            <a:bodyPr wrap="square">
              <a:noAutofit/>
            </a:bodyPr>
            <a:lstStyle/>
            <a:p>
              <a:pPr marL="1279922"/>
              <a:endParaRPr lang="en-US" sz="900" b="1" dirty="0"/>
            </a:p>
            <a:p>
              <a:pPr marL="1279922"/>
              <a:r>
                <a:rPr lang="en-US" sz="1050" b="1" dirty="0"/>
                <a:t>WHO</a:t>
              </a:r>
            </a:p>
            <a:p>
              <a:pPr marL="1279922"/>
              <a:r>
                <a:rPr lang="en-US" sz="1050" b="1" dirty="0"/>
                <a:t>COVID-19</a:t>
              </a:r>
            </a:p>
            <a:p>
              <a:pPr marL="1279922"/>
              <a:r>
                <a:rPr lang="en-US" sz="1050" b="1" dirty="0"/>
                <a:t>Emergency</a:t>
              </a:r>
            </a:p>
            <a:p>
              <a:pPr marL="1279922"/>
              <a:r>
                <a:rPr lang="en-US" sz="1050" b="1" dirty="0"/>
                <a:t>webpage</a:t>
              </a:r>
            </a:p>
          </p:txBody>
        </p:sp>
        <p:pic>
          <p:nvPicPr>
            <p:cNvPr id="8" name="Picture 7">
              <a:hlinkClick r:id="rId2"/>
              <a:extLst>
                <a:ext uri="{FF2B5EF4-FFF2-40B4-BE49-F238E27FC236}">
                  <a16:creationId xmlns:a16="http://schemas.microsoft.com/office/drawing/2014/main" id="{7566FDB0-3C2A-1B49-8262-16FD19FB9D36}"/>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782822" y="3352964"/>
              <a:ext cx="1106290" cy="1126701"/>
            </a:xfrm>
            <a:prstGeom prst="rect">
              <a:avLst/>
            </a:prstGeom>
          </p:spPr>
        </p:pic>
        <p:sp>
          <p:nvSpPr>
            <p:cNvPr id="9" name="Rectangle 8">
              <a:extLst>
                <a:ext uri="{FF2B5EF4-FFF2-40B4-BE49-F238E27FC236}">
                  <a16:creationId xmlns:a16="http://schemas.microsoft.com/office/drawing/2014/main" id="{8E47EF0A-A3D8-874F-AB0C-6BB9AEDAD828}"/>
                </a:ext>
              </a:extLst>
            </p:cNvPr>
            <p:cNvSpPr/>
            <p:nvPr/>
          </p:nvSpPr>
          <p:spPr>
            <a:xfrm>
              <a:off x="4730658" y="3286347"/>
              <a:ext cx="2747465" cy="1384502"/>
            </a:xfrm>
            <a:prstGeom prst="rect">
              <a:avLst/>
            </a:prstGeom>
            <a:solidFill>
              <a:schemeClr val="bg1"/>
            </a:solidFill>
          </p:spPr>
          <p:txBody>
            <a:bodyPr wrap="square">
              <a:noAutofit/>
            </a:bodyPr>
            <a:lstStyle/>
            <a:p>
              <a:pPr>
                <a:tabLst>
                  <a:tab pos="1412081" algn="r"/>
                </a:tabLst>
              </a:pPr>
              <a:endParaRPr lang="en-US" sz="900" b="1" dirty="0"/>
            </a:p>
            <a:p>
              <a:pPr>
                <a:tabLst>
                  <a:tab pos="1412081" algn="r"/>
                </a:tabLst>
              </a:pPr>
              <a:r>
                <a:rPr lang="en-US" sz="1050" b="1" dirty="0"/>
                <a:t>	More</a:t>
              </a:r>
            </a:p>
            <a:p>
              <a:pPr>
                <a:tabLst>
                  <a:tab pos="1412081" algn="r"/>
                </a:tabLst>
              </a:pPr>
              <a:r>
                <a:rPr lang="en-US" sz="1050" b="1" dirty="0"/>
                <a:t>	information</a:t>
              </a:r>
            </a:p>
            <a:p>
              <a:pPr>
                <a:tabLst>
                  <a:tab pos="1412081" algn="r"/>
                </a:tabLst>
              </a:pPr>
              <a:r>
                <a:rPr lang="en-US" sz="1050" b="1" dirty="0"/>
                <a:t>	on</a:t>
              </a:r>
            </a:p>
            <a:p>
              <a:pPr>
                <a:tabLst>
                  <a:tab pos="1412081" algn="r"/>
                </a:tabLst>
              </a:pPr>
              <a:r>
                <a:rPr lang="en-US" sz="1050" b="1" dirty="0"/>
                <a:t>	coronavirus</a:t>
              </a:r>
            </a:p>
          </p:txBody>
        </p:sp>
        <p:pic>
          <p:nvPicPr>
            <p:cNvPr id="10" name="Picture 9">
              <a:hlinkClick r:id="rId4"/>
              <a:extLst>
                <a:ext uri="{FF2B5EF4-FFF2-40B4-BE49-F238E27FC236}">
                  <a16:creationId xmlns:a16="http://schemas.microsoft.com/office/drawing/2014/main" id="{CC95F5E8-9203-DC4D-9353-23F6D5E4841F}"/>
                </a:ext>
              </a:extLst>
            </p:cNvPr>
            <p:cNvPicPr>
              <a:picLocks noChangeAspect="1"/>
            </p:cNvPicPr>
            <p:nvPr/>
          </p:nvPicPr>
          <p:blipFill>
            <a:blip r:embed="rId5" cstate="email">
              <a:alphaModFix/>
              <a:extLst>
                <a:ext uri="{28A0092B-C50C-407E-A947-70E740481C1C}">
                  <a14:useLocalDpi xmlns:a14="http://schemas.microsoft.com/office/drawing/2010/main" val="0"/>
                </a:ext>
              </a:extLst>
            </a:blip>
            <a:stretch>
              <a:fillRect/>
            </a:stretch>
          </p:blipFill>
          <p:spPr>
            <a:xfrm>
              <a:off x="6287337" y="3342370"/>
              <a:ext cx="1098125" cy="1126701"/>
            </a:xfrm>
            <a:prstGeom prst="rect">
              <a:avLst/>
            </a:prstGeom>
          </p:spPr>
        </p:pic>
        <p:sp>
          <p:nvSpPr>
            <p:cNvPr id="11" name="TextBox 10">
              <a:extLst>
                <a:ext uri="{FF2B5EF4-FFF2-40B4-BE49-F238E27FC236}">
                  <a16:creationId xmlns:a16="http://schemas.microsoft.com/office/drawing/2014/main" id="{3E894647-6A9A-4C44-B7AF-6F36510AC91B}"/>
                </a:ext>
              </a:extLst>
            </p:cNvPr>
            <p:cNvSpPr txBox="1"/>
            <p:nvPr/>
          </p:nvSpPr>
          <p:spPr>
            <a:xfrm>
              <a:off x="6320110" y="4440016"/>
              <a:ext cx="1049171" cy="253916"/>
            </a:xfrm>
            <a:prstGeom prst="rect">
              <a:avLst/>
            </a:prstGeom>
            <a:noFill/>
          </p:spPr>
          <p:txBody>
            <a:bodyPr wrap="square" rtlCol="0">
              <a:spAutoFit/>
            </a:bodyPr>
            <a:lstStyle/>
            <a:p>
              <a:pPr>
                <a:spcBef>
                  <a:spcPts val="525"/>
                </a:spcBef>
                <a:buClr>
                  <a:srgbClr val="DD8047"/>
                </a:buClr>
                <a:buSzPct val="60000"/>
              </a:pPr>
              <a:r>
                <a:rPr lang="en-US" sz="1050" b="1" dirty="0">
                  <a:solidFill>
                    <a:srgbClr val="0070C0"/>
                  </a:solidFill>
                  <a:latin typeface="+mj-lt"/>
                  <a:cs typeface="Calibri" panose="020F0502020204030204" pitchFamily="34" charset="0"/>
                </a:rPr>
                <a:t>Scan or Click</a:t>
              </a:r>
            </a:p>
          </p:txBody>
        </p:sp>
        <p:sp>
          <p:nvSpPr>
            <p:cNvPr id="12" name="TextBox 11">
              <a:extLst>
                <a:ext uri="{FF2B5EF4-FFF2-40B4-BE49-F238E27FC236}">
                  <a16:creationId xmlns:a16="http://schemas.microsoft.com/office/drawing/2014/main" id="{C5739181-9443-F040-AC25-D86E288BDE6C}"/>
                </a:ext>
              </a:extLst>
            </p:cNvPr>
            <p:cNvSpPr txBox="1"/>
            <p:nvPr/>
          </p:nvSpPr>
          <p:spPr>
            <a:xfrm>
              <a:off x="1807386" y="4459841"/>
              <a:ext cx="1049171" cy="253916"/>
            </a:xfrm>
            <a:prstGeom prst="rect">
              <a:avLst/>
            </a:prstGeom>
            <a:noFill/>
          </p:spPr>
          <p:txBody>
            <a:bodyPr wrap="square" rtlCol="0">
              <a:spAutoFit/>
            </a:bodyPr>
            <a:lstStyle/>
            <a:p>
              <a:pPr>
                <a:spcBef>
                  <a:spcPts val="525"/>
                </a:spcBef>
                <a:buClr>
                  <a:srgbClr val="DD8047"/>
                </a:buClr>
                <a:buSzPct val="60000"/>
              </a:pPr>
              <a:r>
                <a:rPr lang="en-US" sz="1050" b="1" dirty="0">
                  <a:solidFill>
                    <a:srgbClr val="0070C0"/>
                  </a:solidFill>
                  <a:latin typeface="+mj-lt"/>
                  <a:cs typeface="Calibri" panose="020F0502020204030204" pitchFamily="34" charset="0"/>
                </a:rPr>
                <a:t>Scan or Click</a:t>
              </a:r>
            </a:p>
          </p:txBody>
        </p:sp>
      </p:grpSp>
      <p:sp>
        <p:nvSpPr>
          <p:cNvPr id="13" name="TextBox 12">
            <a:extLst>
              <a:ext uri="{FF2B5EF4-FFF2-40B4-BE49-F238E27FC236}">
                <a16:creationId xmlns:a16="http://schemas.microsoft.com/office/drawing/2014/main" id="{F1845BAF-A6B5-7D44-B4A8-5A8792962659}"/>
              </a:ext>
            </a:extLst>
          </p:cNvPr>
          <p:cNvSpPr txBox="1"/>
          <p:nvPr/>
        </p:nvSpPr>
        <p:spPr>
          <a:xfrm>
            <a:off x="481179" y="1869317"/>
            <a:ext cx="11546958" cy="1944122"/>
          </a:xfrm>
          <a:prstGeom prst="rect">
            <a:avLst/>
          </a:prstGeom>
          <a:noFill/>
        </p:spPr>
        <p:txBody>
          <a:bodyPr wrap="square" rtlCol="0">
            <a:spAutoFit/>
          </a:bodyPr>
          <a:lstStyle/>
          <a:p>
            <a:pPr algn="ctr">
              <a:spcBef>
                <a:spcPts val="525"/>
              </a:spcBef>
              <a:buClr>
                <a:srgbClr val="DD8047"/>
              </a:buClr>
              <a:buSzPct val="60000"/>
            </a:pPr>
            <a:r>
              <a:rPr lang="en-US" sz="2800" dirty="0">
                <a:solidFill>
                  <a:srgbClr val="0070C0"/>
                </a:solidFill>
                <a:latin typeface="Roboto" panose="02000000000000000000" pitchFamily="2" charset="0"/>
                <a:ea typeface="Roboto" panose="02000000000000000000" pitchFamily="2" charset="0"/>
                <a:cs typeface="Roboto" panose="02000000000000000000" pitchFamily="2" charset="0"/>
              </a:rPr>
              <a:t>For SimEx technical support,</a:t>
            </a:r>
          </a:p>
          <a:p>
            <a:pPr algn="ctr">
              <a:spcBef>
                <a:spcPts val="525"/>
              </a:spcBef>
              <a:buClr>
                <a:srgbClr val="DD8047"/>
              </a:buClr>
              <a:buSzPct val="60000"/>
            </a:pPr>
            <a:r>
              <a:rPr lang="en-US" sz="2800" dirty="0">
                <a:solidFill>
                  <a:srgbClr val="0070C0"/>
                </a:solidFill>
                <a:latin typeface="Roboto" panose="02000000000000000000" pitchFamily="2" charset="0"/>
                <a:ea typeface="Roboto" panose="02000000000000000000" pitchFamily="2" charset="0"/>
                <a:cs typeface="Roboto" panose="02000000000000000000" pitchFamily="2" charset="0"/>
              </a:rPr>
              <a:t>please contact your WHO or UN Habitat country office or regional office focal point</a:t>
            </a:r>
          </a:p>
          <a:p>
            <a:pPr algn="ctr">
              <a:spcBef>
                <a:spcPts val="525"/>
              </a:spcBef>
              <a:buClr>
                <a:srgbClr val="DD8047"/>
              </a:buClr>
              <a:buSzPct val="60000"/>
              <a:tabLst>
                <a:tab pos="4304110" algn="r"/>
                <a:tab pos="4710113" algn="l"/>
              </a:tabLst>
            </a:pPr>
            <a:r>
              <a:rPr lang="en-US" sz="2800" dirty="0">
                <a:solidFill>
                  <a:srgbClr val="0070C0"/>
                </a:solidFill>
                <a:latin typeface="Roboto" panose="02000000000000000000" pitchFamily="2" charset="0"/>
                <a:ea typeface="Roboto" panose="02000000000000000000" pitchFamily="2" charset="0"/>
                <a:cs typeface="Roboto" panose="02000000000000000000" pitchFamily="2" charset="0"/>
              </a:rPr>
              <a:t>	</a:t>
            </a:r>
            <a:endParaRPr lang="en-GB" sz="2800" dirty="0">
              <a:solidFill>
                <a:srgbClr val="0070C0"/>
              </a:solidFill>
              <a:latin typeface="Roboto" panose="02000000000000000000" pitchFamily="2" charset="0"/>
              <a:ea typeface="Roboto" panose="02000000000000000000" pitchFamily="2" charset="0"/>
              <a:cs typeface="Roboto" panose="02000000000000000000" pitchFamily="2" charset="0"/>
            </a:endParaRPr>
          </a:p>
        </p:txBody>
      </p:sp>
      <p:sp>
        <p:nvSpPr>
          <p:cNvPr id="2" name="Rectangle 1">
            <a:extLst>
              <a:ext uri="{FF2B5EF4-FFF2-40B4-BE49-F238E27FC236}">
                <a16:creationId xmlns:a16="http://schemas.microsoft.com/office/drawing/2014/main" id="{6BF6DB42-3254-4D0A-A38B-0E21CC41F35C}"/>
              </a:ext>
            </a:extLst>
          </p:cNvPr>
          <p:cNvSpPr/>
          <p:nvPr/>
        </p:nvSpPr>
        <p:spPr>
          <a:xfrm>
            <a:off x="3031219" y="5940605"/>
            <a:ext cx="6692900" cy="369332"/>
          </a:xfrm>
          <a:prstGeom prst="rect">
            <a:avLst/>
          </a:prstGeom>
        </p:spPr>
        <p:txBody>
          <a:bodyPr wrap="square">
            <a:spAutoFit/>
          </a:bodyPr>
          <a:lstStyle/>
          <a:p>
            <a:r>
              <a:rPr lang="en-GB" dirty="0"/>
              <a:t>https://www.who.int/emergencies/diseases/novel-coronavirus-2019</a:t>
            </a:r>
          </a:p>
        </p:txBody>
      </p:sp>
    </p:spTree>
    <p:extLst>
      <p:ext uri="{BB962C8B-B14F-4D97-AF65-F5344CB8AC3E}">
        <p14:creationId xmlns:p14="http://schemas.microsoft.com/office/powerpoint/2010/main" val="3073943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5183C7-0C10-C247-AC9B-06784E948CAD}"/>
              </a:ext>
            </a:extLst>
          </p:cNvPr>
          <p:cNvSpPr>
            <a:spLocks noGrp="1"/>
          </p:cNvSpPr>
          <p:nvPr>
            <p:ph idx="1"/>
          </p:nvPr>
        </p:nvSpPr>
        <p:spPr/>
        <p:txBody>
          <a:bodyPr/>
          <a:lstStyle/>
          <a:p>
            <a:pPr marL="0" indent="0">
              <a:buNone/>
            </a:pPr>
            <a:r>
              <a:rPr lang="en" dirty="0">
                <a:solidFill>
                  <a:srgbClr val="FF0000"/>
                </a:solidFill>
              </a:rPr>
              <a:t>Insert Welcome </a:t>
            </a:r>
            <a:r>
              <a:rPr lang="en-GB" dirty="0">
                <a:solidFill>
                  <a:srgbClr val="FF0000"/>
                </a:solidFill>
              </a:rPr>
              <a:t>Message</a:t>
            </a:r>
            <a:r>
              <a:rPr lang="en" dirty="0">
                <a:solidFill>
                  <a:srgbClr val="FF0000"/>
                </a:solidFill>
              </a:rPr>
              <a:t> Here</a:t>
            </a:r>
          </a:p>
          <a:p>
            <a:pPr marL="0" indent="0">
              <a:buNone/>
            </a:pPr>
            <a:endParaRPr lang="en" dirty="0">
              <a:solidFill>
                <a:srgbClr val="FF0000"/>
              </a:solidFill>
            </a:endParaRPr>
          </a:p>
          <a:p>
            <a:pPr marL="0" indent="0">
              <a:buNone/>
            </a:pPr>
            <a:endParaRPr lang="en" dirty="0">
              <a:solidFill>
                <a:srgbClr val="FF0000"/>
              </a:solidFill>
            </a:endParaRPr>
          </a:p>
          <a:p>
            <a:pPr marL="0" indent="0">
              <a:buNone/>
            </a:pPr>
            <a:endParaRPr lang="en" dirty="0">
              <a:solidFill>
                <a:srgbClr val="FF0000"/>
              </a:solidFill>
            </a:endParaRPr>
          </a:p>
          <a:p>
            <a:pPr marL="0" lvl="0" indent="0">
              <a:buNone/>
            </a:pPr>
            <a:r>
              <a:rPr lang="en" dirty="0">
                <a:solidFill>
                  <a:srgbClr val="FF0000"/>
                </a:solidFill>
              </a:rPr>
              <a:t>Insert </a:t>
            </a:r>
            <a:r>
              <a:rPr lang="en-US" dirty="0">
                <a:solidFill>
                  <a:srgbClr val="FF0000"/>
                </a:solidFill>
              </a:rPr>
              <a:t>Context/background and Urban plans &amp;  </a:t>
            </a:r>
            <a:r>
              <a:rPr lang="en-US" dirty="0" err="1">
                <a:solidFill>
                  <a:srgbClr val="FF0000"/>
                </a:solidFill>
              </a:rPr>
              <a:t>SoP</a:t>
            </a:r>
            <a:r>
              <a:rPr lang="en-US" dirty="0">
                <a:solidFill>
                  <a:srgbClr val="FF0000"/>
                </a:solidFill>
              </a:rPr>
              <a:t> activated</a:t>
            </a:r>
            <a:endParaRPr lang="en" dirty="0">
              <a:solidFill>
                <a:srgbClr val="FF0000"/>
              </a:solidFill>
            </a:endParaRPr>
          </a:p>
          <a:p>
            <a:pPr marL="0" indent="0">
              <a:buNone/>
            </a:pPr>
            <a:endParaRPr lang="en" dirty="0">
              <a:solidFill>
                <a:srgbClr val="FF0000"/>
              </a:solidFill>
            </a:endParaRPr>
          </a:p>
          <a:p>
            <a:endParaRPr lang="en-US" dirty="0"/>
          </a:p>
        </p:txBody>
      </p:sp>
      <p:sp>
        <p:nvSpPr>
          <p:cNvPr id="4" name="Shape 77">
            <a:extLst>
              <a:ext uri="{FF2B5EF4-FFF2-40B4-BE49-F238E27FC236}">
                <a16:creationId xmlns:a16="http://schemas.microsoft.com/office/drawing/2014/main" id="{CB3E4E0D-74A8-1F4A-B121-B6969D087CD5}"/>
              </a:ext>
            </a:extLst>
          </p:cNvPr>
          <p:cNvSpPr txBox="1">
            <a:spLocks noGrp="1"/>
          </p:cNvSpPr>
          <p:nvPr>
            <p:ph type="title"/>
          </p:nvPr>
        </p:nvSpPr>
        <p:spPr>
          <a:xfrm>
            <a:off x="0" y="1"/>
            <a:ext cx="12192000" cy="752168"/>
          </a:xfrm>
          <a:prstGeom prst="rect">
            <a:avLst/>
          </a:prstGeom>
          <a:solidFill>
            <a:srgbClr val="2B92CB"/>
          </a:solidFill>
        </p:spPr>
        <p:txBody>
          <a:bodyPr lIns="91425" tIns="91425" rIns="91425" bIns="91425" anchor="ctr" anchorCtr="0">
            <a:noAutofit/>
          </a:bodyPr>
          <a:lstStyle/>
          <a:p>
            <a:pPr lvl="0" rtl="0">
              <a:spcBef>
                <a:spcPts val="0"/>
              </a:spcBef>
              <a:buNone/>
            </a:pPr>
            <a:r>
              <a:rPr lang="en" sz="3600" dirty="0">
                <a:latin typeface="Roboto" panose="02000000000000000000" pitchFamily="2" charset="0"/>
                <a:ea typeface="Roboto" panose="02000000000000000000" pitchFamily="2" charset="0"/>
                <a:cs typeface="Roboto" panose="02000000000000000000" pitchFamily="2" charset="0"/>
              </a:rPr>
              <a:t>	</a:t>
            </a:r>
            <a:r>
              <a:rPr lang="en" sz="3600" dirty="0">
                <a:solidFill>
                  <a:schemeClr val="bg1"/>
                </a:solidFill>
                <a:latin typeface="Roboto" panose="02000000000000000000" pitchFamily="2" charset="0"/>
                <a:ea typeface="Roboto" panose="02000000000000000000" pitchFamily="2" charset="0"/>
                <a:cs typeface="Roboto" panose="02000000000000000000" pitchFamily="2" charset="0"/>
              </a:rPr>
              <a:t>Welcome &amp; </a:t>
            </a:r>
            <a:r>
              <a:rPr lang="en-GB" sz="3600" dirty="0">
                <a:solidFill>
                  <a:schemeClr val="bg1"/>
                </a:solidFill>
                <a:latin typeface="Roboto" panose="02000000000000000000" pitchFamily="2" charset="0"/>
                <a:ea typeface="Roboto" panose="02000000000000000000" pitchFamily="2" charset="0"/>
                <a:cs typeface="Roboto" panose="02000000000000000000" pitchFamily="2" charset="0"/>
              </a:rPr>
              <a:t>Background</a:t>
            </a:r>
            <a:endParaRPr lang="en" sz="3600" dirty="0">
              <a:solidFill>
                <a:schemeClr val="bg1"/>
              </a:solidFill>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575288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95">
            <a:extLst>
              <a:ext uri="{FF2B5EF4-FFF2-40B4-BE49-F238E27FC236}">
                <a16:creationId xmlns:a16="http://schemas.microsoft.com/office/drawing/2014/main" id="{ABAF33CE-8A23-2343-B8F2-55174579B805}"/>
              </a:ext>
            </a:extLst>
          </p:cNvPr>
          <p:cNvSpPr txBox="1">
            <a:spLocks noGrp="1"/>
          </p:cNvSpPr>
          <p:nvPr>
            <p:ph type="title"/>
          </p:nvPr>
        </p:nvSpPr>
        <p:spPr>
          <a:xfrm>
            <a:off x="0" y="0"/>
            <a:ext cx="12192000" cy="768626"/>
          </a:xfrm>
          <a:prstGeom prst="rect">
            <a:avLst/>
          </a:prstGeom>
          <a:solidFill>
            <a:srgbClr val="2B92CB"/>
          </a:solidFill>
        </p:spPr>
        <p:txBody>
          <a:bodyPr lIns="91425" tIns="91425" rIns="91425" bIns="91425" anchor="ctr" anchorCtr="0">
            <a:noAutofit/>
          </a:bodyPr>
          <a:lstStyle/>
          <a:p>
            <a:pPr lvl="0">
              <a:spcBef>
                <a:spcPts val="0"/>
              </a:spcBef>
              <a:buNone/>
            </a:pPr>
            <a:r>
              <a:rPr lang="en" dirty="0">
                <a:solidFill>
                  <a:schemeClr val="bg1"/>
                </a:solidFill>
                <a:latin typeface="Roboto" panose="02000000000000000000" pitchFamily="2" charset="0"/>
                <a:ea typeface="Roboto" panose="02000000000000000000" pitchFamily="2" charset="0"/>
                <a:cs typeface="Roboto" panose="02000000000000000000" pitchFamily="2" charset="0"/>
              </a:rPr>
              <a:t>	</a:t>
            </a:r>
            <a:r>
              <a:rPr lang="en" sz="3600" dirty="0">
                <a:solidFill>
                  <a:schemeClr val="bg1"/>
                </a:solidFill>
                <a:latin typeface="Roboto" panose="02000000000000000000" pitchFamily="2" charset="0"/>
                <a:ea typeface="Roboto" panose="02000000000000000000" pitchFamily="2" charset="0"/>
                <a:cs typeface="Roboto" panose="02000000000000000000" pitchFamily="2" charset="0"/>
              </a:rPr>
              <a:t>Simulation Exercises</a:t>
            </a:r>
          </a:p>
        </p:txBody>
      </p:sp>
      <p:sp>
        <p:nvSpPr>
          <p:cNvPr id="5" name="Shape 96">
            <a:extLst>
              <a:ext uri="{FF2B5EF4-FFF2-40B4-BE49-F238E27FC236}">
                <a16:creationId xmlns:a16="http://schemas.microsoft.com/office/drawing/2014/main" id="{7AEF75B5-7245-FF49-9F59-610D6AC7860F}"/>
              </a:ext>
            </a:extLst>
          </p:cNvPr>
          <p:cNvSpPr txBox="1"/>
          <p:nvPr/>
        </p:nvSpPr>
        <p:spPr>
          <a:xfrm>
            <a:off x="1047403" y="897774"/>
            <a:ext cx="10224655" cy="5453149"/>
          </a:xfrm>
          <a:prstGeom prst="rect">
            <a:avLst/>
          </a:prstGeom>
          <a:noFill/>
          <a:ln>
            <a:noFill/>
          </a:ln>
        </p:spPr>
        <p:txBody>
          <a:bodyPr lIns="91425" tIns="91425" rIns="91425" bIns="91425" anchor="t" anchorCtr="0">
            <a:noAutofit/>
          </a:bodyPr>
          <a:lstStyle/>
          <a:p>
            <a:pPr lvl="0" rtl="0">
              <a:spcBef>
                <a:spcPts val="0"/>
              </a:spcBef>
              <a:buNone/>
            </a:pPr>
            <a:r>
              <a:rPr lang="en" sz="2400" dirty="0">
                <a:latin typeface="Roboto" panose="02000000000000000000" pitchFamily="2" charset="0"/>
                <a:ea typeface="Roboto" panose="02000000000000000000" pitchFamily="2" charset="0"/>
                <a:cs typeface="Roboto" panose="02000000000000000000" pitchFamily="2" charset="0"/>
                <a:sym typeface="Roboto"/>
              </a:rPr>
              <a:t>Simulation Exercises (</a:t>
            </a:r>
            <a:r>
              <a:rPr lang="en" sz="2400" dirty="0" err="1">
                <a:latin typeface="Roboto" panose="02000000000000000000" pitchFamily="2" charset="0"/>
                <a:ea typeface="Roboto" panose="02000000000000000000" pitchFamily="2" charset="0"/>
                <a:cs typeface="Roboto" panose="02000000000000000000" pitchFamily="2" charset="0"/>
                <a:sym typeface="Roboto"/>
              </a:rPr>
              <a:t>SimEx</a:t>
            </a:r>
            <a:r>
              <a:rPr lang="en" sz="2400" dirty="0">
                <a:latin typeface="Roboto" panose="02000000000000000000" pitchFamily="2" charset="0"/>
                <a:ea typeface="Roboto" panose="02000000000000000000" pitchFamily="2" charset="0"/>
                <a:cs typeface="Roboto" panose="02000000000000000000" pitchFamily="2" charset="0"/>
                <a:sym typeface="Roboto"/>
              </a:rPr>
              <a:t>) </a:t>
            </a:r>
          </a:p>
          <a:p>
            <a:pPr marL="457200" lvl="0" indent="-342900" rtl="0">
              <a:spcBef>
                <a:spcPts val="0"/>
              </a:spcBef>
              <a:buSzPct val="100000"/>
              <a:buFont typeface="Roboto"/>
              <a:buChar char="●"/>
            </a:pPr>
            <a:r>
              <a:rPr lang="en" sz="2400" dirty="0">
                <a:latin typeface="Roboto" panose="02000000000000000000" pitchFamily="2" charset="0"/>
                <a:ea typeface="Roboto" panose="02000000000000000000" pitchFamily="2" charset="0"/>
                <a:cs typeface="Roboto" panose="02000000000000000000" pitchFamily="2" charset="0"/>
                <a:sym typeface="Roboto"/>
              </a:rPr>
              <a:t>A simulation is an event which reproduces aspects of a real situation, to test existing procedures and awareness of actions and needs of preparedness and response. Its practical nature encourages participation and improves learning.</a:t>
            </a:r>
          </a:p>
          <a:p>
            <a:pPr lvl="0">
              <a:spcBef>
                <a:spcPts val="0"/>
              </a:spcBef>
              <a:buNone/>
            </a:pPr>
            <a:endParaRPr sz="2400" dirty="0">
              <a:latin typeface="Roboto" panose="02000000000000000000" pitchFamily="2" charset="0"/>
              <a:ea typeface="Roboto" panose="02000000000000000000" pitchFamily="2" charset="0"/>
              <a:cs typeface="Roboto" panose="02000000000000000000" pitchFamily="2" charset="0"/>
              <a:sym typeface="Roboto"/>
            </a:endParaRPr>
          </a:p>
          <a:p>
            <a:pPr marL="457200" indent="-342900">
              <a:buSzPct val="100000"/>
              <a:buFont typeface="Roboto"/>
              <a:buChar char="●"/>
            </a:pPr>
            <a:r>
              <a:rPr lang="en" sz="2400" dirty="0">
                <a:latin typeface="Roboto" panose="02000000000000000000" pitchFamily="2" charset="0"/>
                <a:ea typeface="Roboto" panose="02000000000000000000" pitchFamily="2" charset="0"/>
                <a:cs typeface="Roboto" panose="02000000000000000000" pitchFamily="2" charset="0"/>
                <a:sym typeface="Roboto"/>
              </a:rPr>
              <a:t>A Tabletop Exercise is a type of simulation exercise which uses a progressive simulated scenario, together with series of scripted “injects”, to enable participants to consider the impact of a potential event on existing plans, procedures and capacities. A TTX simulates a situation in an informal, stress-free environment.   The TTX will discuss </a:t>
            </a:r>
            <a:r>
              <a:rPr lang="en-GB" sz="2400" dirty="0">
                <a:latin typeface="Roboto" panose="02000000000000000000" pitchFamily="2" charset="0"/>
                <a:ea typeface="Roboto" panose="02000000000000000000" pitchFamily="2" charset="0"/>
                <a:cs typeface="Roboto" panose="02000000000000000000" pitchFamily="2" charset="0"/>
                <a:sym typeface="Roboto"/>
              </a:rPr>
              <a:t>broad concepts and ideas and to encourage forward planning of the situation rather than simple day to day case management.</a:t>
            </a:r>
            <a:endParaRPr lang="en" sz="2400" dirty="0">
              <a:latin typeface="Roboto" panose="02000000000000000000" pitchFamily="2" charset="0"/>
              <a:ea typeface="Roboto" panose="02000000000000000000" pitchFamily="2" charset="0"/>
              <a:cs typeface="Roboto" panose="02000000000000000000" pitchFamily="2" charset="0"/>
              <a:sym typeface="Roboto"/>
            </a:endParaRPr>
          </a:p>
        </p:txBody>
      </p:sp>
    </p:spTree>
    <p:extLst>
      <p:ext uri="{BB962C8B-B14F-4D97-AF65-F5344CB8AC3E}">
        <p14:creationId xmlns:p14="http://schemas.microsoft.com/office/powerpoint/2010/main" val="4075876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C0A396-4AC9-9547-94EF-207EDC31B033}"/>
              </a:ext>
            </a:extLst>
          </p:cNvPr>
          <p:cNvSpPr>
            <a:spLocks noGrp="1"/>
          </p:cNvSpPr>
          <p:nvPr>
            <p:ph idx="1"/>
          </p:nvPr>
        </p:nvSpPr>
        <p:spPr>
          <a:xfrm>
            <a:off x="749300" y="759854"/>
            <a:ext cx="10883900" cy="6225146"/>
          </a:xfrm>
        </p:spPr>
        <p:txBody>
          <a:bodyPr>
            <a:normAutofit fontScale="77500" lnSpcReduction="20000"/>
          </a:bodyPr>
          <a:lstStyle/>
          <a:p>
            <a:pPr lvl="0">
              <a:lnSpc>
                <a:spcPct val="120000"/>
              </a:lnSpc>
              <a:buNone/>
            </a:pPr>
            <a:r>
              <a:rPr lang="en" dirty="0">
                <a:solidFill>
                  <a:srgbClr val="FF0000"/>
                </a:solidFill>
              </a:rPr>
              <a:t>****Facilitator to introduce each </a:t>
            </a:r>
            <a:r>
              <a:rPr lang="en-GB" dirty="0">
                <a:solidFill>
                  <a:srgbClr val="FF0000"/>
                </a:solidFill>
              </a:rPr>
              <a:t>exercise </a:t>
            </a:r>
            <a:r>
              <a:rPr lang="en" dirty="0">
                <a:solidFill>
                  <a:srgbClr val="FF0000"/>
                </a:solidFill>
              </a:rPr>
              <a:t>staff present and their role, </a:t>
            </a:r>
            <a:r>
              <a:rPr lang="en-GB" dirty="0">
                <a:solidFill>
                  <a:srgbClr val="FF0000"/>
                </a:solidFill>
              </a:rPr>
              <a:t>Participants introduce themselves and their role/function</a:t>
            </a:r>
            <a:r>
              <a:rPr lang="en" dirty="0">
                <a:solidFill>
                  <a:srgbClr val="FF0000"/>
                </a:solidFill>
              </a:rPr>
              <a:t>.***</a:t>
            </a:r>
          </a:p>
          <a:p>
            <a:pPr lvl="0">
              <a:lnSpc>
                <a:spcPct val="120000"/>
              </a:lnSpc>
              <a:buNone/>
            </a:pPr>
            <a:endParaRPr lang="en" dirty="0">
              <a:solidFill>
                <a:srgbClr val="FF0000"/>
              </a:solidFill>
            </a:endParaRPr>
          </a:p>
          <a:p>
            <a:pPr>
              <a:lnSpc>
                <a:spcPct val="120000"/>
              </a:lnSpc>
              <a:buNone/>
            </a:pPr>
            <a:r>
              <a:rPr lang="en-US" dirty="0">
                <a:sym typeface="Arial"/>
              </a:rPr>
              <a:t>The Purpose of this exercise is to discuss critical issues in </a:t>
            </a:r>
            <a:r>
              <a:rPr lang="en-US" b="1" dirty="0">
                <a:sym typeface="Arial"/>
              </a:rPr>
              <a:t>urban environments </a:t>
            </a:r>
          </a:p>
          <a:p>
            <a:pPr>
              <a:lnSpc>
                <a:spcPct val="120000"/>
              </a:lnSpc>
              <a:buNone/>
            </a:pPr>
            <a:r>
              <a:rPr lang="en" dirty="0"/>
              <a:t>Target audience </a:t>
            </a:r>
            <a:r>
              <a:rPr lang="en-GB" dirty="0"/>
              <a:t>are </a:t>
            </a:r>
            <a:r>
              <a:rPr lang="en-GB" b="1" dirty="0"/>
              <a:t>City &amp; community leaders</a:t>
            </a:r>
            <a:r>
              <a:rPr lang="en-GB" dirty="0"/>
              <a:t>,  </a:t>
            </a:r>
            <a:r>
              <a:rPr lang="en-GB" b="1" dirty="0"/>
              <a:t>urban policy makers </a:t>
            </a:r>
            <a:r>
              <a:rPr lang="en-GB" dirty="0"/>
              <a:t>&amp; </a:t>
            </a:r>
            <a:r>
              <a:rPr lang="en-GB" b="1" dirty="0"/>
              <a:t>technical experts </a:t>
            </a:r>
            <a:r>
              <a:rPr lang="en-GB" dirty="0"/>
              <a:t>from different sectors, including; </a:t>
            </a:r>
          </a:p>
          <a:p>
            <a:pPr>
              <a:lnSpc>
                <a:spcPct val="120000"/>
              </a:lnSpc>
            </a:pPr>
            <a:r>
              <a:rPr lang="en-GB" dirty="0"/>
              <a:t>Health  </a:t>
            </a:r>
          </a:p>
          <a:p>
            <a:pPr>
              <a:lnSpc>
                <a:spcPct val="120000"/>
              </a:lnSpc>
            </a:pPr>
            <a:r>
              <a:rPr lang="en-GB" dirty="0"/>
              <a:t>Social and economic </a:t>
            </a:r>
          </a:p>
          <a:p>
            <a:pPr>
              <a:lnSpc>
                <a:spcPct val="120000"/>
              </a:lnSpc>
            </a:pPr>
            <a:r>
              <a:rPr lang="en-US" dirty="0">
                <a:latin typeface="Calibri" panose="020F0502020204030204" pitchFamily="34" charset="0"/>
                <a:ea typeface="Times New Roman" panose="02020603050405020304" pitchFamily="18" charset="0"/>
              </a:rPr>
              <a:t>Faith-based organizations</a:t>
            </a:r>
            <a:endParaRPr lang="en-GB" dirty="0"/>
          </a:p>
          <a:p>
            <a:pPr>
              <a:lnSpc>
                <a:spcPct val="120000"/>
              </a:lnSpc>
            </a:pPr>
            <a:r>
              <a:rPr lang="en-GB" dirty="0"/>
              <a:t>Finance</a:t>
            </a:r>
          </a:p>
          <a:p>
            <a:pPr>
              <a:lnSpc>
                <a:spcPct val="120000"/>
              </a:lnSpc>
            </a:pPr>
            <a:r>
              <a:rPr lang="en-GB" dirty="0"/>
              <a:t>Logistics</a:t>
            </a:r>
          </a:p>
          <a:p>
            <a:pPr>
              <a:lnSpc>
                <a:spcPct val="120000"/>
              </a:lnSpc>
            </a:pPr>
            <a:r>
              <a:rPr lang="en-GB" dirty="0"/>
              <a:t>Urban Planning</a:t>
            </a:r>
          </a:p>
          <a:p>
            <a:pPr>
              <a:lnSpc>
                <a:spcPct val="120000"/>
              </a:lnSpc>
            </a:pPr>
            <a:r>
              <a:rPr lang="en-GB" dirty="0"/>
              <a:t>Security &amp; </a:t>
            </a:r>
            <a:r>
              <a:rPr lang="en-US" dirty="0"/>
              <a:t>Emergency Services (fire, ambulance &amp; police) </a:t>
            </a:r>
            <a:endParaRPr lang="en-GB" dirty="0"/>
          </a:p>
          <a:p>
            <a:pPr>
              <a:lnSpc>
                <a:spcPct val="120000"/>
              </a:lnSpc>
            </a:pPr>
            <a:r>
              <a:rPr lang="en-GB" dirty="0"/>
              <a:t>Public communications &amp; Media relations </a:t>
            </a:r>
          </a:p>
          <a:p>
            <a:endParaRPr lang="en-US" dirty="0"/>
          </a:p>
        </p:txBody>
      </p:sp>
      <p:sp>
        <p:nvSpPr>
          <p:cNvPr id="4" name="Shape 83">
            <a:extLst>
              <a:ext uri="{FF2B5EF4-FFF2-40B4-BE49-F238E27FC236}">
                <a16:creationId xmlns:a16="http://schemas.microsoft.com/office/drawing/2014/main" id="{0F575D8D-B607-F843-9C1A-C1497979AA5B}"/>
              </a:ext>
            </a:extLst>
          </p:cNvPr>
          <p:cNvSpPr txBox="1">
            <a:spLocks noGrp="1"/>
          </p:cNvSpPr>
          <p:nvPr>
            <p:ph type="title"/>
          </p:nvPr>
        </p:nvSpPr>
        <p:spPr>
          <a:xfrm>
            <a:off x="0" y="1"/>
            <a:ext cx="12192000" cy="759854"/>
          </a:xfrm>
          <a:prstGeom prst="rect">
            <a:avLst/>
          </a:prstGeom>
          <a:solidFill>
            <a:srgbClr val="2B92CB"/>
          </a:solidFill>
        </p:spPr>
        <p:txBody>
          <a:bodyPr lIns="91425" tIns="91425" rIns="91425" bIns="91425" anchor="ctr" anchorCtr="0">
            <a:noAutofit/>
          </a:bodyPr>
          <a:lstStyle/>
          <a:p>
            <a:pPr lvl="0" rtl="0">
              <a:spcBef>
                <a:spcPts val="0"/>
              </a:spcBef>
              <a:buNone/>
            </a:pPr>
            <a:r>
              <a:rPr lang="en" dirty="0">
                <a:latin typeface="Roboto" panose="02000000000000000000" pitchFamily="2" charset="0"/>
                <a:ea typeface="Roboto" panose="02000000000000000000" pitchFamily="2" charset="0"/>
                <a:cs typeface="Roboto" panose="02000000000000000000" pitchFamily="2" charset="0"/>
              </a:rPr>
              <a:t>	</a:t>
            </a:r>
            <a:r>
              <a:rPr lang="en" sz="3600" dirty="0">
                <a:solidFill>
                  <a:schemeClr val="bg1"/>
                </a:solidFill>
                <a:latin typeface="Roboto" panose="02000000000000000000" pitchFamily="2" charset="0"/>
                <a:ea typeface="Roboto" panose="02000000000000000000" pitchFamily="2" charset="0"/>
                <a:cs typeface="Roboto" panose="02000000000000000000" pitchFamily="2" charset="0"/>
              </a:rPr>
              <a:t>Introductions &amp; </a:t>
            </a:r>
            <a:r>
              <a:rPr lang="en-GB" sz="3600" dirty="0">
                <a:solidFill>
                  <a:schemeClr val="bg1"/>
                </a:solidFill>
                <a:latin typeface="Roboto" panose="02000000000000000000" pitchFamily="2" charset="0"/>
                <a:ea typeface="Roboto" panose="02000000000000000000" pitchFamily="2" charset="0"/>
                <a:cs typeface="Roboto" panose="02000000000000000000" pitchFamily="2" charset="0"/>
              </a:rPr>
              <a:t>Target Audience</a:t>
            </a:r>
            <a:endParaRPr lang="en" sz="3600" dirty="0">
              <a:solidFill>
                <a:schemeClr val="bg1"/>
              </a:solidFill>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218953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1D8000D-E683-6A45-8802-74E8A3F05037}"/>
              </a:ext>
            </a:extLst>
          </p:cNvPr>
          <p:cNvSpPr txBox="1">
            <a:spLocks/>
          </p:cNvSpPr>
          <p:nvPr/>
        </p:nvSpPr>
        <p:spPr>
          <a:xfrm>
            <a:off x="0" y="-6185"/>
            <a:ext cx="12192000" cy="787997"/>
          </a:xfrm>
          <a:prstGeom prst="rect">
            <a:avLst/>
          </a:prstGeom>
          <a:solidFill>
            <a:srgbClr val="2B92CB"/>
          </a:solidFill>
        </p:spPr>
        <p:txBody>
          <a:bodyPr vert="horz" lIns="91425" tIns="91425" rIns="91425" bIns="91425" rtlCol="0" anchor="ctr" anchorCtr="0">
            <a:normAutofit/>
          </a:bodyPr>
          <a:lstStyle>
            <a:lvl1pPr lvl="0" algn="l" defTabSz="685800" rtl="0" eaLnBrk="1" latinLnBrk="0" hangingPunct="1">
              <a:lnSpc>
                <a:spcPct val="90000"/>
              </a:lnSpc>
              <a:spcBef>
                <a:spcPts val="0"/>
              </a:spcBef>
              <a:buClr>
                <a:schemeClr val="lt1"/>
              </a:buClr>
              <a:buNone/>
              <a:defRPr sz="3300" kern="1200">
                <a:solidFill>
                  <a:schemeClr val="lt1"/>
                </a:solidFill>
                <a:latin typeface="+mj-lt"/>
                <a:ea typeface="+mj-ea"/>
                <a:cs typeface="+mj-cs"/>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a:r>
              <a:rPr lang="en-US" dirty="0"/>
              <a:t>	</a:t>
            </a:r>
            <a:r>
              <a:rPr lang="en-US" sz="3600" dirty="0">
                <a:latin typeface="Roboto" panose="02000000000000000000" pitchFamily="2" charset="0"/>
                <a:ea typeface="Roboto" panose="02000000000000000000" pitchFamily="2" charset="0"/>
                <a:cs typeface="Roboto" panose="02000000000000000000" pitchFamily="2" charset="0"/>
              </a:rPr>
              <a:t>Latest WHO Situation Report</a:t>
            </a:r>
          </a:p>
        </p:txBody>
      </p:sp>
      <p:sp>
        <p:nvSpPr>
          <p:cNvPr id="5" name="Text Placeholder 2">
            <a:extLst>
              <a:ext uri="{FF2B5EF4-FFF2-40B4-BE49-F238E27FC236}">
                <a16:creationId xmlns:a16="http://schemas.microsoft.com/office/drawing/2014/main" id="{8DD75828-A28A-5043-A6F4-EDDBB6162F7C}"/>
              </a:ext>
            </a:extLst>
          </p:cNvPr>
          <p:cNvSpPr txBox="1">
            <a:spLocks/>
          </p:cNvSpPr>
          <p:nvPr/>
        </p:nvSpPr>
        <p:spPr>
          <a:xfrm>
            <a:off x="311700" y="1505700"/>
            <a:ext cx="3999900" cy="30762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dirty="0"/>
              <a:t>The situation is evolving rapidly.</a:t>
            </a:r>
          </a:p>
          <a:p>
            <a:pPr marL="0" indent="0" algn="ctr">
              <a:buFont typeface="Arial" panose="020B0604020202020204" pitchFamily="34" charset="0"/>
              <a:buNone/>
            </a:pPr>
            <a:endParaRPr lang="en-US" dirty="0"/>
          </a:p>
          <a:p>
            <a:pPr marL="0" indent="0" algn="ctr">
              <a:buFont typeface="Arial" panose="020B0604020202020204" pitchFamily="34" charset="0"/>
              <a:buNone/>
            </a:pPr>
            <a:r>
              <a:rPr lang="en-US" dirty="0"/>
              <a:t>Present the Latest WHO or </a:t>
            </a:r>
            <a:r>
              <a:rPr lang="en-US" dirty="0" err="1"/>
              <a:t>MoH</a:t>
            </a:r>
            <a:r>
              <a:rPr lang="en-US" dirty="0"/>
              <a:t> Situation Report</a:t>
            </a:r>
          </a:p>
          <a:p>
            <a:endParaRPr lang="en-US" dirty="0"/>
          </a:p>
          <a:p>
            <a:endParaRPr lang="en-US" dirty="0"/>
          </a:p>
        </p:txBody>
      </p:sp>
      <p:pic>
        <p:nvPicPr>
          <p:cNvPr id="6" name="Picture 5">
            <a:hlinkClick r:id="rId3"/>
            <a:extLst>
              <a:ext uri="{FF2B5EF4-FFF2-40B4-BE49-F238E27FC236}">
                <a16:creationId xmlns:a16="http://schemas.microsoft.com/office/drawing/2014/main" id="{B875CCE9-A052-814A-BCF3-BD08D2E94AC7}"/>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585457" y="1077866"/>
            <a:ext cx="3020054" cy="3931868"/>
          </a:xfrm>
          <a:prstGeom prst="roundRect">
            <a:avLst>
              <a:gd name="adj" fmla="val 6425"/>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7" name="Picture 6">
            <a:hlinkClick r:id="rId3"/>
            <a:extLst>
              <a:ext uri="{FF2B5EF4-FFF2-40B4-BE49-F238E27FC236}">
                <a16:creationId xmlns:a16="http://schemas.microsoft.com/office/drawing/2014/main" id="{3BAAD1CD-E47F-C84C-AFD8-E56C4BEF5913}"/>
              </a:ext>
            </a:extLst>
          </p:cNvPr>
          <p:cNvPicPr>
            <a:picLocks noChangeAspect="1"/>
          </p:cNvPicPr>
          <p:nvPr/>
        </p:nvPicPr>
        <p:blipFill rotWithShape="1">
          <a:blip r:embed="rId5" cstate="email">
            <a:extLst>
              <a:ext uri="{28A0092B-C50C-407E-A947-70E740481C1C}">
                <a14:useLocalDpi xmlns:a14="http://schemas.microsoft.com/office/drawing/2010/main" val="0"/>
              </a:ext>
            </a:extLst>
          </a:blip>
          <a:srcRect/>
          <a:stretch/>
        </p:blipFill>
        <p:spPr>
          <a:xfrm>
            <a:off x="7413060" y="5500643"/>
            <a:ext cx="1364847" cy="558982"/>
          </a:xfrm>
          <a:prstGeom prst="rect">
            <a:avLst/>
          </a:prstGeom>
        </p:spPr>
      </p:pic>
    </p:spTree>
    <p:extLst>
      <p:ext uri="{BB962C8B-B14F-4D97-AF65-F5344CB8AC3E}">
        <p14:creationId xmlns:p14="http://schemas.microsoft.com/office/powerpoint/2010/main" val="771359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BD1DDDA-4B4C-7D44-A300-096B0C2583FD}"/>
              </a:ext>
            </a:extLst>
          </p:cNvPr>
          <p:cNvSpPr txBox="1">
            <a:spLocks/>
          </p:cNvSpPr>
          <p:nvPr/>
        </p:nvSpPr>
        <p:spPr>
          <a:xfrm>
            <a:off x="0" y="1354"/>
            <a:ext cx="12192000" cy="1112551"/>
          </a:xfrm>
          <a:prstGeom prst="rect">
            <a:avLst/>
          </a:prstGeom>
          <a:solidFill>
            <a:srgbClr val="2B92CB"/>
          </a:solidFill>
        </p:spPr>
        <p:txBody>
          <a:bodyPr vert="horz" lIns="91425" tIns="91425" rIns="91425" bIns="91425" rtlCol="0" anchor="ctr" anchorCtr="0">
            <a:noAutofit/>
          </a:bodyPr>
          <a:lstStyle>
            <a:lvl1pPr lvl="0" algn="l" defTabSz="685800" rtl="0" eaLnBrk="1" latinLnBrk="0" hangingPunct="1">
              <a:lnSpc>
                <a:spcPct val="90000"/>
              </a:lnSpc>
              <a:spcBef>
                <a:spcPts val="0"/>
              </a:spcBef>
              <a:buClr>
                <a:schemeClr val="lt1"/>
              </a:buClr>
              <a:buNone/>
              <a:defRPr sz="3300" kern="1200">
                <a:solidFill>
                  <a:schemeClr val="lt1"/>
                </a:solidFill>
                <a:latin typeface="+mj-lt"/>
                <a:ea typeface="+mj-ea"/>
                <a:cs typeface="+mj-cs"/>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a:pPr algn="ctr"/>
            <a:r>
              <a:rPr lang="en-US" sz="3600" dirty="0">
                <a:latin typeface="Roboto" panose="02000000000000000000" pitchFamily="2" charset="0"/>
                <a:ea typeface="Roboto" panose="02000000000000000000" pitchFamily="2" charset="0"/>
                <a:cs typeface="Roboto" panose="02000000000000000000" pitchFamily="2" charset="0"/>
              </a:rPr>
              <a:t>COVID-19 STRATEGIC PREPAREDNESS AND RESPONSE PLAN - 30 March 2020</a:t>
            </a:r>
          </a:p>
        </p:txBody>
      </p:sp>
      <p:sp>
        <p:nvSpPr>
          <p:cNvPr id="5" name="Text Placeholder 2">
            <a:extLst>
              <a:ext uri="{FF2B5EF4-FFF2-40B4-BE49-F238E27FC236}">
                <a16:creationId xmlns:a16="http://schemas.microsoft.com/office/drawing/2014/main" id="{21B593F6-E1CC-1546-B169-1BE1F5430EBF}"/>
              </a:ext>
            </a:extLst>
          </p:cNvPr>
          <p:cNvSpPr txBox="1">
            <a:spLocks/>
          </p:cNvSpPr>
          <p:nvPr/>
        </p:nvSpPr>
        <p:spPr>
          <a:xfrm>
            <a:off x="311700" y="1113905"/>
            <a:ext cx="11880300" cy="23150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dirty="0">
                <a:latin typeface="Roboto" panose="02000000000000000000" pitchFamily="2" charset="0"/>
                <a:ea typeface="Roboto" panose="02000000000000000000" pitchFamily="2" charset="0"/>
                <a:cs typeface="Roboto" panose="02000000000000000000" pitchFamily="2" charset="0"/>
              </a:rPr>
              <a:t>All countries are at risk and need to prepare for and respond to COVID-19. Each country is encouraged to plan its preparedness and response actions in line with the global Strategic Preparedness and Response Plan. </a:t>
            </a:r>
          </a:p>
          <a:p>
            <a:pPr marL="0" indent="0">
              <a:buFont typeface="Arial" panose="020B0604020202020204" pitchFamily="34" charset="0"/>
              <a:buNone/>
            </a:pPr>
            <a:endParaRPr lang="en-US" dirty="0">
              <a:latin typeface="Roboto" panose="02000000000000000000" pitchFamily="2" charset="0"/>
              <a:ea typeface="Roboto" panose="02000000000000000000" pitchFamily="2" charset="0"/>
              <a:cs typeface="Roboto" panose="02000000000000000000" pitchFamily="2" charset="0"/>
            </a:endParaRPr>
          </a:p>
          <a:p>
            <a:pPr marL="0" indent="0" algn="ctr">
              <a:buFont typeface="Arial" panose="020B0604020202020204" pitchFamily="34" charset="0"/>
              <a:buNone/>
            </a:pPr>
            <a:r>
              <a:rPr lang="en-US" sz="1600" i="1" dirty="0">
                <a:latin typeface="Roboto" panose="02000000000000000000" pitchFamily="2" charset="0"/>
                <a:ea typeface="Roboto" panose="02000000000000000000" pitchFamily="2" charset="0"/>
                <a:cs typeface="Roboto" panose="02000000000000000000" pitchFamily="2" charset="0"/>
              </a:rPr>
              <a:t>COVID-19 STRATEGIC PREPAREDNESS AND RESPONSE PLAN - Country Preparedness and Response Status for COVID-19 as of 30 March 2020</a:t>
            </a:r>
          </a:p>
          <a:p>
            <a:endParaRPr lang="en-US" dirty="0"/>
          </a:p>
          <a:p>
            <a:endParaRPr lang="en-US" dirty="0"/>
          </a:p>
        </p:txBody>
      </p:sp>
      <p:pic>
        <p:nvPicPr>
          <p:cNvPr id="6" name="Picture 5">
            <a:extLst>
              <a:ext uri="{FF2B5EF4-FFF2-40B4-BE49-F238E27FC236}">
                <a16:creationId xmlns:a16="http://schemas.microsoft.com/office/drawing/2014/main" id="{1F44019D-FAC2-6C4B-8481-D9B6FCEA0EBE}"/>
              </a:ext>
            </a:extLst>
          </p:cNvPr>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11795" y="3429000"/>
            <a:ext cx="12152949" cy="2739044"/>
          </a:xfrm>
          <a:prstGeom prst="rect">
            <a:avLst/>
          </a:prstGeom>
        </p:spPr>
      </p:pic>
    </p:spTree>
    <p:extLst>
      <p:ext uri="{BB962C8B-B14F-4D97-AF65-F5344CB8AC3E}">
        <p14:creationId xmlns:p14="http://schemas.microsoft.com/office/powerpoint/2010/main" val="771927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89">
            <a:extLst>
              <a:ext uri="{FF2B5EF4-FFF2-40B4-BE49-F238E27FC236}">
                <a16:creationId xmlns:a16="http://schemas.microsoft.com/office/drawing/2014/main" id="{A29B2678-F38A-A647-8981-7D592D239070}"/>
              </a:ext>
            </a:extLst>
          </p:cNvPr>
          <p:cNvSpPr txBox="1">
            <a:spLocks noGrp="1"/>
          </p:cNvSpPr>
          <p:nvPr>
            <p:ph type="title"/>
          </p:nvPr>
        </p:nvSpPr>
        <p:spPr>
          <a:xfrm>
            <a:off x="0" y="0"/>
            <a:ext cx="12192000" cy="768626"/>
          </a:xfrm>
          <a:prstGeom prst="rect">
            <a:avLst/>
          </a:prstGeom>
          <a:solidFill>
            <a:srgbClr val="2B92CB"/>
          </a:solidFill>
        </p:spPr>
        <p:txBody>
          <a:bodyPr lIns="91425" tIns="91425" rIns="91425" bIns="91425" anchor="ctr" anchorCtr="0">
            <a:noAutofit/>
          </a:bodyPr>
          <a:lstStyle/>
          <a:p>
            <a:pPr lvl="0" rtl="0">
              <a:spcBef>
                <a:spcPts val="0"/>
              </a:spcBef>
              <a:buNone/>
            </a:pPr>
            <a:r>
              <a:rPr lang="en" dirty="0">
                <a:solidFill>
                  <a:schemeClr val="bg1"/>
                </a:solidFill>
                <a:latin typeface="Roboto" panose="02000000000000000000" pitchFamily="2" charset="0"/>
                <a:ea typeface="Roboto" panose="02000000000000000000" pitchFamily="2" charset="0"/>
                <a:cs typeface="Roboto" panose="02000000000000000000" pitchFamily="2" charset="0"/>
              </a:rPr>
              <a:t>	</a:t>
            </a:r>
            <a:r>
              <a:rPr lang="en" sz="3600" dirty="0">
                <a:solidFill>
                  <a:schemeClr val="bg1"/>
                </a:solidFill>
                <a:latin typeface="Roboto" panose="02000000000000000000" pitchFamily="2" charset="0"/>
                <a:ea typeface="Roboto" panose="02000000000000000000" pitchFamily="2" charset="0"/>
                <a:cs typeface="Roboto" panose="02000000000000000000" pitchFamily="2" charset="0"/>
              </a:rPr>
              <a:t>Critical Forward Thinking</a:t>
            </a:r>
          </a:p>
        </p:txBody>
      </p:sp>
      <p:sp>
        <p:nvSpPr>
          <p:cNvPr id="5" name="Shape 90">
            <a:extLst>
              <a:ext uri="{FF2B5EF4-FFF2-40B4-BE49-F238E27FC236}">
                <a16:creationId xmlns:a16="http://schemas.microsoft.com/office/drawing/2014/main" id="{20D7FABE-BD04-AC43-BE54-2E4BA8D4F752}"/>
              </a:ext>
            </a:extLst>
          </p:cNvPr>
          <p:cNvSpPr txBox="1"/>
          <p:nvPr/>
        </p:nvSpPr>
        <p:spPr>
          <a:xfrm>
            <a:off x="188844" y="768627"/>
            <a:ext cx="11926956" cy="5698675"/>
          </a:xfrm>
          <a:prstGeom prst="rect">
            <a:avLst/>
          </a:prstGeom>
          <a:noFill/>
          <a:ln>
            <a:noFill/>
          </a:ln>
        </p:spPr>
        <p:txBody>
          <a:bodyPr lIns="91425" tIns="91425" rIns="91425" bIns="91425" anchor="t" anchorCtr="0">
            <a:noAutofit/>
          </a:bodyPr>
          <a:lstStyle/>
          <a:p>
            <a:pPr lvl="0">
              <a:spcBef>
                <a:spcPts val="0"/>
              </a:spcBef>
              <a:buNone/>
            </a:pPr>
            <a:r>
              <a:rPr lang="en" dirty="0">
                <a:latin typeface="Roboto" panose="02000000000000000000" pitchFamily="2" charset="0"/>
                <a:ea typeface="Roboto" panose="02000000000000000000" pitchFamily="2" charset="0"/>
                <a:cs typeface="Roboto" panose="02000000000000000000" pitchFamily="2" charset="0"/>
                <a:sym typeface="Roboto"/>
              </a:rPr>
              <a:t>Critical issues that need to be explored in managing cases:</a:t>
            </a:r>
          </a:p>
          <a:p>
            <a:pPr lvl="0">
              <a:spcBef>
                <a:spcPts val="0"/>
              </a:spcBef>
              <a:buNone/>
            </a:pPr>
            <a:endParaRPr lang="en" dirty="0">
              <a:latin typeface="Roboto" panose="02000000000000000000" pitchFamily="2" charset="0"/>
              <a:ea typeface="Roboto" panose="02000000000000000000" pitchFamily="2" charset="0"/>
              <a:cs typeface="Roboto" panose="02000000000000000000" pitchFamily="2" charset="0"/>
              <a:sym typeface="Roboto"/>
            </a:endParaRPr>
          </a:p>
          <a:p>
            <a:pPr marL="457200" lvl="0" indent="-342900" rtl="0">
              <a:spcBef>
                <a:spcPts val="0"/>
              </a:spcBef>
              <a:buSzPct val="100000"/>
              <a:buFont typeface="Roboto"/>
              <a:buChar char="●"/>
            </a:pPr>
            <a:r>
              <a:rPr lang="en" dirty="0">
                <a:latin typeface="Roboto" panose="02000000000000000000" pitchFamily="2" charset="0"/>
                <a:ea typeface="Roboto" panose="02000000000000000000" pitchFamily="2" charset="0"/>
                <a:cs typeface="Roboto" panose="02000000000000000000" pitchFamily="2" charset="0"/>
                <a:sym typeface="Roboto"/>
              </a:rPr>
              <a:t>What is the effect of long term shut down on mental and physical health </a:t>
            </a:r>
            <a:r>
              <a:rPr lang="en-US" dirty="0">
                <a:latin typeface="Roboto" panose="02000000000000000000" pitchFamily="2" charset="0"/>
                <a:ea typeface="Roboto" panose="02000000000000000000" pitchFamily="2" charset="0"/>
                <a:cs typeface="Roboto" panose="02000000000000000000" pitchFamily="2" charset="0"/>
                <a:sym typeface="Roboto"/>
              </a:rPr>
              <a:t>including livelihood and the economy</a:t>
            </a:r>
            <a:endParaRPr lang="en" dirty="0">
              <a:latin typeface="Roboto" panose="02000000000000000000" pitchFamily="2" charset="0"/>
              <a:ea typeface="Roboto" panose="02000000000000000000" pitchFamily="2" charset="0"/>
              <a:cs typeface="Roboto" panose="02000000000000000000" pitchFamily="2" charset="0"/>
              <a:sym typeface="Roboto"/>
            </a:endParaRPr>
          </a:p>
          <a:p>
            <a:pPr marL="457200" indent="-342900">
              <a:buSzPct val="100000"/>
              <a:buFont typeface="Roboto"/>
              <a:buChar char="●"/>
            </a:pPr>
            <a:r>
              <a:rPr lang="en-US" dirty="0">
                <a:latin typeface="Roboto" panose="02000000000000000000" pitchFamily="2" charset="0"/>
              </a:rPr>
              <a:t>Immediate impacts at the primary (individual) level, including food, nutrition, shelter, livelihoods</a:t>
            </a:r>
            <a:endParaRPr lang="en" dirty="0">
              <a:latin typeface="Roboto" panose="02000000000000000000" pitchFamily="2" charset="0"/>
              <a:sym typeface="Roboto"/>
            </a:endParaRPr>
          </a:p>
          <a:p>
            <a:pPr marL="457200" lvl="0" indent="-342900" rtl="0">
              <a:spcBef>
                <a:spcPts val="0"/>
              </a:spcBef>
              <a:buSzPct val="100000"/>
              <a:buFont typeface="Roboto"/>
              <a:buChar char="●"/>
            </a:pPr>
            <a:r>
              <a:rPr lang="en" dirty="0">
                <a:latin typeface="Roboto" panose="02000000000000000000" pitchFamily="2" charset="0"/>
                <a:ea typeface="Roboto" panose="02000000000000000000" pitchFamily="2" charset="0"/>
                <a:cs typeface="Roboto" panose="02000000000000000000" pitchFamily="2" charset="0"/>
                <a:sym typeface="Roboto"/>
              </a:rPr>
              <a:t>Variations in health </a:t>
            </a:r>
            <a:r>
              <a:rPr lang="en-GB" dirty="0">
                <a:latin typeface="Roboto" panose="02000000000000000000" pitchFamily="2" charset="0"/>
                <a:ea typeface="Roboto" panose="02000000000000000000" pitchFamily="2" charset="0"/>
                <a:cs typeface="Roboto" panose="02000000000000000000" pitchFamily="2" charset="0"/>
                <a:sym typeface="Roboto"/>
              </a:rPr>
              <a:t>service</a:t>
            </a:r>
            <a:r>
              <a:rPr lang="en" dirty="0">
                <a:latin typeface="Roboto" panose="02000000000000000000" pitchFamily="2" charset="0"/>
                <a:ea typeface="Roboto" panose="02000000000000000000" pitchFamily="2" charset="0"/>
                <a:cs typeface="Roboto" panose="02000000000000000000" pitchFamily="2" charset="0"/>
                <a:sym typeface="Roboto"/>
              </a:rPr>
              <a:t> capacity within the state/</a:t>
            </a:r>
            <a:r>
              <a:rPr lang="en-GB" dirty="0">
                <a:latin typeface="Roboto" panose="02000000000000000000" pitchFamily="2" charset="0"/>
                <a:ea typeface="Roboto" panose="02000000000000000000" pitchFamily="2" charset="0"/>
                <a:cs typeface="Roboto" panose="02000000000000000000" pitchFamily="2" charset="0"/>
                <a:sym typeface="Roboto"/>
              </a:rPr>
              <a:t>region</a:t>
            </a:r>
            <a:r>
              <a:rPr lang="en" dirty="0">
                <a:latin typeface="Roboto" panose="02000000000000000000" pitchFamily="2" charset="0"/>
                <a:ea typeface="Roboto" panose="02000000000000000000" pitchFamily="2" charset="0"/>
                <a:cs typeface="Roboto" panose="02000000000000000000" pitchFamily="2" charset="0"/>
                <a:sym typeface="Roboto"/>
              </a:rPr>
              <a:t> – Major cities vs outlying </a:t>
            </a:r>
            <a:r>
              <a:rPr lang="en-GB" dirty="0">
                <a:latin typeface="Roboto" panose="02000000000000000000" pitchFamily="2" charset="0"/>
                <a:ea typeface="Roboto" panose="02000000000000000000" pitchFamily="2" charset="0"/>
                <a:cs typeface="Roboto" panose="02000000000000000000" pitchFamily="2" charset="0"/>
                <a:sym typeface="Roboto"/>
              </a:rPr>
              <a:t>satellite</a:t>
            </a:r>
            <a:r>
              <a:rPr lang="en" dirty="0">
                <a:latin typeface="Roboto" panose="02000000000000000000" pitchFamily="2" charset="0"/>
                <a:ea typeface="Roboto" panose="02000000000000000000" pitchFamily="2" charset="0"/>
                <a:cs typeface="Roboto" panose="02000000000000000000" pitchFamily="2" charset="0"/>
                <a:sym typeface="Roboto"/>
              </a:rPr>
              <a:t> or rural health services</a:t>
            </a:r>
          </a:p>
          <a:p>
            <a:pPr marL="457200" lvl="0" indent="-342900" rtl="0">
              <a:spcBef>
                <a:spcPts val="0"/>
              </a:spcBef>
              <a:buSzPct val="100000"/>
              <a:buFont typeface="Roboto"/>
              <a:buChar char="●"/>
            </a:pPr>
            <a:r>
              <a:rPr lang="en" dirty="0">
                <a:latin typeface="Roboto" panose="02000000000000000000" pitchFamily="2" charset="0"/>
                <a:ea typeface="Roboto" panose="02000000000000000000" pitchFamily="2" charset="0"/>
                <a:cs typeface="Roboto" panose="02000000000000000000" pitchFamily="2" charset="0"/>
                <a:sym typeface="Roboto"/>
              </a:rPr>
              <a:t>Ensuring that routine care, particularly elderly care and vulnerable people can continue.   Plan for other routine </a:t>
            </a:r>
            <a:r>
              <a:rPr lang="en-US" dirty="0">
                <a:latin typeface="Roboto" panose="02000000000000000000" pitchFamily="2" charset="0"/>
                <a:ea typeface="Roboto" panose="02000000000000000000" pitchFamily="2" charset="0"/>
                <a:cs typeface="Roboto" panose="02000000000000000000" pitchFamily="2" charset="0"/>
                <a:sym typeface="Roboto"/>
              </a:rPr>
              <a:t>health services</a:t>
            </a:r>
            <a:r>
              <a:rPr lang="en" dirty="0">
                <a:latin typeface="Roboto" panose="02000000000000000000" pitchFamily="2" charset="0"/>
                <a:ea typeface="Roboto" panose="02000000000000000000" pitchFamily="2" charset="0"/>
                <a:cs typeface="Roboto" panose="02000000000000000000" pitchFamily="2" charset="0"/>
                <a:sym typeface="Roboto"/>
              </a:rPr>
              <a:t> such as management of long term </a:t>
            </a:r>
            <a:r>
              <a:rPr lang="en-GB" dirty="0">
                <a:latin typeface="Roboto" panose="02000000000000000000" pitchFamily="2" charset="0"/>
                <a:ea typeface="Roboto" panose="02000000000000000000" pitchFamily="2" charset="0"/>
                <a:cs typeface="Roboto" panose="02000000000000000000" pitchFamily="2" charset="0"/>
                <a:sym typeface="Roboto"/>
              </a:rPr>
              <a:t>conditions</a:t>
            </a:r>
            <a:r>
              <a:rPr lang="en" dirty="0">
                <a:latin typeface="Roboto" panose="02000000000000000000" pitchFamily="2" charset="0"/>
                <a:ea typeface="Roboto" panose="02000000000000000000" pitchFamily="2" charset="0"/>
                <a:cs typeface="Roboto" panose="02000000000000000000" pitchFamily="2" charset="0"/>
                <a:sym typeface="Roboto"/>
              </a:rPr>
              <a:t> such a cancer, heart </a:t>
            </a:r>
            <a:r>
              <a:rPr lang="en-GB" dirty="0">
                <a:latin typeface="Roboto" panose="02000000000000000000" pitchFamily="2" charset="0"/>
                <a:ea typeface="Roboto" panose="02000000000000000000" pitchFamily="2" charset="0"/>
                <a:cs typeface="Roboto" panose="02000000000000000000" pitchFamily="2" charset="0"/>
                <a:sym typeface="Roboto"/>
              </a:rPr>
              <a:t>disease</a:t>
            </a:r>
            <a:r>
              <a:rPr lang="en" dirty="0">
                <a:latin typeface="Roboto" panose="02000000000000000000" pitchFamily="2" charset="0"/>
                <a:ea typeface="Roboto" panose="02000000000000000000" pitchFamily="2" charset="0"/>
                <a:cs typeface="Roboto" panose="02000000000000000000" pitchFamily="2" charset="0"/>
                <a:sym typeface="Roboto"/>
              </a:rPr>
              <a:t> and other critical conditions as well as neonatal and </a:t>
            </a:r>
            <a:r>
              <a:rPr lang="en-GB" dirty="0">
                <a:latin typeface="Roboto" panose="02000000000000000000" pitchFamily="2" charset="0"/>
                <a:ea typeface="Roboto" panose="02000000000000000000" pitchFamily="2" charset="0"/>
                <a:cs typeface="Roboto" panose="02000000000000000000" pitchFamily="2" charset="0"/>
                <a:sym typeface="Roboto"/>
              </a:rPr>
              <a:t>maternity</a:t>
            </a:r>
            <a:r>
              <a:rPr lang="en" dirty="0">
                <a:latin typeface="Roboto" panose="02000000000000000000" pitchFamily="2" charset="0"/>
                <a:ea typeface="Roboto" panose="02000000000000000000" pitchFamily="2" charset="0"/>
                <a:cs typeface="Roboto" panose="02000000000000000000" pitchFamily="2" charset="0"/>
                <a:sym typeface="Roboto"/>
              </a:rPr>
              <a:t> care.</a:t>
            </a:r>
          </a:p>
          <a:p>
            <a:pPr marL="457200" lvl="0" indent="-342900">
              <a:buSzPct val="100000"/>
              <a:buFont typeface="Roboto"/>
              <a:buChar char="●"/>
            </a:pPr>
            <a:r>
              <a:rPr lang="en-GB" dirty="0">
                <a:latin typeface="Roboto" panose="02000000000000000000" pitchFamily="2" charset="0"/>
                <a:ea typeface="Roboto" panose="02000000000000000000" pitchFamily="2" charset="0"/>
                <a:cs typeface="Roboto" panose="02000000000000000000" pitchFamily="2" charset="0"/>
                <a:sym typeface="Roboto"/>
              </a:rPr>
              <a:t>Accounting and caring for affected people at the margins of society (undocumented, homeless, uninsured, etc.)</a:t>
            </a:r>
          </a:p>
          <a:p>
            <a:pPr marL="457200" lvl="0" indent="-342900">
              <a:buSzPct val="100000"/>
              <a:buFont typeface="Roboto"/>
              <a:buChar char="●"/>
            </a:pPr>
            <a:r>
              <a:rPr lang="en-US" dirty="0">
                <a:latin typeface="Roboto" panose="02000000000000000000" pitchFamily="2" charset="0"/>
                <a:ea typeface="Roboto" panose="02000000000000000000" pitchFamily="2" charset="0"/>
                <a:cs typeface="Roboto" panose="02000000000000000000" pitchFamily="2" charset="0"/>
                <a:sym typeface="Roboto"/>
              </a:rPr>
              <a:t>N</a:t>
            </a:r>
            <a:r>
              <a:rPr lang="en-GB" dirty="0">
                <a:latin typeface="Roboto" panose="02000000000000000000" pitchFamily="2" charset="0"/>
                <a:ea typeface="Roboto" panose="02000000000000000000" pitchFamily="2" charset="0"/>
                <a:cs typeface="Roboto" panose="02000000000000000000" pitchFamily="2" charset="0"/>
                <a:sym typeface="Roboto"/>
              </a:rPr>
              <a:t>o one size fits all; global guidelines/measures need to be adapted to fit </a:t>
            </a:r>
            <a:r>
              <a:rPr lang="en-US" dirty="0">
                <a:latin typeface="Roboto" panose="02000000000000000000" pitchFamily="2" charset="0"/>
              </a:rPr>
              <a:t>social norms and practices </a:t>
            </a:r>
            <a:endParaRPr lang="en" dirty="0">
              <a:latin typeface="Roboto" panose="02000000000000000000" pitchFamily="2" charset="0"/>
              <a:sym typeface="Roboto"/>
            </a:endParaRPr>
          </a:p>
          <a:p>
            <a:pPr lvl="0" rtl="0">
              <a:spcBef>
                <a:spcPts val="0"/>
              </a:spcBef>
              <a:buNone/>
            </a:pPr>
            <a:endParaRPr dirty="0">
              <a:latin typeface="Roboto" panose="02000000000000000000" pitchFamily="2" charset="0"/>
              <a:ea typeface="Roboto" panose="02000000000000000000" pitchFamily="2" charset="0"/>
              <a:cs typeface="Roboto" panose="02000000000000000000" pitchFamily="2" charset="0"/>
              <a:sym typeface="Roboto"/>
            </a:endParaRPr>
          </a:p>
          <a:p>
            <a:pPr marL="114300" lvl="0" rtl="0">
              <a:spcBef>
                <a:spcPts val="0"/>
              </a:spcBef>
              <a:buSzPct val="100000"/>
            </a:pPr>
            <a:r>
              <a:rPr lang="en" dirty="0">
                <a:latin typeface="Roboto" panose="02000000000000000000" pitchFamily="2" charset="0"/>
                <a:ea typeface="Roboto" panose="02000000000000000000" pitchFamily="2" charset="0"/>
                <a:cs typeface="Roboto" panose="02000000000000000000" pitchFamily="2" charset="0"/>
                <a:sym typeface="Roboto"/>
              </a:rPr>
              <a:t>Other Critical issues related to COVID-19 to be looked at </a:t>
            </a:r>
            <a:r>
              <a:rPr lang="en-GB" dirty="0">
                <a:latin typeface="Roboto" panose="02000000000000000000" pitchFamily="2" charset="0"/>
                <a:ea typeface="Roboto" panose="02000000000000000000" pitchFamily="2" charset="0"/>
                <a:cs typeface="Roboto" panose="02000000000000000000" pitchFamily="2" charset="0"/>
                <a:sym typeface="Roboto"/>
              </a:rPr>
              <a:t>mid/</a:t>
            </a:r>
            <a:r>
              <a:rPr lang="en" dirty="0">
                <a:latin typeface="Roboto" panose="02000000000000000000" pitchFamily="2" charset="0"/>
                <a:ea typeface="Roboto" panose="02000000000000000000" pitchFamily="2" charset="0"/>
                <a:cs typeface="Roboto" panose="02000000000000000000" pitchFamily="2" charset="0"/>
                <a:sym typeface="Roboto"/>
              </a:rPr>
              <a:t>long term could include;</a:t>
            </a:r>
          </a:p>
          <a:p>
            <a:pPr marL="114300" lvl="0" rtl="0">
              <a:spcBef>
                <a:spcPts val="0"/>
              </a:spcBef>
              <a:buSzPct val="100000"/>
            </a:pPr>
            <a:endParaRPr lang="en" dirty="0">
              <a:latin typeface="Roboto" panose="02000000000000000000" pitchFamily="2" charset="0"/>
              <a:ea typeface="Roboto" panose="02000000000000000000" pitchFamily="2" charset="0"/>
              <a:cs typeface="Roboto" panose="02000000000000000000" pitchFamily="2" charset="0"/>
              <a:sym typeface="Roboto"/>
            </a:endParaRPr>
          </a:p>
          <a:p>
            <a:pPr marL="457200" indent="-342900">
              <a:buSzPct val="100000"/>
              <a:buFont typeface="Roboto"/>
              <a:buChar char="●"/>
            </a:pPr>
            <a:r>
              <a:rPr lang="en-GB" dirty="0">
                <a:latin typeface="Roboto" panose="02000000000000000000" pitchFamily="2" charset="0"/>
                <a:ea typeface="Roboto" panose="02000000000000000000" pitchFamily="2" charset="0"/>
                <a:cs typeface="Roboto" panose="02000000000000000000" pitchFamily="2" charset="0"/>
                <a:sym typeface="Roboto"/>
              </a:rPr>
              <a:t>Preparing for a second/third/fourth wave and supporting surge capacities</a:t>
            </a:r>
          </a:p>
          <a:p>
            <a:pPr marL="457200" indent="-342900">
              <a:buSzPct val="100000"/>
              <a:buFont typeface="Roboto"/>
              <a:buChar char="●"/>
            </a:pPr>
            <a:r>
              <a:rPr lang="en-GB" dirty="0">
                <a:latin typeface="Roboto" panose="02000000000000000000" pitchFamily="2" charset="0"/>
                <a:ea typeface="Roboto" panose="02000000000000000000" pitchFamily="2" charset="0"/>
                <a:cs typeface="Roboto" panose="02000000000000000000" pitchFamily="2" charset="0"/>
                <a:sym typeface="Roboto"/>
              </a:rPr>
              <a:t>Preparing flexible transition strategies including transitioning between public health measures. This could include </a:t>
            </a:r>
            <a:r>
              <a:rPr lang="en" dirty="0">
                <a:latin typeface="Roboto" panose="02000000000000000000" pitchFamily="2" charset="0"/>
                <a:ea typeface="Roboto" panose="02000000000000000000" pitchFamily="2" charset="0"/>
                <a:cs typeface="Roboto" panose="02000000000000000000" pitchFamily="2" charset="0"/>
                <a:sym typeface="Roboto"/>
              </a:rPr>
              <a:t>loosening </a:t>
            </a:r>
            <a:r>
              <a:rPr lang="en-GB" dirty="0">
                <a:latin typeface="Roboto" panose="02000000000000000000" pitchFamily="2" charset="0"/>
                <a:ea typeface="Roboto" panose="02000000000000000000" pitchFamily="2" charset="0"/>
                <a:cs typeface="Roboto" panose="02000000000000000000" pitchFamily="2" charset="0"/>
                <a:sym typeface="Roboto"/>
              </a:rPr>
              <a:t>and reapplying</a:t>
            </a:r>
            <a:r>
              <a:rPr lang="en" dirty="0">
                <a:latin typeface="Roboto" panose="02000000000000000000" pitchFamily="2" charset="0"/>
                <a:ea typeface="Roboto" panose="02000000000000000000" pitchFamily="2" charset="0"/>
                <a:cs typeface="Roboto" panose="02000000000000000000" pitchFamily="2" charset="0"/>
                <a:sym typeface="Roboto"/>
              </a:rPr>
              <a:t> restrictions </a:t>
            </a:r>
            <a:r>
              <a:rPr lang="en-GB" dirty="0">
                <a:latin typeface="Roboto" panose="02000000000000000000" pitchFamily="2" charset="0"/>
                <a:ea typeface="Roboto" panose="02000000000000000000" pitchFamily="2" charset="0"/>
                <a:cs typeface="Roboto" panose="02000000000000000000" pitchFamily="2" charset="0"/>
                <a:sym typeface="Roboto"/>
              </a:rPr>
              <a:t>depending on how the situation evolves</a:t>
            </a:r>
            <a:endParaRPr lang="en" dirty="0">
              <a:latin typeface="Roboto" panose="02000000000000000000" pitchFamily="2" charset="0"/>
              <a:ea typeface="Roboto" panose="02000000000000000000" pitchFamily="2" charset="0"/>
              <a:cs typeface="Roboto" panose="02000000000000000000" pitchFamily="2" charset="0"/>
              <a:sym typeface="Roboto"/>
            </a:endParaRPr>
          </a:p>
          <a:p>
            <a:pPr marL="457200" indent="-342900">
              <a:buSzPct val="100000"/>
              <a:buFont typeface="Roboto"/>
              <a:buChar char="●"/>
            </a:pPr>
            <a:r>
              <a:rPr lang="en" dirty="0">
                <a:latin typeface="Roboto" panose="02000000000000000000" pitchFamily="2" charset="0"/>
                <a:ea typeface="Roboto" panose="02000000000000000000" pitchFamily="2" charset="0"/>
                <a:cs typeface="Roboto" panose="02000000000000000000" pitchFamily="2" charset="0"/>
                <a:sym typeface="Roboto"/>
              </a:rPr>
              <a:t>Restarting economic </a:t>
            </a:r>
            <a:r>
              <a:rPr lang="en-GB" dirty="0">
                <a:latin typeface="Roboto" panose="02000000000000000000" pitchFamily="2" charset="0"/>
                <a:ea typeface="Roboto" panose="02000000000000000000" pitchFamily="2" charset="0"/>
                <a:cs typeface="Roboto" panose="02000000000000000000" pitchFamily="2" charset="0"/>
                <a:sym typeface="Roboto"/>
              </a:rPr>
              <a:t>activities important for livelihoods and businesses</a:t>
            </a:r>
            <a:endParaRPr lang="en" dirty="0">
              <a:latin typeface="Roboto" panose="02000000000000000000" pitchFamily="2" charset="0"/>
              <a:ea typeface="Roboto" panose="02000000000000000000" pitchFamily="2" charset="0"/>
              <a:cs typeface="Roboto" panose="02000000000000000000" pitchFamily="2" charset="0"/>
              <a:sym typeface="Roboto"/>
            </a:endParaRPr>
          </a:p>
          <a:p>
            <a:pPr marL="457200" indent="-342900">
              <a:buSzPct val="100000"/>
              <a:buFont typeface="Roboto"/>
              <a:buChar char="●"/>
            </a:pPr>
            <a:r>
              <a:rPr lang="en" dirty="0">
                <a:latin typeface="Roboto" panose="02000000000000000000" pitchFamily="2" charset="0"/>
                <a:ea typeface="Roboto" panose="02000000000000000000" pitchFamily="2" charset="0"/>
                <a:cs typeface="Roboto" panose="02000000000000000000" pitchFamily="2" charset="0"/>
                <a:sym typeface="Roboto"/>
              </a:rPr>
              <a:t>Managing </a:t>
            </a:r>
            <a:r>
              <a:rPr lang="en-GB" dirty="0">
                <a:latin typeface="Roboto" panose="02000000000000000000" pitchFamily="2" charset="0"/>
                <a:ea typeface="Roboto" panose="02000000000000000000" pitchFamily="2" charset="0"/>
                <a:cs typeface="Roboto" panose="02000000000000000000" pitchFamily="2" charset="0"/>
                <a:sym typeface="Roboto"/>
              </a:rPr>
              <a:t>emerging</a:t>
            </a:r>
            <a:r>
              <a:rPr lang="en" dirty="0">
                <a:latin typeface="Roboto" panose="02000000000000000000" pitchFamily="2" charset="0"/>
                <a:ea typeface="Roboto" panose="02000000000000000000" pitchFamily="2" charset="0"/>
                <a:cs typeface="Roboto" panose="02000000000000000000" pitchFamily="2" charset="0"/>
                <a:sym typeface="Roboto"/>
              </a:rPr>
              <a:t> pockets of disease</a:t>
            </a:r>
          </a:p>
          <a:p>
            <a:pPr marL="457200" indent="-342900">
              <a:buSzPct val="100000"/>
              <a:buFont typeface="Roboto"/>
              <a:buChar char="●"/>
            </a:pPr>
            <a:r>
              <a:rPr lang="en" dirty="0">
                <a:latin typeface="Roboto" panose="02000000000000000000" pitchFamily="2" charset="0"/>
                <a:ea typeface="Roboto" panose="02000000000000000000" pitchFamily="2" charset="0"/>
                <a:cs typeface="Roboto" panose="02000000000000000000" pitchFamily="2" charset="0"/>
                <a:sym typeface="Roboto"/>
              </a:rPr>
              <a:t>Preparing vaccine strategies</a:t>
            </a:r>
          </a:p>
        </p:txBody>
      </p:sp>
    </p:spTree>
    <p:extLst>
      <p:ext uri="{BB962C8B-B14F-4D97-AF65-F5344CB8AC3E}">
        <p14:creationId xmlns:p14="http://schemas.microsoft.com/office/powerpoint/2010/main" val="3865305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130E038-7125-CF42-9F0B-EC6082DA7E96}"/>
              </a:ext>
            </a:extLst>
          </p:cNvPr>
          <p:cNvSpPr>
            <a:spLocks noGrp="1"/>
          </p:cNvSpPr>
          <p:nvPr>
            <p:ph type="title"/>
          </p:nvPr>
        </p:nvSpPr>
        <p:spPr>
          <a:xfrm>
            <a:off x="-1" y="1"/>
            <a:ext cx="12236335" cy="768626"/>
          </a:xfrm>
          <a:solidFill>
            <a:srgbClr val="2B92CB"/>
          </a:solidFill>
        </p:spPr>
        <p:txBody>
          <a:bodyPr anchor="ctr">
            <a:normAutofit/>
          </a:bodyPr>
          <a:lstStyle/>
          <a:p>
            <a:r>
              <a:rPr lang="en-US" dirty="0">
                <a:latin typeface="Roboto" panose="02000000000000000000" pitchFamily="2" charset="0"/>
                <a:ea typeface="Roboto" panose="02000000000000000000" pitchFamily="2" charset="0"/>
                <a:cs typeface="Roboto" panose="02000000000000000000" pitchFamily="2" charset="0"/>
              </a:rPr>
              <a:t>	</a:t>
            </a:r>
            <a:r>
              <a:rPr lang="en-US" sz="3600" dirty="0">
                <a:solidFill>
                  <a:schemeClr val="bg1"/>
                </a:solidFill>
                <a:latin typeface="Roboto" panose="02000000000000000000" pitchFamily="2" charset="0"/>
                <a:ea typeface="Roboto" panose="02000000000000000000" pitchFamily="2" charset="0"/>
                <a:cs typeface="Roboto" panose="02000000000000000000" pitchFamily="2" charset="0"/>
              </a:rPr>
              <a:t>Purpose, Scope and Objectives</a:t>
            </a:r>
          </a:p>
        </p:txBody>
      </p:sp>
      <p:sp>
        <p:nvSpPr>
          <p:cNvPr id="5" name="Text Placeholder 2">
            <a:extLst>
              <a:ext uri="{FF2B5EF4-FFF2-40B4-BE49-F238E27FC236}">
                <a16:creationId xmlns:a16="http://schemas.microsoft.com/office/drawing/2014/main" id="{D93D37B7-FFCB-614A-A7A7-26988B588F1C}"/>
              </a:ext>
            </a:extLst>
          </p:cNvPr>
          <p:cNvSpPr txBox="1">
            <a:spLocks/>
          </p:cNvSpPr>
          <p:nvPr/>
        </p:nvSpPr>
        <p:spPr>
          <a:xfrm>
            <a:off x="1014153" y="901147"/>
            <a:ext cx="10557163" cy="5956851"/>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buFont typeface="Arial" panose="020B0604020202020204" pitchFamily="34" charset="0"/>
              <a:buNone/>
            </a:pPr>
            <a:r>
              <a:rPr lang="en-US" sz="2400" b="1" dirty="0">
                <a:solidFill>
                  <a:srgbClr val="000000"/>
                </a:solidFill>
                <a:sym typeface="Arial"/>
              </a:rPr>
              <a:t>Purpose</a:t>
            </a:r>
          </a:p>
          <a:p>
            <a:pPr marL="357188" indent="0">
              <a:lnSpc>
                <a:spcPct val="110000"/>
              </a:lnSpc>
              <a:buFont typeface="Arial" panose="020B0604020202020204" pitchFamily="34" charset="0"/>
              <a:buNone/>
            </a:pPr>
            <a:r>
              <a:rPr lang="en-US" sz="2400" dirty="0">
                <a:solidFill>
                  <a:srgbClr val="000000"/>
                </a:solidFill>
                <a:sym typeface="Arial"/>
              </a:rPr>
              <a:t>To discuss critical issues in urban environments as the pandemic develops into an established infectious disease that may have periods of increased spread and number of persons affected.</a:t>
            </a:r>
          </a:p>
          <a:p>
            <a:pPr>
              <a:lnSpc>
                <a:spcPct val="110000"/>
              </a:lnSpc>
              <a:buFont typeface="Arial" panose="020B0604020202020204" pitchFamily="34" charset="0"/>
              <a:buNone/>
            </a:pPr>
            <a:r>
              <a:rPr lang="en-US" sz="2400" b="1" dirty="0">
                <a:solidFill>
                  <a:srgbClr val="000000"/>
                </a:solidFill>
                <a:sym typeface="Arial"/>
              </a:rPr>
              <a:t>Scope</a:t>
            </a:r>
          </a:p>
          <a:p>
            <a:pPr marL="357188" indent="0">
              <a:lnSpc>
                <a:spcPct val="110000"/>
              </a:lnSpc>
              <a:buFont typeface="Arial" panose="020B0604020202020204" pitchFamily="34" charset="0"/>
              <a:buNone/>
            </a:pPr>
            <a:r>
              <a:rPr lang="en-US" sz="2400" dirty="0">
                <a:solidFill>
                  <a:srgbClr val="000000"/>
                </a:solidFill>
                <a:sym typeface="Arial"/>
              </a:rPr>
              <a:t>This exercise will discuss different public health strategies that relate to managing spread in areas of high population density and will look at some of the key public health challenges that communities and local authorities are facing moving forward, including the management of measures and restrictions and the impact this has.</a:t>
            </a:r>
          </a:p>
          <a:p>
            <a:pPr marL="357188" indent="0">
              <a:lnSpc>
                <a:spcPct val="110000"/>
              </a:lnSpc>
              <a:buFont typeface="Arial" panose="020B0604020202020204" pitchFamily="34" charset="0"/>
              <a:buNone/>
            </a:pPr>
            <a:endParaRPr lang="en-US" sz="2400" dirty="0">
              <a:solidFill>
                <a:srgbClr val="000000"/>
              </a:solidFill>
              <a:sym typeface="Arial"/>
            </a:endParaRPr>
          </a:p>
          <a:p>
            <a:pPr>
              <a:lnSpc>
                <a:spcPct val="110000"/>
              </a:lnSpc>
              <a:buFont typeface="Arial" panose="020B0604020202020204" pitchFamily="34" charset="0"/>
              <a:buNone/>
            </a:pPr>
            <a:r>
              <a:rPr lang="en-US" sz="2400" b="1" dirty="0">
                <a:solidFill>
                  <a:srgbClr val="000000"/>
                </a:solidFill>
                <a:sym typeface="Arial"/>
              </a:rPr>
              <a:t>Specific Objectives</a:t>
            </a:r>
          </a:p>
          <a:p>
            <a:pPr marL="714375" indent="-357188">
              <a:lnSpc>
                <a:spcPct val="110000"/>
              </a:lnSpc>
              <a:buFont typeface="Arial" panose="020B0604020202020204" pitchFamily="34" charset="0"/>
              <a:buNone/>
            </a:pPr>
            <a:r>
              <a:rPr lang="en-US" sz="2400" dirty="0">
                <a:solidFill>
                  <a:srgbClr val="000000"/>
                </a:solidFill>
                <a:sym typeface="Arial"/>
              </a:rPr>
              <a:t>The exercise will provide a safe platform to discuss;</a:t>
            </a:r>
          </a:p>
          <a:p>
            <a:pPr marL="714375" indent="-357188">
              <a:lnSpc>
                <a:spcPct val="110000"/>
              </a:lnSpc>
              <a:buFont typeface="+mj-lt"/>
              <a:buAutoNum type="arabicPeriod"/>
            </a:pPr>
            <a:r>
              <a:rPr lang="en-US" sz="2400" dirty="0">
                <a:solidFill>
                  <a:srgbClr val="000000"/>
                </a:solidFill>
                <a:sym typeface="Arial"/>
              </a:rPr>
              <a:t>Comprehensive Public Health Measures,</a:t>
            </a:r>
          </a:p>
          <a:p>
            <a:pPr marL="714375" indent="-357188">
              <a:lnSpc>
                <a:spcPct val="110000"/>
              </a:lnSpc>
              <a:buFont typeface="+mj-lt"/>
              <a:buAutoNum type="arabicPeriod"/>
            </a:pPr>
            <a:r>
              <a:rPr lang="en-US" sz="2400" dirty="0">
                <a:solidFill>
                  <a:srgbClr val="000000"/>
                </a:solidFill>
                <a:sym typeface="Arial"/>
              </a:rPr>
              <a:t>Maintaining health services and critical infrastructure,</a:t>
            </a:r>
          </a:p>
          <a:p>
            <a:pPr marL="714375" indent="-357188">
              <a:lnSpc>
                <a:spcPct val="110000"/>
              </a:lnSpc>
              <a:buFont typeface="+mj-lt"/>
              <a:buAutoNum type="arabicPeriod"/>
            </a:pPr>
            <a:r>
              <a:rPr lang="en-US" sz="2400" dirty="0">
                <a:solidFill>
                  <a:srgbClr val="000000"/>
                </a:solidFill>
                <a:sym typeface="Arial"/>
              </a:rPr>
              <a:t>Risk communications including the management of inaccurate and malicious material</a:t>
            </a:r>
          </a:p>
          <a:p>
            <a:pPr marL="714375" indent="-357188">
              <a:lnSpc>
                <a:spcPct val="110000"/>
              </a:lnSpc>
              <a:buFont typeface="+mj-lt"/>
              <a:buAutoNum type="arabicPeriod"/>
            </a:pPr>
            <a:r>
              <a:rPr lang="en-US" sz="2400" dirty="0">
                <a:solidFill>
                  <a:srgbClr val="000000"/>
                </a:solidFill>
                <a:sym typeface="Arial"/>
              </a:rPr>
              <a:t>Limiting social and economic impacts</a:t>
            </a:r>
          </a:p>
          <a:p>
            <a:pPr marL="714375" indent="-357188">
              <a:lnSpc>
                <a:spcPct val="110000"/>
              </a:lnSpc>
              <a:buFont typeface="+mj-lt"/>
              <a:buAutoNum type="arabicPeriod"/>
            </a:pPr>
            <a:r>
              <a:rPr lang="en-US" sz="2400" dirty="0">
                <a:solidFill>
                  <a:srgbClr val="000000"/>
                </a:solidFill>
                <a:sym typeface="Arial"/>
              </a:rPr>
              <a:t>Easing of restrictions and moving towards recovery</a:t>
            </a:r>
          </a:p>
          <a:p>
            <a:endParaRPr lang="en-US" dirty="0"/>
          </a:p>
        </p:txBody>
      </p:sp>
    </p:spTree>
    <p:extLst>
      <p:ext uri="{BB962C8B-B14F-4D97-AF65-F5344CB8AC3E}">
        <p14:creationId xmlns:p14="http://schemas.microsoft.com/office/powerpoint/2010/main" val="9803789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TotalTime>
  <Words>4451</Words>
  <Application>Microsoft Office PowerPoint</Application>
  <PresentationFormat>Widescreen</PresentationFormat>
  <Paragraphs>388</Paragraphs>
  <Slides>29</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Arial</vt:lpstr>
      <vt:lpstr>Calibri</vt:lpstr>
      <vt:lpstr>Calibri Light</vt:lpstr>
      <vt:lpstr>Helvetica Neue</vt:lpstr>
      <vt:lpstr>Lato</vt:lpstr>
      <vt:lpstr>Roboto</vt:lpstr>
      <vt:lpstr>Times New Roman</vt:lpstr>
      <vt:lpstr>Office Theme</vt:lpstr>
      <vt:lpstr>NOVEL CORONAVIRUS  (COVID-19)</vt:lpstr>
      <vt:lpstr>PowerPoint Presentation</vt:lpstr>
      <vt:lpstr> Welcome &amp; Background</vt:lpstr>
      <vt:lpstr> Simulation Exercises</vt:lpstr>
      <vt:lpstr> Introductions &amp; Target Audience</vt:lpstr>
      <vt:lpstr>PowerPoint Presentation</vt:lpstr>
      <vt:lpstr>PowerPoint Presentation</vt:lpstr>
      <vt:lpstr> Critical Forward Thinking</vt:lpstr>
      <vt:lpstr> Purpose, Scope and Objectives</vt:lpstr>
      <vt:lpstr> Description of the Exercise</vt:lpstr>
      <vt:lpstr> TTX Process</vt:lpstr>
      <vt:lpstr> How to Play</vt:lpstr>
      <vt:lpstr> Questions?</vt:lpstr>
      <vt:lpstr> COVID-19 – Summary</vt:lpstr>
      <vt:lpstr> Session 1a: Comprehensive Health Measures</vt:lpstr>
      <vt:lpstr> Session 1b: Physical Distancing</vt:lpstr>
      <vt:lpstr> Task 1: Health Measures - Key Questions or Tasks</vt:lpstr>
      <vt:lpstr> Session 2a: Maintaining Critical Health Capacity</vt:lpstr>
      <vt:lpstr> Task 2: Health Service &amp; Critical Infrastructure</vt:lpstr>
      <vt:lpstr>Coffee/Tea break</vt:lpstr>
      <vt:lpstr> Session 3: Risk Communications</vt:lpstr>
      <vt:lpstr> Task 3:   Risk Communications </vt:lpstr>
      <vt:lpstr> Session 4: Limiting Social and Economic Impacts</vt:lpstr>
      <vt:lpstr> Task 4: Limiting Social and Economic Impacts</vt:lpstr>
      <vt:lpstr> Session 5: Recovery and Easing of Restrictions</vt:lpstr>
      <vt:lpstr> Task 5: Recovery and Easing of Restrictions</vt:lpstr>
      <vt:lpstr> Debrief (40 mins) </vt:lpstr>
      <vt:lpstr> Feedback (10 mins)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NOVEL CORONAVIRUS  (COVID-19)</dc:title>
  <dc:creator>Allan Bell</dc:creator>
  <cp:lastModifiedBy>COPPER, Frederik Anton</cp:lastModifiedBy>
  <cp:revision>36</cp:revision>
  <dcterms:created xsi:type="dcterms:W3CDTF">2020-04-14T13:52:56Z</dcterms:created>
  <dcterms:modified xsi:type="dcterms:W3CDTF">2020-04-22T09:23:58Z</dcterms:modified>
</cp:coreProperties>
</file>